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5"/>
  </p:sldMasterIdLst>
  <p:notesMasterIdLst>
    <p:notesMasterId r:id="rId61"/>
  </p:notesMasterIdLst>
  <p:handoutMasterIdLst>
    <p:handoutMasterId r:id="rId62"/>
  </p:handoutMasterIdLst>
  <p:sldIdLst>
    <p:sldId id="262" r:id="rId6"/>
    <p:sldId id="1086" r:id="rId7"/>
    <p:sldId id="1089" r:id="rId8"/>
    <p:sldId id="362" r:id="rId9"/>
    <p:sldId id="294" r:id="rId10"/>
    <p:sldId id="277" r:id="rId11"/>
    <p:sldId id="339" r:id="rId12"/>
    <p:sldId id="295" r:id="rId13"/>
    <p:sldId id="1090" r:id="rId14"/>
    <p:sldId id="296" r:id="rId15"/>
    <p:sldId id="297" r:id="rId16"/>
    <p:sldId id="324" r:id="rId17"/>
    <p:sldId id="298" r:id="rId18"/>
    <p:sldId id="325" r:id="rId19"/>
    <p:sldId id="299" r:id="rId20"/>
    <p:sldId id="300" r:id="rId21"/>
    <p:sldId id="301" r:id="rId22"/>
    <p:sldId id="302" r:id="rId23"/>
    <p:sldId id="303" r:id="rId24"/>
    <p:sldId id="305" r:id="rId25"/>
    <p:sldId id="326" r:id="rId26"/>
    <p:sldId id="1087" r:id="rId27"/>
    <p:sldId id="306" r:id="rId28"/>
    <p:sldId id="307" r:id="rId29"/>
    <p:sldId id="308" r:id="rId30"/>
    <p:sldId id="309" r:id="rId31"/>
    <p:sldId id="310" r:id="rId32"/>
    <p:sldId id="311" r:id="rId33"/>
    <p:sldId id="313" r:id="rId34"/>
    <p:sldId id="1088" r:id="rId35"/>
    <p:sldId id="314" r:id="rId36"/>
    <p:sldId id="315" r:id="rId37"/>
    <p:sldId id="327" r:id="rId38"/>
    <p:sldId id="328" r:id="rId39"/>
    <p:sldId id="317" r:id="rId40"/>
    <p:sldId id="316" r:id="rId41"/>
    <p:sldId id="330" r:id="rId42"/>
    <p:sldId id="319" r:id="rId43"/>
    <p:sldId id="304" r:id="rId44"/>
    <p:sldId id="335" r:id="rId45"/>
    <p:sldId id="320" r:id="rId46"/>
    <p:sldId id="322" r:id="rId47"/>
    <p:sldId id="332" r:id="rId48"/>
    <p:sldId id="338" r:id="rId49"/>
    <p:sldId id="329" r:id="rId50"/>
    <p:sldId id="1081" r:id="rId51"/>
    <p:sldId id="1082" r:id="rId52"/>
    <p:sldId id="333" r:id="rId53"/>
    <p:sldId id="334" r:id="rId54"/>
    <p:sldId id="341" r:id="rId55"/>
    <p:sldId id="342" r:id="rId56"/>
    <p:sldId id="343" r:id="rId57"/>
    <p:sldId id="344" r:id="rId58"/>
    <p:sldId id="345" r:id="rId59"/>
    <p:sldId id="1085" r:id="rId60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Roboto" panose="02000000000000000000" pitchFamily="2" charset="0"/>
      <p:regular r:id="rId67"/>
      <p:bold r:id="rId68"/>
      <p:italic r:id="rId69"/>
      <p:boldItalic r:id="rId7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saria Silipo" initials="RS" lastIdx="29" clrIdx="0">
    <p:extLst>
      <p:ext uri="{19B8F6BF-5375-455C-9EA6-DF929625EA0E}">
        <p15:presenceInfo xmlns:p15="http://schemas.microsoft.com/office/powerpoint/2012/main" userId="S::rosaria.silipo@knime.com::48f1ae3a-382c-4c45-8ed1-39095bf37103" providerId="AD"/>
      </p:ext>
    </p:extLst>
  </p:cmAuthor>
  <p:cmAuthor id="2" name="Emilio Silvestri" initials="ES" lastIdx="23" clrIdx="1">
    <p:extLst>
      <p:ext uri="{19B8F6BF-5375-455C-9EA6-DF929625EA0E}">
        <p15:presenceInfo xmlns:p15="http://schemas.microsoft.com/office/powerpoint/2012/main" userId="Emilio Silvestr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DEE7"/>
    <a:srgbClr val="92AEBC"/>
    <a:srgbClr val="00386C"/>
    <a:srgbClr val="ED1846"/>
    <a:srgbClr val="F8C71A"/>
    <a:srgbClr val="FFF9D9"/>
    <a:srgbClr val="FFEB7F"/>
    <a:srgbClr val="FFE240"/>
    <a:srgbClr val="FFD800"/>
    <a:srgbClr val="323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43668E-EFC5-4A8D-9C2E-01E3DEC59725}" v="2" dt="2023-01-12T12:06:56.4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30" autoAdjust="0"/>
    <p:restoredTop sz="96333"/>
  </p:normalViewPr>
  <p:slideViewPr>
    <p:cSldViewPr snapToGrid="0" snapToObjects="1" showGuides="1">
      <p:cViewPr varScale="1">
        <p:scale>
          <a:sx n="137" d="100"/>
          <a:sy n="137" d="100"/>
        </p:scale>
        <p:origin x="1700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5" d="100"/>
          <a:sy n="125" d="100"/>
        </p:scale>
        <p:origin x="4930" y="8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font" Target="fonts/font4.fntdata"/><Relationship Id="rId7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font" Target="fonts/font5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handoutMaster" Target="handoutMasters/handoutMaster1.xml"/><Relationship Id="rId70" Type="http://schemas.openxmlformats.org/officeDocument/2006/relationships/font" Target="fonts/font8.fntdata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font" Target="fonts/font3.fntdata"/><Relationship Id="rId73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microsoft.com/office/2016/11/relationships/changesInfo" Target="changesInfos/changesInfo1.xml"/><Relationship Id="rId7" Type="http://schemas.openxmlformats.org/officeDocument/2006/relationships/slide" Target="slides/slide2.xml"/><Relationship Id="rId71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io Silvestri" userId="426fcf31-f236-4527-864f-3f1d1efb7653" providerId="ADAL" clId="{7C43668E-EFC5-4A8D-9C2E-01E3DEC59725}"/>
    <pc:docChg chg="undo redo custSel modSld modMainMaster">
      <pc:chgData name="Emilio Silvestri" userId="426fcf31-f236-4527-864f-3f1d1efb7653" providerId="ADAL" clId="{7C43668E-EFC5-4A8D-9C2E-01E3DEC59725}" dt="2023-01-16T09:10:18.170" v="210" actId="20577"/>
      <pc:docMkLst>
        <pc:docMk/>
      </pc:docMkLst>
      <pc:sldChg chg="modSp mod">
        <pc:chgData name="Emilio Silvestri" userId="426fcf31-f236-4527-864f-3f1d1efb7653" providerId="ADAL" clId="{7C43668E-EFC5-4A8D-9C2E-01E3DEC59725}" dt="2023-01-16T09:05:31.172" v="163" actId="20577"/>
        <pc:sldMkLst>
          <pc:docMk/>
          <pc:sldMk cId="1395898662" sldId="304"/>
        </pc:sldMkLst>
        <pc:spChg chg="mod">
          <ac:chgData name="Emilio Silvestri" userId="426fcf31-f236-4527-864f-3f1d1efb7653" providerId="ADAL" clId="{7C43668E-EFC5-4A8D-9C2E-01E3DEC59725}" dt="2023-01-16T09:05:31.172" v="163" actId="20577"/>
          <ac:spMkLst>
            <pc:docMk/>
            <pc:sldMk cId="1395898662" sldId="304"/>
            <ac:spMk id="2" creationId="{00000000-0000-0000-0000-000000000000}"/>
          </ac:spMkLst>
        </pc:spChg>
        <pc:picChg chg="mod">
          <ac:chgData name="Emilio Silvestri" userId="426fcf31-f236-4527-864f-3f1d1efb7653" providerId="ADAL" clId="{7C43668E-EFC5-4A8D-9C2E-01E3DEC59725}" dt="2023-01-11T15:58:36.459" v="47" actId="14826"/>
          <ac:picMkLst>
            <pc:docMk/>
            <pc:sldMk cId="1395898662" sldId="304"/>
            <ac:picMk id="9" creationId="{00000000-0000-0000-0000-000000000000}"/>
          </ac:picMkLst>
        </pc:picChg>
      </pc:sldChg>
      <pc:sldChg chg="modSp mod">
        <pc:chgData name="Emilio Silvestri" userId="426fcf31-f236-4527-864f-3f1d1efb7653" providerId="ADAL" clId="{7C43668E-EFC5-4A8D-9C2E-01E3DEC59725}" dt="2023-01-12T09:37:25.761" v="81" actId="1076"/>
        <pc:sldMkLst>
          <pc:docMk/>
          <pc:sldMk cId="2724177700" sldId="311"/>
        </pc:sldMkLst>
        <pc:picChg chg="mod">
          <ac:chgData name="Emilio Silvestri" userId="426fcf31-f236-4527-864f-3f1d1efb7653" providerId="ADAL" clId="{7C43668E-EFC5-4A8D-9C2E-01E3DEC59725}" dt="2023-01-12T09:34:31.023" v="59" actId="14826"/>
          <ac:picMkLst>
            <pc:docMk/>
            <pc:sldMk cId="2724177700" sldId="311"/>
            <ac:picMk id="6" creationId="{00000000-0000-0000-0000-000000000000}"/>
          </ac:picMkLst>
        </pc:picChg>
        <pc:picChg chg="mod">
          <ac:chgData name="Emilio Silvestri" userId="426fcf31-f236-4527-864f-3f1d1efb7653" providerId="ADAL" clId="{7C43668E-EFC5-4A8D-9C2E-01E3DEC59725}" dt="2023-01-12T09:34:53.744" v="62" actId="1076"/>
          <ac:picMkLst>
            <pc:docMk/>
            <pc:sldMk cId="2724177700" sldId="311"/>
            <ac:picMk id="7" creationId="{00000000-0000-0000-0000-000000000000}"/>
          </ac:picMkLst>
        </pc:picChg>
        <pc:picChg chg="mod">
          <ac:chgData name="Emilio Silvestri" userId="426fcf31-f236-4527-864f-3f1d1efb7653" providerId="ADAL" clId="{7C43668E-EFC5-4A8D-9C2E-01E3DEC59725}" dt="2023-01-12T09:35:08.737" v="65" actId="1076"/>
          <ac:picMkLst>
            <pc:docMk/>
            <pc:sldMk cId="2724177700" sldId="311"/>
            <ac:picMk id="8" creationId="{00000000-0000-0000-0000-000000000000}"/>
          </ac:picMkLst>
        </pc:picChg>
        <pc:picChg chg="mod">
          <ac:chgData name="Emilio Silvestri" userId="426fcf31-f236-4527-864f-3f1d1efb7653" providerId="ADAL" clId="{7C43668E-EFC5-4A8D-9C2E-01E3DEC59725}" dt="2023-01-12T09:37:25.761" v="81" actId="1076"/>
          <ac:picMkLst>
            <pc:docMk/>
            <pc:sldMk cId="2724177700" sldId="311"/>
            <ac:picMk id="18" creationId="{00000000-0000-0000-0000-000000000000}"/>
          </ac:picMkLst>
        </pc:picChg>
        <pc:picChg chg="mod">
          <ac:chgData name="Emilio Silvestri" userId="426fcf31-f236-4527-864f-3f1d1efb7653" providerId="ADAL" clId="{7C43668E-EFC5-4A8D-9C2E-01E3DEC59725}" dt="2023-01-12T09:37:11.656" v="75" actId="14100"/>
          <ac:picMkLst>
            <pc:docMk/>
            <pc:sldMk cId="2724177700" sldId="311"/>
            <ac:picMk id="19" creationId="{00000000-0000-0000-0000-000000000000}"/>
          </ac:picMkLst>
        </pc:picChg>
        <pc:picChg chg="mod">
          <ac:chgData name="Emilio Silvestri" userId="426fcf31-f236-4527-864f-3f1d1efb7653" providerId="ADAL" clId="{7C43668E-EFC5-4A8D-9C2E-01E3DEC59725}" dt="2023-01-12T09:37:22.168" v="79" actId="1076"/>
          <ac:picMkLst>
            <pc:docMk/>
            <pc:sldMk cId="2724177700" sldId="311"/>
            <ac:picMk id="20" creationId="{00000000-0000-0000-0000-000000000000}"/>
          </ac:picMkLst>
        </pc:picChg>
        <pc:picChg chg="mod">
          <ac:chgData name="Emilio Silvestri" userId="426fcf31-f236-4527-864f-3f1d1efb7653" providerId="ADAL" clId="{7C43668E-EFC5-4A8D-9C2E-01E3DEC59725}" dt="2023-01-12T09:37:15.138" v="77" actId="1076"/>
          <ac:picMkLst>
            <pc:docMk/>
            <pc:sldMk cId="2724177700" sldId="311"/>
            <ac:picMk id="21" creationId="{00000000-0000-0000-0000-000000000000}"/>
          </ac:picMkLst>
        </pc:picChg>
      </pc:sldChg>
      <pc:sldChg chg="modSp mod">
        <pc:chgData name="Emilio Silvestri" userId="426fcf31-f236-4527-864f-3f1d1efb7653" providerId="ADAL" clId="{7C43668E-EFC5-4A8D-9C2E-01E3DEC59725}" dt="2023-01-12T09:42:33.868" v="82" actId="14826"/>
        <pc:sldMkLst>
          <pc:docMk/>
          <pc:sldMk cId="2104529709" sldId="313"/>
        </pc:sldMkLst>
        <pc:picChg chg="mod">
          <ac:chgData name="Emilio Silvestri" userId="426fcf31-f236-4527-864f-3f1d1efb7653" providerId="ADAL" clId="{7C43668E-EFC5-4A8D-9C2E-01E3DEC59725}" dt="2023-01-12T09:42:33.868" v="82" actId="14826"/>
          <ac:picMkLst>
            <pc:docMk/>
            <pc:sldMk cId="2104529709" sldId="313"/>
            <ac:picMk id="6" creationId="{00000000-0000-0000-0000-000000000000}"/>
          </ac:picMkLst>
        </pc:picChg>
      </pc:sldChg>
      <pc:sldChg chg="modSp mod">
        <pc:chgData name="Emilio Silvestri" userId="426fcf31-f236-4527-864f-3f1d1efb7653" providerId="ADAL" clId="{7C43668E-EFC5-4A8D-9C2E-01E3DEC59725}" dt="2023-01-12T09:42:38.480" v="83" actId="14826"/>
        <pc:sldMkLst>
          <pc:docMk/>
          <pc:sldMk cId="638584828" sldId="314"/>
        </pc:sldMkLst>
        <pc:picChg chg="mod">
          <ac:chgData name="Emilio Silvestri" userId="426fcf31-f236-4527-864f-3f1d1efb7653" providerId="ADAL" clId="{7C43668E-EFC5-4A8D-9C2E-01E3DEC59725}" dt="2023-01-12T09:42:38.480" v="83" actId="14826"/>
          <ac:picMkLst>
            <pc:docMk/>
            <pc:sldMk cId="638584828" sldId="314"/>
            <ac:picMk id="8" creationId="{00000000-0000-0000-0000-000000000000}"/>
          </ac:picMkLst>
        </pc:picChg>
      </pc:sldChg>
      <pc:sldChg chg="modSp mod">
        <pc:chgData name="Emilio Silvestri" userId="426fcf31-f236-4527-864f-3f1d1efb7653" providerId="ADAL" clId="{7C43668E-EFC5-4A8D-9C2E-01E3DEC59725}" dt="2023-01-11T15:57:57.086" v="46" actId="14100"/>
        <pc:sldMkLst>
          <pc:docMk/>
          <pc:sldMk cId="2478777203" sldId="319"/>
        </pc:sldMkLst>
        <pc:spChg chg="mod">
          <ac:chgData name="Emilio Silvestri" userId="426fcf31-f236-4527-864f-3f1d1efb7653" providerId="ADAL" clId="{7C43668E-EFC5-4A8D-9C2E-01E3DEC59725}" dt="2023-01-11T15:57:57.086" v="46" actId="14100"/>
          <ac:spMkLst>
            <pc:docMk/>
            <pc:sldMk cId="2478777203" sldId="319"/>
            <ac:spMk id="2" creationId="{00000000-0000-0000-0000-000000000000}"/>
          </ac:spMkLst>
        </pc:spChg>
      </pc:sldChg>
      <pc:sldChg chg="modSp mod">
        <pc:chgData name="Emilio Silvestri" userId="426fcf31-f236-4527-864f-3f1d1efb7653" providerId="ADAL" clId="{7C43668E-EFC5-4A8D-9C2E-01E3DEC59725}" dt="2023-01-16T09:10:18.170" v="210" actId="20577"/>
        <pc:sldMkLst>
          <pc:docMk/>
          <pc:sldMk cId="3052562294" sldId="320"/>
        </pc:sldMkLst>
        <pc:spChg chg="mod">
          <ac:chgData name="Emilio Silvestri" userId="426fcf31-f236-4527-864f-3f1d1efb7653" providerId="ADAL" clId="{7C43668E-EFC5-4A8D-9C2E-01E3DEC59725}" dt="2023-01-16T09:05:42.798" v="167"/>
          <ac:spMkLst>
            <pc:docMk/>
            <pc:sldMk cId="3052562294" sldId="320"/>
            <ac:spMk id="2" creationId="{00000000-0000-0000-0000-000000000000}"/>
          </ac:spMkLst>
        </pc:spChg>
        <pc:spChg chg="mod">
          <ac:chgData name="Emilio Silvestri" userId="426fcf31-f236-4527-864f-3f1d1efb7653" providerId="ADAL" clId="{7C43668E-EFC5-4A8D-9C2E-01E3DEC59725}" dt="2023-01-16T09:10:18.170" v="210" actId="20577"/>
          <ac:spMkLst>
            <pc:docMk/>
            <pc:sldMk cId="3052562294" sldId="320"/>
            <ac:spMk id="4" creationId="{00000000-0000-0000-0000-000000000000}"/>
          </ac:spMkLst>
        </pc:spChg>
      </pc:sldChg>
      <pc:sldChg chg="modSp mod">
        <pc:chgData name="Emilio Silvestri" userId="426fcf31-f236-4527-864f-3f1d1efb7653" providerId="ADAL" clId="{7C43668E-EFC5-4A8D-9C2E-01E3DEC59725}" dt="2023-01-16T09:05:47.357" v="168"/>
        <pc:sldMkLst>
          <pc:docMk/>
          <pc:sldMk cId="3789249522" sldId="322"/>
        </pc:sldMkLst>
        <pc:spChg chg="mod">
          <ac:chgData name="Emilio Silvestri" userId="426fcf31-f236-4527-864f-3f1d1efb7653" providerId="ADAL" clId="{7C43668E-EFC5-4A8D-9C2E-01E3DEC59725}" dt="2023-01-16T09:05:47.357" v="168"/>
          <ac:spMkLst>
            <pc:docMk/>
            <pc:sldMk cId="3789249522" sldId="322"/>
            <ac:spMk id="2" creationId="{00000000-0000-0000-0000-000000000000}"/>
          </ac:spMkLst>
        </pc:spChg>
        <pc:spChg chg="mod">
          <ac:chgData name="Emilio Silvestri" userId="426fcf31-f236-4527-864f-3f1d1efb7653" providerId="ADAL" clId="{7C43668E-EFC5-4A8D-9C2E-01E3DEC59725}" dt="2023-01-12T11:21:08.660" v="98" actId="1076"/>
          <ac:spMkLst>
            <pc:docMk/>
            <pc:sldMk cId="3789249522" sldId="322"/>
            <ac:spMk id="7" creationId="{00000000-0000-0000-0000-000000000000}"/>
          </ac:spMkLst>
        </pc:spChg>
        <pc:grpChg chg="mod">
          <ac:chgData name="Emilio Silvestri" userId="426fcf31-f236-4527-864f-3f1d1efb7653" providerId="ADAL" clId="{7C43668E-EFC5-4A8D-9C2E-01E3DEC59725}" dt="2023-01-12T12:07:00.637" v="106" actId="1076"/>
          <ac:grpSpMkLst>
            <pc:docMk/>
            <pc:sldMk cId="3789249522" sldId="322"/>
            <ac:grpSpMk id="8" creationId="{00000000-0000-0000-0000-000000000000}"/>
          </ac:grpSpMkLst>
        </pc:grpChg>
        <pc:picChg chg="mod modCrop">
          <ac:chgData name="Emilio Silvestri" userId="426fcf31-f236-4527-864f-3f1d1efb7653" providerId="ADAL" clId="{7C43668E-EFC5-4A8D-9C2E-01E3DEC59725}" dt="2023-01-12T12:06:35.634" v="100" actId="1076"/>
          <ac:picMkLst>
            <pc:docMk/>
            <pc:sldMk cId="3789249522" sldId="322"/>
            <ac:picMk id="6" creationId="{00000000-0000-0000-0000-000000000000}"/>
          </ac:picMkLst>
        </pc:picChg>
      </pc:sldChg>
      <pc:sldChg chg="modSp mod">
        <pc:chgData name="Emilio Silvestri" userId="426fcf31-f236-4527-864f-3f1d1efb7653" providerId="ADAL" clId="{7C43668E-EFC5-4A8D-9C2E-01E3DEC59725}" dt="2023-01-16T09:09:13.380" v="200" actId="14826"/>
        <pc:sldMkLst>
          <pc:docMk/>
          <pc:sldMk cId="2445877636" sldId="329"/>
        </pc:sldMkLst>
        <pc:picChg chg="mod">
          <ac:chgData name="Emilio Silvestri" userId="426fcf31-f236-4527-864f-3f1d1efb7653" providerId="ADAL" clId="{7C43668E-EFC5-4A8D-9C2E-01E3DEC59725}" dt="2023-01-16T09:08:45.283" v="199" actId="14826"/>
          <ac:picMkLst>
            <pc:docMk/>
            <pc:sldMk cId="2445877636" sldId="329"/>
            <ac:picMk id="7" creationId="{00000000-0000-0000-0000-000000000000}"/>
          </ac:picMkLst>
        </pc:picChg>
        <pc:picChg chg="mod">
          <ac:chgData name="Emilio Silvestri" userId="426fcf31-f236-4527-864f-3f1d1efb7653" providerId="ADAL" clId="{7C43668E-EFC5-4A8D-9C2E-01E3DEC59725}" dt="2023-01-16T09:09:13.380" v="200" actId="14826"/>
          <ac:picMkLst>
            <pc:docMk/>
            <pc:sldMk cId="2445877636" sldId="329"/>
            <ac:picMk id="8" creationId="{00000000-0000-0000-0000-000000000000}"/>
          </ac:picMkLst>
        </pc:picChg>
      </pc:sldChg>
      <pc:sldChg chg="modSp mod">
        <pc:chgData name="Emilio Silvestri" userId="426fcf31-f236-4527-864f-3f1d1efb7653" providerId="ADAL" clId="{7C43668E-EFC5-4A8D-9C2E-01E3DEC59725}" dt="2023-01-16T09:06:26.288" v="186" actId="20577"/>
        <pc:sldMkLst>
          <pc:docMk/>
          <pc:sldMk cId="1365170499" sldId="332"/>
        </pc:sldMkLst>
        <pc:spChg chg="mod">
          <ac:chgData name="Emilio Silvestri" userId="426fcf31-f236-4527-864f-3f1d1efb7653" providerId="ADAL" clId="{7C43668E-EFC5-4A8D-9C2E-01E3DEC59725}" dt="2023-01-16T09:06:26.288" v="186" actId="20577"/>
          <ac:spMkLst>
            <pc:docMk/>
            <pc:sldMk cId="1365170499" sldId="332"/>
            <ac:spMk id="2" creationId="{00000000-0000-0000-0000-000000000000}"/>
          </ac:spMkLst>
        </pc:spChg>
      </pc:sldChg>
      <pc:sldChg chg="modSp mod">
        <pc:chgData name="Emilio Silvestri" userId="426fcf31-f236-4527-864f-3f1d1efb7653" providerId="ADAL" clId="{7C43668E-EFC5-4A8D-9C2E-01E3DEC59725}" dt="2023-01-12T12:11:48.451" v="108" actId="1076"/>
        <pc:sldMkLst>
          <pc:docMk/>
          <pc:sldMk cId="2106044925" sldId="334"/>
        </pc:sldMkLst>
        <pc:picChg chg="mod">
          <ac:chgData name="Emilio Silvestri" userId="426fcf31-f236-4527-864f-3f1d1efb7653" providerId="ADAL" clId="{7C43668E-EFC5-4A8D-9C2E-01E3DEC59725}" dt="2023-01-12T12:11:48.451" v="108" actId="1076"/>
          <ac:picMkLst>
            <pc:docMk/>
            <pc:sldMk cId="2106044925" sldId="334"/>
            <ac:picMk id="7" creationId="{00000000-0000-0000-0000-000000000000}"/>
          </ac:picMkLst>
        </pc:picChg>
      </pc:sldChg>
      <pc:sldChg chg="modSp mod">
        <pc:chgData name="Emilio Silvestri" userId="426fcf31-f236-4527-864f-3f1d1efb7653" providerId="ADAL" clId="{7C43668E-EFC5-4A8D-9C2E-01E3DEC59725}" dt="2023-01-16T09:05:38.199" v="166" actId="20577"/>
        <pc:sldMkLst>
          <pc:docMk/>
          <pc:sldMk cId="3567781749" sldId="335"/>
        </pc:sldMkLst>
        <pc:spChg chg="mod">
          <ac:chgData name="Emilio Silvestri" userId="426fcf31-f236-4527-864f-3f1d1efb7653" providerId="ADAL" clId="{7C43668E-EFC5-4A8D-9C2E-01E3DEC59725}" dt="2023-01-16T09:05:38.199" v="166" actId="20577"/>
          <ac:spMkLst>
            <pc:docMk/>
            <pc:sldMk cId="3567781749" sldId="335"/>
            <ac:spMk id="2" creationId="{00000000-0000-0000-0000-000000000000}"/>
          </ac:spMkLst>
        </pc:spChg>
      </pc:sldChg>
      <pc:sldChg chg="modSp mod">
        <pc:chgData name="Emilio Silvestri" userId="426fcf31-f236-4527-864f-3f1d1efb7653" providerId="ADAL" clId="{7C43668E-EFC5-4A8D-9C2E-01E3DEC59725}" dt="2023-01-16T09:06:33.087" v="196" actId="20577"/>
        <pc:sldMkLst>
          <pc:docMk/>
          <pc:sldMk cId="1254490463" sldId="338"/>
        </pc:sldMkLst>
        <pc:spChg chg="mod">
          <ac:chgData name="Emilio Silvestri" userId="426fcf31-f236-4527-864f-3f1d1efb7653" providerId="ADAL" clId="{7C43668E-EFC5-4A8D-9C2E-01E3DEC59725}" dt="2023-01-16T09:06:33.087" v="196" actId="20577"/>
          <ac:spMkLst>
            <pc:docMk/>
            <pc:sldMk cId="1254490463" sldId="338"/>
            <ac:spMk id="2" creationId="{00000000-0000-0000-0000-000000000000}"/>
          </ac:spMkLst>
        </pc:spChg>
      </pc:sldChg>
      <pc:sldChg chg="modSp mod">
        <pc:chgData name="Emilio Silvestri" userId="426fcf31-f236-4527-864f-3f1d1efb7653" providerId="ADAL" clId="{7C43668E-EFC5-4A8D-9C2E-01E3DEC59725}" dt="2023-01-11T15:55:20.057" v="35" actId="20577"/>
        <pc:sldMkLst>
          <pc:docMk/>
          <pc:sldMk cId="1828485281" sldId="339"/>
        </pc:sldMkLst>
        <pc:spChg chg="mod">
          <ac:chgData name="Emilio Silvestri" userId="426fcf31-f236-4527-864f-3f1d1efb7653" providerId="ADAL" clId="{7C43668E-EFC5-4A8D-9C2E-01E3DEC59725}" dt="2023-01-11T15:55:13.608" v="23" actId="20577"/>
          <ac:spMkLst>
            <pc:docMk/>
            <pc:sldMk cId="1828485281" sldId="339"/>
            <ac:spMk id="2" creationId="{00000000-0000-0000-0000-000000000000}"/>
          </ac:spMkLst>
        </pc:spChg>
        <pc:spChg chg="mod">
          <ac:chgData name="Emilio Silvestri" userId="426fcf31-f236-4527-864f-3f1d1efb7653" providerId="ADAL" clId="{7C43668E-EFC5-4A8D-9C2E-01E3DEC59725}" dt="2023-01-11T15:55:20.057" v="35" actId="20577"/>
          <ac:spMkLst>
            <pc:docMk/>
            <pc:sldMk cId="1828485281" sldId="339"/>
            <ac:spMk id="12" creationId="{00000000-0000-0000-0000-000000000000}"/>
          </ac:spMkLst>
        </pc:spChg>
      </pc:sldChg>
      <pc:sldChg chg="modSp mod">
        <pc:chgData name="Emilio Silvestri" userId="426fcf31-f236-4527-864f-3f1d1efb7653" providerId="ADAL" clId="{7C43668E-EFC5-4A8D-9C2E-01E3DEC59725}" dt="2023-01-12T12:23:14.419" v="149" actId="14826"/>
        <pc:sldMkLst>
          <pc:docMk/>
          <pc:sldMk cId="2170276714" sldId="341"/>
        </pc:sldMkLst>
        <pc:spChg chg="mod">
          <ac:chgData name="Emilio Silvestri" userId="426fcf31-f236-4527-864f-3f1d1efb7653" providerId="ADAL" clId="{7C43668E-EFC5-4A8D-9C2E-01E3DEC59725}" dt="2023-01-12T12:14:54.516" v="127" actId="20577"/>
          <ac:spMkLst>
            <pc:docMk/>
            <pc:sldMk cId="2170276714" sldId="341"/>
            <ac:spMk id="11" creationId="{00000000-0000-0000-0000-000000000000}"/>
          </ac:spMkLst>
        </pc:spChg>
        <pc:spChg chg="mod ord">
          <ac:chgData name="Emilio Silvestri" userId="426fcf31-f236-4527-864f-3f1d1efb7653" providerId="ADAL" clId="{7C43668E-EFC5-4A8D-9C2E-01E3DEC59725}" dt="2023-01-12T12:16:37.163" v="135" actId="14100"/>
          <ac:spMkLst>
            <pc:docMk/>
            <pc:sldMk cId="2170276714" sldId="341"/>
            <ac:spMk id="12" creationId="{00000000-0000-0000-0000-000000000000}"/>
          </ac:spMkLst>
        </pc:spChg>
        <pc:picChg chg="mod">
          <ac:chgData name="Emilio Silvestri" userId="426fcf31-f236-4527-864f-3f1d1efb7653" providerId="ADAL" clId="{7C43668E-EFC5-4A8D-9C2E-01E3DEC59725}" dt="2023-01-12T12:23:14.419" v="149" actId="14826"/>
          <ac:picMkLst>
            <pc:docMk/>
            <pc:sldMk cId="2170276714" sldId="341"/>
            <ac:picMk id="8" creationId="{00000000-0000-0000-0000-000000000000}"/>
          </ac:picMkLst>
        </pc:picChg>
        <pc:picChg chg="mod">
          <ac:chgData name="Emilio Silvestri" userId="426fcf31-f236-4527-864f-3f1d1efb7653" providerId="ADAL" clId="{7C43668E-EFC5-4A8D-9C2E-01E3DEC59725}" dt="2023-01-12T12:16:41.539" v="136" actId="14100"/>
          <ac:picMkLst>
            <pc:docMk/>
            <pc:sldMk cId="2170276714" sldId="341"/>
            <ac:picMk id="9" creationId="{00000000-0000-0000-0000-000000000000}"/>
          </ac:picMkLst>
        </pc:picChg>
        <pc:picChg chg="mod modCrop">
          <ac:chgData name="Emilio Silvestri" userId="426fcf31-f236-4527-864f-3f1d1efb7653" providerId="ADAL" clId="{7C43668E-EFC5-4A8D-9C2E-01E3DEC59725}" dt="2023-01-12T12:14:51.228" v="124" actId="1076"/>
          <ac:picMkLst>
            <pc:docMk/>
            <pc:sldMk cId="2170276714" sldId="341"/>
            <ac:picMk id="10" creationId="{00000000-0000-0000-0000-000000000000}"/>
          </ac:picMkLst>
        </pc:picChg>
      </pc:sldChg>
      <pc:sldChg chg="modSp mod">
        <pc:chgData name="Emilio Silvestri" userId="426fcf31-f236-4527-864f-3f1d1efb7653" providerId="ADAL" clId="{7C43668E-EFC5-4A8D-9C2E-01E3DEC59725}" dt="2023-01-12T12:22:59.273" v="148" actId="14826"/>
        <pc:sldMkLst>
          <pc:docMk/>
          <pc:sldMk cId="382754400" sldId="342"/>
        </pc:sldMkLst>
        <pc:picChg chg="mod">
          <ac:chgData name="Emilio Silvestri" userId="426fcf31-f236-4527-864f-3f1d1efb7653" providerId="ADAL" clId="{7C43668E-EFC5-4A8D-9C2E-01E3DEC59725}" dt="2023-01-12T12:22:59.273" v="148" actId="14826"/>
          <ac:picMkLst>
            <pc:docMk/>
            <pc:sldMk cId="382754400" sldId="342"/>
            <ac:picMk id="6" creationId="{00000000-0000-0000-0000-000000000000}"/>
          </ac:picMkLst>
        </pc:picChg>
      </pc:sldChg>
      <pc:sldChg chg="modSp mod">
        <pc:chgData name="Emilio Silvestri" userId="426fcf31-f236-4527-864f-3f1d1efb7653" providerId="ADAL" clId="{7C43668E-EFC5-4A8D-9C2E-01E3DEC59725}" dt="2023-01-12T12:23:44.898" v="150" actId="14826"/>
        <pc:sldMkLst>
          <pc:docMk/>
          <pc:sldMk cId="4046387495" sldId="343"/>
        </pc:sldMkLst>
        <pc:picChg chg="mod">
          <ac:chgData name="Emilio Silvestri" userId="426fcf31-f236-4527-864f-3f1d1efb7653" providerId="ADAL" clId="{7C43668E-EFC5-4A8D-9C2E-01E3DEC59725}" dt="2023-01-12T12:23:44.898" v="150" actId="14826"/>
          <ac:picMkLst>
            <pc:docMk/>
            <pc:sldMk cId="4046387495" sldId="343"/>
            <ac:picMk id="9" creationId="{00000000-0000-0000-0000-000000000000}"/>
          </ac:picMkLst>
        </pc:picChg>
      </pc:sldChg>
      <pc:sldChg chg="modSp mod">
        <pc:chgData name="Emilio Silvestri" userId="426fcf31-f236-4527-864f-3f1d1efb7653" providerId="ADAL" clId="{7C43668E-EFC5-4A8D-9C2E-01E3DEC59725}" dt="2023-01-12T12:24:21.073" v="151" actId="14826"/>
        <pc:sldMkLst>
          <pc:docMk/>
          <pc:sldMk cId="2349580157" sldId="344"/>
        </pc:sldMkLst>
        <pc:picChg chg="mod">
          <ac:chgData name="Emilio Silvestri" userId="426fcf31-f236-4527-864f-3f1d1efb7653" providerId="ADAL" clId="{7C43668E-EFC5-4A8D-9C2E-01E3DEC59725}" dt="2023-01-12T12:24:21.073" v="151" actId="14826"/>
          <ac:picMkLst>
            <pc:docMk/>
            <pc:sldMk cId="2349580157" sldId="344"/>
            <ac:picMk id="7" creationId="{00000000-0000-0000-0000-000000000000}"/>
          </ac:picMkLst>
        </pc:picChg>
        <pc:picChg chg="mod">
          <ac:chgData name="Emilio Silvestri" userId="426fcf31-f236-4527-864f-3f1d1efb7653" providerId="ADAL" clId="{7C43668E-EFC5-4A8D-9C2E-01E3DEC59725}" dt="2023-01-12T12:21:46.098" v="145" actId="1076"/>
          <ac:picMkLst>
            <pc:docMk/>
            <pc:sldMk cId="2349580157" sldId="344"/>
            <ac:picMk id="8" creationId="{00000000-0000-0000-0000-000000000000}"/>
          </ac:picMkLst>
        </pc:picChg>
      </pc:sldChg>
      <pc:sldChg chg="modSp mod">
        <pc:chgData name="Emilio Silvestri" userId="426fcf31-f236-4527-864f-3f1d1efb7653" providerId="ADAL" clId="{7C43668E-EFC5-4A8D-9C2E-01E3DEC59725}" dt="2023-01-12T12:26:06.298" v="153" actId="1076"/>
        <pc:sldMkLst>
          <pc:docMk/>
          <pc:sldMk cId="2901709349" sldId="345"/>
        </pc:sldMkLst>
        <pc:picChg chg="mod">
          <ac:chgData name="Emilio Silvestri" userId="426fcf31-f236-4527-864f-3f1d1efb7653" providerId="ADAL" clId="{7C43668E-EFC5-4A8D-9C2E-01E3DEC59725}" dt="2023-01-12T12:26:06.298" v="153" actId="1076"/>
          <ac:picMkLst>
            <pc:docMk/>
            <pc:sldMk cId="2901709349" sldId="345"/>
            <ac:picMk id="10" creationId="{00000000-0000-0000-0000-000000000000}"/>
          </ac:picMkLst>
        </pc:picChg>
      </pc:sldChg>
      <pc:sldChg chg="addSp delSp modSp mod">
        <pc:chgData name="Emilio Silvestri" userId="426fcf31-f236-4527-864f-3f1d1efb7653" providerId="ADAL" clId="{7C43668E-EFC5-4A8D-9C2E-01E3DEC59725}" dt="2023-01-11T16:04:23.289" v="58" actId="1440"/>
        <pc:sldMkLst>
          <pc:docMk/>
          <pc:sldMk cId="3412980256" sldId="1082"/>
        </pc:sldMkLst>
        <pc:spChg chg="add del">
          <ac:chgData name="Emilio Silvestri" userId="426fcf31-f236-4527-864f-3f1d1efb7653" providerId="ADAL" clId="{7C43668E-EFC5-4A8D-9C2E-01E3DEC59725}" dt="2023-01-11T16:04:10.300" v="51" actId="22"/>
          <ac:spMkLst>
            <pc:docMk/>
            <pc:sldMk cId="3412980256" sldId="1082"/>
            <ac:spMk id="8" creationId="{F8DB5579-BB1A-91E3-5321-F67FB47F75CF}"/>
          </ac:spMkLst>
        </pc:spChg>
        <pc:picChg chg="del mod">
          <ac:chgData name="Emilio Silvestri" userId="426fcf31-f236-4527-864f-3f1d1efb7653" providerId="ADAL" clId="{7C43668E-EFC5-4A8D-9C2E-01E3DEC59725}" dt="2023-01-11T16:04:13.041" v="52" actId="478"/>
          <ac:picMkLst>
            <pc:docMk/>
            <pc:sldMk cId="3412980256" sldId="1082"/>
            <ac:picMk id="6" creationId="{EEF1681A-5DCA-4B6A-82E2-E69F9A757B88}"/>
          </ac:picMkLst>
        </pc:picChg>
        <pc:picChg chg="add mod">
          <ac:chgData name="Emilio Silvestri" userId="426fcf31-f236-4527-864f-3f1d1efb7653" providerId="ADAL" clId="{7C43668E-EFC5-4A8D-9C2E-01E3DEC59725}" dt="2023-01-11T16:04:23.289" v="58" actId="1440"/>
          <ac:picMkLst>
            <pc:docMk/>
            <pc:sldMk cId="3412980256" sldId="1082"/>
            <ac:picMk id="10" creationId="{092ADE49-824A-C624-878A-20994DCBEC5E}"/>
          </ac:picMkLst>
        </pc:picChg>
      </pc:sldChg>
      <pc:sldChg chg="modSp mod">
        <pc:chgData name="Emilio Silvestri" userId="426fcf31-f236-4527-864f-3f1d1efb7653" providerId="ADAL" clId="{7C43668E-EFC5-4A8D-9C2E-01E3DEC59725}" dt="2023-01-11T15:54:44.334" v="11" actId="20577"/>
        <pc:sldMkLst>
          <pc:docMk/>
          <pc:sldMk cId="3181823005" sldId="1089"/>
        </pc:sldMkLst>
        <pc:spChg chg="mod">
          <ac:chgData name="Emilio Silvestri" userId="426fcf31-f236-4527-864f-3f1d1efb7653" providerId="ADAL" clId="{7C43668E-EFC5-4A8D-9C2E-01E3DEC59725}" dt="2023-01-11T15:54:44.334" v="11" actId="20577"/>
          <ac:spMkLst>
            <pc:docMk/>
            <pc:sldMk cId="3181823005" sldId="1089"/>
            <ac:spMk id="4" creationId="{0810CB6A-498A-4C6B-AB7E-33EF5D112EEB}"/>
          </ac:spMkLst>
        </pc:spChg>
      </pc:sldChg>
      <pc:sldMasterChg chg="mod">
        <pc:chgData name="Emilio Silvestri" userId="426fcf31-f236-4527-864f-3f1d1efb7653" providerId="ADAL" clId="{7C43668E-EFC5-4A8D-9C2E-01E3DEC59725}" dt="2023-01-11T10:33:45.049" v="1" actId="6013"/>
        <pc:sldMasterMkLst>
          <pc:docMk/>
          <pc:sldMasterMk cId="2616805225" sldId="2147483660"/>
        </pc:sldMasterMkLst>
      </pc:sldMasterChg>
    </pc:docChg>
  </pc:docChgLst>
  <pc:docChgLst>
    <pc:chgData name="Satoru Hayasaka" userId="f5f1b623-9aa9-4923-b86d-8ceaae247420" providerId="ADAL" clId="{B75A1A73-92E6-4AFF-AFC3-005CC45EF7EA}"/>
    <pc:docChg chg="custSel modSld">
      <pc:chgData name="Satoru Hayasaka" userId="f5f1b623-9aa9-4923-b86d-8ceaae247420" providerId="ADAL" clId="{B75A1A73-92E6-4AFF-AFC3-005CC45EF7EA}" dt="2020-11-05T18:18:49.019" v="44" actId="20577"/>
      <pc:docMkLst>
        <pc:docMk/>
      </pc:docMkLst>
      <pc:sldChg chg="delSp mod">
        <pc:chgData name="Satoru Hayasaka" userId="f5f1b623-9aa9-4923-b86d-8ceaae247420" providerId="ADAL" clId="{B75A1A73-92E6-4AFF-AFC3-005CC45EF7EA}" dt="2020-11-05T18:17:21.203" v="0" actId="478"/>
        <pc:sldMkLst>
          <pc:docMk/>
          <pc:sldMk cId="4067134333" sldId="262"/>
        </pc:sldMkLst>
        <pc:spChg chg="del">
          <ac:chgData name="Satoru Hayasaka" userId="f5f1b623-9aa9-4923-b86d-8ceaae247420" providerId="ADAL" clId="{B75A1A73-92E6-4AFF-AFC3-005CC45EF7EA}" dt="2020-11-05T18:17:21.203" v="0" actId="478"/>
          <ac:spMkLst>
            <pc:docMk/>
            <pc:sldMk cId="4067134333" sldId="262"/>
            <ac:spMk id="3" creationId="{09E768C6-7FFD-AD4A-8819-192B5CD840E6}"/>
          </ac:spMkLst>
        </pc:spChg>
      </pc:sldChg>
      <pc:sldChg chg="addSp delSp modSp mod modClrScheme chgLayout">
        <pc:chgData name="Satoru Hayasaka" userId="f5f1b623-9aa9-4923-b86d-8ceaae247420" providerId="ADAL" clId="{B75A1A73-92E6-4AFF-AFC3-005CC45EF7EA}" dt="2020-11-05T18:18:06.178" v="2" actId="478"/>
        <pc:sldMkLst>
          <pc:docMk/>
          <pc:sldMk cId="1958769869" sldId="1081"/>
        </pc:sldMkLst>
        <pc:spChg chg="mod ord">
          <ac:chgData name="Satoru Hayasaka" userId="f5f1b623-9aa9-4923-b86d-8ceaae247420" providerId="ADAL" clId="{B75A1A73-92E6-4AFF-AFC3-005CC45EF7EA}" dt="2020-11-05T18:18:00.355" v="1" actId="700"/>
          <ac:spMkLst>
            <pc:docMk/>
            <pc:sldMk cId="1958769869" sldId="1081"/>
            <ac:spMk id="2" creationId="{AEB388EC-0939-9F42-98EA-D27BB35D12E6}"/>
          </ac:spMkLst>
        </pc:spChg>
        <pc:spChg chg="add del mod ord">
          <ac:chgData name="Satoru Hayasaka" userId="f5f1b623-9aa9-4923-b86d-8ceaae247420" providerId="ADAL" clId="{B75A1A73-92E6-4AFF-AFC3-005CC45EF7EA}" dt="2020-11-05T18:18:06.178" v="2" actId="478"/>
          <ac:spMkLst>
            <pc:docMk/>
            <pc:sldMk cId="1958769869" sldId="1081"/>
            <ac:spMk id="3" creationId="{A20DA87E-240F-41AC-88BE-9DA04E1A9B7C}"/>
          </ac:spMkLst>
        </pc:spChg>
      </pc:sldChg>
      <pc:sldChg chg="modSp mod">
        <pc:chgData name="Satoru Hayasaka" userId="f5f1b623-9aa9-4923-b86d-8ceaae247420" providerId="ADAL" clId="{B75A1A73-92E6-4AFF-AFC3-005CC45EF7EA}" dt="2020-11-05T18:18:49.019" v="44" actId="20577"/>
        <pc:sldMkLst>
          <pc:docMk/>
          <pc:sldMk cId="2241819956" sldId="1085"/>
        </pc:sldMkLst>
        <pc:spChg chg="mod">
          <ac:chgData name="Satoru Hayasaka" userId="f5f1b623-9aa9-4923-b86d-8ceaae247420" providerId="ADAL" clId="{B75A1A73-92E6-4AFF-AFC3-005CC45EF7EA}" dt="2020-11-05T18:18:32.830" v="11" actId="20577"/>
          <ac:spMkLst>
            <pc:docMk/>
            <pc:sldMk cId="2241819956" sldId="1085"/>
            <ac:spMk id="2" creationId="{3C3B26F9-B704-CF47-9C92-9A399FF23052}"/>
          </ac:spMkLst>
        </pc:spChg>
        <pc:spChg chg="mod">
          <ac:chgData name="Satoru Hayasaka" userId="f5f1b623-9aa9-4923-b86d-8ceaae247420" providerId="ADAL" clId="{B75A1A73-92E6-4AFF-AFC3-005CC45EF7EA}" dt="2020-11-05T18:18:49.019" v="44" actId="20577"/>
          <ac:spMkLst>
            <pc:docMk/>
            <pc:sldMk cId="2241819956" sldId="1085"/>
            <ac:spMk id="3" creationId="{AF27DE70-E7D1-8D48-B541-596C4E2E7A6F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01T21:18:34.402" idx="28">
    <p:pos x="2639" y="1304"/>
    <p:text>contact academia@knime.com to get a promotion code to download free ebooks for your students</p:text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3A9360-428C-42E8-9FB9-1C287B1CD974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0D39C-0EA7-4F43-B2A2-7D5EDB2D6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5417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199794-45CA-FF41-AA62-5E594CEACF02}" type="datetimeFigureOut">
              <a:rPr lang="de-DE" smtClean="0"/>
              <a:t>16.01.2023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2914A-90BC-E546-9349-962456D80391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2594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0D98B2BB-C54F-7F42-81FA-8650AF785A93}"/>
              </a:ext>
            </a:extLst>
          </p:cNvPr>
          <p:cNvSpPr/>
          <p:nvPr userDrawn="1"/>
        </p:nvSpPr>
        <p:spPr>
          <a:xfrm>
            <a:off x="0" y="585216"/>
            <a:ext cx="9144000" cy="5129784"/>
          </a:xfrm>
          <a:prstGeom prst="rect">
            <a:avLst/>
          </a:prstGeom>
          <a:gradFill flip="none" rotWithShape="1">
            <a:gsLst>
              <a:gs pos="27000">
                <a:schemeClr val="accent6"/>
              </a:gs>
              <a:gs pos="69000">
                <a:schemeClr val="accent1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0F04939-8B07-1D47-9EBE-831B36D912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4000" y="1404000"/>
            <a:ext cx="3576522" cy="6463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lnSpc>
                <a:spcPct val="100000"/>
              </a:lnSpc>
              <a:defRPr sz="4200" b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Slide Title </a:t>
            </a:r>
            <a:endParaRPr lang="en-US" dirty="0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CBC83F2-DFA1-B449-B47E-9F6B07C647FF}"/>
              </a:ext>
            </a:extLst>
          </p:cNvPr>
          <p:cNvCxnSpPr>
            <a:cxnSpLocks/>
          </p:cNvCxnSpPr>
          <p:nvPr userDrawn="1"/>
        </p:nvCxnSpPr>
        <p:spPr>
          <a:xfrm>
            <a:off x="966061" y="0"/>
            <a:ext cx="0" cy="5715000"/>
          </a:xfrm>
          <a:prstGeom prst="line">
            <a:avLst/>
          </a:prstGeom>
          <a:ln w="19050" cap="flat" cmpd="sng">
            <a:solidFill>
              <a:schemeClr val="bg2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 descr="Ein Bild, das sitzend, Tisch, Computer, Essen enthält.&#10;&#10;Automatisch generierte Beschreibung">
            <a:extLst>
              <a:ext uri="{FF2B5EF4-FFF2-40B4-BE49-F238E27FC236}">
                <a16:creationId xmlns:a16="http://schemas.microsoft.com/office/drawing/2014/main" id="{3F640471-65BF-C648-868D-963E292AF4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3647" y="-1"/>
            <a:ext cx="5436616" cy="561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24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-Chapter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1276A92E-9DD2-2F4E-8619-6D60BD8C3ECD}"/>
              </a:ext>
            </a:extLst>
          </p:cNvPr>
          <p:cNvSpPr/>
          <p:nvPr userDrawn="1"/>
        </p:nvSpPr>
        <p:spPr>
          <a:xfrm>
            <a:off x="0" y="0"/>
            <a:ext cx="9144000" cy="606056"/>
          </a:xfrm>
          <a:prstGeom prst="rect">
            <a:avLst/>
          </a:prstGeom>
          <a:gradFill flip="none" rotWithShape="1">
            <a:gsLst>
              <a:gs pos="3000">
                <a:schemeClr val="accent6"/>
              </a:gs>
              <a:gs pos="63000">
                <a:schemeClr val="accent1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734A693-5F7B-6046-90D0-257E6241D3C2}"/>
              </a:ext>
            </a:extLst>
          </p:cNvPr>
          <p:cNvSpPr/>
          <p:nvPr userDrawn="1"/>
        </p:nvSpPr>
        <p:spPr>
          <a:xfrm>
            <a:off x="0" y="606056"/>
            <a:ext cx="9144000" cy="4890977"/>
          </a:xfrm>
          <a:prstGeom prst="rect">
            <a:avLst/>
          </a:prstGeom>
          <a:solidFill>
            <a:srgbClr val="92A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890F977-FE29-5A44-8A59-E92C8350D5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4516" y="1044000"/>
            <a:ext cx="5484553" cy="129266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lnSpc>
                <a:spcPct val="100000"/>
              </a:lnSpc>
              <a:defRPr sz="4200" b="0">
                <a:solidFill>
                  <a:srgbClr val="00386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Chapter </a:t>
            </a:r>
            <a:br>
              <a:rPr lang="de-DE" dirty="0"/>
            </a:br>
            <a:r>
              <a:rPr lang="de-DE" dirty="0"/>
              <a:t>Title </a:t>
            </a:r>
            <a:endParaRPr lang="en-US" dirty="0"/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6640156F-E036-7A4C-BC7D-099260826E00}"/>
              </a:ext>
            </a:extLst>
          </p:cNvPr>
          <p:cNvCxnSpPr>
            <a:cxnSpLocks/>
          </p:cNvCxnSpPr>
          <p:nvPr userDrawn="1"/>
        </p:nvCxnSpPr>
        <p:spPr>
          <a:xfrm>
            <a:off x="966061" y="0"/>
            <a:ext cx="0" cy="5715000"/>
          </a:xfrm>
          <a:prstGeom prst="line">
            <a:avLst/>
          </a:prstGeom>
          <a:ln w="19050" cap="flat" cmpd="sng">
            <a:solidFill>
              <a:schemeClr val="bg2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D691486-DA75-BD46-A06C-8E7CEDD4A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5224" y="5491424"/>
            <a:ext cx="180001" cy="2387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600" b="0" i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fld id="{15C29056-5AFA-7949-831A-3EC08677117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1" name="Fußzeilenplatzhalter 2">
            <a:extLst>
              <a:ext uri="{FF2B5EF4-FFF2-40B4-BE49-F238E27FC236}">
                <a16:creationId xmlns:a16="http://schemas.microsoft.com/office/drawing/2014/main" id="{91AEDB89-5697-504D-8D7B-0587643FE3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775" y="5491424"/>
            <a:ext cx="4011206" cy="2387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 b="1" i="0">
                <a:solidFill>
                  <a:schemeClr val="tx1"/>
                </a:solidFill>
                <a:latin typeface="Arial" panose="020B0604020202020204" pitchFamily="34" charset="0"/>
                <a:ea typeface="Arial" panose="020B0503030404040204" pitchFamily="34" charset="0"/>
                <a:cs typeface="Arial" panose="020B0604020202020204" pitchFamily="34" charset="0"/>
              </a:defRPr>
            </a:lvl1pPr>
          </a:lstStyle>
          <a:p>
            <a:r>
              <a:rPr lang="en" dirty="0"/>
              <a:t>Guide to Intelligent Data Science </a:t>
            </a:r>
            <a:r>
              <a:rPr lang="en" b="0" dirty="0"/>
              <a:t>Second Edition, 2020</a:t>
            </a:r>
            <a:endParaRPr lang="de-DE" b="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39EF751-B7DA-8D43-ABED-4011DBCBB00D}"/>
              </a:ext>
            </a:extLst>
          </p:cNvPr>
          <p:cNvSpPr/>
          <p:nvPr userDrawn="1"/>
        </p:nvSpPr>
        <p:spPr>
          <a:xfrm>
            <a:off x="0" y="606056"/>
            <a:ext cx="966061" cy="1550507"/>
          </a:xfrm>
          <a:prstGeom prst="rect">
            <a:avLst/>
          </a:prstGeom>
          <a:solidFill>
            <a:srgbClr val="CDDEE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7839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: Text (1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1F8F476-5A63-1B43-B744-71E61ABBD3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175032"/>
            <a:ext cx="842645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6438E48-491D-0744-AD5E-C40A88ED146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DD48C0B-5391-7641-83FB-0699C7A9D0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900000"/>
            <a:ext cx="8378825" cy="4307679"/>
          </a:xfrm>
        </p:spPr>
        <p:txBody>
          <a:bodyPr/>
          <a:lstStyle>
            <a:lvl1pPr marL="266700" indent="-260350">
              <a:buFont typeface="Symbol" pitchFamily="2" charset="2"/>
              <a:buChar char="-"/>
              <a:tabLst/>
              <a:defRPr/>
            </a:lvl1pPr>
            <a:lvl2pPr>
              <a:defRPr sz="1400"/>
            </a:lvl2pPr>
            <a:lvl3pPr>
              <a:defRPr sz="1400"/>
            </a:lvl3pPr>
            <a:lvl4pPr marL="933450" marR="0" indent="-22225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92AEBC"/>
              </a:buClr>
              <a:buSzTx/>
              <a:buFont typeface="Symbol" pitchFamily="2" charset="2"/>
              <a:buChar char="-"/>
              <a:tabLst/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title style</a:t>
            </a:r>
            <a:endParaRPr lang="de-DE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de-DE"/>
              <a:t>Dritte Ebene</a:t>
            </a:r>
          </a:p>
          <a:p>
            <a:pPr marL="933450" marR="0" lvl="3" indent="-22225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92AEBC"/>
              </a:buClr>
              <a:buSzTx/>
              <a:buFont typeface="Symbol" pitchFamily="2" charset="2"/>
              <a:buChar char="-"/>
              <a:tabLst/>
              <a:defRPr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Fußzeilenplatzhalter 2">
            <a:extLst>
              <a:ext uri="{FF2B5EF4-FFF2-40B4-BE49-F238E27FC236}">
                <a16:creationId xmlns:a16="http://schemas.microsoft.com/office/drawing/2014/main" id="{B803BDE0-7686-6A44-87F6-24D51F182B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775" y="5491424"/>
            <a:ext cx="4011206" cy="2387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 b="1" i="0">
                <a:solidFill>
                  <a:schemeClr val="tx1"/>
                </a:solidFill>
                <a:latin typeface="Arial" panose="020B0604020202020204" pitchFamily="34" charset="0"/>
                <a:ea typeface="Arial" panose="020B0503030404040204" pitchFamily="34" charset="0"/>
                <a:cs typeface="Arial" panose="020B0604020202020204" pitchFamily="34" charset="0"/>
              </a:defRPr>
            </a:lvl1pPr>
          </a:lstStyle>
          <a:p>
            <a:r>
              <a:rPr lang="en" dirty="0"/>
              <a:t>Guide to Intelligent Data Science </a:t>
            </a:r>
            <a:r>
              <a:rPr lang="en" b="0" dirty="0"/>
              <a:t>Second Edition, 2020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385855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: Tex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A66214D-6AE7-6844-8B78-0FA1678C8F7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4" name="Titel 4">
            <a:extLst>
              <a:ext uri="{FF2B5EF4-FFF2-40B4-BE49-F238E27FC236}">
                <a16:creationId xmlns:a16="http://schemas.microsoft.com/office/drawing/2014/main" id="{BD365B8B-5868-3D40-B70D-97ACEBCFBE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173941"/>
            <a:ext cx="8433504" cy="2462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BDE0700-9001-1346-BFE7-A17DD5863EB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5" y="900113"/>
            <a:ext cx="4011613" cy="4305300"/>
          </a:xfrm>
        </p:spPr>
        <p:txBody>
          <a:bodyPr/>
          <a:lstStyle>
            <a:lvl1pPr marL="266700" indent="-260350">
              <a:buFont typeface="Symbol" pitchFamily="2" charset="2"/>
              <a:buChar char="-"/>
              <a:tabLst/>
              <a:defRPr/>
            </a:lvl1pPr>
            <a:lvl2pPr>
              <a:defRPr sz="1400"/>
            </a:lvl2pPr>
            <a:lvl3pPr>
              <a:defRPr sz="1400"/>
            </a:lvl3pPr>
            <a:lvl4pPr marL="933450" marR="0" indent="-22225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92AEBC"/>
              </a:buClr>
              <a:buSzTx/>
              <a:buFont typeface="Symbol" pitchFamily="2" charset="2"/>
              <a:buChar char="-"/>
              <a:tabLst/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title style</a:t>
            </a:r>
            <a:endParaRPr lang="de-DE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de-DE"/>
              <a:t>Dritte Ebene</a:t>
            </a:r>
          </a:p>
          <a:p>
            <a:pPr marL="933450" marR="0" lvl="3" indent="-22225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92AEBC"/>
              </a:buClr>
              <a:buSzTx/>
              <a:buFont typeface="Symbol" pitchFamily="2" charset="2"/>
              <a:buChar char="-"/>
              <a:tabLst/>
              <a:defRPr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A2A4D7F-0FF9-9641-A4AC-28DCA004BB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80000" y="900113"/>
            <a:ext cx="4032250" cy="4305300"/>
          </a:xfrm>
        </p:spPr>
        <p:txBody>
          <a:bodyPr/>
          <a:lstStyle>
            <a:lvl1pPr marL="266700" indent="-260350">
              <a:buFont typeface="Symbol" pitchFamily="2" charset="2"/>
              <a:buChar char="-"/>
              <a:tabLst/>
              <a:defRPr/>
            </a:lvl1pPr>
            <a:lvl2pPr>
              <a:defRPr sz="1400"/>
            </a:lvl2pPr>
            <a:lvl3pPr>
              <a:defRPr sz="1400"/>
            </a:lvl3pPr>
            <a:lvl4pPr marL="933450" marR="0" indent="-22225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92AEBC"/>
              </a:buClr>
              <a:buSzTx/>
              <a:buFont typeface="Symbol" pitchFamily="2" charset="2"/>
              <a:buChar char="-"/>
              <a:tabLst/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title style</a:t>
            </a:r>
            <a:endParaRPr lang="de-DE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de-DE"/>
              <a:t>Dritte Ebene</a:t>
            </a:r>
          </a:p>
          <a:p>
            <a:pPr marL="933450" marR="0" lvl="3" indent="-22225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92AEBC"/>
              </a:buClr>
              <a:buSzTx/>
              <a:buFont typeface="Symbol" pitchFamily="2" charset="2"/>
              <a:buChar char="-"/>
              <a:tabLst/>
              <a:defRPr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Fußzeilenplatzhalter 2">
            <a:extLst>
              <a:ext uri="{FF2B5EF4-FFF2-40B4-BE49-F238E27FC236}">
                <a16:creationId xmlns:a16="http://schemas.microsoft.com/office/drawing/2014/main" id="{C431475C-FDC5-8142-BF55-F4F8ECC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775" y="5491424"/>
            <a:ext cx="4011206" cy="2387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 b="1" i="0">
                <a:solidFill>
                  <a:schemeClr val="tx1"/>
                </a:solidFill>
                <a:latin typeface="Arial" panose="020B0604020202020204" pitchFamily="34" charset="0"/>
                <a:ea typeface="Arial" panose="020B0503030404040204" pitchFamily="34" charset="0"/>
                <a:cs typeface="Arial" panose="020B0604020202020204" pitchFamily="34" charset="0"/>
              </a:defRPr>
            </a:lvl1pPr>
          </a:lstStyle>
          <a:p>
            <a:r>
              <a:rPr lang="en" dirty="0"/>
              <a:t>Guide to Intelligent Data Science </a:t>
            </a:r>
            <a:r>
              <a:rPr lang="en" b="0" dirty="0"/>
              <a:t>Second Edition, 2020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710817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: Tex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E2FFFC0-B0CF-0D4D-8A2D-A2A6C661B3D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9999" y="900001"/>
            <a:ext cx="4105225" cy="4342262"/>
          </a:xfrm>
          <a:ln w="57150" cap="sq">
            <a:noFill/>
            <a:miter lim="800000"/>
          </a:ln>
        </p:spPr>
        <p:txBody>
          <a:bodyPr/>
          <a:lstStyle>
            <a:lvl1pPr marL="6350" indent="0">
              <a:buNone/>
              <a:defRPr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1C1F53E-94CD-F14F-A6CD-D57201049D1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Titel 4">
            <a:extLst>
              <a:ext uri="{FF2B5EF4-FFF2-40B4-BE49-F238E27FC236}">
                <a16:creationId xmlns:a16="http://schemas.microsoft.com/office/drawing/2014/main" id="{36EE8378-5CCF-9144-B82F-7C252F4CE3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173941"/>
            <a:ext cx="8433504" cy="2462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0172A25-DB0F-0B40-80A4-0BCDD7F8AE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900001"/>
            <a:ext cx="4011613" cy="4302237"/>
          </a:xfrm>
        </p:spPr>
        <p:txBody>
          <a:bodyPr/>
          <a:lstStyle>
            <a:lvl1pPr marL="266700" indent="-260350">
              <a:buFont typeface="Symbol" pitchFamily="2" charset="2"/>
              <a:buChar char="-"/>
              <a:tabLst/>
              <a:defRPr/>
            </a:lvl1pPr>
            <a:lvl2pPr>
              <a:defRPr sz="1400"/>
            </a:lvl2pPr>
            <a:lvl3pPr>
              <a:defRPr sz="1400"/>
            </a:lvl3pPr>
            <a:lvl4pPr marL="933450" marR="0" indent="-22225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92AEBC"/>
              </a:buClr>
              <a:buSzTx/>
              <a:buFont typeface="Symbol" pitchFamily="2" charset="2"/>
              <a:buChar char="-"/>
              <a:tabLst/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title style</a:t>
            </a:r>
            <a:endParaRPr lang="de-DE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de-DE"/>
              <a:t>Dritte Ebene</a:t>
            </a:r>
          </a:p>
          <a:p>
            <a:pPr marL="933450" marR="0" lvl="3" indent="-22225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92AEBC"/>
              </a:buClr>
              <a:buSzTx/>
              <a:buFont typeface="Symbol" pitchFamily="2" charset="2"/>
              <a:buChar char="-"/>
              <a:tabLst/>
              <a:defRPr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Fußzeilenplatzhalter 2">
            <a:extLst>
              <a:ext uri="{FF2B5EF4-FFF2-40B4-BE49-F238E27FC236}">
                <a16:creationId xmlns:a16="http://schemas.microsoft.com/office/drawing/2014/main" id="{F167F8D4-D622-F340-8F6D-036447626C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775" y="5491424"/>
            <a:ext cx="4011206" cy="2387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 b="1" i="0">
                <a:solidFill>
                  <a:schemeClr val="tx1"/>
                </a:solidFill>
                <a:latin typeface="Arial" panose="020B0604020202020204" pitchFamily="34" charset="0"/>
                <a:ea typeface="Arial" panose="020B0503030404040204" pitchFamily="34" charset="0"/>
                <a:cs typeface="Arial" panose="020B0604020202020204" pitchFamily="34" charset="0"/>
              </a:defRPr>
            </a:lvl1pPr>
          </a:lstStyle>
          <a:p>
            <a:r>
              <a:rPr lang="en" dirty="0"/>
              <a:t>Guide to Intelligent Data Science </a:t>
            </a:r>
            <a:r>
              <a:rPr lang="en" b="0" dirty="0"/>
              <a:t>Second Edition, 2020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580095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: 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E2FFFC0-B0CF-0D4D-8A2D-A2A6C661B3D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8776" y="900000"/>
            <a:ext cx="4011206" cy="4331420"/>
          </a:xfrm>
          <a:ln w="50800" cap="sq">
            <a:noFill/>
            <a:miter lim="800000"/>
          </a:ln>
        </p:spPr>
        <p:txBody>
          <a:bodyPr/>
          <a:lstStyle>
            <a:lvl1pPr marL="6350" indent="0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3E27F57-B2F4-9241-929D-68B182DD39D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Titel 4">
            <a:extLst>
              <a:ext uri="{FF2B5EF4-FFF2-40B4-BE49-F238E27FC236}">
                <a16:creationId xmlns:a16="http://schemas.microsoft.com/office/drawing/2014/main" id="{15B9A3C3-445A-804B-AB66-80EE629EEB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173941"/>
            <a:ext cx="8426450" cy="2462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041EECD-9FC2-934F-AA63-0ED240232F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0000" y="900000"/>
            <a:ext cx="4037012" cy="4331420"/>
          </a:xfrm>
        </p:spPr>
        <p:txBody>
          <a:bodyPr/>
          <a:lstStyle>
            <a:lvl1pPr marL="266700" indent="-260350">
              <a:buFont typeface="Symbol" pitchFamily="2" charset="2"/>
              <a:buChar char="-"/>
              <a:tabLst/>
              <a:defRPr/>
            </a:lvl1pPr>
            <a:lvl2pPr>
              <a:defRPr sz="1400"/>
            </a:lvl2pPr>
            <a:lvl3pPr>
              <a:defRPr sz="1400"/>
            </a:lvl3pPr>
            <a:lvl4pPr marL="933450" marR="0" indent="-22225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92AEBC"/>
              </a:buClr>
              <a:buSzTx/>
              <a:buFont typeface="Symbol" pitchFamily="2" charset="2"/>
              <a:buChar char="-"/>
              <a:tabLst/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title style</a:t>
            </a:r>
            <a:endParaRPr lang="de-DE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de-DE"/>
              <a:t>Dritte Ebene</a:t>
            </a:r>
          </a:p>
          <a:p>
            <a:pPr marL="933450" marR="0" lvl="3" indent="-22225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92AEBC"/>
              </a:buClr>
              <a:buSzTx/>
              <a:buFont typeface="Symbol" pitchFamily="2" charset="2"/>
              <a:buChar char="-"/>
              <a:tabLst/>
              <a:defRPr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Fußzeilenplatzhalter 2">
            <a:extLst>
              <a:ext uri="{FF2B5EF4-FFF2-40B4-BE49-F238E27FC236}">
                <a16:creationId xmlns:a16="http://schemas.microsoft.com/office/drawing/2014/main" id="{5D5BE5F2-1E81-4C42-A169-8B0C817245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775" y="5491424"/>
            <a:ext cx="4011206" cy="2387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 b="1" i="0">
                <a:solidFill>
                  <a:schemeClr val="tx1"/>
                </a:solidFill>
                <a:latin typeface="Arial" panose="020B0604020202020204" pitchFamily="34" charset="0"/>
                <a:ea typeface="Arial" panose="020B0503030404040204" pitchFamily="34" charset="0"/>
                <a:cs typeface="Arial" panose="020B0604020202020204" pitchFamily="34" charset="0"/>
              </a:defRPr>
            </a:lvl1pPr>
          </a:lstStyle>
          <a:p>
            <a:r>
              <a:rPr lang="en" dirty="0"/>
              <a:t>Guide to Intelligent Data Science </a:t>
            </a:r>
            <a:r>
              <a:rPr lang="en" b="0" dirty="0"/>
              <a:t>Second Edition, 2020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82932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0D98B2BB-C54F-7F42-81FA-8650AF785A93}"/>
              </a:ext>
            </a:extLst>
          </p:cNvPr>
          <p:cNvSpPr/>
          <p:nvPr userDrawn="1"/>
        </p:nvSpPr>
        <p:spPr>
          <a:xfrm>
            <a:off x="0" y="-2713"/>
            <a:ext cx="9144000" cy="5507301"/>
          </a:xfrm>
          <a:prstGeom prst="rect">
            <a:avLst/>
          </a:prstGeom>
          <a:gradFill flip="none" rotWithShape="1">
            <a:gsLst>
              <a:gs pos="3000">
                <a:schemeClr val="accent6"/>
              </a:gs>
              <a:gs pos="63000">
                <a:schemeClr val="accent1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0F04939-8B07-1D47-9EBE-831B36D912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9204" y="1995726"/>
            <a:ext cx="7324049" cy="861774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ct val="100000"/>
              </a:lnSpc>
              <a:defRPr sz="5600" b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Thank you</a:t>
            </a:r>
            <a:endParaRPr lang="en-US" dirty="0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CBC83F2-DFA1-B449-B47E-9F6B07C647FF}"/>
              </a:ext>
            </a:extLst>
          </p:cNvPr>
          <p:cNvCxnSpPr>
            <a:cxnSpLocks/>
          </p:cNvCxnSpPr>
          <p:nvPr userDrawn="1"/>
        </p:nvCxnSpPr>
        <p:spPr>
          <a:xfrm>
            <a:off x="966061" y="0"/>
            <a:ext cx="0" cy="5715000"/>
          </a:xfrm>
          <a:prstGeom prst="line">
            <a:avLst/>
          </a:prstGeom>
          <a:ln w="19050" cap="flat" cmpd="sng">
            <a:solidFill>
              <a:schemeClr val="bg2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ußzeilenplatzhalter 2">
            <a:extLst>
              <a:ext uri="{FF2B5EF4-FFF2-40B4-BE49-F238E27FC236}">
                <a16:creationId xmlns:a16="http://schemas.microsoft.com/office/drawing/2014/main" id="{60D03090-BC84-4440-8166-08DCA51667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9219" y="2927047"/>
            <a:ext cx="7324026" cy="2387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de-DE" b="0" i="0" u="none" strike="noStrike">
                <a:effectLst/>
              </a:defRPr>
            </a:lvl1pPr>
          </a:lstStyle>
          <a:p>
            <a:r>
              <a:rPr lang="en-US"/>
              <a:t>Guide to Intelligent Data Science Second Edition, 2020</a:t>
            </a:r>
            <a:endParaRPr lang="en-US" dirty="0"/>
          </a:p>
        </p:txBody>
      </p:sp>
      <p:sp>
        <p:nvSpPr>
          <p:cNvPr id="11" name="Foliennummernplatzhalter 2">
            <a:extLst>
              <a:ext uri="{FF2B5EF4-FFF2-40B4-BE49-F238E27FC236}">
                <a16:creationId xmlns:a16="http://schemas.microsoft.com/office/drawing/2014/main" id="{6CCBAA98-D685-6E4B-94B8-8F1F3B20801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605224" y="5491424"/>
            <a:ext cx="180001" cy="238704"/>
          </a:xfrm>
        </p:spPr>
        <p:txBody>
          <a:bodyPr/>
          <a:lstStyle/>
          <a:p>
            <a:fld id="{15C29056-5AFA-7949-831A-3EC08677117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2">
            <a:extLst>
              <a:ext uri="{FF2B5EF4-FFF2-40B4-BE49-F238E27FC236}">
                <a16:creationId xmlns:a16="http://schemas.microsoft.com/office/drawing/2014/main" id="{C65F74C8-D7E3-BF49-8FDF-E7FACFC3D657}"/>
              </a:ext>
            </a:extLst>
          </p:cNvPr>
          <p:cNvSpPr txBox="1">
            <a:spLocks/>
          </p:cNvSpPr>
          <p:nvPr userDrawn="1"/>
        </p:nvSpPr>
        <p:spPr>
          <a:xfrm>
            <a:off x="358775" y="5491424"/>
            <a:ext cx="4011206" cy="23870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700" b="1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50303040404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dirty="0"/>
              <a:t>Guide to Intelligent Data Science </a:t>
            </a:r>
            <a:r>
              <a:rPr lang="en" b="0" dirty="0"/>
              <a:t>Second Edition, 2020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306050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008000"/>
            <a:ext cx="8427600" cy="40716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700E8-084B-5C4A-9D21-FB806A7FB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B6647-BD7A-7942-B66E-0DFF9B72D92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Line">
            <a:extLst>
              <a:ext uri="{FF2B5EF4-FFF2-40B4-BE49-F238E27FC236}">
                <a16:creationId xmlns:a16="http://schemas.microsoft.com/office/drawing/2014/main" id="{5A80816F-3BF5-7149-82A1-4299C7308CE7}"/>
              </a:ext>
            </a:extLst>
          </p:cNvPr>
          <p:cNvCxnSpPr>
            <a:cxnSpLocks/>
          </p:cNvCxnSpPr>
          <p:nvPr userDrawn="1"/>
        </p:nvCxnSpPr>
        <p:spPr>
          <a:xfrm>
            <a:off x="250825" y="756000"/>
            <a:ext cx="8642350" cy="0"/>
          </a:xfrm>
          <a:prstGeom prst="line">
            <a:avLst/>
          </a:prstGeom>
          <a:ln w="15875">
            <a:solidFill>
              <a:srgbClr val="FFD8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2">
            <a:extLst>
              <a:ext uri="{FF2B5EF4-FFF2-40B4-BE49-F238E27FC236}">
                <a16:creationId xmlns:a16="http://schemas.microsoft.com/office/drawing/2014/main" id="{83E27F57-B2F4-9241-929D-68B182DD39DB}"/>
              </a:ext>
            </a:extLst>
          </p:cNvPr>
          <p:cNvSpPr txBox="1">
            <a:spLocks/>
          </p:cNvSpPr>
          <p:nvPr userDrawn="1"/>
        </p:nvSpPr>
        <p:spPr>
          <a:xfrm>
            <a:off x="8605224" y="5491424"/>
            <a:ext cx="180001" cy="23870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C29056-5AFA-7949-831A-3EC08677117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Fußzeilenplatzhalter 2">
            <a:extLst>
              <a:ext uri="{FF2B5EF4-FFF2-40B4-BE49-F238E27FC236}">
                <a16:creationId xmlns:a16="http://schemas.microsoft.com/office/drawing/2014/main" id="{5D5BE5F2-1E81-4C42-A169-8B0C817245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775" y="5491424"/>
            <a:ext cx="4011206" cy="2387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 b="1" i="0">
                <a:solidFill>
                  <a:schemeClr val="tx1"/>
                </a:solidFill>
                <a:latin typeface="Arial" panose="020B0604020202020204" pitchFamily="34" charset="0"/>
                <a:ea typeface="Arial" panose="020B0503030404040204" pitchFamily="34" charset="0"/>
                <a:cs typeface="Arial" panose="020B0604020202020204" pitchFamily="34" charset="0"/>
              </a:defRPr>
            </a:lvl1pPr>
          </a:lstStyle>
          <a:p>
            <a:r>
              <a:rPr lang="en" dirty="0"/>
              <a:t>Guide to Intelligent Data Science </a:t>
            </a:r>
            <a:r>
              <a:rPr lang="en" b="0" dirty="0"/>
              <a:t>Second Edition, 2020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45493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43D1F176-F568-914A-980C-DFBCD5D79B7D}"/>
              </a:ext>
            </a:extLst>
          </p:cNvPr>
          <p:cNvSpPr/>
          <p:nvPr userDrawn="1"/>
        </p:nvSpPr>
        <p:spPr>
          <a:xfrm>
            <a:off x="0" y="1"/>
            <a:ext cx="9144000" cy="594102"/>
          </a:xfrm>
          <a:prstGeom prst="rect">
            <a:avLst/>
          </a:prstGeom>
          <a:solidFill>
            <a:srgbClr val="003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 b="1">
              <a:ln>
                <a:noFill/>
              </a:ln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elplatzhalter 3">
            <a:extLst>
              <a:ext uri="{FF2B5EF4-FFF2-40B4-BE49-F238E27FC236}">
                <a16:creationId xmlns:a16="http://schemas.microsoft.com/office/drawing/2014/main" id="{064A4E5B-C522-DA41-B39D-66391017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173941"/>
            <a:ext cx="8426450" cy="2462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66C6DAE-E1B6-094A-BCBD-2C4BDBBCE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775" y="899999"/>
            <a:ext cx="8426450" cy="4304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de-DE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de-DE"/>
              <a:t>Dritte Ebene</a:t>
            </a:r>
          </a:p>
          <a:p>
            <a:pPr marL="933450" marR="0" lvl="3" indent="-22225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92AEBC"/>
              </a:buClr>
              <a:buSzTx/>
              <a:buFont typeface="Symbol" pitchFamily="2" charset="2"/>
              <a:buChar char="-"/>
              <a:tabLst/>
              <a:defRPr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7C4B03B-722D-C840-8655-F27D5F4A86A5}"/>
              </a:ext>
            </a:extLst>
          </p:cNvPr>
          <p:cNvSpPr/>
          <p:nvPr userDrawn="1"/>
        </p:nvSpPr>
        <p:spPr>
          <a:xfrm>
            <a:off x="0" y="5496725"/>
            <a:ext cx="9144000" cy="238704"/>
          </a:xfrm>
          <a:prstGeom prst="rect">
            <a:avLst/>
          </a:prstGeom>
          <a:solidFill>
            <a:srgbClr val="CDD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 b="1">
              <a:ln>
                <a:noFill/>
              </a:ln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2618A8-57AB-7446-B906-4B72D5C58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5224" y="5491424"/>
            <a:ext cx="180001" cy="2387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600" b="0" i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fld id="{15C29056-5AFA-7949-831A-3EC08677117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437F641-C003-F842-967C-12BE2D2703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775" y="5491424"/>
            <a:ext cx="4011206" cy="2387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 b="1" i="0">
                <a:solidFill>
                  <a:schemeClr val="tx1"/>
                </a:solidFill>
                <a:latin typeface="Arial" panose="020B0604020202020204" pitchFamily="34" charset="0"/>
                <a:ea typeface="Arial" panose="020B05030304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Guide to Intelligent Data Science Second Edition, 2020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61680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3" r:id="rId2"/>
    <p:sldLayoutId id="2147483662" r:id="rId3"/>
    <p:sldLayoutId id="2147483674" r:id="rId4"/>
    <p:sldLayoutId id="2147483679" r:id="rId5"/>
    <p:sldLayoutId id="2147483680" r:id="rId6"/>
    <p:sldLayoutId id="2147483686" r:id="rId7"/>
    <p:sldLayoutId id="2147483687" r:id="rId8"/>
  </p:sldLayoutIdLst>
  <p:hf hdr="0" dt="0"/>
  <p:txStyles>
    <p:titleStyle>
      <a:lvl1pPr marL="0" marR="0" indent="0" algn="l" defTabSz="6858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lang="de-DE" sz="1600" b="0" i="0" kern="1200" smtClean="0">
          <a:solidFill>
            <a:schemeClr val="bg1"/>
          </a:solidFill>
          <a:effectLst/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1pPr>
    </p:titleStyle>
    <p:bodyStyle>
      <a:lvl1pPr marL="269875" indent="-269875" algn="l" defTabSz="685800" rtl="0" eaLnBrk="1" latinLnBrk="0" hangingPunct="1">
        <a:lnSpc>
          <a:spcPct val="100000"/>
        </a:lnSpc>
        <a:spcBef>
          <a:spcPts val="750"/>
        </a:spcBef>
        <a:buClr>
          <a:srgbClr val="92AEBC"/>
        </a:buClr>
        <a:buFont typeface="Symbol" pitchFamily="2" charset="2"/>
        <a:buChar char="-"/>
        <a:tabLst/>
        <a:defRPr sz="2000" b="0" i="0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Arial" panose="02000000000000000000" pitchFamily="2" charset="0"/>
          <a:cs typeface="Arial" panose="020B0604020202020204" pitchFamily="34" charset="0"/>
        </a:defRPr>
      </a:lvl1pPr>
      <a:lvl2pPr marL="488950" indent="-222250" algn="l" defTabSz="685800" rtl="0" eaLnBrk="1" latinLnBrk="0" hangingPunct="1">
        <a:lnSpc>
          <a:spcPct val="100000"/>
        </a:lnSpc>
        <a:spcBef>
          <a:spcPts val="375"/>
        </a:spcBef>
        <a:buClr>
          <a:srgbClr val="92AEBC"/>
        </a:buClr>
        <a:buFont typeface="Symbol" pitchFamily="2" charset="2"/>
        <a:buChar char="-"/>
        <a:tabLst/>
        <a:defRPr sz="1600" b="0" i="0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Arial" panose="02000000000000000000" pitchFamily="2" charset="0"/>
          <a:cs typeface="Arial" panose="020B0604020202020204" pitchFamily="34" charset="0"/>
        </a:defRPr>
      </a:lvl2pPr>
      <a:lvl3pPr marL="711200" indent="-222250" algn="l" defTabSz="685800" rtl="0" eaLnBrk="1" latinLnBrk="0" hangingPunct="1">
        <a:lnSpc>
          <a:spcPct val="100000"/>
        </a:lnSpc>
        <a:spcBef>
          <a:spcPts val="375"/>
        </a:spcBef>
        <a:buClr>
          <a:srgbClr val="92AEBC"/>
        </a:buClr>
        <a:buFont typeface="Symbol" pitchFamily="2" charset="2"/>
        <a:buChar char="-"/>
        <a:tabLst/>
        <a:defRPr sz="1600" b="0" i="0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Arial" panose="02000000000000000000" pitchFamily="2" charset="0"/>
          <a:cs typeface="Arial" panose="020B0604020202020204" pitchFamily="34" charset="0"/>
        </a:defRPr>
      </a:lvl3pPr>
      <a:lvl4pPr marL="933450" marR="0" indent="-222250" algn="l" defTabSz="685800" rtl="0" eaLnBrk="1" fontAlgn="auto" latinLnBrk="0" hangingPunct="1">
        <a:lnSpc>
          <a:spcPct val="100000"/>
        </a:lnSpc>
        <a:spcBef>
          <a:spcPts val="375"/>
        </a:spcBef>
        <a:spcAft>
          <a:spcPts val="0"/>
        </a:spcAft>
        <a:buClr>
          <a:srgbClr val="92AEBC"/>
        </a:buClr>
        <a:buSzTx/>
        <a:buFont typeface="Symbol" pitchFamily="2" charset="2"/>
        <a:buChar char="-"/>
        <a:tabLst/>
        <a:defRPr sz="1600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55700" indent="-222250" algn="l" defTabSz="685800" rtl="0" eaLnBrk="1" latinLnBrk="0" hangingPunct="1">
        <a:lnSpc>
          <a:spcPct val="100000"/>
        </a:lnSpc>
        <a:spcBef>
          <a:spcPts val="375"/>
        </a:spcBef>
        <a:buClr>
          <a:srgbClr val="92AEBC"/>
        </a:buClr>
        <a:buFont typeface="Symbol" pitchFamily="2" charset="2"/>
        <a:buChar char="-"/>
        <a:tabLst/>
        <a:defRPr sz="1600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6" userDrawn="1">
          <p15:clr>
            <a:srgbClr val="F26B43"/>
          </p15:clr>
        </p15:guide>
        <p15:guide id="2" orient="horz" pos="235" userDrawn="1">
          <p15:clr>
            <a:srgbClr val="F26B43"/>
          </p15:clr>
        </p15:guide>
        <p15:guide id="5" pos="557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hub.knime.com/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kni.me/w/kYeZOLeAJXo9Mvol" TargetMode="Externa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s://www.knime.com/cheat-sheets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comments" Target="../comments/comment1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hyperlink" Target="https://www.knime.com/knimepress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s://www.knime.com/knime-self-paced-courses" TargetMode="Externa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nime.com/downloads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9B6E08-011C-D34D-A0C5-A112C618E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4034" y="1410930"/>
            <a:ext cx="3576522" cy="1938992"/>
          </a:xfrm>
        </p:spPr>
        <p:txBody>
          <a:bodyPr/>
          <a:lstStyle/>
          <a:p>
            <a:r>
              <a:rPr lang="de-DE" dirty="0"/>
              <a:t>KNIME Analytics Platform</a:t>
            </a:r>
          </a:p>
        </p:txBody>
      </p:sp>
    </p:spTree>
    <p:extLst>
      <p:ext uri="{BB962C8B-B14F-4D97-AF65-F5344CB8AC3E}">
        <p14:creationId xmlns:p14="http://schemas.microsoft.com/office/powerpoint/2010/main" val="4067134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KNIME Workspace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60000" y="3715078"/>
            <a:ext cx="8378825" cy="1492602"/>
          </a:xfrm>
        </p:spPr>
        <p:txBody>
          <a:bodyPr/>
          <a:lstStyle/>
          <a:p>
            <a:r>
              <a:rPr lang="en-US" dirty="0"/>
              <a:t>The workspace is the </a:t>
            </a:r>
            <a:r>
              <a:rPr lang="en-US" b="1" dirty="0"/>
              <a:t>folder/directory </a:t>
            </a:r>
            <a:r>
              <a:rPr lang="en-US" dirty="0"/>
              <a:t>in which workflows (and potentially data files) are stored for the current session.</a:t>
            </a:r>
          </a:p>
          <a:p>
            <a:r>
              <a:rPr lang="en-US" dirty="0"/>
              <a:t>Workspaces are portable (just like KNIME Analytics Platform)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" t="362" r="522" b="-1"/>
          <a:stretch/>
        </p:blipFill>
        <p:spPr>
          <a:xfrm>
            <a:off x="1802674" y="1012092"/>
            <a:ext cx="5533427" cy="23760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1887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KNIME Workbench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65" y="871508"/>
            <a:ext cx="8138672" cy="43318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2611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Workflow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60000" y="4539916"/>
            <a:ext cx="8378825" cy="667763"/>
          </a:xfrm>
        </p:spPr>
        <p:txBody>
          <a:bodyPr/>
          <a:lstStyle/>
          <a:p>
            <a:pPr marL="6350" indent="0" algn="ctr">
              <a:buNone/>
            </a:pPr>
            <a:r>
              <a:rPr lang="en-GB" sz="1800" dirty="0"/>
              <a:t>A workflow is a pipeline of nodes, each configurable to perform a specific task.</a:t>
            </a:r>
            <a:br>
              <a:rPr lang="en-GB" sz="1800" dirty="0"/>
            </a:br>
            <a:r>
              <a:rPr lang="en-GB" sz="1800" dirty="0"/>
              <a:t>The data flow through nodes from left to right</a:t>
            </a:r>
            <a:endParaRPr lang="en-US" sz="1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521" y="1037586"/>
            <a:ext cx="7289781" cy="30235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7928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KNIME Explorer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284617" y="900000"/>
            <a:ext cx="4500608" cy="4331420"/>
          </a:xfrm>
        </p:spPr>
        <p:txBody>
          <a:bodyPr/>
          <a:lstStyle/>
          <a:p>
            <a:r>
              <a:rPr lang="en-GB" dirty="0"/>
              <a:t>This panel displays all the workflows in the selected workspace</a:t>
            </a:r>
          </a:p>
          <a:p>
            <a:pPr lvl="1"/>
            <a:r>
              <a:rPr lang="en-GB" dirty="0"/>
              <a:t>LOCAL: projects saved on your own machine</a:t>
            </a:r>
          </a:p>
          <a:p>
            <a:pPr lvl="1"/>
            <a:r>
              <a:rPr lang="en-GB" dirty="0"/>
              <a:t>EXAMPLES: hundreds of read-only example workflows</a:t>
            </a:r>
          </a:p>
          <a:p>
            <a:pPr lvl="1"/>
            <a:r>
              <a:rPr lang="en-GB" dirty="0"/>
              <a:t>My-KNIME-Hub: additional space where you can share your workflows with the community or just park your work for yourself</a:t>
            </a:r>
          </a:p>
          <a:p>
            <a:r>
              <a:rPr lang="en-GB" dirty="0"/>
              <a:t>Provides a search box and buttons to</a:t>
            </a:r>
          </a:p>
          <a:p>
            <a:pPr lvl="1"/>
            <a:r>
              <a:rPr lang="en-GB" dirty="0"/>
              <a:t>Refresh the view</a:t>
            </a:r>
          </a:p>
          <a:p>
            <a:pPr lvl="1"/>
            <a:r>
              <a:rPr lang="en-GB" dirty="0"/>
              <a:t>Select the currently displayed workflow </a:t>
            </a:r>
          </a:p>
          <a:p>
            <a:r>
              <a:rPr lang="en-GB" dirty="0"/>
              <a:t>Can display 4 types of content</a:t>
            </a:r>
          </a:p>
          <a:p>
            <a:pPr lvl="1"/>
            <a:r>
              <a:rPr lang="en-GB" dirty="0"/>
              <a:t>Workflows</a:t>
            </a:r>
          </a:p>
          <a:p>
            <a:pPr lvl="1"/>
            <a:r>
              <a:rPr lang="en-GB" dirty="0"/>
              <a:t>Workflow groups</a:t>
            </a:r>
          </a:p>
          <a:p>
            <a:pPr lvl="1"/>
            <a:r>
              <a:rPr lang="en-GB" dirty="0"/>
              <a:t>Data files</a:t>
            </a:r>
          </a:p>
          <a:p>
            <a:pPr lvl="1"/>
            <a:r>
              <a:rPr lang="en-GB" dirty="0"/>
              <a:t>Shared Components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 dirty="0"/>
              <a:t>Guide to Intelligent Data Science </a:t>
            </a:r>
            <a:r>
              <a:rPr lang="en" b="0" dirty="0"/>
              <a:t>Second Edition, 2020</a:t>
            </a:r>
            <a:endParaRPr lang="de-DE" b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47" y="1473740"/>
            <a:ext cx="3794595" cy="2701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409" y="3379115"/>
            <a:ext cx="259181" cy="2488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09" y="3644995"/>
            <a:ext cx="253803" cy="24365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6437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Creating a new workflow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658168" y="4333782"/>
            <a:ext cx="4161600" cy="883049"/>
          </a:xfrm>
        </p:spPr>
        <p:txBody>
          <a:bodyPr/>
          <a:lstStyle/>
          <a:p>
            <a:pPr marL="6350" indent="0" algn="ctr">
              <a:buNone/>
            </a:pPr>
            <a:r>
              <a:rPr lang="en-GB" sz="1600" dirty="0"/>
              <a:t>Click anywhere on the KNIME Explorer </a:t>
            </a:r>
            <a:r>
              <a:rPr lang="en-US" sz="1600" dirty="0"/>
              <a:t>to create a new workflow or workflow group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738" y="989944"/>
            <a:ext cx="2521704" cy="41277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425" y="1640695"/>
            <a:ext cx="3135086" cy="2418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urved Down Arrow 7"/>
          <p:cNvSpPr/>
          <p:nvPr/>
        </p:nvSpPr>
        <p:spPr>
          <a:xfrm>
            <a:off x="3020133" y="1055479"/>
            <a:ext cx="1792224" cy="585216"/>
          </a:xfrm>
          <a:prstGeom prst="curved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7634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175032"/>
            <a:ext cx="8426450" cy="246221"/>
          </a:xfrm>
        </p:spPr>
        <p:txBody>
          <a:bodyPr/>
          <a:lstStyle/>
          <a:p>
            <a:r>
              <a:rPr lang="en-US" dirty="0"/>
              <a:t>Importing and Exporting Workflows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777" y="2364062"/>
            <a:ext cx="3282037" cy="2223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87" b="20078"/>
          <a:stretch/>
        </p:blipFill>
        <p:spPr>
          <a:xfrm>
            <a:off x="3182970" y="722954"/>
            <a:ext cx="2235264" cy="35116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65" y="2208358"/>
            <a:ext cx="2702078" cy="2379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081848" y="1410671"/>
            <a:ext cx="2936748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Right-click on a workflow or workflow group to export the selected workflow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2253" y="1008453"/>
            <a:ext cx="2936748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Right-click anywhere in KNIME Explorer to import a workflow</a:t>
            </a:r>
          </a:p>
        </p:txBody>
      </p:sp>
      <p:sp>
        <p:nvSpPr>
          <p:cNvPr id="8" name="Curved Down Arrow 7"/>
          <p:cNvSpPr/>
          <p:nvPr/>
        </p:nvSpPr>
        <p:spPr>
          <a:xfrm flipH="1">
            <a:off x="2696174" y="1802597"/>
            <a:ext cx="1259986" cy="397111"/>
          </a:xfrm>
          <a:prstGeom prst="curved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Down Arrow 13"/>
          <p:cNvSpPr/>
          <p:nvPr/>
        </p:nvSpPr>
        <p:spPr>
          <a:xfrm>
            <a:off x="5058282" y="1896728"/>
            <a:ext cx="1253915" cy="452965"/>
          </a:xfrm>
          <a:prstGeom prst="curved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840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Node Repository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430921" y="900000"/>
            <a:ext cx="4307905" cy="4307679"/>
          </a:xfrm>
        </p:spPr>
        <p:txBody>
          <a:bodyPr/>
          <a:lstStyle/>
          <a:p>
            <a:r>
              <a:rPr lang="en-US" dirty="0"/>
              <a:t>The Node Repository contains all KNIME nodes - ordered by category with further subcategories.</a:t>
            </a:r>
          </a:p>
          <a:p>
            <a:r>
              <a:rPr lang="en-GB" dirty="0"/>
              <a:t>Extensions installation can sensibly increase the number of nodes</a:t>
            </a:r>
          </a:p>
          <a:p>
            <a:r>
              <a:rPr lang="en-GB" dirty="0"/>
              <a:t>Two search methods:</a:t>
            </a:r>
          </a:p>
          <a:p>
            <a:pPr lvl="1"/>
            <a:r>
              <a:rPr lang="en-GB" dirty="0"/>
              <a:t>Crisp Search</a:t>
            </a:r>
          </a:p>
          <a:p>
            <a:pPr lvl="1"/>
            <a:r>
              <a:rPr lang="en-GB" dirty="0"/>
              <a:t>Fuzzy Search</a:t>
            </a:r>
          </a:p>
          <a:p>
            <a:r>
              <a:rPr lang="en-US" dirty="0"/>
              <a:t>Nodes can be added by drag and drop from the Node Repository to the Workflow Editor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75" y="799446"/>
            <a:ext cx="1979079" cy="26021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782" y="1655277"/>
            <a:ext cx="1979079" cy="26021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20" y="2543027"/>
            <a:ext cx="1979079" cy="26082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9646" y="3012037"/>
            <a:ext cx="228668" cy="2134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5835" y="3256810"/>
            <a:ext cx="236290" cy="221046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1213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Node Description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22085" y="900000"/>
            <a:ext cx="3816740" cy="4307679"/>
          </a:xfrm>
        </p:spPr>
        <p:txBody>
          <a:bodyPr/>
          <a:lstStyle/>
          <a:p>
            <a:r>
              <a:rPr lang="en-US" dirty="0"/>
              <a:t>The Description window gives information about:</a:t>
            </a:r>
          </a:p>
          <a:p>
            <a:pPr lvl="1"/>
            <a:r>
              <a:rPr lang="en-US" dirty="0"/>
              <a:t>Node Functionality</a:t>
            </a:r>
          </a:p>
          <a:p>
            <a:pPr lvl="1"/>
            <a:r>
              <a:rPr lang="en-US" dirty="0"/>
              <a:t>Input &amp; Output</a:t>
            </a:r>
          </a:p>
          <a:p>
            <a:pPr lvl="1"/>
            <a:r>
              <a:rPr lang="en-US" dirty="0"/>
              <a:t>Node Settings</a:t>
            </a:r>
          </a:p>
          <a:p>
            <a:pPr lvl="1"/>
            <a:r>
              <a:rPr lang="en-US" dirty="0"/>
              <a:t>Ports</a:t>
            </a:r>
          </a:p>
          <a:p>
            <a:pPr lvl="1"/>
            <a:r>
              <a:rPr lang="en-US" dirty="0"/>
              <a:t>References to literature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15" y="1139383"/>
            <a:ext cx="3281925" cy="38289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6831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Workflow Description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10" y="1197833"/>
            <a:ext cx="3126336" cy="35100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54880" y="900000"/>
            <a:ext cx="3983945" cy="4307679"/>
          </a:xfrm>
        </p:spPr>
        <p:txBody>
          <a:bodyPr/>
          <a:lstStyle/>
          <a:p>
            <a:r>
              <a:rPr lang="en-US" dirty="0"/>
              <a:t>When selecting the workflow, the Description window gives information about the workflow’s:</a:t>
            </a:r>
          </a:p>
          <a:p>
            <a:pPr lvl="1"/>
            <a:r>
              <a:rPr lang="en-US" dirty="0"/>
              <a:t>Title</a:t>
            </a:r>
          </a:p>
          <a:p>
            <a:pPr lvl="1"/>
            <a:r>
              <a:rPr lang="en-US" dirty="0"/>
              <a:t>Description</a:t>
            </a:r>
          </a:p>
          <a:p>
            <a:pPr lvl="1"/>
            <a:r>
              <a:rPr lang="en-US" dirty="0"/>
              <a:t>Associated Tags and Links</a:t>
            </a:r>
          </a:p>
          <a:p>
            <a:pPr lvl="1"/>
            <a:r>
              <a:rPr lang="en-US" dirty="0"/>
              <a:t>Creation Date</a:t>
            </a:r>
          </a:p>
          <a:p>
            <a:pPr lvl="1"/>
            <a:r>
              <a:rPr lang="en-US" dirty="0"/>
              <a:t>Author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5701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Workflow Coach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Node Recommendation engine</a:t>
            </a:r>
          </a:p>
          <a:p>
            <a:r>
              <a:rPr lang="en-US" dirty="0"/>
              <a:t>It gives hints about which node to use next in the workflow</a:t>
            </a:r>
          </a:p>
          <a:p>
            <a:r>
              <a:rPr lang="en-US" dirty="0"/>
              <a:t>It is based on world-wide KNIME community usage statistics</a:t>
            </a:r>
          </a:p>
          <a:p>
            <a:r>
              <a:rPr lang="en-US" dirty="0"/>
              <a:t>It can also be set to use personal and local group usage statistics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674" y="3106090"/>
            <a:ext cx="5788651" cy="15655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1229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E71552-C389-BC42-9A18-D2A980D69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 of this lesson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AD08A6C-DCF9-6F49-A80A-91206B1C91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00" y="2011680"/>
            <a:ext cx="8378825" cy="3195999"/>
          </a:xfrm>
        </p:spPr>
        <p:txBody>
          <a:bodyPr/>
          <a:lstStyle/>
          <a:p>
            <a:pPr marL="6350" indent="0" algn="ctr">
              <a:buNone/>
            </a:pPr>
            <a:r>
              <a:rPr lang="de-DE" i="1" dirty="0"/>
              <a:t>„</a:t>
            </a:r>
            <a:r>
              <a:rPr lang="en-US" i="1" dirty="0"/>
              <a:t>If the only tool you have is a hammer, you tend to see every problem as a nail”</a:t>
            </a:r>
          </a:p>
          <a:p>
            <a:pPr marL="6350" indent="0" algn="ctr">
              <a:buNone/>
            </a:pPr>
            <a:r>
              <a:rPr lang="en-GB" i="1" dirty="0"/>
              <a:t>-Abraham Maslow</a:t>
            </a:r>
          </a:p>
          <a:p>
            <a:pPr marL="6350" indent="0" algn="ctr">
              <a:buNone/>
            </a:pPr>
            <a:endParaRPr lang="de-DE" dirty="0"/>
          </a:p>
          <a:p>
            <a:pPr marL="6350" indent="0" algn="ctr">
              <a:buNone/>
            </a:pPr>
            <a:r>
              <a:rPr lang="de-DE" dirty="0"/>
              <a:t>First the tool or the knowledge?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E5C79C-01AA-2749-A9B0-77BE58AF17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 dirty="0"/>
              <a:t>Guide to Intelligent Data Science </a:t>
            </a:r>
            <a:r>
              <a:rPr lang="en" b="0" dirty="0"/>
              <a:t>Second Edition, 2020</a:t>
            </a:r>
            <a:endParaRPr lang="de-DE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714CF6-6886-4870-9E02-EDDDDBBD7270}"/>
              </a:ext>
            </a:extLst>
          </p:cNvPr>
          <p:cNvSpPr txBox="1"/>
          <p:nvPr/>
        </p:nvSpPr>
        <p:spPr>
          <a:xfrm>
            <a:off x="558052" y="4795554"/>
            <a:ext cx="804717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de-DE" i="1" dirty="0"/>
              <a:t>*This lesson refers to Appendix B of the GIDS book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675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Console and Other views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7854" y="900000"/>
            <a:ext cx="4030971" cy="4307679"/>
          </a:xfrm>
        </p:spPr>
        <p:txBody>
          <a:bodyPr/>
          <a:lstStyle/>
          <a:p>
            <a:r>
              <a:rPr lang="en-US" sz="1800" dirty="0"/>
              <a:t>Console view prints out error and warning messages about what is going on under the hood</a:t>
            </a:r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US" sz="1800" dirty="0"/>
          </a:p>
          <a:p>
            <a:r>
              <a:rPr lang="en-US" sz="1800" dirty="0"/>
              <a:t>Click on View and select </a:t>
            </a:r>
            <a:r>
              <a:rPr lang="en-US" sz="1800" i="1" dirty="0"/>
              <a:t>Other…</a:t>
            </a:r>
            <a:r>
              <a:rPr lang="en-US" sz="1800" dirty="0"/>
              <a:t> to add additional views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68" y="965561"/>
            <a:ext cx="4111820" cy="12655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467" y="2736541"/>
            <a:ext cx="1954019" cy="20258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6144" y="2568375"/>
            <a:ext cx="1914144" cy="2585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2438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Error Log View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60001" y="4556325"/>
            <a:ext cx="8245224" cy="651354"/>
          </a:xfrm>
        </p:spPr>
        <p:txBody>
          <a:bodyPr/>
          <a:lstStyle/>
          <a:p>
            <a:pPr marL="6350" indent="0" algn="ctr">
              <a:buNone/>
            </a:pPr>
            <a:r>
              <a:rPr lang="en-GB" sz="1700" dirty="0"/>
              <a:t>Tip: enabling and checking the Error Log view can help while debugging your project</a:t>
            </a:r>
            <a:endParaRPr lang="en-US" sz="17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25" y="1410317"/>
            <a:ext cx="2668604" cy="24442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943" y="2041939"/>
            <a:ext cx="5059109" cy="1828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urved Down Arrow 8"/>
          <p:cNvSpPr/>
          <p:nvPr/>
        </p:nvSpPr>
        <p:spPr>
          <a:xfrm>
            <a:off x="2528970" y="1425434"/>
            <a:ext cx="1792224" cy="585216"/>
          </a:xfrm>
          <a:prstGeom prst="curved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64359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516" y="1044000"/>
            <a:ext cx="5484553" cy="646331"/>
          </a:xfrm>
        </p:spPr>
        <p:txBody>
          <a:bodyPr/>
          <a:lstStyle/>
          <a:p>
            <a:r>
              <a:rPr lang="en-GB" dirty="0"/>
              <a:t>More on Nodes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4944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More on Nodes</a:t>
            </a:r>
            <a:r>
              <a:rPr lang="en-DE" dirty="0"/>
              <a:t>…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Nodes are the basic processing units of a workflow</a:t>
            </a:r>
          </a:p>
          <a:p>
            <a:r>
              <a:rPr lang="en-US" dirty="0"/>
              <a:t>Each node has a number of input and/or output ports</a:t>
            </a:r>
          </a:p>
          <a:p>
            <a:r>
              <a:rPr lang="en-US" dirty="0"/>
              <a:t>Data is transferred over a connection from an out-port to the in-port(s) of other nodes</a:t>
            </a:r>
            <a:endParaRPr lang="en-GB" dirty="0"/>
          </a:p>
          <a:p>
            <a:r>
              <a:rPr lang="en-GB" dirty="0"/>
              <a:t>Under each node, a light shows its status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86" y="3128123"/>
            <a:ext cx="7297851" cy="15076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2611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Port Types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10191" y="3553097"/>
            <a:ext cx="8328634" cy="1654582"/>
          </a:xfrm>
        </p:spPr>
        <p:txBody>
          <a:bodyPr/>
          <a:lstStyle/>
          <a:p>
            <a:r>
              <a:rPr lang="en-US" dirty="0"/>
              <a:t>A pipeline of such nodes makes a </a:t>
            </a:r>
            <a:r>
              <a:rPr lang="en-US" b="1" dirty="0"/>
              <a:t>workflow</a:t>
            </a:r>
          </a:p>
          <a:p>
            <a:r>
              <a:rPr lang="en-US" dirty="0"/>
              <a:t>The result of the node’s operation on the data is provided at the out-port to successor nodes</a:t>
            </a:r>
          </a:p>
          <a:p>
            <a:r>
              <a:rPr lang="en-GB" dirty="0"/>
              <a:t>Only port of the same type can be connected</a:t>
            </a:r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737379" y="874768"/>
            <a:ext cx="5661424" cy="2394584"/>
            <a:chOff x="1737379" y="874768"/>
            <a:chExt cx="5661424" cy="239458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37379" y="874768"/>
              <a:ext cx="5661424" cy="239458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" name="Rounded Rectangular Callout 7"/>
            <p:cNvSpPr/>
            <p:nvPr/>
          </p:nvSpPr>
          <p:spPr>
            <a:xfrm>
              <a:off x="3208238" y="1285715"/>
              <a:ext cx="710620" cy="291996"/>
            </a:xfrm>
            <a:prstGeom prst="wedgeRoundRectCallout">
              <a:avLst>
                <a:gd name="adj1" fmla="val 88816"/>
                <a:gd name="adj2" fmla="val 80837"/>
                <a:gd name="adj3" fmla="val 16667"/>
              </a:avLst>
            </a:prstGeom>
            <a:noFill/>
            <a:ln w="19050">
              <a:solidFill>
                <a:srgbClr val="92A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Model</a:t>
              </a:r>
            </a:p>
          </p:txBody>
        </p:sp>
        <p:sp>
          <p:nvSpPr>
            <p:cNvPr id="9" name="Rounded Rectangular Callout 8"/>
            <p:cNvSpPr/>
            <p:nvPr/>
          </p:nvSpPr>
          <p:spPr>
            <a:xfrm>
              <a:off x="4865479" y="1786338"/>
              <a:ext cx="710620" cy="291996"/>
            </a:xfrm>
            <a:prstGeom prst="wedgeRoundRectCallout">
              <a:avLst>
                <a:gd name="adj1" fmla="val -64125"/>
                <a:gd name="adj2" fmla="val -55161"/>
                <a:gd name="adj3" fmla="val 16667"/>
              </a:avLst>
            </a:prstGeom>
            <a:noFill/>
            <a:ln w="19050">
              <a:solidFill>
                <a:srgbClr val="92A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Image</a:t>
              </a:r>
            </a:p>
          </p:txBody>
        </p:sp>
        <p:sp>
          <p:nvSpPr>
            <p:cNvPr id="10" name="Rounded Rectangular Callout 9"/>
            <p:cNvSpPr/>
            <p:nvPr/>
          </p:nvSpPr>
          <p:spPr>
            <a:xfrm>
              <a:off x="2555095" y="2901180"/>
              <a:ext cx="710620" cy="291996"/>
            </a:xfrm>
            <a:prstGeom prst="wedgeRoundRectCallout">
              <a:avLst>
                <a:gd name="adj1" fmla="val -64125"/>
                <a:gd name="adj2" fmla="val -55161"/>
                <a:gd name="adj3" fmla="val 16667"/>
              </a:avLst>
            </a:prstGeom>
            <a:noFill/>
            <a:ln w="19050">
              <a:solidFill>
                <a:srgbClr val="92A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</a:t>
              </a:r>
            </a:p>
          </p:txBody>
        </p:sp>
        <p:sp>
          <p:nvSpPr>
            <p:cNvPr id="11" name="Rounded Rectangular Callout 10"/>
            <p:cNvSpPr/>
            <p:nvPr/>
          </p:nvSpPr>
          <p:spPr>
            <a:xfrm>
              <a:off x="6255367" y="1431712"/>
              <a:ext cx="798576" cy="354625"/>
            </a:xfrm>
            <a:prstGeom prst="wedgeRoundRectCallout">
              <a:avLst>
                <a:gd name="adj1" fmla="val -82912"/>
                <a:gd name="adj2" fmla="val -40213"/>
                <a:gd name="adj3" fmla="val 16667"/>
              </a:avLst>
            </a:prstGeom>
            <a:noFill/>
            <a:ln w="19050">
              <a:solidFill>
                <a:srgbClr val="92A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Flow Variable</a:t>
              </a:r>
            </a:p>
          </p:txBody>
        </p:sp>
        <p:sp>
          <p:nvSpPr>
            <p:cNvPr id="12" name="Rounded Rectangular Callout 11"/>
            <p:cNvSpPr/>
            <p:nvPr/>
          </p:nvSpPr>
          <p:spPr>
            <a:xfrm>
              <a:off x="5115414" y="2960131"/>
              <a:ext cx="1234005" cy="291996"/>
            </a:xfrm>
            <a:prstGeom prst="wedgeRoundRectCallout">
              <a:avLst>
                <a:gd name="adj1" fmla="val 14419"/>
                <a:gd name="adj2" fmla="val -139265"/>
                <a:gd name="adj3" fmla="val 16667"/>
              </a:avLst>
            </a:prstGeom>
            <a:noFill/>
            <a:ln w="19050">
              <a:solidFill>
                <a:srgbClr val="92A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DB Connection</a:t>
              </a:r>
            </a:p>
          </p:txBody>
        </p:sp>
        <p:sp>
          <p:nvSpPr>
            <p:cNvPr id="13" name="Rounded Rectangular Callout 12"/>
            <p:cNvSpPr/>
            <p:nvPr/>
          </p:nvSpPr>
          <p:spPr>
            <a:xfrm>
              <a:off x="6515753" y="2960131"/>
              <a:ext cx="838617" cy="291996"/>
            </a:xfrm>
            <a:prstGeom prst="wedgeRoundRectCallout">
              <a:avLst>
                <a:gd name="adj1" fmla="val 8669"/>
                <a:gd name="adj2" fmla="val -146424"/>
                <a:gd name="adj3" fmla="val 16667"/>
              </a:avLst>
            </a:prstGeom>
            <a:noFill/>
            <a:ln w="19050">
              <a:solidFill>
                <a:srgbClr val="92A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DB Data</a:t>
              </a: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49244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Node Configuration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44046" y="900000"/>
            <a:ext cx="2494778" cy="4307679"/>
          </a:xfrm>
        </p:spPr>
        <p:txBody>
          <a:bodyPr/>
          <a:lstStyle/>
          <a:p>
            <a:r>
              <a:rPr lang="en-US" dirty="0"/>
              <a:t>Most nodes require configuration</a:t>
            </a:r>
          </a:p>
          <a:p>
            <a:r>
              <a:rPr lang="en-US" dirty="0"/>
              <a:t>To access a node configuration window:</a:t>
            </a:r>
          </a:p>
          <a:p>
            <a:pPr lvl="1"/>
            <a:r>
              <a:rPr lang="en-US" dirty="0"/>
              <a:t>Double-click the node</a:t>
            </a:r>
          </a:p>
          <a:p>
            <a:pPr marL="266700" lvl="1" indent="0">
              <a:buNone/>
            </a:pPr>
            <a:r>
              <a:rPr lang="en-US" dirty="0"/>
              <a:t>OR</a:t>
            </a:r>
          </a:p>
          <a:p>
            <a:pPr lvl="1"/>
            <a:r>
              <a:rPr lang="en-US" dirty="0"/>
              <a:t>Right-click &gt; Configure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75" y="1318012"/>
            <a:ext cx="2487211" cy="3365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199" y="1776548"/>
            <a:ext cx="3091145" cy="2810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urved Down Arrow 10"/>
          <p:cNvSpPr/>
          <p:nvPr/>
        </p:nvSpPr>
        <p:spPr>
          <a:xfrm>
            <a:off x="2364378" y="1149532"/>
            <a:ext cx="1792224" cy="585216"/>
          </a:xfrm>
          <a:prstGeom prst="curved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73500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Node Execution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27425" y="763402"/>
            <a:ext cx="3683726" cy="752420"/>
          </a:xfrm>
        </p:spPr>
        <p:txBody>
          <a:bodyPr/>
          <a:lstStyle/>
          <a:p>
            <a:r>
              <a:rPr lang="en-US" sz="1800" dirty="0"/>
              <a:t>Right-click node</a:t>
            </a:r>
          </a:p>
          <a:p>
            <a:r>
              <a:rPr lang="en-US" sz="1800" dirty="0"/>
              <a:t>Select Execute in context menu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090" y="1860893"/>
            <a:ext cx="515549" cy="6376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4175" y="2798883"/>
            <a:ext cx="541049" cy="6335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983" y="3770417"/>
            <a:ext cx="523435" cy="6397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558" y="1672402"/>
            <a:ext cx="2519081" cy="33826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Rounded Rectangle 11"/>
          <p:cNvSpPr/>
          <p:nvPr/>
        </p:nvSpPr>
        <p:spPr>
          <a:xfrm>
            <a:off x="4038113" y="1827349"/>
            <a:ext cx="3903059" cy="704740"/>
          </a:xfrm>
          <a:prstGeom prst="roundRect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If execution is successful, status shows green light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038111" y="2798883"/>
            <a:ext cx="3903059" cy="704740"/>
          </a:xfrm>
          <a:prstGeom prst="roundRect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If execution produces warnings, status show yellow triangle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038113" y="3770417"/>
            <a:ext cx="3903059" cy="704740"/>
          </a:xfrm>
          <a:prstGeom prst="roundRect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If execution encounters errors, status shows a red 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71511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Node Views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7218788" y="2207416"/>
            <a:ext cx="1496750" cy="355310"/>
          </a:xfrm>
          <a:prstGeom prst="wedgeRoundRectCallout">
            <a:avLst>
              <a:gd name="adj1" fmla="val -78761"/>
              <a:gd name="adj2" fmla="val -41912"/>
              <a:gd name="adj3" fmla="val 16667"/>
            </a:avLst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Interactive View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3504151" y="4890145"/>
            <a:ext cx="1235745" cy="355310"/>
          </a:xfrm>
          <a:prstGeom prst="wedgeRoundRectCallout">
            <a:avLst>
              <a:gd name="adj1" fmla="val 73881"/>
              <a:gd name="adj2" fmla="val -40441"/>
              <a:gd name="adj3" fmla="val 16667"/>
            </a:avLst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View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246" y="885790"/>
            <a:ext cx="2738294" cy="43142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874" y="863227"/>
            <a:ext cx="2743130" cy="2025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0788" y="3135491"/>
            <a:ext cx="2780529" cy="1906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8" name="Straight Connector 17"/>
          <p:cNvCxnSpPr>
            <a:stCxn id="15" idx="6"/>
            <a:endCxn id="13" idx="1"/>
          </p:cNvCxnSpPr>
          <p:nvPr/>
        </p:nvCxnSpPr>
        <p:spPr>
          <a:xfrm flipV="1">
            <a:off x="2586937" y="1876160"/>
            <a:ext cx="1460937" cy="13975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6" idx="6"/>
            <a:endCxn id="14" idx="1"/>
          </p:cNvCxnSpPr>
          <p:nvPr/>
        </p:nvCxnSpPr>
        <p:spPr>
          <a:xfrm flipV="1">
            <a:off x="2582071" y="4088658"/>
            <a:ext cx="2558717" cy="93814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841739" y="3135491"/>
            <a:ext cx="1745198" cy="276527"/>
          </a:xfrm>
          <a:prstGeom prst="ellips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36873" y="4888542"/>
            <a:ext cx="1745198" cy="276527"/>
          </a:xfrm>
          <a:prstGeom prst="ellips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23555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Frequently Used Nodes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456" y="3284985"/>
            <a:ext cx="736016" cy="7773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761" y="3004253"/>
            <a:ext cx="602579" cy="7980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0708" y="3078658"/>
            <a:ext cx="722465" cy="7947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7694" y="3873370"/>
            <a:ext cx="531021" cy="6728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331231" y="915412"/>
            <a:ext cx="650786" cy="7890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401040" y="1020679"/>
            <a:ext cx="607455" cy="6837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277584" y="1651640"/>
            <a:ext cx="736980" cy="78133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310708" y="1664829"/>
            <a:ext cx="800157" cy="81682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35508" y="3834334"/>
            <a:ext cx="842233" cy="6946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694540" y="1473752"/>
            <a:ext cx="653664" cy="6504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528100" y="1454987"/>
            <a:ext cx="590153" cy="715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344634" y="1470267"/>
            <a:ext cx="665832" cy="700057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462388" y="1325612"/>
            <a:ext cx="2815893" cy="1193758"/>
          </a:xfrm>
          <a:prstGeom prst="roundRect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Readers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69981" y="1363470"/>
            <a:ext cx="562966" cy="740745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3881592" y="1325612"/>
            <a:ext cx="1566309" cy="1156045"/>
          </a:xfrm>
          <a:prstGeom prst="roundRect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GB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GroupBy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3880880" y="3244814"/>
            <a:ext cx="1566309" cy="1284209"/>
          </a:xfrm>
          <a:prstGeom prst="roundRect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Partitioning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62388" y="3284985"/>
            <a:ext cx="2815893" cy="1172705"/>
            <a:chOff x="462388" y="3356318"/>
            <a:chExt cx="2815893" cy="1172705"/>
          </a:xfrm>
        </p:grpSpPr>
        <p:sp>
          <p:nvSpPr>
            <p:cNvPr id="35" name="Rounded Rectangle 34"/>
            <p:cNvSpPr/>
            <p:nvPr/>
          </p:nvSpPr>
          <p:spPr>
            <a:xfrm>
              <a:off x="462388" y="3356318"/>
              <a:ext cx="2815893" cy="1172705"/>
            </a:xfrm>
            <a:prstGeom prst="roundRect">
              <a:avLst/>
            </a:prstGeom>
            <a:noFill/>
            <a:ln w="19050">
              <a:solidFill>
                <a:srgbClr val="92A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Filters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913" y="3465033"/>
              <a:ext cx="567273" cy="681399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840" y="3498172"/>
              <a:ext cx="685346" cy="637531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4378" y="3378525"/>
              <a:ext cx="721767" cy="767907"/>
            </a:xfrm>
            <a:prstGeom prst="rect">
              <a:avLst/>
            </a:prstGeom>
          </p:spPr>
        </p:pic>
      </p:grpSp>
      <p:sp>
        <p:nvSpPr>
          <p:cNvPr id="43" name="Rounded Rectangle 42"/>
          <p:cNvSpPr/>
          <p:nvPr/>
        </p:nvSpPr>
        <p:spPr>
          <a:xfrm>
            <a:off x="5993239" y="940527"/>
            <a:ext cx="2294818" cy="1907176"/>
          </a:xfrm>
          <a:prstGeom prst="roundRect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Writers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5993239" y="3054495"/>
            <a:ext cx="2294818" cy="1972092"/>
          </a:xfrm>
          <a:prstGeom prst="roundRect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GB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Learners/Predictors</a:t>
            </a:r>
            <a:endParaRPr lang="en-US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41777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Tidy up workflows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60000" y="4638207"/>
            <a:ext cx="8378825" cy="379647"/>
          </a:xfrm>
        </p:spPr>
        <p:txBody>
          <a:bodyPr/>
          <a:lstStyle/>
          <a:p>
            <a:r>
              <a:rPr lang="en-GB" sz="1600" dirty="0"/>
              <a:t>Workflow can easily become complex and difficult to understand</a:t>
            </a:r>
            <a:endParaRPr lang="en-US" sz="1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88003" y="968089"/>
            <a:ext cx="5610851" cy="3313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4529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847F0-663D-44A0-8114-30D48F54E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Content of this lesson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10CB6A-498A-4C6B-AB7E-33EF5D112E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Download and Install</a:t>
            </a:r>
          </a:p>
          <a:p>
            <a:r>
              <a:rPr lang="de-DE" dirty="0"/>
              <a:t>The Workbench</a:t>
            </a:r>
          </a:p>
          <a:p>
            <a:r>
              <a:rPr lang="de-DE" dirty="0"/>
              <a:t>More on Nodes</a:t>
            </a:r>
          </a:p>
          <a:p>
            <a:r>
              <a:rPr lang="de-DE" dirty="0"/>
              <a:t>Metanodes and Components</a:t>
            </a:r>
          </a:p>
          <a:p>
            <a:r>
              <a:rPr lang="de-DE" dirty="0"/>
              <a:t>KNIME Community Hub</a:t>
            </a:r>
          </a:p>
          <a:p>
            <a:r>
              <a:rPr lang="de-DE" dirty="0"/>
              <a:t>Build your first „Hello“ Workflow</a:t>
            </a:r>
          </a:p>
          <a:p>
            <a:endParaRPr lang="de-DE" dirty="0"/>
          </a:p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D2D35-EA33-475D-936D-C154D4FD8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18230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516" y="1044000"/>
            <a:ext cx="5484553" cy="1292662"/>
          </a:xfrm>
        </p:spPr>
        <p:txBody>
          <a:bodyPr/>
          <a:lstStyle/>
          <a:p>
            <a:r>
              <a:rPr lang="en-GB" dirty="0" err="1"/>
              <a:t>Metanodes</a:t>
            </a:r>
            <a:r>
              <a:rPr lang="en-GB" dirty="0"/>
              <a:t> and Components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76820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Tidy up workflows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60000" y="4378670"/>
            <a:ext cx="8378825" cy="829009"/>
          </a:xfrm>
        </p:spPr>
        <p:txBody>
          <a:bodyPr/>
          <a:lstStyle/>
          <a:p>
            <a:r>
              <a:rPr lang="en-GB" sz="1600" dirty="0" err="1"/>
              <a:t>Metanodes</a:t>
            </a:r>
            <a:r>
              <a:rPr lang="en-GB" sz="1600" dirty="0"/>
              <a:t> and components can help tidying up, encapsulating nodes performing common operations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606" y="1016475"/>
            <a:ext cx="4666610" cy="28810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5865" y="1892939"/>
            <a:ext cx="2201092" cy="12997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Striped Right Arrow 8"/>
          <p:cNvSpPr/>
          <p:nvPr/>
        </p:nvSpPr>
        <p:spPr>
          <a:xfrm>
            <a:off x="2794839" y="2260633"/>
            <a:ext cx="950976" cy="564315"/>
          </a:xfrm>
          <a:prstGeom prst="striped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85848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Components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60001" y="900000"/>
            <a:ext cx="5560086" cy="4307679"/>
          </a:xfrm>
        </p:spPr>
        <p:txBody>
          <a:bodyPr/>
          <a:lstStyle/>
          <a:p>
            <a:pPr marL="6350" indent="0">
              <a:buNone/>
            </a:pPr>
            <a:r>
              <a:rPr lang="en-GB" dirty="0"/>
              <a:t>Steps to build a component or a </a:t>
            </a:r>
            <a:r>
              <a:rPr lang="en-GB" dirty="0" err="1"/>
              <a:t>metanode</a:t>
            </a:r>
            <a:endParaRPr lang="en-GB" dirty="0"/>
          </a:p>
          <a:p>
            <a:pPr lvl="1"/>
            <a:r>
              <a:rPr lang="en-GB" dirty="0"/>
              <a:t>Select related nodes that you want to group</a:t>
            </a:r>
          </a:p>
          <a:p>
            <a:pPr lvl="1"/>
            <a:r>
              <a:rPr lang="en-GB" dirty="0"/>
              <a:t>Right click</a:t>
            </a:r>
          </a:p>
          <a:p>
            <a:pPr lvl="1"/>
            <a:r>
              <a:rPr lang="en-GB" dirty="0"/>
              <a:t>Select </a:t>
            </a:r>
            <a:r>
              <a:rPr lang="en-GB" i="1" dirty="0"/>
              <a:t>Create component</a:t>
            </a:r>
            <a:r>
              <a:rPr lang="en-DE" i="1" dirty="0"/>
              <a:t>…</a:t>
            </a:r>
            <a:r>
              <a:rPr lang="en-GB" i="1" dirty="0"/>
              <a:t> </a:t>
            </a:r>
            <a:r>
              <a:rPr lang="en-GB" dirty="0"/>
              <a:t>or </a:t>
            </a:r>
            <a:r>
              <a:rPr lang="en-GB" i="1" dirty="0"/>
              <a:t>Create </a:t>
            </a:r>
            <a:r>
              <a:rPr lang="en-GB" i="1" dirty="0" err="1"/>
              <a:t>Metanode</a:t>
            </a:r>
            <a:r>
              <a:rPr lang="en-DE" i="1" dirty="0"/>
              <a:t>…</a:t>
            </a:r>
            <a:endParaRPr lang="en-GB" i="1" dirty="0"/>
          </a:p>
          <a:p>
            <a:pPr lvl="1"/>
            <a:r>
              <a:rPr lang="en-GB" dirty="0"/>
              <a:t>Give it a name</a:t>
            </a:r>
          </a:p>
          <a:p>
            <a:pPr marL="6350" indent="0">
              <a:buNone/>
            </a:pPr>
            <a:endParaRPr lang="en-GB" dirty="0"/>
          </a:p>
          <a:p>
            <a:pPr marL="6350" indent="0">
              <a:buNone/>
            </a:pPr>
            <a:r>
              <a:rPr lang="en-GB" b="1" dirty="0"/>
              <a:t>Components</a:t>
            </a:r>
            <a:r>
              <a:rPr lang="en-GB" dirty="0"/>
              <a:t> have more sophisticated features:</a:t>
            </a:r>
          </a:p>
          <a:p>
            <a:pPr lvl="1"/>
            <a:r>
              <a:rPr lang="en-GB" dirty="0"/>
              <a:t>Encapsulate flow variables, i.e. the parameters only live inside the component</a:t>
            </a:r>
          </a:p>
          <a:p>
            <a:pPr lvl="1"/>
            <a:r>
              <a:rPr lang="en-GB" dirty="0"/>
              <a:t>Provide a </a:t>
            </a:r>
            <a:r>
              <a:rPr lang="en-GB" b="1" dirty="0"/>
              <a:t>configuration window</a:t>
            </a:r>
            <a:r>
              <a:rPr lang="en-GB" dirty="0"/>
              <a:t>: variables and parameters within the component can be edited by Right Click -&gt; Configure</a:t>
            </a:r>
            <a:r>
              <a:rPr lang="en-DE" dirty="0"/>
              <a:t>…</a:t>
            </a:r>
            <a:endParaRPr lang="en-GB" dirty="0"/>
          </a:p>
          <a:p>
            <a:pPr lvl="1"/>
            <a:r>
              <a:rPr lang="en-GB" dirty="0"/>
              <a:t>Build a </a:t>
            </a:r>
            <a:r>
              <a:rPr lang="en-GB" b="1" dirty="0"/>
              <a:t>composite view</a:t>
            </a:r>
            <a:r>
              <a:rPr lang="en-GB" dirty="0"/>
              <a:t>: Visualization inside the component can be grouped in a dashboard</a:t>
            </a:r>
          </a:p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4749" y="1223958"/>
            <a:ext cx="2750475" cy="32383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48528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Submenu Component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907" y="1421239"/>
            <a:ext cx="3417114" cy="2260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60000" y="4049486"/>
            <a:ext cx="8378825" cy="1158193"/>
          </a:xfrm>
        </p:spPr>
        <p:txBody>
          <a:bodyPr/>
          <a:lstStyle/>
          <a:p>
            <a:r>
              <a:rPr lang="en-GB" dirty="0"/>
              <a:t>Right click on the Component and select Setup</a:t>
            </a:r>
            <a:r>
              <a:rPr lang="en-DE" dirty="0"/>
              <a:t>…</a:t>
            </a:r>
            <a:r>
              <a:rPr lang="en-GB" dirty="0"/>
              <a:t> from the submenu Component to access further customization settings, such as the component name and the ports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58" y="830628"/>
            <a:ext cx="3308348" cy="30634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urved Down Arrow 7"/>
          <p:cNvSpPr/>
          <p:nvPr/>
        </p:nvSpPr>
        <p:spPr>
          <a:xfrm>
            <a:off x="3473869" y="758314"/>
            <a:ext cx="1792224" cy="585216"/>
          </a:xfrm>
          <a:prstGeom prst="curved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52630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Inside a component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73" y="1187859"/>
            <a:ext cx="3045354" cy="29554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5" name="Group 14"/>
          <p:cNvGrpSpPr/>
          <p:nvPr/>
        </p:nvGrpSpPr>
        <p:grpSpPr>
          <a:xfrm>
            <a:off x="4135875" y="1344965"/>
            <a:ext cx="4838656" cy="2453316"/>
            <a:chOff x="3915403" y="1157100"/>
            <a:chExt cx="4838656" cy="245331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67948" y="1157100"/>
              <a:ext cx="4533566" cy="245331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9" name="Oval 8"/>
            <p:cNvSpPr/>
            <p:nvPr/>
          </p:nvSpPr>
          <p:spPr>
            <a:xfrm>
              <a:off x="3915403" y="2784633"/>
              <a:ext cx="1053432" cy="697849"/>
            </a:xfrm>
            <a:prstGeom prst="ellips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7700627" y="2838105"/>
              <a:ext cx="1053432" cy="697849"/>
            </a:xfrm>
            <a:prstGeom prst="ellips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ounded Rectangular Callout 13"/>
          <p:cNvSpPr/>
          <p:nvPr/>
        </p:nvSpPr>
        <p:spPr>
          <a:xfrm>
            <a:off x="6290579" y="4237176"/>
            <a:ext cx="2157236" cy="1102505"/>
          </a:xfrm>
          <a:prstGeom prst="wedgeRoundRectCallout">
            <a:avLst>
              <a:gd name="adj1" fmla="val -48963"/>
              <a:gd name="adj2" fmla="val 26481"/>
              <a:gd name="adj3" fmla="val 16667"/>
            </a:avLst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50" lvl="0" algn="ctr" defTabSz="685800">
              <a:spcBef>
                <a:spcPts val="750"/>
              </a:spcBef>
              <a:buClr>
                <a:srgbClr val="92AEBC"/>
              </a:buClr>
            </a:pPr>
            <a:r>
              <a:rPr lang="en-US" sz="1400" dirty="0">
                <a:solidFill>
                  <a:srgbClr val="00386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Shortcut:</a:t>
            </a:r>
          </a:p>
          <a:p>
            <a:pPr marL="6350" lvl="0" algn="ctr" defTabSz="685800">
              <a:spcBef>
                <a:spcPts val="750"/>
              </a:spcBef>
              <a:buClr>
                <a:srgbClr val="92AEBC"/>
              </a:buClr>
            </a:pPr>
            <a:r>
              <a:rPr lang="en-US" sz="1400" b="1" dirty="0">
                <a:solidFill>
                  <a:srgbClr val="00386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Ctrl + double click</a:t>
            </a:r>
            <a:r>
              <a:rPr lang="en-US" sz="1400" dirty="0">
                <a:solidFill>
                  <a:srgbClr val="00386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component to open its content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18881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Components Configuration Window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60000" y="1635468"/>
            <a:ext cx="4009981" cy="3572211"/>
          </a:xfrm>
        </p:spPr>
        <p:txBody>
          <a:bodyPr/>
          <a:lstStyle/>
          <a:p>
            <a:r>
              <a:rPr lang="en-GB" dirty="0"/>
              <a:t>Components can be configurable</a:t>
            </a:r>
          </a:p>
          <a:p>
            <a:r>
              <a:rPr lang="en-GB" dirty="0"/>
              <a:t>From the configuration window (Right click -&gt; Configure</a:t>
            </a:r>
            <a:r>
              <a:rPr lang="en-DE" dirty="0"/>
              <a:t>…</a:t>
            </a:r>
            <a:r>
              <a:rPr lang="en-GB" dirty="0"/>
              <a:t>) the user can enter some parameters</a:t>
            </a:r>
          </a:p>
          <a:p>
            <a:r>
              <a:rPr lang="en-GB" dirty="0"/>
              <a:t>The entered parameters change the behaviour of the nodes inside the component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951" y="1635468"/>
            <a:ext cx="3401917" cy="26857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39187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Components Composite View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953" y="793128"/>
            <a:ext cx="3038271" cy="4326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996" y="3204733"/>
            <a:ext cx="2481904" cy="1984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71" y="812340"/>
            <a:ext cx="2332174" cy="20900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Rounded Rectangle 14"/>
          <p:cNvSpPr/>
          <p:nvPr/>
        </p:nvSpPr>
        <p:spPr>
          <a:xfrm>
            <a:off x="3131067" y="1255998"/>
            <a:ext cx="2240380" cy="938561"/>
          </a:xfrm>
          <a:prstGeom prst="roundRect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50" lvl="0" algn="ctr" defTabSz="685800">
              <a:spcBef>
                <a:spcPts val="750"/>
              </a:spcBef>
              <a:buClr>
                <a:srgbClr val="92AEBC"/>
              </a:buClr>
            </a:pPr>
            <a:r>
              <a:rPr lang="en-US" sz="1200" dirty="0">
                <a:solidFill>
                  <a:srgbClr val="00386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visualization nodes within the component can be organized to build an interactive composite view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92394" y="4741107"/>
            <a:ext cx="2351314" cy="210387"/>
            <a:chOff x="592394" y="4741107"/>
            <a:chExt cx="2351314" cy="21038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/>
            <a:srcRect l="39717" t="-1602" b="-1"/>
            <a:stretch/>
          </p:blipFill>
          <p:spPr>
            <a:xfrm>
              <a:off x="592394" y="4776571"/>
              <a:ext cx="2351314" cy="1497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Oval 16"/>
            <p:cNvSpPr/>
            <p:nvPr/>
          </p:nvSpPr>
          <p:spPr>
            <a:xfrm>
              <a:off x="2603996" y="4741107"/>
              <a:ext cx="240357" cy="210387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ounded Rectangular Callout 17"/>
          <p:cNvSpPr/>
          <p:nvPr/>
        </p:nvSpPr>
        <p:spPr>
          <a:xfrm>
            <a:off x="592394" y="3412311"/>
            <a:ext cx="1771678" cy="1102505"/>
          </a:xfrm>
          <a:prstGeom prst="wedgeRoundRectCallout">
            <a:avLst>
              <a:gd name="adj1" fmla="val -3137"/>
              <a:gd name="adj2" fmla="val 61552"/>
              <a:gd name="adj3" fmla="val 16667"/>
            </a:avLst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50" lvl="0" algn="ctr" defTabSz="685800">
              <a:spcBef>
                <a:spcPts val="750"/>
              </a:spcBef>
              <a:buClr>
                <a:srgbClr val="92AEBC"/>
              </a:buClr>
            </a:pPr>
            <a:r>
              <a:rPr lang="en-GB" sz="1100" dirty="0">
                <a:solidFill>
                  <a:srgbClr val="00386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organize and reshape the node views from the Visual Layout window (from inside the component, last icon on the toolbar)</a:t>
            </a:r>
            <a:endParaRPr lang="en-US" sz="1100" dirty="0">
              <a:solidFill>
                <a:srgbClr val="00386C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95866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Composite views interactivity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59479"/>
          <a:stretch/>
        </p:blipFill>
        <p:spPr>
          <a:xfrm>
            <a:off x="4366165" y="1058603"/>
            <a:ext cx="4239059" cy="1501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59507"/>
          <a:stretch/>
        </p:blipFill>
        <p:spPr>
          <a:xfrm>
            <a:off x="4375912" y="3053839"/>
            <a:ext cx="4229312" cy="1497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008" y="843180"/>
            <a:ext cx="2532829" cy="2760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ounded Rectangle 9"/>
          <p:cNvSpPr/>
          <p:nvPr/>
        </p:nvSpPr>
        <p:spPr>
          <a:xfrm>
            <a:off x="585215" y="3749622"/>
            <a:ext cx="3328417" cy="1450680"/>
          </a:xfrm>
          <a:prstGeom prst="roundRect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50" lvl="0" algn="ctr" defTabSz="685800">
              <a:spcBef>
                <a:spcPts val="750"/>
              </a:spcBef>
              <a:buClr>
                <a:srgbClr val="92AEBC"/>
              </a:buClr>
            </a:pPr>
            <a:r>
              <a:rPr lang="en-GB" sz="1600" dirty="0">
                <a:solidFill>
                  <a:srgbClr val="00386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Enable publication and subscription to selection events to make the composite view interactive: data selected in one view are highlighted in the others</a:t>
            </a:r>
          </a:p>
        </p:txBody>
      </p:sp>
      <p:sp>
        <p:nvSpPr>
          <p:cNvPr id="12" name="Oval 11"/>
          <p:cNvSpPr/>
          <p:nvPr/>
        </p:nvSpPr>
        <p:spPr>
          <a:xfrm>
            <a:off x="4812357" y="3749622"/>
            <a:ext cx="585216" cy="665624"/>
          </a:xfrm>
          <a:prstGeom prst="ellips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urved Down Arrow 25"/>
          <p:cNvSpPr/>
          <p:nvPr/>
        </p:nvSpPr>
        <p:spPr>
          <a:xfrm rot="10800000" flipH="1">
            <a:off x="5094514" y="4477948"/>
            <a:ext cx="2110958" cy="491164"/>
          </a:xfrm>
          <a:prstGeom prst="curved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30594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516" y="1044000"/>
            <a:ext cx="5713871" cy="1292662"/>
          </a:xfrm>
        </p:spPr>
        <p:txBody>
          <a:bodyPr/>
          <a:lstStyle/>
          <a:p>
            <a:r>
              <a:rPr lang="en-GB" dirty="0"/>
              <a:t>KNIME Community Hub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38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87772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KNIME Community Hub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60001" y="4482193"/>
            <a:ext cx="8425224" cy="725486"/>
          </a:xfrm>
        </p:spPr>
        <p:txBody>
          <a:bodyPr/>
          <a:lstStyle/>
          <a:p>
            <a:pPr marL="6350" indent="0" algn="ctr">
              <a:buNone/>
            </a:pPr>
            <a:r>
              <a:rPr lang="en-US" dirty="0"/>
              <a:t>A place to share knowledge about Workflows and Nodes </a:t>
            </a:r>
            <a:r>
              <a:rPr lang="en-US" dirty="0">
                <a:hlinkClick r:id="rId2"/>
              </a:rPr>
              <a:t>https://hub.knime.com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29288" y="992182"/>
            <a:ext cx="5485912" cy="31381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39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5898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3888F-38FC-4535-B721-19EC091D5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Datasets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A891B8-8D10-4D98-88DE-376F0CFF31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00" y="786654"/>
            <a:ext cx="8378825" cy="4421026"/>
          </a:xfrm>
        </p:spPr>
        <p:txBody>
          <a:bodyPr/>
          <a:lstStyle/>
          <a:p>
            <a:r>
              <a:rPr lang="de-DE" dirty="0"/>
              <a:t>Dataset used : adult dataset</a:t>
            </a:r>
          </a:p>
          <a:p>
            <a:r>
              <a:rPr lang="de-DE" dirty="0"/>
              <a:t>Example Workflows: </a:t>
            </a:r>
          </a:p>
          <a:p>
            <a:pPr lvl="1"/>
            <a:r>
              <a:rPr lang="de-DE" dirty="0"/>
              <a:t>„My First Workflow“ </a:t>
            </a:r>
            <a:r>
              <a:rPr lang="de-DE" dirty="0">
                <a:hlinkClick r:id="rId2"/>
              </a:rPr>
              <a:t>https://kni.me/w/kYeZOLeAJXo9Mvol</a:t>
            </a:r>
            <a:r>
              <a:rPr lang="de-DE" dirty="0"/>
              <a:t> </a:t>
            </a:r>
          </a:p>
          <a:p>
            <a:pPr lvl="2"/>
            <a:r>
              <a:rPr lang="en-US" dirty="0"/>
              <a:t>Read from CSV file, Excel file and SQLite.</a:t>
            </a:r>
          </a:p>
          <a:p>
            <a:pPr lvl="2"/>
            <a:r>
              <a:rPr lang="en-US" dirty="0"/>
              <a:t>Filter rows and columns</a:t>
            </a:r>
          </a:p>
          <a:p>
            <a:pPr lvl="2"/>
            <a:r>
              <a:rPr lang="en-US" dirty="0"/>
              <a:t>Write to CSV file</a:t>
            </a:r>
          </a:p>
          <a:p>
            <a:pPr lvl="2"/>
            <a:endParaRPr lang="en-US" dirty="0"/>
          </a:p>
          <a:p>
            <a:pPr lvl="2"/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67576-0E0D-407A-8C49-526C03CEE3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FF8C0D-6A55-4E39-B710-1B6DFBAD2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981" y="2163017"/>
            <a:ext cx="3534985" cy="24728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14615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8"/>
          <p:cNvSpPr/>
          <p:nvPr/>
        </p:nvSpPr>
        <p:spPr>
          <a:xfrm>
            <a:off x="527189" y="4511897"/>
            <a:ext cx="3674378" cy="662730"/>
          </a:xfrm>
          <a:prstGeom prst="wedgeRoundRectCallout">
            <a:avLst>
              <a:gd name="adj1" fmla="val 62728"/>
              <a:gd name="adj2" fmla="val -59019"/>
              <a:gd name="adj3" fmla="val 16667"/>
            </a:avLst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Nodes, Shared Components and Extensions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4369981" y="989901"/>
            <a:ext cx="3674378" cy="662730"/>
          </a:xfrm>
          <a:prstGeom prst="wedgeRoundRectCallout">
            <a:avLst>
              <a:gd name="adj1" fmla="val -62386"/>
              <a:gd name="adj2" fmla="val -37500"/>
              <a:gd name="adj3" fmla="val 16667"/>
            </a:avLst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Workflows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KNIME Community Hub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75" y="827639"/>
            <a:ext cx="3616360" cy="29458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586577"/>
            <a:ext cx="4265835" cy="26745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40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77817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KNIME Community Hub Spaces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63836" y="858414"/>
            <a:ext cx="4174989" cy="4349265"/>
          </a:xfrm>
        </p:spPr>
        <p:txBody>
          <a:bodyPr/>
          <a:lstStyle/>
          <a:p>
            <a:r>
              <a:rPr lang="en-GB" b="1" dirty="0"/>
              <a:t>Private Space</a:t>
            </a:r>
          </a:p>
          <a:p>
            <a:r>
              <a:rPr lang="en-GB" dirty="0"/>
              <a:t>Your personal space. Upload here your workflows and components (max 1GB) to have them always available in a central place</a:t>
            </a:r>
          </a:p>
          <a:p>
            <a:endParaRPr lang="en-GB" dirty="0"/>
          </a:p>
          <a:p>
            <a:r>
              <a:rPr lang="en-GB" b="1" dirty="0"/>
              <a:t>Public Space</a:t>
            </a:r>
          </a:p>
          <a:p>
            <a:r>
              <a:rPr lang="en-GB" dirty="0"/>
              <a:t>Shared with the KNIME community. Everyone can find and download them from the KNIME Community Hub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" t="7240" r="1284"/>
          <a:stretch/>
        </p:blipFill>
        <p:spPr>
          <a:xfrm>
            <a:off x="579324" y="1138759"/>
            <a:ext cx="3639697" cy="349039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41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25622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Downloading and importing a workflow from the KNIME Community Hub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310346" y="1461854"/>
            <a:ext cx="5036530" cy="3527835"/>
            <a:chOff x="563940" y="1406866"/>
            <a:chExt cx="5888334" cy="412448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-6520" t="-1924" r="-3571" b="-7835"/>
            <a:stretch/>
          </p:blipFill>
          <p:spPr>
            <a:xfrm>
              <a:off x="563940" y="1406866"/>
              <a:ext cx="5888334" cy="412448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Oval 6"/>
            <p:cNvSpPr/>
            <p:nvPr/>
          </p:nvSpPr>
          <p:spPr>
            <a:xfrm>
              <a:off x="2405324" y="1595452"/>
              <a:ext cx="2286000" cy="362279"/>
            </a:xfrm>
            <a:prstGeom prst="ellips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5346876" y="2328499"/>
            <a:ext cx="3391949" cy="1450680"/>
          </a:xfrm>
          <a:prstGeom prst="roundRect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50" lvl="0" algn="ctr" defTabSz="685800">
              <a:spcBef>
                <a:spcPts val="750"/>
              </a:spcBef>
              <a:buClr>
                <a:srgbClr val="92AEBC"/>
              </a:buClr>
            </a:pPr>
            <a:r>
              <a:rPr lang="en-GB" sz="1600" dirty="0">
                <a:solidFill>
                  <a:srgbClr val="00386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Searching for the Tag “</a:t>
            </a:r>
            <a:r>
              <a:rPr lang="en-GB" sz="1600" b="1" i="1" dirty="0" err="1">
                <a:solidFill>
                  <a:srgbClr val="00386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theguidebook</a:t>
            </a:r>
            <a:r>
              <a:rPr lang="en-GB" sz="1600" dirty="0">
                <a:solidFill>
                  <a:srgbClr val="00386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will show you all the workflows related to this book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42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92495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Downloading and importing a workflow from the KNIME Community Hub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" b="-250"/>
          <a:stretch/>
        </p:blipFill>
        <p:spPr>
          <a:xfrm>
            <a:off x="292104" y="906821"/>
            <a:ext cx="4144548" cy="41480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7" name="Group 16"/>
          <p:cNvGrpSpPr/>
          <p:nvPr/>
        </p:nvGrpSpPr>
        <p:grpSpPr>
          <a:xfrm>
            <a:off x="2403017" y="2164469"/>
            <a:ext cx="2855878" cy="924707"/>
            <a:chOff x="2028301" y="2328319"/>
            <a:chExt cx="2855878" cy="92470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70940" t="11383" b="79193"/>
            <a:stretch/>
          </p:blipFill>
          <p:spPr>
            <a:xfrm>
              <a:off x="2028301" y="2328319"/>
              <a:ext cx="2855878" cy="924707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Oval 15"/>
            <p:cNvSpPr/>
            <p:nvPr/>
          </p:nvSpPr>
          <p:spPr>
            <a:xfrm>
              <a:off x="4019210" y="2564073"/>
              <a:ext cx="512262" cy="453198"/>
            </a:xfrm>
            <a:prstGeom prst="ellips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ounded Rectangular Callout 17"/>
          <p:cNvSpPr/>
          <p:nvPr/>
        </p:nvSpPr>
        <p:spPr>
          <a:xfrm>
            <a:off x="5110847" y="857837"/>
            <a:ext cx="3674378" cy="1216599"/>
          </a:xfrm>
          <a:prstGeom prst="wedgeRoundRectCallout">
            <a:avLst>
              <a:gd name="adj1" fmla="val -18614"/>
              <a:gd name="adj2" fmla="val 47099"/>
              <a:gd name="adj3" fmla="val 16667"/>
            </a:avLst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 1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 the workflow, locate it into your machine and import it as seen before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Down Arrow Callout 18"/>
          <p:cNvSpPr/>
          <p:nvPr/>
        </p:nvSpPr>
        <p:spPr>
          <a:xfrm>
            <a:off x="3291931" y="1420584"/>
            <a:ext cx="1078050" cy="720671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39817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8835" y="2400223"/>
            <a:ext cx="3118401" cy="27958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43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51704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Downloading and importing a workflow from the KNIME Community Hub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" b="-250"/>
          <a:stretch/>
        </p:blipFill>
        <p:spPr>
          <a:xfrm>
            <a:off x="292104" y="906821"/>
            <a:ext cx="4144548" cy="41480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7" name="Group 16"/>
          <p:cNvGrpSpPr/>
          <p:nvPr/>
        </p:nvGrpSpPr>
        <p:grpSpPr>
          <a:xfrm>
            <a:off x="2403017" y="2164469"/>
            <a:ext cx="2855878" cy="924707"/>
            <a:chOff x="2028301" y="2328319"/>
            <a:chExt cx="2855878" cy="92470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70940" t="11383" b="79193"/>
            <a:stretch/>
          </p:blipFill>
          <p:spPr>
            <a:xfrm>
              <a:off x="2028301" y="2328319"/>
              <a:ext cx="2855878" cy="924707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Oval 15"/>
            <p:cNvSpPr/>
            <p:nvPr/>
          </p:nvSpPr>
          <p:spPr>
            <a:xfrm>
              <a:off x="2255724" y="2564072"/>
              <a:ext cx="569960" cy="514427"/>
            </a:xfrm>
            <a:prstGeom prst="ellips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ounded Rectangular Callout 17"/>
          <p:cNvSpPr/>
          <p:nvPr/>
        </p:nvSpPr>
        <p:spPr>
          <a:xfrm>
            <a:off x="5110847" y="857837"/>
            <a:ext cx="3674378" cy="1216599"/>
          </a:xfrm>
          <a:prstGeom prst="wedgeRoundRectCallout">
            <a:avLst>
              <a:gd name="adj1" fmla="val -18614"/>
              <a:gd name="adj2" fmla="val 47099"/>
              <a:gd name="adj3" fmla="val 16667"/>
            </a:avLst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 2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 and drop the	icon directly into the KNIME Explorer at the desired location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Down Arrow Callout 18"/>
          <p:cNvSpPr/>
          <p:nvPr/>
        </p:nvSpPr>
        <p:spPr>
          <a:xfrm>
            <a:off x="3291931" y="1420584"/>
            <a:ext cx="1078050" cy="720671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39817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880" y="2626822"/>
            <a:ext cx="3499145" cy="21411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8" name="Elbow Connector 7"/>
          <p:cNvCxnSpPr>
            <a:stCxn id="16" idx="4"/>
          </p:cNvCxnSpPr>
          <p:nvPr/>
        </p:nvCxnSpPr>
        <p:spPr>
          <a:xfrm rot="16200000" flipH="1">
            <a:off x="3326645" y="2503423"/>
            <a:ext cx="1642397" cy="2464847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1911" y="1201179"/>
            <a:ext cx="218328" cy="22252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44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44904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KNIME Cheat Sheets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104466" y="806096"/>
            <a:ext cx="4500758" cy="362963"/>
          </a:xfrm>
        </p:spPr>
        <p:txBody>
          <a:bodyPr/>
          <a:lstStyle/>
          <a:p>
            <a:pPr marL="6350" indent="0">
              <a:buNone/>
            </a:pPr>
            <a:r>
              <a:rPr lang="en-US" dirty="0">
                <a:hlinkClick r:id="rId2"/>
              </a:rPr>
              <a:t>https://www.knime.com/cheat-sheets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75" y="704998"/>
            <a:ext cx="2871036" cy="199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794293" y="1508264"/>
            <a:ext cx="3990339" cy="27440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064560" y="2092035"/>
            <a:ext cx="4580569" cy="31902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45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58776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388EC-0939-9F42-98EA-D27BB35D1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KNIME Books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AEEF78B-D9FF-664C-A9FC-5688EA491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2581519"/>
            <a:ext cx="2495490" cy="1764409"/>
          </a:xfrm>
          <a:prstGeom prst="rect">
            <a:avLst/>
          </a:prstGeom>
          <a:noFill/>
          <a:ln>
            <a:solidFill>
              <a:srgbClr val="7D7D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D227BA70-133B-2E4A-83AF-528EEE4E9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490" y="841276"/>
            <a:ext cx="2021337" cy="27855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9B4715-91EE-EA46-AD5E-4EFE0603F7BF}"/>
              </a:ext>
            </a:extLst>
          </p:cNvPr>
          <p:cNvSpPr txBox="1"/>
          <p:nvPr/>
        </p:nvSpPr>
        <p:spPr>
          <a:xfrm>
            <a:off x="500631" y="929220"/>
            <a:ext cx="6378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1883">
              <a:defRPr/>
            </a:pPr>
            <a:r>
              <a:rPr lang="en-US" sz="2400" dirty="0">
                <a:latin typeface="Calibri"/>
              </a:rPr>
              <a:t>e-book downloads from </a:t>
            </a:r>
            <a:r>
              <a:rPr lang="en-US" sz="2400" b="1" dirty="0">
                <a:latin typeface="Calibri"/>
              </a:rPr>
              <a:t>KNIME Press </a:t>
            </a:r>
          </a:p>
          <a:p>
            <a:pPr defTabSz="641883">
              <a:defRPr/>
            </a:pPr>
            <a:r>
              <a:rPr lang="en-US" sz="2400" dirty="0">
                <a:solidFill>
                  <a:srgbClr val="7D7D7D"/>
                </a:solidFill>
                <a:latin typeface="Calibri"/>
                <a:hlinkClick r:id="rId4"/>
              </a:rPr>
              <a:t>https://www.knime.com/knimepress</a:t>
            </a:r>
            <a:endParaRPr lang="en-US" sz="2400" dirty="0">
              <a:solidFill>
                <a:srgbClr val="7D7D7D"/>
              </a:solidFill>
              <a:latin typeface="Calibri"/>
            </a:endParaRPr>
          </a:p>
          <a:p>
            <a:pPr defTabSz="641883">
              <a:defRPr/>
            </a:pPr>
            <a:endParaRPr lang="en-US" sz="2400" dirty="0"/>
          </a:p>
          <a:p>
            <a:pPr defTabSz="641883">
              <a:defRPr/>
            </a:pPr>
            <a:r>
              <a:rPr lang="en-US" sz="2400" dirty="0"/>
              <a:t>with code: </a:t>
            </a:r>
            <a:r>
              <a:rPr lang="en-GB" sz="2400" dirty="0"/>
              <a:t>&lt;</a:t>
            </a:r>
            <a:r>
              <a:rPr lang="en-GB" sz="2400" b="1" dirty="0">
                <a:solidFill>
                  <a:srgbClr val="FF0000"/>
                </a:solidFill>
              </a:rPr>
              <a:t>Promotion-Code</a:t>
            </a:r>
            <a:r>
              <a:rPr lang="en-GB" sz="2400" dirty="0"/>
              <a:t>&gt;</a:t>
            </a:r>
            <a:r>
              <a:rPr lang="en-US" sz="2400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767DD1-D067-F740-A187-D5E95A28FD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926586"/>
            <a:ext cx="2475219" cy="1750076"/>
          </a:xfrm>
          <a:prstGeom prst="rect">
            <a:avLst/>
          </a:prstGeom>
          <a:ln>
            <a:solidFill>
              <a:srgbClr val="7D7D7D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2D8D60-509E-6848-9485-7F0EC00AC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4329" y="3372754"/>
            <a:ext cx="2492102" cy="1764409"/>
          </a:xfrm>
          <a:prstGeom prst="rect">
            <a:avLst/>
          </a:prstGeom>
          <a:ln>
            <a:solidFill>
              <a:srgbClr val="7D7D7D"/>
            </a:solidFill>
          </a:ln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63FB81E-B14E-4267-981E-18C9B899B8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775" y="5491424"/>
            <a:ext cx="4011206" cy="238704"/>
          </a:xfrm>
        </p:spPr>
        <p:txBody>
          <a:bodyPr/>
          <a:lstStyle/>
          <a:p>
            <a:r>
              <a:rPr lang="en" dirty="0"/>
              <a:t>Guide to Intelligent Data Science </a:t>
            </a:r>
            <a:r>
              <a:rPr lang="en" b="0" dirty="0"/>
              <a:t>Second Edition, 2020</a:t>
            </a:r>
            <a:endParaRPr lang="de-DE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46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876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96FD0-E9AA-46A0-8623-CCD3370DC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Free e-Learning Courses about KNIME Analytics Platform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FB81E-B14E-4267-981E-18C9B899B8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 dirty="0"/>
              <a:t>Guide to Intelligent Data Science </a:t>
            </a:r>
            <a:r>
              <a:rPr lang="en" b="0" dirty="0"/>
              <a:t>Second Edition, 2020</a:t>
            </a:r>
            <a:endParaRPr lang="de-DE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83121E-3CF7-4D26-A91E-C41EB48D3B51}"/>
              </a:ext>
            </a:extLst>
          </p:cNvPr>
          <p:cNvSpPr txBox="1"/>
          <p:nvPr/>
        </p:nvSpPr>
        <p:spPr>
          <a:xfrm>
            <a:off x="2117911" y="712504"/>
            <a:ext cx="5129674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GB" b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  <a:hlinkClick r:id="rId2"/>
              </a:rPr>
              <a:t>https://www.knime.com/knime-self-paced-courses</a:t>
            </a:r>
            <a:r>
              <a:rPr lang="en-GB" b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47</a:t>
            </a:fld>
            <a:endParaRPr lang="de-DE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092ADE49-824A-C624-878A-20994DCBE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962" y="1557601"/>
            <a:ext cx="6667081" cy="3225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29802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516" y="1044000"/>
            <a:ext cx="5484553" cy="1292662"/>
          </a:xfrm>
        </p:spPr>
        <p:txBody>
          <a:bodyPr/>
          <a:lstStyle/>
          <a:p>
            <a:r>
              <a:rPr lang="en-GB" dirty="0"/>
              <a:t>Build your first Hello Workflow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48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49830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Create your first workflow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625" y="2648048"/>
            <a:ext cx="3203599" cy="2303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0032" y="896673"/>
            <a:ext cx="2376582" cy="32519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Oval 7"/>
          <p:cNvSpPr/>
          <p:nvPr/>
        </p:nvSpPr>
        <p:spPr>
          <a:xfrm>
            <a:off x="1254034" y="2058706"/>
            <a:ext cx="1442140" cy="177655"/>
          </a:xfrm>
          <a:prstGeom prst="ellips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0"/>
          <p:cNvSpPr txBox="1">
            <a:spLocks/>
          </p:cNvSpPr>
          <p:nvPr/>
        </p:nvSpPr>
        <p:spPr>
          <a:xfrm>
            <a:off x="3594363" y="1084094"/>
            <a:ext cx="3250574" cy="683025"/>
          </a:xfrm>
          <a:prstGeom prst="wedgeRoundRectCallout">
            <a:avLst>
              <a:gd name="adj1" fmla="val -79780"/>
              <a:gd name="adj2" fmla="val 93390"/>
              <a:gd name="adj3" fmla="val 16667"/>
            </a:avLst>
          </a:prstGeom>
          <a:noFill/>
          <a:ln w="19050" cap="flat" cmpd="sng" algn="ctr">
            <a:solidFill>
              <a:srgbClr val="92AEBC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 marL="266700" indent="-2603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92AEBC"/>
              </a:buClr>
              <a:buFont typeface="Symbol" pitchFamily="2" charset="2"/>
              <a:buChar char="-"/>
              <a:tabLst/>
              <a:defRPr sz="20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88950" indent="-2222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rgbClr val="92AEBC"/>
              </a:buClr>
              <a:buFont typeface="Symbol" pitchFamily="2" charset="2"/>
              <a:buChar char="-"/>
              <a:tabLst/>
              <a:defRPr sz="1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11200" indent="-2222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rgbClr val="92AEBC"/>
              </a:buClr>
              <a:buFont typeface="Symbol" pitchFamily="2" charset="2"/>
              <a:buChar char="-"/>
              <a:tabLst/>
              <a:defRPr sz="1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33450" marR="0" indent="-22225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92AEBC"/>
              </a:buClr>
              <a:buSzTx/>
              <a:buFont typeface="Symbol" pitchFamily="2" charset="2"/>
              <a:buChar char="-"/>
              <a:tabLst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155700" indent="-2222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rgbClr val="92AEBC"/>
              </a:buClr>
              <a:buFont typeface="Symbol" pitchFamily="2" charset="2"/>
              <a:buChar char="-"/>
              <a:tabLst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0">
              <a:buFont typeface="Symbol" pitchFamily="2" charset="2"/>
              <a:buNone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 on the LOCAL folder in the KNIME Explorer and select </a:t>
            </a:r>
            <a:r>
              <a:rPr lang="en-GB" sz="1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KNIME Workflow</a:t>
            </a:r>
          </a:p>
        </p:txBody>
      </p:sp>
      <p:sp>
        <p:nvSpPr>
          <p:cNvPr id="11" name="Text Placeholder 10"/>
          <p:cNvSpPr txBox="1">
            <a:spLocks/>
          </p:cNvSpPr>
          <p:nvPr/>
        </p:nvSpPr>
        <p:spPr>
          <a:xfrm>
            <a:off x="3463467" y="3124634"/>
            <a:ext cx="1756183" cy="773321"/>
          </a:xfrm>
          <a:prstGeom prst="wedgeRoundRectCallout">
            <a:avLst>
              <a:gd name="adj1" fmla="val 63048"/>
              <a:gd name="adj2" fmla="val -28080"/>
              <a:gd name="adj3" fmla="val 16667"/>
            </a:avLst>
          </a:prstGeom>
          <a:noFill/>
          <a:ln w="19050" cap="flat" cmpd="sng" algn="ctr">
            <a:solidFill>
              <a:srgbClr val="92AEBC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 marL="266700" indent="-2603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92AEBC"/>
              </a:buClr>
              <a:buFont typeface="Symbol" pitchFamily="2" charset="2"/>
              <a:buChar char="-"/>
              <a:tabLst/>
              <a:defRPr sz="20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88950" indent="-2222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rgbClr val="92AEBC"/>
              </a:buClr>
              <a:buFont typeface="Symbol" pitchFamily="2" charset="2"/>
              <a:buChar char="-"/>
              <a:tabLst/>
              <a:defRPr sz="1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11200" indent="-2222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rgbClr val="92AEBC"/>
              </a:buClr>
              <a:buFont typeface="Symbol" pitchFamily="2" charset="2"/>
              <a:buChar char="-"/>
              <a:tabLst/>
              <a:defRPr sz="1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33450" marR="0" indent="-22225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92AEBC"/>
              </a:buClr>
              <a:buSzTx/>
              <a:buFont typeface="Symbol" pitchFamily="2" charset="2"/>
              <a:buChar char="-"/>
              <a:tabLst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155700" indent="-2222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rgbClr val="92AEBC"/>
              </a:buClr>
              <a:buFont typeface="Symbol" pitchFamily="2" charset="2"/>
              <a:buChar char="-"/>
              <a:tabLst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0">
              <a:buFont typeface="Symbol" pitchFamily="2" charset="2"/>
              <a:buNone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pop up window, insert the name of your first workflow</a:t>
            </a:r>
            <a:endParaRPr lang="en-GB" sz="1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49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6044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516" y="1044000"/>
            <a:ext cx="5484553" cy="646331"/>
          </a:xfrm>
        </p:spPr>
        <p:txBody>
          <a:bodyPr/>
          <a:lstStyle/>
          <a:p>
            <a:r>
              <a:rPr lang="en-GB" dirty="0"/>
              <a:t>Download and Install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75847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Read the dataset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 dirty="0"/>
              <a:t>Guide to Intelligent Data Science </a:t>
            </a:r>
            <a:r>
              <a:rPr lang="en" b="0" dirty="0"/>
              <a:t>Second Edition, 2020</a:t>
            </a:r>
            <a:endParaRPr lang="de-DE" b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39491" y="914400"/>
            <a:ext cx="4366510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45551" y="999918"/>
            <a:ext cx="3740739" cy="4326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310" r="747"/>
          <a:stretch/>
        </p:blipFill>
        <p:spPr>
          <a:xfrm>
            <a:off x="255793" y="2928099"/>
            <a:ext cx="2467309" cy="857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887579" y="2908237"/>
            <a:ext cx="2154990" cy="877699"/>
          </a:xfrm>
          <a:prstGeom prst="wedgeRoundRectCallout">
            <a:avLst>
              <a:gd name="adj1" fmla="val -78517"/>
              <a:gd name="adj2" fmla="val -18606"/>
              <a:gd name="adj3" fmla="val 16667"/>
            </a:avLst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50" indent="0">
              <a:buNone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 and drop the </a:t>
            </a:r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CSV Reader</a:t>
            </a: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node from the Node Repository to add it to the workflow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50</a:t>
            </a:fld>
            <a:endParaRPr lang="de-DE" dirty="0"/>
          </a:p>
        </p:txBody>
      </p:sp>
      <p:sp>
        <p:nvSpPr>
          <p:cNvPr id="12" name="Text Placeholder 10"/>
          <p:cNvSpPr txBox="1">
            <a:spLocks/>
          </p:cNvSpPr>
          <p:nvPr/>
        </p:nvSpPr>
        <p:spPr>
          <a:xfrm>
            <a:off x="2826084" y="4247752"/>
            <a:ext cx="2154990" cy="877699"/>
          </a:xfrm>
          <a:prstGeom prst="wedgeRoundRectCallout">
            <a:avLst>
              <a:gd name="adj1" fmla="val 51746"/>
              <a:gd name="adj2" fmla="val -73915"/>
              <a:gd name="adj3" fmla="val 16667"/>
            </a:avLst>
          </a:prstGeom>
          <a:noFill/>
          <a:ln w="19050" cap="flat" cmpd="sng" algn="ctr">
            <a:solidFill>
              <a:srgbClr val="92AEBC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 marL="266700" indent="-2603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92AEBC"/>
              </a:buClr>
              <a:buFont typeface="Symbol" pitchFamily="2" charset="2"/>
              <a:buChar char="-"/>
              <a:tabLst/>
              <a:defRPr sz="20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88950" indent="-2222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rgbClr val="92AEBC"/>
              </a:buClr>
              <a:buFont typeface="Symbol" pitchFamily="2" charset="2"/>
              <a:buChar char="-"/>
              <a:tabLst/>
              <a:defRPr sz="1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11200" indent="-2222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rgbClr val="92AEBC"/>
              </a:buClr>
              <a:buFont typeface="Symbol" pitchFamily="2" charset="2"/>
              <a:buChar char="-"/>
              <a:tabLst/>
              <a:defRPr sz="1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33450" marR="0" indent="-22225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92AEBC"/>
              </a:buClr>
              <a:buSzTx/>
              <a:buFont typeface="Symbol" pitchFamily="2" charset="2"/>
              <a:buChar char="-"/>
              <a:tabLst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155700" indent="-2222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rgbClr val="92AEBC"/>
              </a:buClr>
              <a:buFont typeface="Symbol" pitchFamily="2" charset="2"/>
              <a:buChar char="-"/>
              <a:tabLst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0">
              <a:buFont typeface="Symbol" pitchFamily="2" charset="2"/>
              <a:buNone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the configuration window (double click) and select the file on your machine containing the adult dataset</a:t>
            </a:r>
          </a:p>
        </p:txBody>
      </p:sp>
    </p:spTree>
    <p:extLst>
      <p:ext uri="{BB962C8B-B14F-4D97-AF65-F5344CB8AC3E}">
        <p14:creationId xmlns:p14="http://schemas.microsoft.com/office/powerpoint/2010/main" val="21702767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Remove columns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74720" y="914400"/>
            <a:ext cx="4381071" cy="135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735" y="2576026"/>
            <a:ext cx="4619569" cy="2692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866839" y="3221072"/>
            <a:ext cx="2200320" cy="1136697"/>
          </a:xfrm>
          <a:prstGeom prst="wedgeRoundRectCallout">
            <a:avLst>
              <a:gd name="adj1" fmla="val -23750"/>
              <a:gd name="adj2" fmla="val -5393"/>
              <a:gd name="adj3" fmla="val 16667"/>
            </a:avLst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50" indent="0">
              <a:buNone/>
            </a:pPr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columns have unnecessary information. Remove them with a Column Filter node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51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7544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Remove Rows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81855" y="914400"/>
            <a:ext cx="4135114" cy="1359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690838" y="2963177"/>
            <a:ext cx="2564888" cy="1162334"/>
          </a:xfrm>
          <a:prstGeom prst="wedgeRoundRectCallout">
            <a:avLst>
              <a:gd name="adj1" fmla="val -39942"/>
              <a:gd name="adj2" fmla="val -16358"/>
              <a:gd name="adj3" fmla="val 16667"/>
            </a:avLst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50" indent="0">
              <a:buNone/>
            </a:pPr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Row Filter node and configure it to only keep entries whose “native-country” value is not “United-States”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301061" y="2562984"/>
            <a:ext cx="3182111" cy="2502741"/>
            <a:chOff x="553866" y="2502946"/>
            <a:chExt cx="3182111" cy="250274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3866" y="2502946"/>
              <a:ext cx="3182111" cy="25027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Oval 10"/>
            <p:cNvSpPr/>
            <p:nvPr/>
          </p:nvSpPr>
          <p:spPr>
            <a:xfrm>
              <a:off x="611342" y="3657600"/>
              <a:ext cx="930075" cy="154965"/>
            </a:xfrm>
            <a:prstGeom prst="ellips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52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63874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Write to new file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45121" y="914335"/>
            <a:ext cx="4208579" cy="134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29817" y="2367742"/>
            <a:ext cx="3965407" cy="2924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 Placeholder 10"/>
          <p:cNvSpPr txBox="1">
            <a:spLocks/>
          </p:cNvSpPr>
          <p:nvPr/>
        </p:nvSpPr>
        <p:spPr>
          <a:xfrm>
            <a:off x="802980" y="2984076"/>
            <a:ext cx="3246506" cy="1436393"/>
          </a:xfrm>
          <a:prstGeom prst="wedgeRoundRectCallout">
            <a:avLst>
              <a:gd name="adj1" fmla="val -39942"/>
              <a:gd name="adj2" fmla="val -16358"/>
              <a:gd name="adj3" fmla="val 16667"/>
            </a:avLst>
          </a:prstGeom>
          <a:noFill/>
          <a:ln w="19050" cap="flat" cmpd="sng" algn="ctr">
            <a:solidFill>
              <a:srgbClr val="92AEBC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 marL="266700" indent="-2603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92AEBC"/>
              </a:buClr>
              <a:buFont typeface="Symbol" pitchFamily="2" charset="2"/>
              <a:buChar char="-"/>
              <a:tabLst/>
              <a:defRPr sz="20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88950" indent="-2222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rgbClr val="92AEBC"/>
              </a:buClr>
              <a:buFont typeface="Symbol" pitchFamily="2" charset="2"/>
              <a:buChar char="-"/>
              <a:tabLst/>
              <a:defRPr sz="1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11200" indent="-2222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rgbClr val="92AEBC"/>
              </a:buClr>
              <a:buFont typeface="Symbol" pitchFamily="2" charset="2"/>
              <a:buChar char="-"/>
              <a:tabLst/>
              <a:defRPr sz="1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33450" marR="0" indent="-22225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92AEBC"/>
              </a:buClr>
              <a:buSzTx/>
              <a:buFont typeface="Symbol" pitchFamily="2" charset="2"/>
              <a:buChar char="-"/>
              <a:tabLst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155700" indent="-2222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rgbClr val="92AEBC"/>
              </a:buClr>
              <a:buFont typeface="Symbol" pitchFamily="2" charset="2"/>
              <a:buChar char="-"/>
              <a:tabLst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0">
              <a:buNone/>
            </a:pPr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Finally add a CSV Writer node to the pipeline.</a:t>
            </a:r>
          </a:p>
          <a:p>
            <a:pPr marL="6350" indent="0">
              <a:buFont typeface="Symbol" pitchFamily="2" charset="2"/>
              <a:buNone/>
            </a:pPr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Configure and execute it to write the transformed dataset to a new file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53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95801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Annotations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3AD08A6C-DCF9-6F49-A80A-91206B1C91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00" y="900000"/>
            <a:ext cx="8378825" cy="4307679"/>
          </a:xfrm>
        </p:spPr>
        <p:txBody>
          <a:bodyPr/>
          <a:lstStyle/>
          <a:p>
            <a:r>
              <a:rPr lang="de-DE" sz="1800" dirty="0"/>
              <a:t>Annotations are coloured editable boxes that you can add to your workflow</a:t>
            </a:r>
          </a:p>
          <a:p>
            <a:r>
              <a:rPr lang="de-DE" sz="1800" dirty="0"/>
              <a:t>They help you making it more readable and visually pleasant</a:t>
            </a:r>
          </a:p>
        </p:txBody>
      </p:sp>
      <p:sp>
        <p:nvSpPr>
          <p:cNvPr id="9" name="Text Placeholder 10"/>
          <p:cNvSpPr txBox="1">
            <a:spLocks/>
          </p:cNvSpPr>
          <p:nvPr/>
        </p:nvSpPr>
        <p:spPr>
          <a:xfrm>
            <a:off x="699550" y="4044633"/>
            <a:ext cx="2995699" cy="975971"/>
          </a:xfrm>
          <a:prstGeom prst="wedgeRoundRectCallout">
            <a:avLst>
              <a:gd name="adj1" fmla="val 72560"/>
              <a:gd name="adj2" fmla="val -54370"/>
              <a:gd name="adj3" fmla="val 16667"/>
            </a:avLst>
          </a:prstGeom>
          <a:noFill/>
          <a:ln w="19050" cap="flat" cmpd="sng" algn="ctr">
            <a:solidFill>
              <a:srgbClr val="92AEBC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 marL="266700" indent="-2603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92AEBC"/>
              </a:buClr>
              <a:buFont typeface="Symbol" pitchFamily="2" charset="2"/>
              <a:buChar char="-"/>
              <a:tabLst/>
              <a:defRPr sz="20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88950" indent="-2222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rgbClr val="92AEBC"/>
              </a:buClr>
              <a:buFont typeface="Symbol" pitchFamily="2" charset="2"/>
              <a:buChar char="-"/>
              <a:tabLst/>
              <a:defRPr sz="1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11200" indent="-2222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rgbClr val="92AEBC"/>
              </a:buClr>
              <a:buFont typeface="Symbol" pitchFamily="2" charset="2"/>
              <a:buChar char="-"/>
              <a:tabLst/>
              <a:defRPr sz="1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33450" marR="0" indent="-22225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92AEBC"/>
              </a:buClr>
              <a:buSzTx/>
              <a:buFont typeface="Symbol" pitchFamily="2" charset="2"/>
              <a:buChar char="-"/>
              <a:tabLst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155700" indent="-2222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rgbClr val="92AEBC"/>
              </a:buClr>
              <a:buFont typeface="Symbol" pitchFamily="2" charset="2"/>
              <a:buChar char="-"/>
              <a:tabLst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0">
              <a:buNone/>
            </a:pPr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 anywhere on your workflow and add a </a:t>
            </a:r>
            <a:r>
              <a:rPr lang="en-GB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Workflow Annotation</a:t>
            </a:r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the context menu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89684" y="1730526"/>
            <a:ext cx="3911023" cy="1458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253" t="1311" r="4221" b="2530"/>
          <a:stretch/>
        </p:blipFill>
        <p:spPr>
          <a:xfrm>
            <a:off x="4400559" y="2648152"/>
            <a:ext cx="1734747" cy="2701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 Placeholder 10"/>
          <p:cNvSpPr txBox="1">
            <a:spLocks/>
          </p:cNvSpPr>
          <p:nvPr/>
        </p:nvSpPr>
        <p:spPr>
          <a:xfrm>
            <a:off x="6573482" y="1954204"/>
            <a:ext cx="2031742" cy="971876"/>
          </a:xfrm>
          <a:prstGeom prst="wedgeRoundRectCallout">
            <a:avLst>
              <a:gd name="adj1" fmla="val -172055"/>
              <a:gd name="adj2" fmla="val -59851"/>
              <a:gd name="adj3" fmla="val 16667"/>
            </a:avLst>
          </a:prstGeom>
          <a:noFill/>
          <a:ln w="19050" cap="flat" cmpd="sng" algn="ctr">
            <a:solidFill>
              <a:srgbClr val="92AEBC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 marL="266700" indent="-2603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92AEBC"/>
              </a:buClr>
              <a:buFont typeface="Symbol" pitchFamily="2" charset="2"/>
              <a:buChar char="-"/>
              <a:tabLst/>
              <a:defRPr sz="20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88950" indent="-2222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rgbClr val="92AEBC"/>
              </a:buClr>
              <a:buFont typeface="Symbol" pitchFamily="2" charset="2"/>
              <a:buChar char="-"/>
              <a:tabLst/>
              <a:defRPr sz="1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11200" indent="-2222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rgbClr val="92AEBC"/>
              </a:buClr>
              <a:buFont typeface="Symbol" pitchFamily="2" charset="2"/>
              <a:buChar char="-"/>
              <a:tabLst/>
              <a:defRPr sz="1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33450" marR="0" indent="-22225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92AEBC"/>
              </a:buClr>
              <a:buSzTx/>
              <a:buFont typeface="Symbol" pitchFamily="2" charset="2"/>
              <a:buChar char="-"/>
              <a:tabLst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155700" indent="-2222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rgbClr val="92AEBC"/>
              </a:buClr>
              <a:buFont typeface="Symbol" pitchFamily="2" charset="2"/>
              <a:buChar char="-"/>
              <a:tabLst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0">
              <a:buNone/>
            </a:pPr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upper left corner icon to customize text and appearance of an annotation</a:t>
            </a:r>
          </a:p>
        </p:txBody>
      </p:sp>
      <p:sp>
        <p:nvSpPr>
          <p:cNvPr id="12" name="Oval 11"/>
          <p:cNvSpPr/>
          <p:nvPr/>
        </p:nvSpPr>
        <p:spPr>
          <a:xfrm>
            <a:off x="3695249" y="1777232"/>
            <a:ext cx="291535" cy="234448"/>
          </a:xfrm>
          <a:prstGeom prst="ellipse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54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17093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3B26F9-B704-CF47-9C92-9A399FF230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Thank you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F27DE70-E7D1-8D48-B541-596C4E2E7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Guide to Intelligent Data Science Second Edition, 2020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55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1819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E71552-C389-BC42-9A18-D2A980D69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KNIME Analytics Platform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AD08A6C-DCF9-6F49-A80A-91206B1C91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2587" y="802499"/>
            <a:ext cx="8378825" cy="4616666"/>
          </a:xfrm>
        </p:spPr>
        <p:txBody>
          <a:bodyPr/>
          <a:lstStyle/>
          <a:p>
            <a:r>
              <a:rPr lang="de-DE" dirty="0"/>
              <a:t>Open and opensource modular Data Science platform</a:t>
            </a:r>
          </a:p>
          <a:p>
            <a:r>
              <a:rPr lang="de-DE" dirty="0"/>
              <a:t>Covers all the data science needs: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sz="1050" dirty="0"/>
          </a:p>
          <a:p>
            <a:r>
              <a:rPr lang="de-DE" dirty="0"/>
              <a:t>Based on the visual programming paradigm</a:t>
            </a:r>
          </a:p>
          <a:p>
            <a:r>
              <a:rPr lang="en-US" dirty="0"/>
              <a:t>Provides a diverse array of extensions:</a:t>
            </a:r>
          </a:p>
          <a:p>
            <a:pPr lvl="1"/>
            <a:r>
              <a:rPr lang="en-US" dirty="0"/>
              <a:t>Text Mining</a:t>
            </a:r>
          </a:p>
          <a:p>
            <a:pPr lvl="1"/>
            <a:r>
              <a:rPr lang="en-US" dirty="0"/>
              <a:t>Network Mining</a:t>
            </a:r>
          </a:p>
          <a:p>
            <a:pPr lvl="1"/>
            <a:r>
              <a:rPr lang="en-US" dirty="0"/>
              <a:t>Cheminformatics</a:t>
            </a:r>
          </a:p>
          <a:p>
            <a:pPr lvl="1"/>
            <a:r>
              <a:rPr lang="en-US" dirty="0"/>
              <a:t>Deep Learning</a:t>
            </a:r>
          </a:p>
          <a:p>
            <a:pPr lvl="1"/>
            <a:r>
              <a:rPr lang="en-US" dirty="0"/>
              <a:t>Many integrations, such as Java, R, Python, </a:t>
            </a:r>
            <a:r>
              <a:rPr lang="pt-BR" dirty="0"/>
              <a:t>Weka, Keras, Plotly, H2O, etc</a:t>
            </a:r>
          </a:p>
          <a:p>
            <a:pPr lvl="1"/>
            <a:r>
              <a:rPr lang="pt-BR" dirty="0"/>
              <a:t>... And more 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E5C79C-01AA-2749-A9B0-77BE58AF17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 dirty="0"/>
              <a:t>Guide to Intelligent Data Science </a:t>
            </a:r>
            <a:r>
              <a:rPr lang="en" b="0" dirty="0"/>
              <a:t>Second Edition, 2020</a:t>
            </a:r>
            <a:endParaRPr lang="de-DE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782" y="2029714"/>
            <a:ext cx="2272693" cy="58749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00891" y="1769708"/>
            <a:ext cx="1562318" cy="434993"/>
          </a:xfrm>
          <a:prstGeom prst="roundRect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Data Access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315609" y="1769707"/>
            <a:ext cx="1562318" cy="434993"/>
          </a:xfrm>
          <a:prstGeom prst="roundRect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Data Preparation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030327" y="1769708"/>
            <a:ext cx="1562318" cy="434993"/>
          </a:xfrm>
          <a:prstGeom prst="roundRect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Data Visualization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00891" y="2418496"/>
            <a:ext cx="1562318" cy="434993"/>
          </a:xfrm>
          <a:prstGeom prst="roundRect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Machine Learning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315609" y="2418495"/>
            <a:ext cx="1562318" cy="434993"/>
          </a:xfrm>
          <a:prstGeom prst="roundRect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Testing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030327" y="2416317"/>
            <a:ext cx="1562318" cy="434993"/>
          </a:xfrm>
          <a:prstGeom prst="roundRect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Deployment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6631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KNIME Business Hub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6350" indent="0">
              <a:buNone/>
            </a:pPr>
            <a:r>
              <a:rPr lang="en-GB" dirty="0"/>
              <a:t>KNIME Analytics Platform</a:t>
            </a:r>
          </a:p>
          <a:p>
            <a:r>
              <a:rPr lang="en-US" dirty="0"/>
              <a:t>To develop data science solutions</a:t>
            </a:r>
          </a:p>
          <a:p>
            <a:pPr lvl="1"/>
            <a:r>
              <a:rPr lang="en-US" dirty="0"/>
              <a:t>Structured data</a:t>
            </a:r>
          </a:p>
          <a:p>
            <a:pPr lvl="1"/>
            <a:r>
              <a:rPr lang="en-US" dirty="0"/>
              <a:t>Unstructured data</a:t>
            </a:r>
          </a:p>
          <a:p>
            <a:pPr lvl="1"/>
            <a:r>
              <a:rPr lang="en-US" dirty="0"/>
              <a:t>Machine Learning</a:t>
            </a:r>
          </a:p>
          <a:p>
            <a:pPr lvl="1"/>
            <a:r>
              <a:rPr lang="en-US" dirty="0"/>
              <a:t>Statistics</a:t>
            </a:r>
          </a:p>
          <a:p>
            <a:r>
              <a:rPr lang="en-US" dirty="0"/>
              <a:t>Open source</a:t>
            </a:r>
          </a:p>
          <a:p>
            <a:r>
              <a:rPr lang="en-US" dirty="0"/>
              <a:t>Free</a:t>
            </a:r>
          </a:p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6350" indent="0">
              <a:buNone/>
            </a:pPr>
            <a:r>
              <a:rPr lang="en-GB" dirty="0"/>
              <a:t>KNIME Business Hub</a:t>
            </a:r>
          </a:p>
          <a:p>
            <a:r>
              <a:rPr lang="en-GB" dirty="0"/>
              <a:t>To integrate the solutions into the IT environment</a:t>
            </a:r>
          </a:p>
          <a:p>
            <a:pPr lvl="1"/>
            <a:r>
              <a:rPr lang="en-GB" dirty="0"/>
              <a:t>Scheduling</a:t>
            </a:r>
          </a:p>
          <a:p>
            <a:pPr lvl="1"/>
            <a:r>
              <a:rPr lang="en-GB" dirty="0" err="1"/>
              <a:t>MLOps</a:t>
            </a:r>
            <a:endParaRPr lang="en-GB" dirty="0"/>
          </a:p>
          <a:p>
            <a:pPr lvl="1"/>
            <a:r>
              <a:rPr lang="en-GB" dirty="0"/>
              <a:t>Easy deployment</a:t>
            </a:r>
          </a:p>
          <a:p>
            <a:pPr lvl="1"/>
            <a:r>
              <a:rPr lang="en-GB" dirty="0"/>
              <a:t>REST architecture</a:t>
            </a:r>
          </a:p>
          <a:p>
            <a:pPr lvl="1"/>
            <a:r>
              <a:rPr lang="en-GB" dirty="0"/>
              <a:t>Auditing tools</a:t>
            </a:r>
          </a:p>
          <a:p>
            <a:r>
              <a:rPr lang="en-GB" dirty="0"/>
              <a:t>Closed source </a:t>
            </a:r>
          </a:p>
          <a:p>
            <a:r>
              <a:rPr lang="en-GB" dirty="0"/>
              <a:t>Yearly license</a:t>
            </a:r>
          </a:p>
          <a:p>
            <a:pPr marL="635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Second Edition, 2020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8485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Installation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60000" y="2243579"/>
            <a:ext cx="8425225" cy="2964100"/>
          </a:xfrm>
        </p:spPr>
        <p:txBody>
          <a:bodyPr/>
          <a:lstStyle/>
          <a:p>
            <a:pPr marL="6350" indent="0" algn="ctr">
              <a:buNone/>
            </a:pPr>
            <a:endParaRPr lang="en-US" dirty="0"/>
          </a:p>
          <a:p>
            <a:r>
              <a:rPr lang="en-US" dirty="0"/>
              <a:t>Select the KNIME Analytics Platform version for your computer:</a:t>
            </a:r>
          </a:p>
          <a:p>
            <a:pPr lvl="1"/>
            <a:r>
              <a:rPr lang="en-US" dirty="0"/>
              <a:t>Mac</a:t>
            </a:r>
          </a:p>
          <a:p>
            <a:pPr lvl="1"/>
            <a:r>
              <a:rPr lang="en-US" dirty="0"/>
              <a:t>Windows – 32 or 64 bit</a:t>
            </a:r>
          </a:p>
          <a:p>
            <a:pPr lvl="1"/>
            <a:r>
              <a:rPr lang="en-US" dirty="0"/>
              <a:t>Linux</a:t>
            </a:r>
          </a:p>
          <a:p>
            <a:r>
              <a:rPr lang="en-US" dirty="0"/>
              <a:t>Download the archive and extract the file, or download the installer package and run it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2486648" y="1286919"/>
            <a:ext cx="4170703" cy="814788"/>
          </a:xfrm>
          <a:prstGeom prst="wedgeRoundRectCallout">
            <a:avLst>
              <a:gd name="adj1" fmla="val -48275"/>
              <a:gd name="adj2" fmla="val 905"/>
              <a:gd name="adj3" fmla="val 16667"/>
            </a:avLst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https://www.knime.com/downloads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3836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516" y="1044000"/>
            <a:ext cx="5484553" cy="646331"/>
          </a:xfrm>
        </p:spPr>
        <p:txBody>
          <a:bodyPr/>
          <a:lstStyle/>
          <a:p>
            <a:r>
              <a:rPr lang="en-GB" dirty="0"/>
              <a:t>The Workbench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3613782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Guide to Intelligent Data Science">
  <a:themeElements>
    <a:clrScheme name="Guide to Intelligent Data Science 1">
      <a:dk1>
        <a:srgbClr val="00386C"/>
      </a:dk1>
      <a:lt1>
        <a:srgbClr val="FFFFFF"/>
      </a:lt1>
      <a:dk2>
        <a:srgbClr val="95B0BE"/>
      </a:dk2>
      <a:lt2>
        <a:srgbClr val="CDDEE7"/>
      </a:lt2>
      <a:accent1>
        <a:srgbClr val="ED1846"/>
      </a:accent1>
      <a:accent2>
        <a:srgbClr val="00386C"/>
      </a:accent2>
      <a:accent3>
        <a:srgbClr val="CDDEE7"/>
      </a:accent3>
      <a:accent4>
        <a:srgbClr val="8DAAB9"/>
      </a:accent4>
      <a:accent5>
        <a:srgbClr val="340A0B"/>
      </a:accent5>
      <a:accent6>
        <a:srgbClr val="832A38"/>
      </a:accent6>
      <a:hlink>
        <a:srgbClr val="00386C"/>
      </a:hlink>
      <a:folHlink>
        <a:srgbClr val="8BA8B7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9050">
          <a:solidFill>
            <a:srgbClr val="92AEBC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 cmpd="sng">
          <a:solidFill>
            <a:srgbClr val="92AEBC"/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</a:spPr>
      <a:bodyPr wrap="square" lIns="0" tIns="0" rIns="0" bIns="0" rtlCol="0">
        <a:spAutoFit/>
      </a:bodyPr>
      <a:lstStyle>
        <a:defPPr algn="l">
          <a:lnSpc>
            <a:spcPct val="100000"/>
          </a:lnSpc>
          <a:defRPr sz="2000" b="0" dirty="0">
            <a:solidFill>
              <a:schemeClr val="tx1">
                <a:lumMod val="75000"/>
              </a:schemeClr>
            </a:solidFill>
            <a:latin typeface="Arial" panose="020B0604020202020204" pitchFamily="34" charset="0"/>
            <a:ea typeface="Arial" panose="02000000000000000000" pitchFamily="2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KNIME-PP-Vorlage-190226" id="{16C63487-B647-7947-A218-79B803470186}" vid="{3D5B32DD-FEEC-8A41-AAF9-24D8CEF25E20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3E31740070594596117FEC384DD67F" ma:contentTypeVersion="18" ma:contentTypeDescription="Create a new document." ma:contentTypeScope="" ma:versionID="49aa72344bdd426e0b38491ef584f14a">
  <xsd:schema xmlns:xsd="http://www.w3.org/2001/XMLSchema" xmlns:xs="http://www.w3.org/2001/XMLSchema" xmlns:p="http://schemas.microsoft.com/office/2006/metadata/properties" xmlns:ns1="http://schemas.microsoft.com/sharepoint/v3" xmlns:ns2="a1d3deca-49d0-46fa-a3f9-6e0c4e618558" xmlns:ns3="32a7ba11-dde9-4cf2-a6ac-8f31dc36ce67" targetNamespace="http://schemas.microsoft.com/office/2006/metadata/properties" ma:root="true" ma:fieldsID="281ee772328fffea8ee3aebc8ee29d69" ns1:_="" ns2:_="" ns3:_="">
    <xsd:import namespace="http://schemas.microsoft.com/sharepoint/v3"/>
    <xsd:import namespace="a1d3deca-49d0-46fa-a3f9-6e0c4e618558"/>
    <xsd:import namespace="32a7ba11-dde9-4cf2-a6ac-8f31dc36ce6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Tag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1:_ip_UnifiedCompliancePolicyProperties" minOccurs="0"/>
                <xsd:element ref="ns1:_ip_UnifiedCompliancePolicyUIAction" minOccurs="0"/>
                <xsd:element ref="ns2:_dlc_DocId" minOccurs="0"/>
                <xsd:element ref="ns2:_dlc_DocIdUrl" minOccurs="0"/>
                <xsd:element ref="ns2:_dlc_DocIdPersistId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d3deca-49d0-46fa-a3f9-6e0c4e61855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8" nillable="true" ma:displayName="Taxonomy Catch All Column" ma:hidden="true" ma:list="{cdf888eb-8435-4f9d-9d06-71d3a1695069}" ma:internalName="TaxCatchAll" ma:showField="CatchAllData" ma:web="a1d3deca-49d0-46fa-a3f9-6e0c4e6185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a7ba11-dde9-4cf2-a6ac-8f31dc36ce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6" nillable="true" ma:displayName="Tags" ma:description="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25b91888-5ea6-45ea-a327-1c65e817444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dlc_DocId xmlns="a1d3deca-49d0-46fa-a3f9-6e0c4e618558">XFNKNFZNA3JN-2102554853-637726</_dlc_DocId>
    <_dlc_DocIdUrl xmlns="a1d3deca-49d0-46fa-a3f9-6e0c4e618558">
      <Url>https://knime.sharepoint.com/_layouts/15/DocIdRedir.aspx?ID=XFNKNFZNA3JN-2102554853-637726</Url>
      <Description>XFNKNFZNA3JN-2102554853-637726</Description>
    </_dlc_DocIdUrl>
    <lcf76f155ced4ddcb4097134ff3c332f xmlns="32a7ba11-dde9-4cf2-a6ac-8f31dc36ce67">
      <Terms xmlns="http://schemas.microsoft.com/office/infopath/2007/PartnerControls"/>
    </lcf76f155ced4ddcb4097134ff3c332f>
    <TaxCatchAll xmlns="a1d3deca-49d0-46fa-a3f9-6e0c4e61855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347AC4C-CB6A-46B4-890F-ADB326234F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1d3deca-49d0-46fa-a3f9-6e0c4e618558"/>
    <ds:schemaRef ds:uri="32a7ba11-dde9-4cf2-a6ac-8f31dc36ce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6BC03A6-CC7F-4A60-B738-FC353793CF8C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a1d3deca-49d0-46fa-a3f9-6e0c4e618558"/>
    <ds:schemaRef ds:uri="http://schemas.microsoft.com/office/infopath/2007/PartnerControls"/>
    <ds:schemaRef ds:uri="http://schemas.openxmlformats.org/package/2006/metadata/core-properties"/>
    <ds:schemaRef ds:uri="32a7ba11-dde9-4cf2-a6ac-8f31dc36ce67"/>
    <ds:schemaRef ds:uri="http://schemas.microsoft.com/sharepoint/v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EC53D86-9493-45BF-B85E-0AA6C48C3EE3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C95F7ADC-3276-412D-8B66-1464492E421E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</TotalTime>
  <Words>2037</Words>
  <Application>Microsoft Office PowerPoint</Application>
  <PresentationFormat>On-screen Show (16:10)</PresentationFormat>
  <Paragraphs>354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Calibri</vt:lpstr>
      <vt:lpstr>Roboto</vt:lpstr>
      <vt:lpstr>Arial</vt:lpstr>
      <vt:lpstr>Symbol</vt:lpstr>
      <vt:lpstr>Master Guide to Intelligent Data Science</vt:lpstr>
      <vt:lpstr>KNIME Analytics Platform</vt:lpstr>
      <vt:lpstr>Summary of this lesson</vt:lpstr>
      <vt:lpstr>Content of this lesson</vt:lpstr>
      <vt:lpstr>Datasets</vt:lpstr>
      <vt:lpstr>Download and Install</vt:lpstr>
      <vt:lpstr>KNIME Analytics Platform</vt:lpstr>
      <vt:lpstr>KNIME Business Hub</vt:lpstr>
      <vt:lpstr>Installation</vt:lpstr>
      <vt:lpstr>The Workbench</vt:lpstr>
      <vt:lpstr>The KNIME Workspace</vt:lpstr>
      <vt:lpstr>The KNIME Workbench</vt:lpstr>
      <vt:lpstr>Workflow</vt:lpstr>
      <vt:lpstr>KNIME Explorer</vt:lpstr>
      <vt:lpstr>Creating a new workflow</vt:lpstr>
      <vt:lpstr>Importing and Exporting Workflows</vt:lpstr>
      <vt:lpstr>Node Repository</vt:lpstr>
      <vt:lpstr>Node Description</vt:lpstr>
      <vt:lpstr>Workflow Description</vt:lpstr>
      <vt:lpstr>Workflow Coach</vt:lpstr>
      <vt:lpstr>Console and Other views</vt:lpstr>
      <vt:lpstr>Error Log View</vt:lpstr>
      <vt:lpstr>More on Nodes</vt:lpstr>
      <vt:lpstr>More on Nodes…</vt:lpstr>
      <vt:lpstr>Data Port Types</vt:lpstr>
      <vt:lpstr>Node Configuration</vt:lpstr>
      <vt:lpstr>Node Execution</vt:lpstr>
      <vt:lpstr>Node Views</vt:lpstr>
      <vt:lpstr>Frequently Used Nodes</vt:lpstr>
      <vt:lpstr>Tidy up workflows</vt:lpstr>
      <vt:lpstr>Metanodes and Components</vt:lpstr>
      <vt:lpstr>Tidy up workflows</vt:lpstr>
      <vt:lpstr>Components</vt:lpstr>
      <vt:lpstr>Submenu Component</vt:lpstr>
      <vt:lpstr>Inside a component</vt:lpstr>
      <vt:lpstr>Components Configuration Window</vt:lpstr>
      <vt:lpstr>Components Composite View</vt:lpstr>
      <vt:lpstr>Composite views interactivity</vt:lpstr>
      <vt:lpstr>KNIME Community Hub</vt:lpstr>
      <vt:lpstr>KNIME Community Hub</vt:lpstr>
      <vt:lpstr>KNIME Community Hub</vt:lpstr>
      <vt:lpstr>KNIME Community Hub Spaces</vt:lpstr>
      <vt:lpstr>Downloading and importing a workflow from the KNIME Community Hub</vt:lpstr>
      <vt:lpstr>Downloading and importing a workflow from the KNIME Community Hub</vt:lpstr>
      <vt:lpstr>Downloading and importing a workflow from the KNIME Community Hub</vt:lpstr>
      <vt:lpstr>KNIME Cheat Sheets</vt:lpstr>
      <vt:lpstr>KNIME Books</vt:lpstr>
      <vt:lpstr>Free e-Learning Courses about KNIME Analytics Platform</vt:lpstr>
      <vt:lpstr>Build your first Hello Workflow</vt:lpstr>
      <vt:lpstr>Create your first workflow</vt:lpstr>
      <vt:lpstr>Read the dataset</vt:lpstr>
      <vt:lpstr>Remove columns</vt:lpstr>
      <vt:lpstr>Remove Rows</vt:lpstr>
      <vt:lpstr>Write to new file</vt:lpstr>
      <vt:lpstr>Annotations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 User</dc:creator>
  <cp:lastModifiedBy>Emilio Silvestri</cp:lastModifiedBy>
  <cp:revision>275</cp:revision>
  <cp:lastPrinted>2019-02-14T13:33:55Z</cp:lastPrinted>
  <dcterms:created xsi:type="dcterms:W3CDTF">2019-02-27T15:40:41Z</dcterms:created>
  <dcterms:modified xsi:type="dcterms:W3CDTF">2023-01-16T09:10:26Z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0x010100683E31740070594596117FEC384DD67F</vt:lpwstr>
  </property>
  <property fmtid="{D5CDD505-2E9C-101B-9397-08002B2CF9AE}" pid="3" name="_dlc_DocIdItemGuid">
    <vt:lpwstr>8b2a409e-6aff-4b3d-a679-5a1480e7635c</vt:lpwstr>
  </property>
  <property fmtid="{D5CDD505-2E9C-101B-9397-08002B2CF9AE}" pid="4" name="MediaServiceImageTags">
    <vt:lpwstr/>
  </property>
</Properties>
</file>