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5"/>
  </p:sldMasterIdLst>
  <p:notesMasterIdLst>
    <p:notesMasterId r:id="rId75"/>
  </p:notesMasterIdLst>
  <p:sldIdLst>
    <p:sldId id="262" r:id="rId6"/>
    <p:sldId id="266" r:id="rId7"/>
    <p:sldId id="267" r:id="rId8"/>
    <p:sldId id="286" r:id="rId9"/>
    <p:sldId id="637" r:id="rId10"/>
    <p:sldId id="636" r:id="rId11"/>
    <p:sldId id="640" r:id="rId12"/>
    <p:sldId id="287" r:id="rId13"/>
    <p:sldId id="639" r:id="rId14"/>
    <p:sldId id="638" r:id="rId15"/>
    <p:sldId id="257" r:id="rId16"/>
    <p:sldId id="642" r:id="rId17"/>
    <p:sldId id="641" r:id="rId18"/>
    <p:sldId id="644" r:id="rId19"/>
    <p:sldId id="645" r:id="rId20"/>
    <p:sldId id="648" r:id="rId21"/>
    <p:sldId id="649" r:id="rId22"/>
    <p:sldId id="676" r:id="rId23"/>
    <p:sldId id="675" r:id="rId24"/>
    <p:sldId id="362" r:id="rId25"/>
    <p:sldId id="646" r:id="rId26"/>
    <p:sldId id="677" r:id="rId27"/>
    <p:sldId id="271" r:id="rId28"/>
    <p:sldId id="678" r:id="rId29"/>
    <p:sldId id="647" r:id="rId30"/>
    <p:sldId id="273" r:id="rId31"/>
    <p:sldId id="274" r:id="rId32"/>
    <p:sldId id="275" r:id="rId33"/>
    <p:sldId id="679" r:id="rId34"/>
    <p:sldId id="680" r:id="rId35"/>
    <p:sldId id="681" r:id="rId36"/>
    <p:sldId id="682" r:id="rId37"/>
    <p:sldId id="276" r:id="rId38"/>
    <p:sldId id="683" r:id="rId39"/>
    <p:sldId id="684" r:id="rId40"/>
    <p:sldId id="686" r:id="rId41"/>
    <p:sldId id="685" r:id="rId42"/>
    <p:sldId id="285" r:id="rId43"/>
    <p:sldId id="278" r:id="rId44"/>
    <p:sldId id="688" r:id="rId45"/>
    <p:sldId id="720" r:id="rId46"/>
    <p:sldId id="717" r:id="rId47"/>
    <p:sldId id="718" r:id="rId48"/>
    <p:sldId id="715" r:id="rId49"/>
    <p:sldId id="279" r:id="rId50"/>
    <p:sldId id="687" r:id="rId51"/>
    <p:sldId id="280" r:id="rId52"/>
    <p:sldId id="716" r:id="rId53"/>
    <p:sldId id="281" r:id="rId54"/>
    <p:sldId id="719" r:id="rId55"/>
    <p:sldId id="690" r:id="rId56"/>
    <p:sldId id="691" r:id="rId57"/>
    <p:sldId id="693" r:id="rId58"/>
    <p:sldId id="694" r:id="rId59"/>
    <p:sldId id="695" r:id="rId60"/>
    <p:sldId id="698" r:id="rId61"/>
    <p:sldId id="700" r:id="rId62"/>
    <p:sldId id="699" r:id="rId63"/>
    <p:sldId id="710" r:id="rId64"/>
    <p:sldId id="711" r:id="rId65"/>
    <p:sldId id="712" r:id="rId66"/>
    <p:sldId id="703" r:id="rId67"/>
    <p:sldId id="704" r:id="rId68"/>
    <p:sldId id="705" r:id="rId69"/>
    <p:sldId id="701" r:id="rId70"/>
    <p:sldId id="706" r:id="rId71"/>
    <p:sldId id="702" r:id="rId72"/>
    <p:sldId id="709" r:id="rId73"/>
    <p:sldId id="263" r:id="rId74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ria Silipo" initials="RS" lastIdx="26" clrIdx="0">
    <p:extLst>
      <p:ext uri="{19B8F6BF-5375-455C-9EA6-DF929625EA0E}">
        <p15:presenceInfo xmlns:p15="http://schemas.microsoft.com/office/powerpoint/2012/main" userId="S::rosaria.silipo@knime.com::48f1ae3a-382c-4c45-8ed1-39095bf37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636"/>
    <a:srgbClr val="F8C71A"/>
    <a:srgbClr val="92AEBC"/>
    <a:srgbClr val="CDDEE7"/>
    <a:srgbClr val="00386C"/>
    <a:srgbClr val="ED1846"/>
    <a:srgbClr val="FFF9D9"/>
    <a:srgbClr val="FFEB7F"/>
    <a:srgbClr val="FFE240"/>
    <a:srgbClr val="FFD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ED3F2-1CDE-4FF2-8127-86126AFFE116}" v="49" dt="2023-01-12T09:26:08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37" autoAdjust="0"/>
    <p:restoredTop sz="94003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212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commentAuthors" Target="commentAuthors.xml"/><Relationship Id="rId89" Type="http://schemas.microsoft.com/office/2016/11/relationships/changesInfo" Target="changesInfos/changesInfo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1.xml"/><Relationship Id="rId90" Type="http://schemas.microsoft.com/office/2015/10/relationships/revisionInfo" Target="revisionInfo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5.fntdata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font" Target="fonts/font7.fntdata"/><Relationship Id="rId1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o Silvestri" userId="426fcf31-f236-4527-864f-3f1d1efb7653" providerId="ADAL" clId="{33AED3F2-1CDE-4FF2-8127-86126AFFE116}"/>
    <pc:docChg chg="undo custSel addSld delSld modSld sldOrd">
      <pc:chgData name="Emilio Silvestri" userId="426fcf31-f236-4527-864f-3f1d1efb7653" providerId="ADAL" clId="{33AED3F2-1CDE-4FF2-8127-86126AFFE116}" dt="2023-01-12T09:28:21.734" v="234" actId="47"/>
      <pc:docMkLst>
        <pc:docMk/>
      </pc:docMkLst>
      <pc:sldChg chg="modSp mod">
        <pc:chgData name="Emilio Silvestri" userId="426fcf31-f236-4527-864f-3f1d1efb7653" providerId="ADAL" clId="{33AED3F2-1CDE-4FF2-8127-86126AFFE116}" dt="2023-01-12T08:55:43.681" v="82" actId="20577"/>
        <pc:sldMkLst>
          <pc:docMk/>
          <pc:sldMk cId="2823870557" sldId="278"/>
        </pc:sldMkLst>
        <pc:spChg chg="mod">
          <ac:chgData name="Emilio Silvestri" userId="426fcf31-f236-4527-864f-3f1d1efb7653" providerId="ADAL" clId="{33AED3F2-1CDE-4FF2-8127-86126AFFE116}" dt="2023-01-12T08:55:43.681" v="82" actId="20577"/>
          <ac:spMkLst>
            <pc:docMk/>
            <pc:sldMk cId="2823870557" sldId="278"/>
            <ac:spMk id="2" creationId="{00000000-0000-0000-0000-000000000000}"/>
          </ac:spMkLst>
        </pc:spChg>
      </pc:sldChg>
      <pc:sldChg chg="addSp delSp modSp mod ord">
        <pc:chgData name="Emilio Silvestri" userId="426fcf31-f236-4527-864f-3f1d1efb7653" providerId="ADAL" clId="{33AED3F2-1CDE-4FF2-8127-86126AFFE116}" dt="2023-01-12T09:25:01.859" v="157" actId="1076"/>
        <pc:sldMkLst>
          <pc:docMk/>
          <pc:sldMk cId="3534822397" sldId="279"/>
        </pc:sldMkLst>
        <pc:spChg chg="mod">
          <ac:chgData name="Emilio Silvestri" userId="426fcf31-f236-4527-864f-3f1d1efb7653" providerId="ADAL" clId="{33AED3F2-1CDE-4FF2-8127-86126AFFE116}" dt="2023-01-12T09:16:37.957" v="140" actId="20577"/>
          <ac:spMkLst>
            <pc:docMk/>
            <pc:sldMk cId="3534822397" sldId="279"/>
            <ac:spMk id="2" creationId="{00000000-0000-0000-0000-000000000000}"/>
          </ac:spMkLst>
        </pc:spChg>
        <pc:picChg chg="del">
          <ac:chgData name="Emilio Silvestri" userId="426fcf31-f236-4527-864f-3f1d1efb7653" providerId="ADAL" clId="{33AED3F2-1CDE-4FF2-8127-86126AFFE116}" dt="2023-01-12T09:24:59.283" v="156" actId="478"/>
          <ac:picMkLst>
            <pc:docMk/>
            <pc:sldMk cId="3534822397" sldId="279"/>
            <ac:picMk id="6" creationId="{00000000-0000-0000-0000-000000000000}"/>
          </ac:picMkLst>
        </pc:picChg>
        <pc:picChg chg="add mod">
          <ac:chgData name="Emilio Silvestri" userId="426fcf31-f236-4527-864f-3f1d1efb7653" providerId="ADAL" clId="{33AED3F2-1CDE-4FF2-8127-86126AFFE116}" dt="2023-01-12T09:25:01.859" v="157" actId="1076"/>
          <ac:picMkLst>
            <pc:docMk/>
            <pc:sldMk cId="3534822397" sldId="279"/>
            <ac:picMk id="7" creationId="{C1BF253A-9704-9F61-95AC-B84EC03483E0}"/>
          </ac:picMkLst>
        </pc:picChg>
        <pc:picChg chg="mod modCrop">
          <ac:chgData name="Emilio Silvestri" userId="426fcf31-f236-4527-864f-3f1d1efb7653" providerId="ADAL" clId="{33AED3F2-1CDE-4FF2-8127-86126AFFE116}" dt="2023-01-12T09:24:50.251" v="151" actId="1076"/>
          <ac:picMkLst>
            <pc:docMk/>
            <pc:sldMk cId="3534822397" sldId="279"/>
            <ac:picMk id="8" creationId="{00000000-0000-0000-0000-000000000000}"/>
          </ac:picMkLst>
        </pc:picChg>
      </pc:sldChg>
      <pc:sldChg chg="modSp mod">
        <pc:chgData name="Emilio Silvestri" userId="426fcf31-f236-4527-864f-3f1d1efb7653" providerId="ADAL" clId="{33AED3F2-1CDE-4FF2-8127-86126AFFE116}" dt="2023-01-12T08:54:02.649" v="46" actId="20577"/>
        <pc:sldMkLst>
          <pc:docMk/>
          <pc:sldMk cId="3184697122" sldId="362"/>
        </pc:sldMkLst>
        <pc:spChg chg="mod">
          <ac:chgData name="Emilio Silvestri" userId="426fcf31-f236-4527-864f-3f1d1efb7653" providerId="ADAL" clId="{33AED3F2-1CDE-4FF2-8127-86126AFFE116}" dt="2023-01-12T08:54:02.649" v="46" actId="20577"/>
          <ac:spMkLst>
            <pc:docMk/>
            <pc:sldMk cId="3184697122" sldId="362"/>
            <ac:spMk id="35" creationId="{00000000-0000-0000-0000-000000000000}"/>
          </ac:spMkLst>
        </pc:spChg>
        <pc:spChg chg="mod">
          <ac:chgData name="Emilio Silvestri" userId="426fcf31-f236-4527-864f-3f1d1efb7653" providerId="ADAL" clId="{33AED3F2-1CDE-4FF2-8127-86126AFFE116}" dt="2023-01-12T08:53:51.169" v="37" actId="1076"/>
          <ac:spMkLst>
            <pc:docMk/>
            <pc:sldMk cId="3184697122" sldId="362"/>
            <ac:spMk id="1024" creationId="{00000000-0000-0000-0000-000000000000}"/>
          </ac:spMkLst>
        </pc:spChg>
        <pc:picChg chg="mod modCrop">
          <ac:chgData name="Emilio Silvestri" userId="426fcf31-f236-4527-864f-3f1d1efb7653" providerId="ADAL" clId="{33AED3F2-1CDE-4FF2-8127-86126AFFE116}" dt="2023-01-12T08:52:32.202" v="12" actId="732"/>
          <ac:picMkLst>
            <pc:docMk/>
            <pc:sldMk cId="3184697122" sldId="362"/>
            <ac:picMk id="6" creationId="{821556C3-F5D9-4D8C-B76F-F7B1A0BB224E}"/>
          </ac:picMkLst>
        </pc:picChg>
        <pc:picChg chg="mod modCrop">
          <ac:chgData name="Emilio Silvestri" userId="426fcf31-f236-4527-864f-3f1d1efb7653" providerId="ADAL" clId="{33AED3F2-1CDE-4FF2-8127-86126AFFE116}" dt="2023-01-12T08:52:57.162" v="16" actId="732"/>
          <ac:picMkLst>
            <pc:docMk/>
            <pc:sldMk cId="3184697122" sldId="362"/>
            <ac:picMk id="10" creationId="{8C254471-BB39-473C-8ADD-B588169CFEB8}"/>
          </ac:picMkLst>
        </pc:picChg>
        <pc:picChg chg="mod modCrop">
          <ac:chgData name="Emilio Silvestri" userId="426fcf31-f236-4527-864f-3f1d1efb7653" providerId="ADAL" clId="{33AED3F2-1CDE-4FF2-8127-86126AFFE116}" dt="2023-01-12T08:53:09.944" v="18" actId="732"/>
          <ac:picMkLst>
            <pc:docMk/>
            <pc:sldMk cId="3184697122" sldId="362"/>
            <ac:picMk id="12" creationId="{FDC09DD0-D3B0-4D4B-AC00-5B141C7D3D06}"/>
          </ac:picMkLst>
        </pc:picChg>
      </pc:sldChg>
      <pc:sldChg chg="modSp mod">
        <pc:chgData name="Emilio Silvestri" userId="426fcf31-f236-4527-864f-3f1d1efb7653" providerId="ADAL" clId="{33AED3F2-1CDE-4FF2-8127-86126AFFE116}" dt="2023-01-12T08:52:07.386" v="10" actId="732"/>
        <pc:sldMkLst>
          <pc:docMk/>
          <pc:sldMk cId="2550471297" sldId="676"/>
        </pc:sldMkLst>
        <pc:picChg chg="mod modCrop">
          <ac:chgData name="Emilio Silvestri" userId="426fcf31-f236-4527-864f-3f1d1efb7653" providerId="ADAL" clId="{33AED3F2-1CDE-4FF2-8127-86126AFFE116}" dt="2023-01-12T08:51:13.098" v="1" actId="732"/>
          <ac:picMkLst>
            <pc:docMk/>
            <pc:sldMk cId="2550471297" sldId="676"/>
            <ac:picMk id="7" creationId="{FA5FBE9B-6E46-49E6-A2C2-4E8AE822BDC8}"/>
          </ac:picMkLst>
        </pc:picChg>
        <pc:picChg chg="mod modCrop">
          <ac:chgData name="Emilio Silvestri" userId="426fcf31-f236-4527-864f-3f1d1efb7653" providerId="ADAL" clId="{33AED3F2-1CDE-4FF2-8127-86126AFFE116}" dt="2023-01-12T08:51:26.947" v="3" actId="732"/>
          <ac:picMkLst>
            <pc:docMk/>
            <pc:sldMk cId="2550471297" sldId="676"/>
            <ac:picMk id="9" creationId="{9F7E162E-C9A8-4735-A1D0-84C3C4B04807}"/>
          </ac:picMkLst>
        </pc:picChg>
        <pc:picChg chg="mod modCrop">
          <ac:chgData name="Emilio Silvestri" userId="426fcf31-f236-4527-864f-3f1d1efb7653" providerId="ADAL" clId="{33AED3F2-1CDE-4FF2-8127-86126AFFE116}" dt="2023-01-12T08:51:38.218" v="5" actId="732"/>
          <ac:picMkLst>
            <pc:docMk/>
            <pc:sldMk cId="2550471297" sldId="676"/>
            <ac:picMk id="11" creationId="{5A038B90-A0D9-42A3-85C8-8C79556F0EA3}"/>
          </ac:picMkLst>
        </pc:picChg>
        <pc:picChg chg="mod modCrop">
          <ac:chgData name="Emilio Silvestri" userId="426fcf31-f236-4527-864f-3f1d1efb7653" providerId="ADAL" clId="{33AED3F2-1CDE-4FF2-8127-86126AFFE116}" dt="2023-01-12T08:51:47.234" v="7" actId="732"/>
          <ac:picMkLst>
            <pc:docMk/>
            <pc:sldMk cId="2550471297" sldId="676"/>
            <ac:picMk id="13" creationId="{F36A78D6-E9F7-46D7-AA1A-B387ADD2D6C6}"/>
          </ac:picMkLst>
        </pc:picChg>
        <pc:picChg chg="mod modCrop">
          <ac:chgData name="Emilio Silvestri" userId="426fcf31-f236-4527-864f-3f1d1efb7653" providerId="ADAL" clId="{33AED3F2-1CDE-4FF2-8127-86126AFFE116}" dt="2023-01-12T08:51:55.129" v="9" actId="732"/>
          <ac:picMkLst>
            <pc:docMk/>
            <pc:sldMk cId="2550471297" sldId="676"/>
            <ac:picMk id="15" creationId="{3B72A466-BD41-48FF-849E-50E393F74A51}"/>
          </ac:picMkLst>
        </pc:picChg>
        <pc:picChg chg="mod modCrop">
          <ac:chgData name="Emilio Silvestri" userId="426fcf31-f236-4527-864f-3f1d1efb7653" providerId="ADAL" clId="{33AED3F2-1CDE-4FF2-8127-86126AFFE116}" dt="2023-01-12T08:52:07.386" v="10" actId="732"/>
          <ac:picMkLst>
            <pc:docMk/>
            <pc:sldMk cId="2550471297" sldId="676"/>
            <ac:picMk id="20" creationId="{D2E8346B-01B1-4BF5-ACCA-54E261CDA59B}"/>
          </ac:picMkLst>
        </pc:picChg>
      </pc:sldChg>
      <pc:sldChg chg="modSp mod">
        <pc:chgData name="Emilio Silvestri" userId="426fcf31-f236-4527-864f-3f1d1efb7653" providerId="ADAL" clId="{33AED3F2-1CDE-4FF2-8127-86126AFFE116}" dt="2023-01-12T08:55:12.682" v="70" actId="20577"/>
        <pc:sldMkLst>
          <pc:docMk/>
          <pc:sldMk cId="3992483809" sldId="678"/>
        </pc:sldMkLst>
        <pc:spChg chg="mod">
          <ac:chgData name="Emilio Silvestri" userId="426fcf31-f236-4527-864f-3f1d1efb7653" providerId="ADAL" clId="{33AED3F2-1CDE-4FF2-8127-86126AFFE116}" dt="2023-01-12T08:55:12.682" v="70" actId="20577"/>
          <ac:spMkLst>
            <pc:docMk/>
            <pc:sldMk cId="3992483809" sldId="678"/>
            <ac:spMk id="9" creationId="{00000000-0000-0000-0000-000000000000}"/>
          </ac:spMkLst>
        </pc:spChg>
        <pc:spChg chg="mod">
          <ac:chgData name="Emilio Silvestri" userId="426fcf31-f236-4527-864f-3f1d1efb7653" providerId="ADAL" clId="{33AED3F2-1CDE-4FF2-8127-86126AFFE116}" dt="2023-01-12T08:55:06.641" v="58" actId="20577"/>
          <ac:spMkLst>
            <pc:docMk/>
            <pc:sldMk cId="3992483809" sldId="678"/>
            <ac:spMk id="23" creationId="{A79BBF9E-A122-4E5A-8BC1-52F3A2761F9D}"/>
          </ac:spMkLst>
        </pc:spChg>
      </pc:sldChg>
      <pc:sldChg chg="addSp delSp modSp mod delAnim">
        <pc:chgData name="Emilio Silvestri" userId="426fcf31-f236-4527-864f-3f1d1efb7653" providerId="ADAL" clId="{33AED3F2-1CDE-4FF2-8127-86126AFFE116}" dt="2023-01-12T09:25:32.994" v="166" actId="1076"/>
        <pc:sldMkLst>
          <pc:docMk/>
          <pc:sldMk cId="2723886442" sldId="687"/>
        </pc:sldMkLst>
        <pc:picChg chg="add mod">
          <ac:chgData name="Emilio Silvestri" userId="426fcf31-f236-4527-864f-3f1d1efb7653" providerId="ADAL" clId="{33AED3F2-1CDE-4FF2-8127-86126AFFE116}" dt="2023-01-12T09:25:32.994" v="166" actId="1076"/>
          <ac:picMkLst>
            <pc:docMk/>
            <pc:sldMk cId="2723886442" sldId="687"/>
            <ac:picMk id="6" creationId="{2DCC8B5A-5558-1AF2-2B22-4CBA49EBCCDF}"/>
          </ac:picMkLst>
        </pc:picChg>
        <pc:picChg chg="del">
          <ac:chgData name="Emilio Silvestri" userId="426fcf31-f236-4527-864f-3f1d1efb7653" providerId="ADAL" clId="{33AED3F2-1CDE-4FF2-8127-86126AFFE116}" dt="2023-01-12T09:25:13.659" v="158" actId="478"/>
          <ac:picMkLst>
            <pc:docMk/>
            <pc:sldMk cId="2723886442" sldId="687"/>
            <ac:picMk id="7" creationId="{00EB2FA5-8E82-4002-92E3-21CF6C994B1A}"/>
          </ac:picMkLst>
        </pc:picChg>
        <pc:picChg chg="del">
          <ac:chgData name="Emilio Silvestri" userId="426fcf31-f236-4527-864f-3f1d1efb7653" providerId="ADAL" clId="{33AED3F2-1CDE-4FF2-8127-86126AFFE116}" dt="2023-01-12T09:25:14.280" v="159" actId="478"/>
          <ac:picMkLst>
            <pc:docMk/>
            <pc:sldMk cId="2723886442" sldId="687"/>
            <ac:picMk id="9" creationId="{FAABDC6C-B33C-4524-A718-C5C45943FA7D}"/>
          </ac:picMkLst>
        </pc:picChg>
        <pc:cxnChg chg="del">
          <ac:chgData name="Emilio Silvestri" userId="426fcf31-f236-4527-864f-3f1d1efb7653" providerId="ADAL" clId="{33AED3F2-1CDE-4FF2-8127-86126AFFE116}" dt="2023-01-12T09:25:16.566" v="161" actId="478"/>
          <ac:cxnSpMkLst>
            <pc:docMk/>
            <pc:sldMk cId="2723886442" sldId="687"/>
            <ac:cxnSpMk id="11" creationId="{5092BE30-A0B1-4869-B3E8-D14A567BBC76}"/>
          </ac:cxnSpMkLst>
        </pc:cxnChg>
      </pc:sldChg>
      <pc:sldChg chg="del">
        <pc:chgData name="Emilio Silvestri" userId="426fcf31-f236-4527-864f-3f1d1efb7653" providerId="ADAL" clId="{33AED3F2-1CDE-4FF2-8127-86126AFFE116}" dt="2023-01-12T09:07:30.052" v="86" actId="47"/>
        <pc:sldMkLst>
          <pc:docMk/>
          <pc:sldMk cId="2398186306" sldId="689"/>
        </pc:sldMkLst>
      </pc:sldChg>
      <pc:sldChg chg="modSp mod">
        <pc:chgData name="Emilio Silvestri" userId="426fcf31-f236-4527-864f-3f1d1efb7653" providerId="ADAL" clId="{33AED3F2-1CDE-4FF2-8127-86126AFFE116}" dt="2023-01-12T09:26:33.308" v="189" actId="20577"/>
        <pc:sldMkLst>
          <pc:docMk/>
          <pc:sldMk cId="2934072923" sldId="690"/>
        </pc:sldMkLst>
        <pc:spChg chg="mod">
          <ac:chgData name="Emilio Silvestri" userId="426fcf31-f236-4527-864f-3f1d1efb7653" providerId="ADAL" clId="{33AED3F2-1CDE-4FF2-8127-86126AFFE116}" dt="2023-01-12T09:26:33.308" v="189" actId="20577"/>
          <ac:spMkLst>
            <pc:docMk/>
            <pc:sldMk cId="2934072923" sldId="690"/>
            <ac:spMk id="10" creationId="{D5D43343-26C8-4F78-9E66-EBB4EE3ED927}"/>
          </ac:spMkLst>
        </pc:spChg>
      </pc:sldChg>
      <pc:sldChg chg="modSp mod">
        <pc:chgData name="Emilio Silvestri" userId="426fcf31-f236-4527-864f-3f1d1efb7653" providerId="ADAL" clId="{33AED3F2-1CDE-4FF2-8127-86126AFFE116}" dt="2023-01-12T09:26:44.188" v="203" actId="20577"/>
        <pc:sldMkLst>
          <pc:docMk/>
          <pc:sldMk cId="1469468633" sldId="691"/>
        </pc:sldMkLst>
        <pc:spChg chg="mod">
          <ac:chgData name="Emilio Silvestri" userId="426fcf31-f236-4527-864f-3f1d1efb7653" providerId="ADAL" clId="{33AED3F2-1CDE-4FF2-8127-86126AFFE116}" dt="2023-01-12T09:26:44.188" v="203" actId="20577"/>
          <ac:spMkLst>
            <pc:docMk/>
            <pc:sldMk cId="1469468633" sldId="691"/>
            <ac:spMk id="7" creationId="{DAA4FA20-7908-4ED1-882D-11D5B0610280}"/>
          </ac:spMkLst>
        </pc:spChg>
      </pc:sldChg>
      <pc:sldChg chg="modSp mod">
        <pc:chgData name="Emilio Silvestri" userId="426fcf31-f236-4527-864f-3f1d1efb7653" providerId="ADAL" clId="{33AED3F2-1CDE-4FF2-8127-86126AFFE116}" dt="2023-01-12T09:27:34.809" v="218" actId="14826"/>
        <pc:sldMkLst>
          <pc:docMk/>
          <pc:sldMk cId="3632552947" sldId="693"/>
        </pc:sldMkLst>
        <pc:spChg chg="mod">
          <ac:chgData name="Emilio Silvestri" userId="426fcf31-f236-4527-864f-3f1d1efb7653" providerId="ADAL" clId="{33AED3F2-1CDE-4FF2-8127-86126AFFE116}" dt="2023-01-12T09:26:53.244" v="217" actId="20577"/>
          <ac:spMkLst>
            <pc:docMk/>
            <pc:sldMk cId="3632552947" sldId="693"/>
            <ac:spMk id="6" creationId="{0BC5458D-3398-49E9-9DB8-66116A65BFAF}"/>
          </ac:spMkLst>
        </pc:spChg>
        <pc:picChg chg="mod">
          <ac:chgData name="Emilio Silvestri" userId="426fcf31-f236-4527-864f-3f1d1efb7653" providerId="ADAL" clId="{33AED3F2-1CDE-4FF2-8127-86126AFFE116}" dt="2023-01-12T09:27:34.809" v="218" actId="14826"/>
          <ac:picMkLst>
            <pc:docMk/>
            <pc:sldMk cId="3632552947" sldId="693"/>
            <ac:picMk id="7" creationId="{C731F9CB-7393-42AC-9508-B5440FCABAB7}"/>
          </ac:picMkLst>
        </pc:picChg>
      </pc:sldChg>
      <pc:sldChg chg="modSp mod">
        <pc:chgData name="Emilio Silvestri" userId="426fcf31-f236-4527-864f-3f1d1efb7653" providerId="ADAL" clId="{33AED3F2-1CDE-4FF2-8127-86126AFFE116}" dt="2023-01-12T09:27:44.579" v="232" actId="20577"/>
        <pc:sldMkLst>
          <pc:docMk/>
          <pc:sldMk cId="1541855788" sldId="694"/>
        </pc:sldMkLst>
        <pc:spChg chg="mod">
          <ac:chgData name="Emilio Silvestri" userId="426fcf31-f236-4527-864f-3f1d1efb7653" providerId="ADAL" clId="{33AED3F2-1CDE-4FF2-8127-86126AFFE116}" dt="2023-01-12T09:27:44.579" v="232" actId="20577"/>
          <ac:spMkLst>
            <pc:docMk/>
            <pc:sldMk cId="1541855788" sldId="694"/>
            <ac:spMk id="7" creationId="{60EE3B2B-392C-4896-B189-0B05F8FE9EFA}"/>
          </ac:spMkLst>
        </pc:spChg>
      </pc:sldChg>
      <pc:sldChg chg="modSp mod">
        <pc:chgData name="Emilio Silvestri" userId="426fcf31-f236-4527-864f-3f1d1efb7653" providerId="ADAL" clId="{33AED3F2-1CDE-4FF2-8127-86126AFFE116}" dt="2023-01-12T09:27:49.240" v="233" actId="20577"/>
        <pc:sldMkLst>
          <pc:docMk/>
          <pc:sldMk cId="207893457" sldId="695"/>
        </pc:sldMkLst>
        <pc:spChg chg="mod">
          <ac:chgData name="Emilio Silvestri" userId="426fcf31-f236-4527-864f-3f1d1efb7653" providerId="ADAL" clId="{33AED3F2-1CDE-4FF2-8127-86126AFFE116}" dt="2023-01-12T09:27:49.240" v="233" actId="20577"/>
          <ac:spMkLst>
            <pc:docMk/>
            <pc:sldMk cId="207893457" sldId="695"/>
            <ac:spMk id="7" creationId="{E2F5AC4B-F5A7-4334-A79A-008A497A6444}"/>
          </ac:spMkLst>
        </pc:spChg>
      </pc:sldChg>
      <pc:sldChg chg="del">
        <pc:chgData name="Emilio Silvestri" userId="426fcf31-f236-4527-864f-3f1d1efb7653" providerId="ADAL" clId="{33AED3F2-1CDE-4FF2-8127-86126AFFE116}" dt="2023-01-12T09:28:21.734" v="234" actId="47"/>
        <pc:sldMkLst>
          <pc:docMk/>
          <pc:sldMk cId="1227603574" sldId="707"/>
        </pc:sldMkLst>
      </pc:sldChg>
      <pc:sldChg chg="addSp modSp mod modAnim">
        <pc:chgData name="Emilio Silvestri" userId="426fcf31-f236-4527-864f-3f1d1efb7653" providerId="ADAL" clId="{33AED3F2-1CDE-4FF2-8127-86126AFFE116}" dt="2023-01-12T09:16:04.892" v="128" actId="1076"/>
        <pc:sldMkLst>
          <pc:docMk/>
          <pc:sldMk cId="4177458368" sldId="715"/>
        </pc:sldMkLst>
        <pc:spChg chg="mod">
          <ac:chgData name="Emilio Silvestri" userId="426fcf31-f236-4527-864f-3f1d1efb7653" providerId="ADAL" clId="{33AED3F2-1CDE-4FF2-8127-86126AFFE116}" dt="2023-01-12T09:16:02.001" v="127" actId="20577"/>
          <ac:spMkLst>
            <pc:docMk/>
            <pc:sldMk cId="4177458368" sldId="715"/>
            <ac:spMk id="4" creationId="{DD5486A1-5BBE-4996-B8AC-A091BB546FA6}"/>
          </ac:spMkLst>
        </pc:spChg>
        <pc:spChg chg="mod">
          <ac:chgData name="Emilio Silvestri" userId="426fcf31-f236-4527-864f-3f1d1efb7653" providerId="ADAL" clId="{33AED3F2-1CDE-4FF2-8127-86126AFFE116}" dt="2023-01-12T09:15:02.668" v="123" actId="20577"/>
          <ac:spMkLst>
            <pc:docMk/>
            <pc:sldMk cId="4177458368" sldId="715"/>
            <ac:spMk id="8" creationId="{3E9F0083-A118-495C-8987-F2A518CC00F8}"/>
          </ac:spMkLst>
        </pc:spChg>
        <pc:picChg chg="add mod">
          <ac:chgData name="Emilio Silvestri" userId="426fcf31-f236-4527-864f-3f1d1efb7653" providerId="ADAL" clId="{33AED3F2-1CDE-4FF2-8127-86126AFFE116}" dt="2023-01-12T09:16:04.892" v="128" actId="1076"/>
          <ac:picMkLst>
            <pc:docMk/>
            <pc:sldMk cId="4177458368" sldId="715"/>
            <ac:picMk id="6" creationId="{CE6C85CE-D00D-63B1-1FE1-AA8F5A69B303}"/>
          </ac:picMkLst>
        </pc:picChg>
      </pc:sldChg>
      <pc:sldChg chg="modSp mod">
        <pc:chgData name="Emilio Silvestri" userId="426fcf31-f236-4527-864f-3f1d1efb7653" providerId="ADAL" clId="{33AED3F2-1CDE-4FF2-8127-86126AFFE116}" dt="2023-01-12T09:26:08.651" v="186" actId="20577"/>
        <pc:sldMkLst>
          <pc:docMk/>
          <pc:sldMk cId="3804010974" sldId="716"/>
        </pc:sldMkLst>
        <pc:spChg chg="mod">
          <ac:chgData name="Emilio Silvestri" userId="426fcf31-f236-4527-864f-3f1d1efb7653" providerId="ADAL" clId="{33AED3F2-1CDE-4FF2-8127-86126AFFE116}" dt="2023-01-12T09:26:08.651" v="186" actId="20577"/>
          <ac:spMkLst>
            <pc:docMk/>
            <pc:sldMk cId="3804010974" sldId="716"/>
            <ac:spMk id="4" creationId="{DD5486A1-5BBE-4996-B8AC-A091BB546FA6}"/>
          </ac:spMkLst>
        </pc:spChg>
      </pc:sldChg>
      <pc:sldChg chg="addSp delSp modSp mod">
        <pc:chgData name="Emilio Silvestri" userId="426fcf31-f236-4527-864f-3f1d1efb7653" providerId="ADAL" clId="{33AED3F2-1CDE-4FF2-8127-86126AFFE116}" dt="2023-01-12T09:14:43.685" v="111" actId="1076"/>
        <pc:sldMkLst>
          <pc:docMk/>
          <pc:sldMk cId="3020046513" sldId="717"/>
        </pc:sldMkLst>
        <pc:picChg chg="add del mod">
          <ac:chgData name="Emilio Silvestri" userId="426fcf31-f236-4527-864f-3f1d1efb7653" providerId="ADAL" clId="{33AED3F2-1CDE-4FF2-8127-86126AFFE116}" dt="2023-01-12T09:11:28.965" v="89" actId="478"/>
          <ac:picMkLst>
            <pc:docMk/>
            <pc:sldMk cId="3020046513" sldId="717"/>
            <ac:picMk id="4" creationId="{3CA6AC5E-3493-8885-8A7F-4E651FED8942}"/>
          </ac:picMkLst>
        </pc:picChg>
        <pc:picChg chg="mod modCrop">
          <ac:chgData name="Emilio Silvestri" userId="426fcf31-f236-4527-864f-3f1d1efb7653" providerId="ADAL" clId="{33AED3F2-1CDE-4FF2-8127-86126AFFE116}" dt="2023-01-12T09:14:43.685" v="111" actId="1076"/>
          <ac:picMkLst>
            <pc:docMk/>
            <pc:sldMk cId="3020046513" sldId="717"/>
            <ac:picMk id="9" creationId="{89A778B1-A41E-4799-A086-D077C4591498}"/>
          </ac:picMkLst>
        </pc:picChg>
        <pc:picChg chg="mod">
          <ac:chgData name="Emilio Silvestri" userId="426fcf31-f236-4527-864f-3f1d1efb7653" providerId="ADAL" clId="{33AED3F2-1CDE-4FF2-8127-86126AFFE116}" dt="2023-01-12T09:11:48.312" v="90" actId="14826"/>
          <ac:picMkLst>
            <pc:docMk/>
            <pc:sldMk cId="3020046513" sldId="717"/>
            <ac:picMk id="11" creationId="{1A36EC43-7AA0-4BA4-B0FD-4BE1E061C6F4}"/>
          </ac:picMkLst>
        </pc:picChg>
        <pc:picChg chg="mod modCrop">
          <ac:chgData name="Emilio Silvestri" userId="426fcf31-f236-4527-864f-3f1d1efb7653" providerId="ADAL" clId="{33AED3F2-1CDE-4FF2-8127-86126AFFE116}" dt="2023-01-12T09:12:49.645" v="106" actId="1076"/>
          <ac:picMkLst>
            <pc:docMk/>
            <pc:sldMk cId="3020046513" sldId="717"/>
            <ac:picMk id="13" creationId="{D10BCF02-16A0-4FEB-A759-63000915C85B}"/>
          </ac:picMkLst>
        </pc:picChg>
        <pc:picChg chg="mod">
          <ac:chgData name="Emilio Silvestri" userId="426fcf31-f236-4527-864f-3f1d1efb7653" providerId="ADAL" clId="{33AED3F2-1CDE-4FF2-8127-86126AFFE116}" dt="2023-01-12T09:13:18.733" v="107" actId="14826"/>
          <ac:picMkLst>
            <pc:docMk/>
            <pc:sldMk cId="3020046513" sldId="717"/>
            <ac:picMk id="15" creationId="{85F8E557-A3D4-447B-BEFB-E320BFC5CA74}"/>
          </ac:picMkLst>
        </pc:picChg>
      </pc:sldChg>
      <pc:sldChg chg="addSp delSp modSp add mod">
        <pc:chgData name="Emilio Silvestri" userId="426fcf31-f236-4527-864f-3f1d1efb7653" providerId="ADAL" clId="{33AED3F2-1CDE-4FF2-8127-86126AFFE116}" dt="2023-01-12T09:01:59.515" v="85"/>
        <pc:sldMkLst>
          <pc:docMk/>
          <pc:sldMk cId="301738716" sldId="720"/>
        </pc:sldMkLst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4" creationId="{AECBC561-CEC0-20EF-83AA-22DCA8ED9E0C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6" creationId="{EFCBC1EF-C370-6916-534D-34A1762123D4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9" creationId="{D4FA6A84-8F5C-C45A-A758-5AB65EFD9ACF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0" creationId="{443A5C55-FEB7-9245-7FE0-98FECD022B69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1" creationId="{50A38BBD-0161-BC3F-407E-75042F857D1E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2" creationId="{2F868C9F-F4CE-E531-4272-B12802ECF211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3" creationId="{86038A0A-3D17-1E9C-EB6E-8DC9D174541C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4" creationId="{A0E3FC0D-506E-8A77-40FA-1C8D5E32A74A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5" creationId="{4423D107-8BAF-B5DB-FFB0-F03F26062C39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6" creationId="{A16F9B6E-245E-7B3C-8CAF-BF4FF85E4CD9}"/>
          </ac:spMkLst>
        </pc:spChg>
        <pc:spChg chg="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7" creationId="{9A8FCE8C-5A60-8445-7263-F645BF04E361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18" creationId="{CA68138C-D2B3-A932-BFBB-94BBAD69B17E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26" creationId="{9FB10983-853B-5AE5-163D-86D3F17CA78E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27" creationId="{F511CDF9-450A-BF92-B283-568537AA095B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28" creationId="{172FF398-AECD-576F-21C7-ABFE7FA662DC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33" creationId="{9C188823-B90D-F9E2-F6A7-FD6449EAA84F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38" creationId="{AE69AEC3-B7E0-BF5D-6BA9-BA8D88B55875}"/>
          </ac:spMkLst>
        </pc:spChg>
        <pc:spChg chg="add mod">
          <ac:chgData name="Emilio Silvestri" userId="426fcf31-f236-4527-864f-3f1d1efb7653" providerId="ADAL" clId="{33AED3F2-1CDE-4FF2-8127-86126AFFE116}" dt="2023-01-12T09:01:59.515" v="85"/>
          <ac:spMkLst>
            <pc:docMk/>
            <pc:sldMk cId="301738716" sldId="720"/>
            <ac:spMk id="39" creationId="{5AE879E9-5950-9305-F640-64B979F2F7C4}"/>
          </ac:spMkLst>
        </pc:spChg>
        <pc:grpChg chg="add mod">
          <ac:chgData name="Emilio Silvestri" userId="426fcf31-f236-4527-864f-3f1d1efb7653" providerId="ADAL" clId="{33AED3F2-1CDE-4FF2-8127-86126AFFE116}" dt="2023-01-12T09:01:59.515" v="85"/>
          <ac:grpSpMkLst>
            <pc:docMk/>
            <pc:sldMk cId="301738716" sldId="720"/>
            <ac:grpSpMk id="2" creationId="{B328DFF8-112A-F345-5783-70DCCB017FBA}"/>
          </ac:grpSpMkLst>
        </pc:grpChg>
        <pc:grpChg chg="add mod">
          <ac:chgData name="Emilio Silvestri" userId="426fcf31-f236-4527-864f-3f1d1efb7653" providerId="ADAL" clId="{33AED3F2-1CDE-4FF2-8127-86126AFFE116}" dt="2023-01-12T09:01:59.515" v="85"/>
          <ac:grpSpMkLst>
            <pc:docMk/>
            <pc:sldMk cId="301738716" sldId="720"/>
            <ac:grpSpMk id="29" creationId="{FB80EEA0-9AC2-E5E5-5E5E-3604BABF1DE8}"/>
          </ac:grpSpMkLst>
        </pc:grpChg>
        <pc:grpChg chg="add mod">
          <ac:chgData name="Emilio Silvestri" userId="426fcf31-f236-4527-864f-3f1d1efb7653" providerId="ADAL" clId="{33AED3F2-1CDE-4FF2-8127-86126AFFE116}" dt="2023-01-12T09:01:59.515" v="85"/>
          <ac:grpSpMkLst>
            <pc:docMk/>
            <pc:sldMk cId="301738716" sldId="720"/>
            <ac:grpSpMk id="34" creationId="{E2B295E8-2BB3-FB06-B8BA-E7993B909DC1}"/>
          </ac:grpSpMkLst>
        </pc:grpChg>
        <pc:picChg chg="del">
          <ac:chgData name="Emilio Silvestri" userId="426fcf31-f236-4527-864f-3f1d1efb7653" providerId="ADAL" clId="{33AED3F2-1CDE-4FF2-8127-86126AFFE116}" dt="2023-01-12T09:01:55.296" v="84" actId="478"/>
          <ac:picMkLst>
            <pc:docMk/>
            <pc:sldMk cId="301738716" sldId="720"/>
            <ac:picMk id="7" creationId="{12BD9646-5239-4244-8EC8-AF683D8FE210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19" creationId="{08F95E09-D99B-B3A6-DC55-FF83F36C7983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20" creationId="{E6496B43-7321-09F8-9C68-EA358A2B59CC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21" creationId="{BC7D452A-352C-95AF-427E-2ED771E67F70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22" creationId="{BC0E574B-06DD-24CB-3C5E-449DF075A84B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23" creationId="{77FD79D5-F71B-21A3-28F8-F44237D9D13C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24" creationId="{6A43059C-3507-CE27-8E78-BE8245B5E208}"/>
          </ac:picMkLst>
        </pc:picChg>
        <pc:picChg chg="add mod">
          <ac:chgData name="Emilio Silvestri" userId="426fcf31-f236-4527-864f-3f1d1efb7653" providerId="ADAL" clId="{33AED3F2-1CDE-4FF2-8127-86126AFFE116}" dt="2023-01-12T09:01:59.515" v="85"/>
          <ac:picMkLst>
            <pc:docMk/>
            <pc:sldMk cId="301738716" sldId="720"/>
            <ac:picMk id="25" creationId="{83F21568-4341-A130-143A-5915C7FBDE3D}"/>
          </ac:picMkLst>
        </pc:picChg>
        <pc:cxnChg chg="mod">
          <ac:chgData name="Emilio Silvestri" userId="426fcf31-f236-4527-864f-3f1d1efb7653" providerId="ADAL" clId="{33AED3F2-1CDE-4FF2-8127-86126AFFE116}" dt="2023-01-12T09:01:59.515" v="85"/>
          <ac:cxnSpMkLst>
            <pc:docMk/>
            <pc:sldMk cId="301738716" sldId="720"/>
            <ac:cxnSpMk id="30" creationId="{83468DCF-3CBA-7A6B-4181-D994A7CD0426}"/>
          </ac:cxnSpMkLst>
        </pc:cxnChg>
        <pc:cxnChg chg="mod">
          <ac:chgData name="Emilio Silvestri" userId="426fcf31-f236-4527-864f-3f1d1efb7653" providerId="ADAL" clId="{33AED3F2-1CDE-4FF2-8127-86126AFFE116}" dt="2023-01-12T09:01:59.515" v="85"/>
          <ac:cxnSpMkLst>
            <pc:docMk/>
            <pc:sldMk cId="301738716" sldId="720"/>
            <ac:cxnSpMk id="31" creationId="{F0FCDA6D-6EFD-8CCE-17E6-22BDC9E1862D}"/>
          </ac:cxnSpMkLst>
        </pc:cxnChg>
        <pc:cxnChg chg="mod">
          <ac:chgData name="Emilio Silvestri" userId="426fcf31-f236-4527-864f-3f1d1efb7653" providerId="ADAL" clId="{33AED3F2-1CDE-4FF2-8127-86126AFFE116}" dt="2023-01-12T09:01:59.515" v="85"/>
          <ac:cxnSpMkLst>
            <pc:docMk/>
            <pc:sldMk cId="301738716" sldId="720"/>
            <ac:cxnSpMk id="32" creationId="{B747BAB2-54B0-8244-F534-E171A207C40A}"/>
          </ac:cxnSpMkLst>
        </pc:cxnChg>
        <pc:cxnChg chg="mod">
          <ac:chgData name="Emilio Silvestri" userId="426fcf31-f236-4527-864f-3f1d1efb7653" providerId="ADAL" clId="{33AED3F2-1CDE-4FF2-8127-86126AFFE116}" dt="2023-01-12T09:01:59.515" v="85"/>
          <ac:cxnSpMkLst>
            <pc:docMk/>
            <pc:sldMk cId="301738716" sldId="720"/>
            <ac:cxnSpMk id="35" creationId="{F65BF6DB-5E02-A473-278B-9F2E0C6F86A8}"/>
          </ac:cxnSpMkLst>
        </pc:cxnChg>
        <pc:cxnChg chg="mod">
          <ac:chgData name="Emilio Silvestri" userId="426fcf31-f236-4527-864f-3f1d1efb7653" providerId="ADAL" clId="{33AED3F2-1CDE-4FF2-8127-86126AFFE116}" dt="2023-01-12T09:01:59.515" v="85"/>
          <ac:cxnSpMkLst>
            <pc:docMk/>
            <pc:sldMk cId="301738716" sldId="720"/>
            <ac:cxnSpMk id="36" creationId="{36F1C791-72C4-E9A2-14E4-A504DFC62A58}"/>
          </ac:cxnSpMkLst>
        </pc:cxnChg>
        <pc:cxnChg chg="mod">
          <ac:chgData name="Emilio Silvestri" userId="426fcf31-f236-4527-864f-3f1d1efb7653" providerId="ADAL" clId="{33AED3F2-1CDE-4FF2-8127-86126AFFE116}" dt="2023-01-12T09:01:59.515" v="85"/>
          <ac:cxnSpMkLst>
            <pc:docMk/>
            <pc:sldMk cId="301738716" sldId="720"/>
            <ac:cxnSpMk id="37" creationId="{BF62057A-84FE-D182-E11B-A29E7C8B5CDF}"/>
          </ac:cxnSpMkLst>
        </pc:cxnChg>
      </pc:sldChg>
    </pc:docChg>
  </pc:docChgLst>
  <pc:docChgLst>
    <pc:chgData name="Paolo" userId="09d57eea-b17d-4c90-a7b2-b3de12e676da" providerId="ADAL" clId="{73D6383D-8D65-4188-8818-6280FC79BB19}"/>
    <pc:docChg chg="custSel addSld modSld">
      <pc:chgData name="Paolo" userId="09d57eea-b17d-4c90-a7b2-b3de12e676da" providerId="ADAL" clId="{73D6383D-8D65-4188-8818-6280FC79BB19}" dt="2021-02-02T15:47:48.482" v="45" actId="27614"/>
      <pc:docMkLst>
        <pc:docMk/>
      </pc:docMkLst>
      <pc:sldChg chg="addSp delSp modSp add mod delAnim">
        <pc:chgData name="Paolo" userId="09d57eea-b17d-4c90-a7b2-b3de12e676da" providerId="ADAL" clId="{73D6383D-8D65-4188-8818-6280FC79BB19}" dt="2021-02-02T15:47:48.482" v="45" actId="27614"/>
        <pc:sldMkLst>
          <pc:docMk/>
          <pc:sldMk cId="1933109091" sldId="718"/>
        </pc:sldMkLst>
        <pc:spChg chg="mod">
          <ac:chgData name="Paolo" userId="09d57eea-b17d-4c90-a7b2-b3de12e676da" providerId="ADAL" clId="{73D6383D-8D65-4188-8818-6280FC79BB19}" dt="2021-02-02T15:45:53.630" v="42" actId="20577"/>
          <ac:spMkLst>
            <pc:docMk/>
            <pc:sldMk cId="1933109091" sldId="718"/>
            <ac:spMk id="8" creationId="{3E9F0083-A118-495C-8987-F2A518CC00F8}"/>
          </ac:spMkLst>
        </pc:spChg>
        <pc:picChg chg="add mod">
          <ac:chgData name="Paolo" userId="09d57eea-b17d-4c90-a7b2-b3de12e676da" providerId="ADAL" clId="{73D6383D-8D65-4188-8818-6280FC79BB19}" dt="2021-02-02T15:47:48.482" v="45" actId="27614"/>
          <ac:picMkLst>
            <pc:docMk/>
            <pc:sldMk cId="1933109091" sldId="718"/>
            <ac:picMk id="4" creationId="{3D5E4E95-5219-4B35-9D29-526E8480360B}"/>
          </ac:picMkLst>
        </pc:picChg>
        <pc:picChg chg="del">
          <ac:chgData name="Paolo" userId="09d57eea-b17d-4c90-a7b2-b3de12e676da" providerId="ADAL" clId="{73D6383D-8D65-4188-8818-6280FC79BB19}" dt="2021-02-02T15:45:35.164" v="4" actId="478"/>
          <ac:picMkLst>
            <pc:docMk/>
            <pc:sldMk cId="1933109091" sldId="718"/>
            <ac:picMk id="9" creationId="{89A778B1-A41E-4799-A086-D077C4591498}"/>
          </ac:picMkLst>
        </pc:picChg>
        <pc:picChg chg="del">
          <ac:chgData name="Paolo" userId="09d57eea-b17d-4c90-a7b2-b3de12e676da" providerId="ADAL" clId="{73D6383D-8D65-4188-8818-6280FC79BB19}" dt="2021-02-02T15:45:33.505" v="1" actId="478"/>
          <ac:picMkLst>
            <pc:docMk/>
            <pc:sldMk cId="1933109091" sldId="718"/>
            <ac:picMk id="11" creationId="{1A36EC43-7AA0-4BA4-B0FD-4BE1E061C6F4}"/>
          </ac:picMkLst>
        </pc:picChg>
        <pc:picChg chg="del">
          <ac:chgData name="Paolo" userId="09d57eea-b17d-4c90-a7b2-b3de12e676da" providerId="ADAL" clId="{73D6383D-8D65-4188-8818-6280FC79BB19}" dt="2021-02-02T15:45:34.207" v="2" actId="478"/>
          <ac:picMkLst>
            <pc:docMk/>
            <pc:sldMk cId="1933109091" sldId="718"/>
            <ac:picMk id="13" creationId="{D10BCF02-16A0-4FEB-A759-63000915C85B}"/>
          </ac:picMkLst>
        </pc:picChg>
        <pc:picChg chg="del">
          <ac:chgData name="Paolo" userId="09d57eea-b17d-4c90-a7b2-b3de12e676da" providerId="ADAL" clId="{73D6383D-8D65-4188-8818-6280FC79BB19}" dt="2021-02-02T15:45:34.662" v="3" actId="478"/>
          <ac:picMkLst>
            <pc:docMk/>
            <pc:sldMk cId="1933109091" sldId="718"/>
            <ac:picMk id="15" creationId="{85F8E557-A3D4-447B-BEFB-E320BFC5CA74}"/>
          </ac:picMkLst>
        </pc:picChg>
        <pc:cxnChg chg="del">
          <ac:chgData name="Paolo" userId="09d57eea-b17d-4c90-a7b2-b3de12e676da" providerId="ADAL" clId="{73D6383D-8D65-4188-8818-6280FC79BB19}" dt="2021-02-02T15:45:35.863" v="5" actId="478"/>
          <ac:cxnSpMkLst>
            <pc:docMk/>
            <pc:sldMk cId="1933109091" sldId="718"/>
            <ac:cxnSpMk id="17" creationId="{A08C9350-6E5A-4783-AF7D-4600C49FAD7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99794-45CA-FF41-AA62-5E594CEACF02}" type="datetimeFigureOut">
              <a:rPr lang="de-DE" smtClean="0"/>
              <a:t>12.01.2023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914A-90BC-E546-9349-962456D80391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259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F4E9-3A9C-4BA5-B681-E30A66BEFD3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2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2914A-90BC-E546-9349-962456D80391}" type="slidenum">
              <a:rPr lang="de-DE" smtClean="0"/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3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2914A-90BC-E546-9349-962456D80391}" type="slidenum">
              <a:rPr lang="de-DE" smtClean="0"/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385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mailto:email@email.com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-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98B2BB-C54F-7F42-81FA-8650AF785A93}"/>
              </a:ext>
            </a:extLst>
          </p:cNvPr>
          <p:cNvSpPr/>
          <p:nvPr userDrawn="1"/>
        </p:nvSpPr>
        <p:spPr>
          <a:xfrm>
            <a:off x="0" y="585216"/>
            <a:ext cx="9144000" cy="5129784"/>
          </a:xfrm>
          <a:prstGeom prst="rect">
            <a:avLst/>
          </a:prstGeom>
          <a:gradFill flip="none" rotWithShape="1">
            <a:gsLst>
              <a:gs pos="27000">
                <a:schemeClr val="accent6"/>
              </a:gs>
              <a:gs pos="69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F04939-8B07-1D47-9EBE-831B36D912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4000" y="1404000"/>
            <a:ext cx="3576522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defRPr sz="42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Slide Title </a:t>
            </a:r>
            <a:endParaRPr lang="en-US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CBC83F2-DFA1-B449-B47E-9F6B07C647FF}"/>
              </a:ext>
            </a:extLst>
          </p:cNvPr>
          <p:cNvCxnSpPr>
            <a:cxnSpLocks/>
          </p:cNvCxnSpPr>
          <p:nvPr userDrawn="1"/>
        </p:nvCxnSpPr>
        <p:spPr>
          <a:xfrm>
            <a:off x="966061" y="0"/>
            <a:ext cx="0" cy="5715000"/>
          </a:xfrm>
          <a:prstGeom prst="line">
            <a:avLst/>
          </a:prstGeom>
          <a:ln w="19050" cap="flat" cmpd="sng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60D03090-BC84-4440-8166-08DCA5166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4000" y="5364390"/>
            <a:ext cx="7511987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Caption</a:t>
            </a:r>
            <a:endParaRPr lang="de-DE" dirty="0"/>
          </a:p>
        </p:txBody>
      </p:sp>
      <p:pic>
        <p:nvPicPr>
          <p:cNvPr id="4" name="Grafik 3" descr="Ein Bild, das sitzend, Tisch, Computer, Essen enthält.&#10;&#10;Automatisch generierte Beschreibung">
            <a:extLst>
              <a:ext uri="{FF2B5EF4-FFF2-40B4-BE49-F238E27FC236}">
                <a16:creationId xmlns:a16="http://schemas.microsoft.com/office/drawing/2014/main" id="{3F640471-65BF-C648-868D-963E292AF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3647" y="-1"/>
            <a:ext cx="5436616" cy="56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Chapter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276A92E-9DD2-2F4E-8619-6D60BD8C3ECD}"/>
              </a:ext>
            </a:extLst>
          </p:cNvPr>
          <p:cNvSpPr/>
          <p:nvPr userDrawn="1"/>
        </p:nvSpPr>
        <p:spPr>
          <a:xfrm>
            <a:off x="0" y="0"/>
            <a:ext cx="9144000" cy="606056"/>
          </a:xfrm>
          <a:prstGeom prst="rect">
            <a:avLst/>
          </a:prstGeom>
          <a:gradFill flip="none" rotWithShape="1">
            <a:gsLst>
              <a:gs pos="3000">
                <a:schemeClr val="accent6"/>
              </a:gs>
              <a:gs pos="63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734A693-5F7B-6046-90D0-257E6241D3C2}"/>
              </a:ext>
            </a:extLst>
          </p:cNvPr>
          <p:cNvSpPr/>
          <p:nvPr userDrawn="1"/>
        </p:nvSpPr>
        <p:spPr>
          <a:xfrm>
            <a:off x="0" y="606056"/>
            <a:ext cx="9144000" cy="4890977"/>
          </a:xfrm>
          <a:prstGeom prst="rect">
            <a:avLst/>
          </a:prstGeom>
          <a:solidFill>
            <a:srgbClr val="92A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90F977-FE29-5A44-8A59-E92C8350D5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4516" y="1044000"/>
            <a:ext cx="5484553" cy="129266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lnSpc>
                <a:spcPct val="100000"/>
              </a:lnSpc>
              <a:defRPr sz="4200" b="0">
                <a:solidFill>
                  <a:srgbClr val="0038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Chapter </a:t>
            </a:r>
            <a:br>
              <a:rPr lang="de-DE" dirty="0"/>
            </a:br>
            <a:r>
              <a:rPr lang="de-DE" dirty="0"/>
              <a:t>Title </a:t>
            </a:r>
            <a:endParaRPr lang="en-US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640156F-E036-7A4C-BC7D-099260826E00}"/>
              </a:ext>
            </a:extLst>
          </p:cNvPr>
          <p:cNvCxnSpPr>
            <a:cxnSpLocks/>
          </p:cNvCxnSpPr>
          <p:nvPr userDrawn="1"/>
        </p:nvCxnSpPr>
        <p:spPr>
          <a:xfrm>
            <a:off x="966061" y="0"/>
            <a:ext cx="0" cy="5715000"/>
          </a:xfrm>
          <a:prstGeom prst="line">
            <a:avLst/>
          </a:prstGeom>
          <a:ln w="19050" cap="flat" cmpd="sng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D691486-DA75-BD46-A06C-8E7CEDD4A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5224" y="5491424"/>
            <a:ext cx="180001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b="0" i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Fußzeilenplatzhalter 2">
            <a:extLst>
              <a:ext uri="{FF2B5EF4-FFF2-40B4-BE49-F238E27FC236}">
                <a16:creationId xmlns:a16="http://schemas.microsoft.com/office/drawing/2014/main" id="{91AEDB89-5697-504D-8D7B-0587643FE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39EF751-B7DA-8D43-ABED-4011DBCBB00D}"/>
              </a:ext>
            </a:extLst>
          </p:cNvPr>
          <p:cNvSpPr/>
          <p:nvPr userDrawn="1"/>
        </p:nvSpPr>
        <p:spPr>
          <a:xfrm>
            <a:off x="0" y="606056"/>
            <a:ext cx="966061" cy="1550507"/>
          </a:xfrm>
          <a:prstGeom prst="rect">
            <a:avLst/>
          </a:prstGeom>
          <a:solidFill>
            <a:srgbClr val="CDDEE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83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1F8F476-5A63-1B43-B744-71E61ABBD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5032"/>
            <a:ext cx="842645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438E48-491D-0744-AD5E-C40A88ED14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D48C0B-5391-7641-83FB-0699C7A9D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900000"/>
            <a:ext cx="8378825" cy="4307679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B803BDE0-7686-6A44-87F6-24D51F182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8585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66214D-6AE7-6844-8B78-0FA1678C8F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BD365B8B-5868-3D40-B70D-97ACEBCFB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3941"/>
            <a:ext cx="8433504" cy="2462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DE0700-9001-1346-BFE7-A17DD5863E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900113"/>
            <a:ext cx="4011613" cy="4305300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2A4D7F-0FF9-9641-A4AC-28DCA004B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00" y="900113"/>
            <a:ext cx="4032250" cy="4305300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C431475C-FDC5-8142-BF55-F4F8ECC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1081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E2FFFC0-B0CF-0D4D-8A2D-A2A6C661B3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9999" y="900001"/>
            <a:ext cx="4105225" cy="4342262"/>
          </a:xfrm>
          <a:ln w="57150" cap="sq">
            <a:noFill/>
            <a:miter lim="800000"/>
          </a:ln>
        </p:spPr>
        <p:txBody>
          <a:bodyPr/>
          <a:lstStyle>
            <a:lvl1pPr marL="6350" indent="0"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C1F53E-94CD-F14F-A6CD-D57201049D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36EE8378-5CCF-9144-B82F-7C252F4CE3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3941"/>
            <a:ext cx="8433504" cy="2462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0172A25-DB0F-0B40-80A4-0BCDD7F8AE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900001"/>
            <a:ext cx="4011613" cy="4302237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ußzeilenplatzhalter 2">
            <a:extLst>
              <a:ext uri="{FF2B5EF4-FFF2-40B4-BE49-F238E27FC236}">
                <a16:creationId xmlns:a16="http://schemas.microsoft.com/office/drawing/2014/main" id="{F167F8D4-D622-F340-8F6D-036447626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58009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: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E2FFFC0-B0CF-0D4D-8A2D-A2A6C661B3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776" y="900000"/>
            <a:ext cx="4011206" cy="4331420"/>
          </a:xfrm>
          <a:ln w="50800" cap="sq">
            <a:noFill/>
            <a:miter lim="800000"/>
          </a:ln>
        </p:spPr>
        <p:txBody>
          <a:bodyPr/>
          <a:lstStyle>
            <a:lvl1pPr marL="6350" indent="0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E27F57-B2F4-9241-929D-68B182DD39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15B9A3C3-445A-804B-AB66-80EE629EE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173941"/>
            <a:ext cx="8426450" cy="2462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41EECD-9FC2-934F-AA63-0ED240232F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900000"/>
            <a:ext cx="4037012" cy="4331420"/>
          </a:xfrm>
        </p:spPr>
        <p:txBody>
          <a:bodyPr/>
          <a:lstStyle>
            <a:lvl1pPr marL="266700" indent="-260350">
              <a:buFont typeface="Symbol" pitchFamily="2" charset="2"/>
              <a:buChar char="-"/>
              <a:tabLst/>
              <a:defRPr/>
            </a:lvl1pPr>
            <a:lvl2pPr>
              <a:defRPr sz="1400"/>
            </a:lvl2pPr>
            <a:lvl3pPr>
              <a:defRPr sz="1400"/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ußzeilenplatzhalter 2">
            <a:extLst>
              <a:ext uri="{FF2B5EF4-FFF2-40B4-BE49-F238E27FC236}">
                <a16:creationId xmlns:a16="http://schemas.microsoft.com/office/drawing/2014/main" id="{5D5BE5F2-1E81-4C42-A169-8B0C81724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8293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98B2BB-C54F-7F42-81FA-8650AF785A93}"/>
              </a:ext>
            </a:extLst>
          </p:cNvPr>
          <p:cNvSpPr/>
          <p:nvPr userDrawn="1"/>
        </p:nvSpPr>
        <p:spPr>
          <a:xfrm>
            <a:off x="0" y="-2713"/>
            <a:ext cx="9144000" cy="5507301"/>
          </a:xfrm>
          <a:prstGeom prst="rect">
            <a:avLst/>
          </a:prstGeom>
          <a:gradFill flip="none" rotWithShape="1">
            <a:gsLst>
              <a:gs pos="3000">
                <a:schemeClr val="accent6"/>
              </a:gs>
              <a:gs pos="63000">
                <a:schemeClr val="accent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F04939-8B07-1D47-9EBE-831B36D912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204" y="1995726"/>
            <a:ext cx="7324049" cy="86177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ct val="100000"/>
              </a:lnSpc>
              <a:defRPr sz="56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Thank you</a:t>
            </a:r>
            <a:endParaRPr lang="en-US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4CBC83F2-DFA1-B449-B47E-9F6B07C647FF}"/>
              </a:ext>
            </a:extLst>
          </p:cNvPr>
          <p:cNvCxnSpPr>
            <a:cxnSpLocks/>
          </p:cNvCxnSpPr>
          <p:nvPr userDrawn="1"/>
        </p:nvCxnSpPr>
        <p:spPr>
          <a:xfrm>
            <a:off x="966061" y="0"/>
            <a:ext cx="0" cy="5715000"/>
          </a:xfrm>
          <a:prstGeom prst="line">
            <a:avLst/>
          </a:prstGeom>
          <a:ln w="19050" cap="flat" cmpd="sng">
            <a:solidFill>
              <a:schemeClr val="bg2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60D03090-BC84-4440-8166-08DCA5166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19" y="2927047"/>
            <a:ext cx="732402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b="0" i="0" u="none" strike="noStrike">
                <a:effectLst/>
              </a:defRPr>
            </a:lvl1pPr>
          </a:lstStyle>
          <a:p>
            <a:r>
              <a:rPr lang="en-US" dirty="0"/>
              <a:t>For any questions please contact: </a:t>
            </a:r>
            <a:r>
              <a:rPr lang="en-US" dirty="0">
                <a:hlinkClick r:id="rId2"/>
              </a:rPr>
              <a:t>email@email.com</a:t>
            </a:r>
            <a:endParaRPr lang="en-US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6CCBAA98-D685-6E4B-94B8-8F1F3B2080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05224" y="5491424"/>
            <a:ext cx="180001" cy="238704"/>
          </a:xfrm>
        </p:spPr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C65F74C8-D7E3-BF49-8FDF-E7FACFC3D657}"/>
              </a:ext>
            </a:extLst>
          </p:cNvPr>
          <p:cNvSpPr txBox="1">
            <a:spLocks/>
          </p:cNvSpPr>
          <p:nvPr userDrawn="1"/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b="1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0605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008000"/>
            <a:ext cx="8427600" cy="4071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700E8-084B-5C4A-9D21-FB806A7F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B6647-BD7A-7942-B66E-0DFF9B72D92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Line">
            <a:extLst>
              <a:ext uri="{FF2B5EF4-FFF2-40B4-BE49-F238E27FC236}">
                <a16:creationId xmlns:a16="http://schemas.microsoft.com/office/drawing/2014/main" id="{5A80816F-3BF5-7149-82A1-4299C7308CE7}"/>
              </a:ext>
            </a:extLst>
          </p:cNvPr>
          <p:cNvCxnSpPr>
            <a:cxnSpLocks/>
          </p:cNvCxnSpPr>
          <p:nvPr userDrawn="1"/>
        </p:nvCxnSpPr>
        <p:spPr>
          <a:xfrm>
            <a:off x="250825" y="756000"/>
            <a:ext cx="8642350" cy="0"/>
          </a:xfrm>
          <a:prstGeom prst="line">
            <a:avLst/>
          </a:prstGeom>
          <a:ln w="15875">
            <a:solidFill>
              <a:srgbClr val="FFD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77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3E27F57-B2F4-9241-929D-68B182DD39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05224" y="5491424"/>
            <a:ext cx="180001" cy="238704"/>
          </a:xfrm>
        </p:spPr>
        <p:txBody>
          <a:bodyPr/>
          <a:lstStyle/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728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D1F176-F568-914A-980C-DFBCD5D79B7D}"/>
              </a:ext>
            </a:extLst>
          </p:cNvPr>
          <p:cNvSpPr/>
          <p:nvPr userDrawn="1"/>
        </p:nvSpPr>
        <p:spPr>
          <a:xfrm>
            <a:off x="0" y="1"/>
            <a:ext cx="9144000" cy="594102"/>
          </a:xfrm>
          <a:prstGeom prst="rect">
            <a:avLst/>
          </a:prstGeom>
          <a:solidFill>
            <a:srgbClr val="003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n>
                <a:noFill/>
              </a:ln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064A4E5B-C522-DA41-B39D-66391017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73941"/>
            <a:ext cx="8426450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66C6DAE-E1B6-094A-BCBD-2C4BDBBCE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899999"/>
            <a:ext cx="8426450" cy="430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de-DE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de-DE"/>
              <a:t>Dritte Ebene</a:t>
            </a:r>
          </a:p>
          <a:p>
            <a:pPr marL="933450" marR="0" lvl="3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7C4B03B-722D-C840-8655-F27D5F4A86A5}"/>
              </a:ext>
            </a:extLst>
          </p:cNvPr>
          <p:cNvSpPr/>
          <p:nvPr userDrawn="1"/>
        </p:nvSpPr>
        <p:spPr>
          <a:xfrm>
            <a:off x="0" y="5496725"/>
            <a:ext cx="9144000" cy="238704"/>
          </a:xfrm>
          <a:prstGeom prst="rect">
            <a:avLst/>
          </a:prstGeom>
          <a:solidFill>
            <a:srgbClr val="CD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b="1">
              <a:ln>
                <a:noFill/>
              </a:ln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18A8-57AB-7446-B906-4B72D5C58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5224" y="5491424"/>
            <a:ext cx="180001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 b="0" i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15C29056-5AFA-7949-831A-3EC08677117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37F641-C003-F842-967C-12BE2D270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</a:lstStyle>
          <a:p>
            <a:r>
              <a:rPr lang="en" dirty="0"/>
              <a:t>Guide to Intelligent Data Science,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61680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3" r:id="rId2"/>
    <p:sldLayoutId id="2147483662" r:id="rId3"/>
    <p:sldLayoutId id="2147483674" r:id="rId4"/>
    <p:sldLayoutId id="2147483679" r:id="rId5"/>
    <p:sldLayoutId id="2147483680" r:id="rId6"/>
    <p:sldLayoutId id="2147483686" r:id="rId7"/>
    <p:sldLayoutId id="2147483687" r:id="rId8"/>
    <p:sldLayoutId id="2147483688" r:id="rId9"/>
  </p:sldLayoutIdLst>
  <p:hf hdr="0" dt="0"/>
  <p:txStyles>
    <p:titleStyle>
      <a:lvl1pPr marL="0" marR="0" indent="0" algn="l" defTabSz="6858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1600" b="0" i="0" kern="1200" smtClean="0">
          <a:solidFill>
            <a:schemeClr val="bg1"/>
          </a:solidFill>
          <a:effectLst/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69875" indent="-269875" algn="l" defTabSz="685800" rtl="0" eaLnBrk="1" latinLnBrk="0" hangingPunct="1">
        <a:lnSpc>
          <a:spcPct val="100000"/>
        </a:lnSpc>
        <a:spcBef>
          <a:spcPts val="750"/>
        </a:spcBef>
        <a:buClr>
          <a:srgbClr val="92AEBC"/>
        </a:buClr>
        <a:buFont typeface="Symbol" pitchFamily="2" charset="2"/>
        <a:buChar char="-"/>
        <a:tabLst/>
        <a:defRPr sz="20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Arial" panose="02000000000000000000" pitchFamily="2" charset="0"/>
          <a:cs typeface="Arial" panose="020B0604020202020204" pitchFamily="34" charset="0"/>
        </a:defRPr>
      </a:lvl1pPr>
      <a:lvl2pPr marL="488950" indent="-222250" algn="l" defTabSz="685800" rtl="0" eaLnBrk="1" latinLnBrk="0" hangingPunct="1">
        <a:lnSpc>
          <a:spcPct val="100000"/>
        </a:lnSpc>
        <a:spcBef>
          <a:spcPts val="375"/>
        </a:spcBef>
        <a:buClr>
          <a:srgbClr val="92AEBC"/>
        </a:buClr>
        <a:buFont typeface="Symbol" pitchFamily="2" charset="2"/>
        <a:buChar char="-"/>
        <a:tabLst/>
        <a:defRPr sz="16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Arial" panose="02000000000000000000" pitchFamily="2" charset="0"/>
          <a:cs typeface="Arial" panose="020B0604020202020204" pitchFamily="34" charset="0"/>
        </a:defRPr>
      </a:lvl2pPr>
      <a:lvl3pPr marL="711200" indent="-222250" algn="l" defTabSz="685800" rtl="0" eaLnBrk="1" latinLnBrk="0" hangingPunct="1">
        <a:lnSpc>
          <a:spcPct val="100000"/>
        </a:lnSpc>
        <a:spcBef>
          <a:spcPts val="375"/>
        </a:spcBef>
        <a:buClr>
          <a:srgbClr val="92AEBC"/>
        </a:buClr>
        <a:buFont typeface="Symbol" pitchFamily="2" charset="2"/>
        <a:buChar char="-"/>
        <a:tabLst/>
        <a:defRPr sz="16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Arial" panose="02000000000000000000" pitchFamily="2" charset="0"/>
          <a:cs typeface="Arial" panose="020B0604020202020204" pitchFamily="34" charset="0"/>
        </a:defRPr>
      </a:lvl3pPr>
      <a:lvl4pPr marL="933450" marR="0" indent="-222250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>
          <a:srgbClr val="92AEBC"/>
        </a:buClr>
        <a:buSzTx/>
        <a:buFont typeface="Symbol" pitchFamily="2" charset="2"/>
        <a:buChar char="-"/>
        <a:tabLst/>
        <a:defRPr sz="16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5700" indent="-222250" algn="l" defTabSz="685800" rtl="0" eaLnBrk="1" latinLnBrk="0" hangingPunct="1">
        <a:lnSpc>
          <a:spcPct val="100000"/>
        </a:lnSpc>
        <a:spcBef>
          <a:spcPts val="375"/>
        </a:spcBef>
        <a:buClr>
          <a:srgbClr val="92AEBC"/>
        </a:buClr>
        <a:buFont typeface="Symbol" pitchFamily="2" charset="2"/>
        <a:buChar char="-"/>
        <a:tabLst/>
        <a:defRPr sz="16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235" userDrawn="1">
          <p15:clr>
            <a:srgbClr val="F26B43"/>
          </p15:clr>
        </p15:guide>
        <p15:guide id="5" pos="55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XMLHttpRequest" TargetMode="External"/><Relationship Id="rId2" Type="http://schemas.openxmlformats.org/officeDocument/2006/relationships/hyperlink" Target="https://en.wikipedia.org/wiki/HTTP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.wikipedia.org/wiki/JSON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g"/><Relationship Id="rId1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github.com/knime/knimepy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B6E08-011C-D34D-A0C5-A112C618E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034" y="1410930"/>
            <a:ext cx="3576522" cy="646331"/>
          </a:xfrm>
        </p:spPr>
        <p:txBody>
          <a:bodyPr/>
          <a:lstStyle/>
          <a:p>
            <a:r>
              <a:rPr lang="de-DE" dirty="0"/>
              <a:t>Deployment</a:t>
            </a:r>
          </a:p>
        </p:txBody>
      </p:sp>
    </p:spTree>
    <p:extLst>
      <p:ext uri="{BB962C8B-B14F-4D97-AF65-F5344CB8AC3E}">
        <p14:creationId xmlns:p14="http://schemas.microsoft.com/office/powerpoint/2010/main" val="406713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F8A0-AB87-4090-8FC0-81D7F522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model journey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79E7A3-2FE0-4161-9626-DFD548CB12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E819C-9344-4CD8-B85A-B4A095CB4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6350" indent="0">
              <a:buNone/>
            </a:pPr>
            <a:r>
              <a:rPr lang="de-DE" dirty="0"/>
              <a:t>Once in the real world, the deployment application and the trained model must oblige to the laws of IT</a:t>
            </a:r>
          </a:p>
          <a:p>
            <a:pPr lvl="1"/>
            <a:r>
              <a:rPr lang="de-DE" sz="1600" b="1" dirty="0"/>
              <a:t>Automation</a:t>
            </a:r>
          </a:p>
          <a:p>
            <a:pPr lvl="2"/>
            <a:r>
              <a:rPr lang="de-DE" sz="1600" dirty="0"/>
              <a:t>On demand &amp; scheduled execution</a:t>
            </a:r>
          </a:p>
          <a:p>
            <a:pPr lvl="2"/>
            <a:r>
              <a:rPr lang="de-DE" sz="1600" dirty="0"/>
              <a:t>Monitoring and Updating</a:t>
            </a:r>
          </a:p>
          <a:p>
            <a:pPr lvl="1"/>
            <a:r>
              <a:rPr lang="de-DE" sz="1600" b="1" dirty="0"/>
              <a:t>Auditing</a:t>
            </a:r>
          </a:p>
          <a:p>
            <a:pPr lvl="2"/>
            <a:r>
              <a:rPr lang="de-DE" sz="1600" dirty="0"/>
              <a:t>Justify decisions</a:t>
            </a:r>
          </a:p>
          <a:p>
            <a:pPr lvl="2"/>
            <a:r>
              <a:rPr lang="de-DE" sz="1600" dirty="0"/>
              <a:t>Store previous executions</a:t>
            </a:r>
          </a:p>
          <a:p>
            <a:pPr lvl="2"/>
            <a:r>
              <a:rPr lang="de-DE" sz="1600" dirty="0"/>
              <a:t>Reproducibility</a:t>
            </a:r>
          </a:p>
          <a:p>
            <a:pPr lvl="1"/>
            <a:r>
              <a:rPr lang="de-DE" sz="1600" b="1" dirty="0"/>
              <a:t>Security</a:t>
            </a:r>
          </a:p>
          <a:p>
            <a:pPr lvl="2"/>
            <a:r>
              <a:rPr lang="de-DE" sz="1600" dirty="0"/>
              <a:t>Protection of sensitive data</a:t>
            </a:r>
          </a:p>
          <a:p>
            <a:pPr lvl="2"/>
            <a:r>
              <a:rPr lang="de-DE" sz="1600" dirty="0"/>
              <a:t>Protection of sensitive applications</a:t>
            </a:r>
          </a:p>
          <a:p>
            <a:pPr lvl="2"/>
            <a:r>
              <a:rPr lang="de-DE" sz="1600" dirty="0"/>
              <a:t>Versioning &amp; Disaster Recovery</a:t>
            </a:r>
          </a:p>
          <a:p>
            <a:pPr lvl="2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DBCA6-C524-4AF5-826F-3B32B0CE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40624E-9CE2-45CA-93D0-5FB201E1B399}"/>
              </a:ext>
            </a:extLst>
          </p:cNvPr>
          <p:cNvSpPr/>
          <p:nvPr/>
        </p:nvSpPr>
        <p:spPr>
          <a:xfrm>
            <a:off x="897591" y="2151529"/>
            <a:ext cx="2548218" cy="28575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59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35C44-B014-2D41-BB71-B739784ED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517" y="1048567"/>
            <a:ext cx="6781800" cy="646331"/>
          </a:xfrm>
        </p:spPr>
        <p:txBody>
          <a:bodyPr/>
          <a:lstStyle/>
          <a:p>
            <a:r>
              <a:rPr lang="de-DE" dirty="0"/>
              <a:t>Deployment Options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7C976E-80FB-8043-A2FA-70D3F515C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38D155-696E-394D-AC74-0C0A4611E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8463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BD89-E378-4D71-AFB8-BDED31A8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6531F-A000-44DD-B935-7180317ED2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A0835-DD22-4A17-8F55-0AD9D62DA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2975162"/>
            <a:ext cx="8378825" cy="2232517"/>
          </a:xfrm>
        </p:spPr>
        <p:txBody>
          <a:bodyPr/>
          <a:lstStyle/>
          <a:p>
            <a:r>
              <a:rPr lang="de-DE" dirty="0"/>
              <a:t>In its own application</a:t>
            </a:r>
          </a:p>
          <a:p>
            <a:pPr lvl="1"/>
            <a:r>
              <a:rPr lang="de-DE" dirty="0"/>
              <a:t>Easy to use for end users (as a web application)</a:t>
            </a:r>
          </a:p>
          <a:p>
            <a:pPr lvl="1"/>
            <a:r>
              <a:rPr lang="de-DE" dirty="0"/>
              <a:t>Easy to integrate in a Service Oriented Architecture (as a web service)</a:t>
            </a:r>
          </a:p>
          <a:p>
            <a:pPr lvl="1"/>
            <a:endParaRPr lang="de-DE" dirty="0"/>
          </a:p>
          <a:p>
            <a:r>
              <a:rPr lang="en-GB" dirty="0"/>
              <a:t>Consumed by external Applications</a:t>
            </a:r>
          </a:p>
          <a:p>
            <a:pPr lvl="1"/>
            <a:r>
              <a:rPr lang="en-GB" dirty="0"/>
              <a:t>As a file in standard format</a:t>
            </a:r>
          </a:p>
          <a:p>
            <a:pPr lvl="1"/>
            <a:r>
              <a:rPr lang="en-GB" dirty="0"/>
              <a:t>As a software library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6589-0A93-4919-A90D-F7789D4B5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07544AF-D2D6-478D-AC15-B21382EC01A1}"/>
              </a:ext>
            </a:extLst>
          </p:cNvPr>
          <p:cNvSpPr txBox="1">
            <a:spLocks/>
          </p:cNvSpPr>
          <p:nvPr/>
        </p:nvSpPr>
        <p:spPr>
          <a:xfrm>
            <a:off x="1012037" y="909358"/>
            <a:ext cx="7119926" cy="1551454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txBody>
          <a:bodyPr vert="horz" lIns="0" tIns="0" rIns="0" bIns="0" rtlCol="0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1" indent="0" algn="ctr">
              <a:buFont typeface="Symbol" pitchFamily="2" charset="2"/>
              <a:buNone/>
            </a:pPr>
            <a:endParaRPr lang="de-DE" sz="800" b="1" dirty="0"/>
          </a:p>
          <a:p>
            <a:pPr marL="266700" lvl="1" indent="0" algn="ctr">
              <a:buFont typeface="Symbol" pitchFamily="2" charset="2"/>
              <a:buNone/>
            </a:pPr>
            <a:r>
              <a:rPr lang="de-DE" sz="2000" b="1" dirty="0"/>
              <a:t>Deployment</a:t>
            </a:r>
            <a:endParaRPr lang="de-DE" sz="2000" dirty="0"/>
          </a:p>
          <a:p>
            <a:pPr marL="266700" lvl="1" indent="0" algn="ctr">
              <a:buFont typeface="Symbol" pitchFamily="2" charset="2"/>
              <a:buNone/>
            </a:pPr>
            <a:endParaRPr lang="de-DE" sz="800" dirty="0"/>
          </a:p>
          <a:p>
            <a:pPr marL="266700" lvl="1" indent="0" algn="ctr">
              <a:buFont typeface="Symbol" pitchFamily="2" charset="2"/>
              <a:buNone/>
            </a:pPr>
            <a:r>
              <a:rPr lang="de-DE" sz="2000" dirty="0"/>
              <a:t>Usage of a trained model in an application to provide answers for a real-world use case</a:t>
            </a:r>
          </a:p>
        </p:txBody>
      </p:sp>
    </p:spTree>
    <p:extLst>
      <p:ext uri="{BB962C8B-B14F-4D97-AF65-F5344CB8AC3E}">
        <p14:creationId xmlns:p14="http://schemas.microsoft.com/office/powerpoint/2010/main" val="353073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94EBDFD-CAF2-4B72-88D9-4A300AF31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02" y="2186638"/>
            <a:ext cx="1222672" cy="12836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517749-97FE-4962-95E2-4E51B12A1D45}"/>
              </a:ext>
            </a:extLst>
          </p:cNvPr>
          <p:cNvSpPr txBox="1"/>
          <p:nvPr/>
        </p:nvSpPr>
        <p:spPr>
          <a:xfrm rot="2308623">
            <a:off x="2324719" y="1735853"/>
            <a:ext cx="110927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2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In a web service</a:t>
            </a:r>
            <a:endParaRPr lang="en-GB" sz="12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8527A-F3B3-4D70-964B-E229D110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Deploying the ML Model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830EAD-BA10-412D-8536-7DB1C12AA7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F9104-A814-4FAE-85D5-0EE44D2C5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6580B4-D83C-4083-B7B7-617AE25A02FC}"/>
              </a:ext>
            </a:extLst>
          </p:cNvPr>
          <p:cNvGrpSpPr/>
          <p:nvPr/>
        </p:nvGrpSpPr>
        <p:grpSpPr>
          <a:xfrm>
            <a:off x="5709967" y="893220"/>
            <a:ext cx="2586638" cy="2807838"/>
            <a:chOff x="2411760" y="228866"/>
            <a:chExt cx="4392965" cy="49164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CCC6A8-449D-4ECD-81C2-B65212E5EF3A}"/>
                </a:ext>
              </a:extLst>
            </p:cNvPr>
            <p:cNvGrpSpPr/>
            <p:nvPr/>
          </p:nvGrpSpPr>
          <p:grpSpPr>
            <a:xfrm>
              <a:off x="2411760" y="228866"/>
              <a:ext cx="4392965" cy="4916426"/>
              <a:chOff x="2048216" y="180680"/>
              <a:chExt cx="4392965" cy="49164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D6E71E5-ADDB-4FB8-B151-2E7E83B0D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8216" y="180680"/>
                <a:ext cx="4392965" cy="4916426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7AFD392-71BB-422D-9158-2576441ECD29}"/>
                  </a:ext>
                </a:extLst>
              </p:cNvPr>
              <p:cNvSpPr/>
              <p:nvPr/>
            </p:nvSpPr>
            <p:spPr>
              <a:xfrm>
                <a:off x="5788468" y="4579264"/>
                <a:ext cx="576064" cy="260380"/>
              </a:xfrm>
              <a:prstGeom prst="rect">
                <a:avLst/>
              </a:prstGeom>
              <a:noFill/>
              <a:ln w="38100">
                <a:solidFill>
                  <a:srgbClr val="F8C71A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DE00BD-3769-42CC-8519-CA0DE77C2B51}"/>
                </a:ext>
              </a:extLst>
            </p:cNvPr>
            <p:cNvSpPr/>
            <p:nvPr/>
          </p:nvSpPr>
          <p:spPr>
            <a:xfrm>
              <a:off x="2483768" y="4627450"/>
              <a:ext cx="504056" cy="260380"/>
            </a:xfrm>
            <a:prstGeom prst="rect">
              <a:avLst/>
            </a:prstGeom>
            <a:noFill/>
            <a:ln w="38100">
              <a:solidFill>
                <a:srgbClr val="F8C71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8D564D3-F6F4-4C41-9EB2-4EBA3EF80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30" y="907958"/>
            <a:ext cx="2160974" cy="16310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1E309D-EF0C-4A43-8A33-6A8D3430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23" y="4378598"/>
            <a:ext cx="813522" cy="8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BB6688-F767-4578-B6EF-72BC92AC7A1F}"/>
              </a:ext>
            </a:extLst>
          </p:cNvPr>
          <p:cNvSpPr txBox="1"/>
          <p:nvPr/>
        </p:nvSpPr>
        <p:spPr>
          <a:xfrm rot="2364596">
            <a:off x="4396929" y="3501867"/>
            <a:ext cx="139140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2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as a software library</a:t>
            </a:r>
            <a:endParaRPr lang="en-GB" sz="12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C8E25E9-050D-4B05-8314-45E5A753BB09}"/>
              </a:ext>
            </a:extLst>
          </p:cNvPr>
          <p:cNvSpPr/>
          <p:nvPr/>
        </p:nvSpPr>
        <p:spPr>
          <a:xfrm rot="2219712">
            <a:off x="4297941" y="3639024"/>
            <a:ext cx="1139740" cy="361416"/>
          </a:xfrm>
          <a:prstGeom prst="rightArrow">
            <a:avLst/>
          </a:prstGeom>
          <a:solidFill>
            <a:schemeClr val="bg2"/>
          </a:solidFill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46CA7A-62C4-41CC-BD68-BBB3CFCA849F}"/>
              </a:ext>
            </a:extLst>
          </p:cNvPr>
          <p:cNvSpPr/>
          <p:nvPr/>
        </p:nvSpPr>
        <p:spPr>
          <a:xfrm rot="19079723">
            <a:off x="4317087" y="1873369"/>
            <a:ext cx="1354722" cy="386495"/>
          </a:xfrm>
          <a:prstGeom prst="rightArrow">
            <a:avLst/>
          </a:prstGeom>
          <a:solidFill>
            <a:schemeClr val="bg2"/>
          </a:solidFill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02A9C77-FA7C-4937-B88A-0748099FD6F4}"/>
              </a:ext>
            </a:extLst>
          </p:cNvPr>
          <p:cNvSpPr/>
          <p:nvPr/>
        </p:nvSpPr>
        <p:spPr>
          <a:xfrm rot="2302133" flipH="1">
            <a:off x="2436220" y="2048736"/>
            <a:ext cx="807366" cy="361416"/>
          </a:xfrm>
          <a:prstGeom prst="rightArrow">
            <a:avLst/>
          </a:prstGeom>
          <a:solidFill>
            <a:schemeClr val="bg2"/>
          </a:solidFill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612299A-CFBF-4B42-AF5B-7FEDCF8CA46B}"/>
              </a:ext>
            </a:extLst>
          </p:cNvPr>
          <p:cNvSpPr/>
          <p:nvPr/>
        </p:nvSpPr>
        <p:spPr>
          <a:xfrm rot="7643073">
            <a:off x="2407687" y="3692002"/>
            <a:ext cx="1203835" cy="386495"/>
          </a:xfrm>
          <a:prstGeom prst="rightArrow">
            <a:avLst/>
          </a:prstGeom>
          <a:solidFill>
            <a:schemeClr val="bg2"/>
          </a:solidFill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7173AEA-E362-44C7-ABDE-B12CEF32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45" y="4587081"/>
            <a:ext cx="1097765" cy="6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368509-D888-4225-81EC-26B3B028F201}"/>
              </a:ext>
            </a:extLst>
          </p:cNvPr>
          <p:cNvSpPr txBox="1"/>
          <p:nvPr/>
        </p:nvSpPr>
        <p:spPr>
          <a:xfrm rot="19086771">
            <a:off x="4073443" y="1738102"/>
            <a:ext cx="134492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2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in a web application</a:t>
            </a:r>
            <a:endParaRPr lang="en-GB" sz="12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43D163-F229-43A6-88AB-9D32266EC537}"/>
              </a:ext>
            </a:extLst>
          </p:cNvPr>
          <p:cNvSpPr txBox="1"/>
          <p:nvPr/>
        </p:nvSpPr>
        <p:spPr>
          <a:xfrm>
            <a:off x="3482721" y="3164970"/>
            <a:ext cx="77880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400" b="0" dirty="0"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ML model</a:t>
            </a:r>
            <a:endParaRPr lang="en-GB" sz="1400" b="0" dirty="0"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48E6D0-C10C-46DD-AC76-1B547CF84DB0}"/>
              </a:ext>
            </a:extLst>
          </p:cNvPr>
          <p:cNvSpPr txBox="1"/>
          <p:nvPr/>
        </p:nvSpPr>
        <p:spPr>
          <a:xfrm>
            <a:off x="3279604" y="4471561"/>
            <a:ext cx="1526224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Consumed by external applications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E9FC98-85B6-423E-B33D-7D78B1F2B438}"/>
              </a:ext>
            </a:extLst>
          </p:cNvPr>
          <p:cNvSpPr txBox="1"/>
          <p:nvPr/>
        </p:nvSpPr>
        <p:spPr>
          <a:xfrm rot="18410688">
            <a:off x="1618247" y="3727399"/>
            <a:ext cx="1938031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a</a:t>
            </a:r>
            <a:r>
              <a:rPr lang="de-DE" sz="12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s a file in a standard format</a:t>
            </a:r>
            <a:endParaRPr lang="en-GB" sz="12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0307E9-BD2E-45FD-B893-BA6CA2A97CB7}"/>
              </a:ext>
            </a:extLst>
          </p:cNvPr>
          <p:cNvSpPr txBox="1"/>
          <p:nvPr/>
        </p:nvSpPr>
        <p:spPr>
          <a:xfrm>
            <a:off x="3023033" y="871768"/>
            <a:ext cx="152622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Inside its own application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66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BD89-E378-4D71-AFB8-BDED31A8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in its own application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6531F-A000-44DD-B935-7180317ED2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A0835-DD22-4A17-8F55-0AD9D62DA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Easy to use for end users</a:t>
            </a:r>
          </a:p>
          <a:p>
            <a:pPr lvl="1"/>
            <a:r>
              <a:rPr lang="de-DE" dirty="0"/>
              <a:t>If the model has been deployed into an application for end users, it must be easy to use also for non-experts and non-data-scientists kind of users</a:t>
            </a:r>
          </a:p>
          <a:p>
            <a:pPr lvl="1"/>
            <a:r>
              <a:rPr lang="de-DE" dirty="0"/>
              <a:t>As a web application from a web browser</a:t>
            </a:r>
          </a:p>
          <a:p>
            <a:pPr lvl="1"/>
            <a:r>
              <a:rPr lang="de-DE" dirty="0"/>
              <a:t>Hide model complexity</a:t>
            </a:r>
          </a:p>
          <a:p>
            <a:pPr lvl="1"/>
            <a:r>
              <a:rPr lang="de-DE" dirty="0"/>
              <a:t>Offer touchpoints for exposed parameters</a:t>
            </a:r>
          </a:p>
          <a:p>
            <a:pPr lvl="1"/>
            <a:endParaRPr lang="de-DE" dirty="0"/>
          </a:p>
          <a:p>
            <a:endParaRPr lang="de-DE" dirty="0"/>
          </a:p>
          <a:p>
            <a:r>
              <a:rPr lang="de-DE" dirty="0"/>
              <a:t>Easy to integrate in a Service Oriented Architecture</a:t>
            </a:r>
          </a:p>
          <a:p>
            <a:pPr lvl="1"/>
            <a:r>
              <a:rPr lang="de-DE" dirty="0"/>
              <a:t>As a web service</a:t>
            </a:r>
          </a:p>
          <a:p>
            <a:pPr lvl="1"/>
            <a:r>
              <a:rPr lang="de-DE" dirty="0"/>
              <a:t>Via standard interfaces for web services </a:t>
            </a:r>
          </a:p>
          <a:p>
            <a:pPr lvl="1"/>
            <a:endParaRPr lang="de-DE" dirty="0"/>
          </a:p>
          <a:p>
            <a:pPr lvl="1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6589-0A93-4919-A90D-F7789D4B5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96967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FC26666-FD6B-43B8-BC2E-FB8944A32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29" y="2672885"/>
            <a:ext cx="3987054" cy="2576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008A4-0B13-421A-958E-1A2F9017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in a web application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A5B4D-25CE-4071-9986-E7B28FA0E1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70016-CE71-4A28-A066-2CB0FB77F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One page usually includes an Interactive Dashboard to show the results</a:t>
            </a:r>
          </a:p>
          <a:p>
            <a:r>
              <a:rPr lang="en-GB" dirty="0"/>
              <a:t>Fast and intuitive decision support even for non expert users</a:t>
            </a:r>
          </a:p>
          <a:p>
            <a:r>
              <a:rPr lang="en-GB" dirty="0"/>
              <a:t>Can show model prediction and more complex interactive data visualization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6C29-A8D7-4F2B-A3BE-B8570B07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E00CB-50F9-4358-ADA5-3EE30251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669043"/>
            <a:ext cx="4062245" cy="257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AFBA209-F559-4831-A451-328792A86A0C}"/>
              </a:ext>
            </a:extLst>
          </p:cNvPr>
          <p:cNvSpPr/>
          <p:nvPr/>
        </p:nvSpPr>
        <p:spPr>
          <a:xfrm>
            <a:off x="2191871" y="3955170"/>
            <a:ext cx="231961" cy="179801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2C1A11-8830-4F51-8C7F-3B7ADBDF85A9}"/>
              </a:ext>
            </a:extLst>
          </p:cNvPr>
          <p:cNvSpPr/>
          <p:nvPr/>
        </p:nvSpPr>
        <p:spPr>
          <a:xfrm>
            <a:off x="2423832" y="3173506"/>
            <a:ext cx="1354792" cy="890868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6E5048-3915-48CD-BA66-EA3B083D1497}"/>
              </a:ext>
            </a:extLst>
          </p:cNvPr>
          <p:cNvSpPr/>
          <p:nvPr/>
        </p:nvSpPr>
        <p:spPr>
          <a:xfrm>
            <a:off x="6464674" y="5059761"/>
            <a:ext cx="194982" cy="147918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23C5B1-8CE6-4EC0-9535-D98BADF54B92}"/>
              </a:ext>
            </a:extLst>
          </p:cNvPr>
          <p:cNvSpPr/>
          <p:nvPr/>
        </p:nvSpPr>
        <p:spPr>
          <a:xfrm>
            <a:off x="6679826" y="3154201"/>
            <a:ext cx="790015" cy="1058089"/>
          </a:xfrm>
          <a:prstGeom prst="round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85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08A4-0B13-421A-958E-1A2F9017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in a web application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A5B4D-25CE-4071-9986-E7B28FA0E1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70016-CE71-4A28-A066-2CB0FB77F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Interactive plots and charts</a:t>
            </a:r>
          </a:p>
          <a:p>
            <a:r>
              <a:rPr lang="en-GB" dirty="0"/>
              <a:t>Data selection across plots, charts, and tables</a:t>
            </a:r>
          </a:p>
          <a:p>
            <a:r>
              <a:rPr lang="en-US" dirty="0"/>
              <a:t>Items such as: range slider, selection bullets, menus, …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6C29-A8D7-4F2B-A3BE-B8570B07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61E4B-9C2D-427D-9FA5-EF95C9B46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4" y="2480983"/>
            <a:ext cx="5085217" cy="2575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F790EE8-4695-45D1-9079-EBF7675FCA5C}"/>
              </a:ext>
            </a:extLst>
          </p:cNvPr>
          <p:cNvSpPr/>
          <p:nvPr/>
        </p:nvSpPr>
        <p:spPr>
          <a:xfrm>
            <a:off x="6225988" y="2561665"/>
            <a:ext cx="843803" cy="487456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6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4FB2-BEAB-4864-8B26-8E60837A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Guided Analytics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12BC1-2982-4899-9737-2D856D04DB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0D930-53CD-4414-8D28-168F9C0C20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900001"/>
            <a:ext cx="8378825" cy="1702006"/>
          </a:xfrm>
        </p:spPr>
        <p:txBody>
          <a:bodyPr/>
          <a:lstStyle/>
          <a:p>
            <a:r>
              <a:rPr lang="de-DE" dirty="0"/>
              <a:t>One final dashboard page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de-DE" dirty="0"/>
              <a:t> to show results</a:t>
            </a:r>
          </a:p>
          <a:p>
            <a:r>
              <a:rPr lang="de-DE" dirty="0"/>
              <a:t>What about having touchpoints that require end user interaction?</a:t>
            </a:r>
          </a:p>
          <a:p>
            <a:r>
              <a:rPr lang="de-DE" dirty="0"/>
              <a:t>Hide complexity in automated snippets</a:t>
            </a:r>
          </a:p>
          <a:p>
            <a:r>
              <a:rPr lang="de-DE" dirty="0"/>
              <a:t>Expose parameters interesting to the end users via touchpoints</a:t>
            </a:r>
          </a:p>
          <a:p>
            <a:endParaRPr lang="de-DE" dirty="0"/>
          </a:p>
          <a:p>
            <a:r>
              <a:rPr lang="de-DE" dirty="0"/>
              <a:t>Example: Guided Automation. </a:t>
            </a:r>
          </a:p>
          <a:p>
            <a:pPr lvl="1"/>
            <a:r>
              <a:rPr lang="de-DE" dirty="0"/>
              <a:t>Train a number of models on the selected training set</a:t>
            </a:r>
          </a:p>
          <a:p>
            <a:pPr lvl="1"/>
            <a:r>
              <a:rPr lang="de-DE" dirty="0"/>
              <a:t>Sequence of Touchpoints could be: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3FDD3-13D0-419A-BA1F-C80349770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63FED3-D722-4D15-B158-C019B6F3F303}"/>
              </a:ext>
            </a:extLst>
          </p:cNvPr>
          <p:cNvSpPr txBox="1"/>
          <p:nvPr/>
        </p:nvSpPr>
        <p:spPr>
          <a:xfrm>
            <a:off x="663097" y="4255623"/>
            <a:ext cx="723307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1. Load Data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2FFF1E-F239-4A9E-AB61-B52C4CE14441}"/>
              </a:ext>
            </a:extLst>
          </p:cNvPr>
          <p:cNvSpPr txBox="1"/>
          <p:nvPr/>
        </p:nvSpPr>
        <p:spPr>
          <a:xfrm>
            <a:off x="2018780" y="4259849"/>
            <a:ext cx="793288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2. Select Target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D79B07-B36D-4705-AF76-E358CD6B77CB}"/>
              </a:ext>
            </a:extLst>
          </p:cNvPr>
          <p:cNvSpPr txBox="1"/>
          <p:nvPr/>
        </p:nvSpPr>
        <p:spPr>
          <a:xfrm>
            <a:off x="4838806" y="4255620"/>
            <a:ext cx="942413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4. Select Models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72B8D2-866B-4571-956A-604096C0D9A7}"/>
              </a:ext>
            </a:extLst>
          </p:cNvPr>
          <p:cNvSpPr txBox="1"/>
          <p:nvPr/>
        </p:nvSpPr>
        <p:spPr>
          <a:xfrm>
            <a:off x="7603343" y="4255619"/>
            <a:ext cx="821269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6. Show Results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7E593E-525E-4D43-862A-C9C96188615E}"/>
              </a:ext>
            </a:extLst>
          </p:cNvPr>
          <p:cNvSpPr txBox="1"/>
          <p:nvPr/>
        </p:nvSpPr>
        <p:spPr>
          <a:xfrm>
            <a:off x="3386078" y="4255623"/>
            <a:ext cx="943872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3. Filter Columns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223FEB-8355-4DDB-92CF-9E066035A0CD}"/>
              </a:ext>
            </a:extLst>
          </p:cNvPr>
          <p:cNvSpPr txBox="1"/>
          <p:nvPr/>
        </p:nvSpPr>
        <p:spPr>
          <a:xfrm>
            <a:off x="6218417" y="4136737"/>
            <a:ext cx="949789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5. Select Execution Engine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1ACBD5-6443-4D08-AFCD-7CC3063B06DB}"/>
              </a:ext>
            </a:extLst>
          </p:cNvPr>
          <p:cNvSpPr/>
          <p:nvPr/>
        </p:nvSpPr>
        <p:spPr>
          <a:xfrm>
            <a:off x="6098324" y="4106337"/>
            <a:ext cx="1136189" cy="799465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82F493-F69A-4CC4-9E8E-A537C4E30612}"/>
              </a:ext>
            </a:extLst>
          </p:cNvPr>
          <p:cNvSpPr/>
          <p:nvPr/>
        </p:nvSpPr>
        <p:spPr>
          <a:xfrm>
            <a:off x="436227" y="4102111"/>
            <a:ext cx="1136189" cy="799465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1274C83-B189-45A8-B352-42FBFC2FF5C9}"/>
              </a:ext>
            </a:extLst>
          </p:cNvPr>
          <p:cNvSpPr/>
          <p:nvPr/>
        </p:nvSpPr>
        <p:spPr>
          <a:xfrm>
            <a:off x="1807130" y="4106337"/>
            <a:ext cx="1136189" cy="799465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8576B5-182E-49DA-A720-B0CFBDBDE406}"/>
              </a:ext>
            </a:extLst>
          </p:cNvPr>
          <p:cNvSpPr/>
          <p:nvPr/>
        </p:nvSpPr>
        <p:spPr>
          <a:xfrm>
            <a:off x="3226080" y="4102110"/>
            <a:ext cx="1136189" cy="799465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ED6EA49-4909-4CCA-B46D-C632EF466016}"/>
              </a:ext>
            </a:extLst>
          </p:cNvPr>
          <p:cNvSpPr/>
          <p:nvPr/>
        </p:nvSpPr>
        <p:spPr>
          <a:xfrm>
            <a:off x="4645030" y="4106337"/>
            <a:ext cx="1136189" cy="799465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67EB34D-3F7C-42A2-BA71-ED3DB9E0DA9D}"/>
              </a:ext>
            </a:extLst>
          </p:cNvPr>
          <p:cNvSpPr/>
          <p:nvPr/>
        </p:nvSpPr>
        <p:spPr>
          <a:xfrm>
            <a:off x="7499847" y="4106337"/>
            <a:ext cx="1136189" cy="799465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760D350E-1C53-4580-9AAF-AAE59CB495AD}"/>
              </a:ext>
            </a:extLst>
          </p:cNvPr>
          <p:cNvSpPr/>
          <p:nvPr/>
        </p:nvSpPr>
        <p:spPr>
          <a:xfrm>
            <a:off x="1606924" y="4427450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E511045A-6B66-4B09-B1E7-D2C7495291DB}"/>
              </a:ext>
            </a:extLst>
          </p:cNvPr>
          <p:cNvSpPr/>
          <p:nvPr/>
        </p:nvSpPr>
        <p:spPr>
          <a:xfrm>
            <a:off x="2996128" y="4427450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95C9B188-CF85-4C82-BF4A-86E4263E2239}"/>
              </a:ext>
            </a:extLst>
          </p:cNvPr>
          <p:cNvSpPr/>
          <p:nvPr/>
        </p:nvSpPr>
        <p:spPr>
          <a:xfrm>
            <a:off x="4415078" y="4427450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659108DA-E51D-43C0-9F9B-2535F9812932}"/>
              </a:ext>
            </a:extLst>
          </p:cNvPr>
          <p:cNvSpPr/>
          <p:nvPr/>
        </p:nvSpPr>
        <p:spPr>
          <a:xfrm>
            <a:off x="5842487" y="4422839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5F81176A-CF7D-41DA-9C69-4B4B08F5BC05}"/>
              </a:ext>
            </a:extLst>
          </p:cNvPr>
          <p:cNvSpPr/>
          <p:nvPr/>
        </p:nvSpPr>
        <p:spPr>
          <a:xfrm>
            <a:off x="7278614" y="4422839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78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14FB2-BEAB-4864-8B26-8E60837A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Guided Automation: An example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12BC1-2982-4899-9737-2D856D04DB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3FDD3-13D0-419A-BA1F-C80349770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FBE9B-6E46-49E6-A2C2-4E8AE822BD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b="4377"/>
          <a:stretch/>
        </p:blipFill>
        <p:spPr>
          <a:xfrm>
            <a:off x="358775" y="1240970"/>
            <a:ext cx="2754944" cy="1375039"/>
          </a:xfrm>
          <a:prstGeom prst="rect">
            <a:avLst/>
          </a:prstGeom>
          <a:ln>
            <a:solidFill>
              <a:srgbClr val="CBD9A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E162E-C9A8-4735-A1D0-84C3C4B04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4377"/>
          <a:stretch/>
        </p:blipFill>
        <p:spPr>
          <a:xfrm>
            <a:off x="3275335" y="1240970"/>
            <a:ext cx="2754948" cy="1375039"/>
          </a:xfrm>
          <a:prstGeom prst="rect">
            <a:avLst/>
          </a:prstGeom>
          <a:ln>
            <a:solidFill>
              <a:srgbClr val="CBD9A9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038B90-A0D9-42A3-85C8-8C79556F0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" b="3190"/>
          <a:stretch/>
        </p:blipFill>
        <p:spPr>
          <a:xfrm>
            <a:off x="6191899" y="1240970"/>
            <a:ext cx="2754949" cy="1393421"/>
          </a:xfrm>
          <a:prstGeom prst="rect">
            <a:avLst/>
          </a:prstGeom>
          <a:ln>
            <a:solidFill>
              <a:srgbClr val="CBD9A9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A78D6-E9F7-46D7-AA1A-B387ADD2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b="4068"/>
          <a:stretch/>
        </p:blipFill>
        <p:spPr>
          <a:xfrm>
            <a:off x="358775" y="3561347"/>
            <a:ext cx="2778739" cy="1375039"/>
          </a:xfrm>
          <a:prstGeom prst="rect">
            <a:avLst/>
          </a:prstGeom>
          <a:ln>
            <a:solidFill>
              <a:srgbClr val="CBD9A9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2A466-BD41-48FF-849E-50E393F74A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9" b="4068"/>
          <a:stretch/>
        </p:blipFill>
        <p:spPr>
          <a:xfrm>
            <a:off x="3275335" y="3561347"/>
            <a:ext cx="2778739" cy="1375039"/>
          </a:xfrm>
          <a:prstGeom prst="rect">
            <a:avLst/>
          </a:prstGeom>
          <a:ln>
            <a:solidFill>
              <a:srgbClr val="CBD9A9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E8346B-01B1-4BF5-ACCA-54E261CDA5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40"/>
          <a:stretch/>
        </p:blipFill>
        <p:spPr>
          <a:xfrm>
            <a:off x="6191899" y="3522107"/>
            <a:ext cx="2754949" cy="1477822"/>
          </a:xfrm>
          <a:prstGeom prst="rect">
            <a:avLst/>
          </a:prstGeom>
          <a:ln>
            <a:solidFill>
              <a:srgbClr val="CBD9A9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E5CC27-490B-496F-8699-92E1CE79B3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3269" r="8352" b="5548"/>
          <a:stretch/>
        </p:blipFill>
        <p:spPr>
          <a:xfrm>
            <a:off x="6191895" y="4183246"/>
            <a:ext cx="2051152" cy="1198579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0C217D-F64C-4B97-9DF1-5A5AB36CC289}"/>
              </a:ext>
            </a:extLst>
          </p:cNvPr>
          <p:cNvSpPr txBox="1"/>
          <p:nvPr/>
        </p:nvSpPr>
        <p:spPr>
          <a:xfrm>
            <a:off x="1160643" y="789636"/>
            <a:ext cx="1197729" cy="27241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1. Load Data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C8635-F670-4E1B-8EB4-467C87074A97}"/>
              </a:ext>
            </a:extLst>
          </p:cNvPr>
          <p:cNvSpPr txBox="1"/>
          <p:nvPr/>
        </p:nvSpPr>
        <p:spPr>
          <a:xfrm>
            <a:off x="3953387" y="790946"/>
            <a:ext cx="1436392" cy="27241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2. Select Target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35181-C81F-403A-B314-8785C0584B7B}"/>
              </a:ext>
            </a:extLst>
          </p:cNvPr>
          <p:cNvSpPr txBox="1"/>
          <p:nvPr/>
        </p:nvSpPr>
        <p:spPr>
          <a:xfrm>
            <a:off x="1018613" y="3073131"/>
            <a:ext cx="1531107" cy="27241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4. Select Models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684AA-E642-406D-BA2C-AD55F7B04D27}"/>
              </a:ext>
            </a:extLst>
          </p:cNvPr>
          <p:cNvSpPr txBox="1"/>
          <p:nvPr/>
        </p:nvSpPr>
        <p:spPr>
          <a:xfrm>
            <a:off x="6868015" y="3080609"/>
            <a:ext cx="1495499" cy="27241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6. Show Results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2CA102-89C8-4C4B-B6E3-9A9BE088330A}"/>
              </a:ext>
            </a:extLst>
          </p:cNvPr>
          <p:cNvSpPr txBox="1"/>
          <p:nvPr/>
        </p:nvSpPr>
        <p:spPr>
          <a:xfrm>
            <a:off x="6808357" y="789635"/>
            <a:ext cx="1565096" cy="27241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3. Filter Columns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3AF2EB-36E5-4B77-BB45-B36C9BD9DDE8}"/>
              </a:ext>
            </a:extLst>
          </p:cNvPr>
          <p:cNvSpPr txBox="1"/>
          <p:nvPr/>
        </p:nvSpPr>
        <p:spPr>
          <a:xfrm>
            <a:off x="3523880" y="3052161"/>
            <a:ext cx="2473077" cy="27241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5. Select Execution Engine</a:t>
            </a:r>
            <a:endParaRPr lang="en-GB" sz="1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890C30A-95D6-4491-BB77-D2BAC72A0650}"/>
              </a:ext>
            </a:extLst>
          </p:cNvPr>
          <p:cNvSpPr/>
          <p:nvPr/>
        </p:nvSpPr>
        <p:spPr>
          <a:xfrm>
            <a:off x="3117107" y="1828805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0C3AD33-EE93-492E-9A0F-BDBEFF237AAB}"/>
              </a:ext>
            </a:extLst>
          </p:cNvPr>
          <p:cNvSpPr/>
          <p:nvPr/>
        </p:nvSpPr>
        <p:spPr>
          <a:xfrm>
            <a:off x="6042190" y="1828805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FB6E6F95-7B65-4291-A7E3-DF41410DF3F5}"/>
              </a:ext>
            </a:extLst>
          </p:cNvPr>
          <p:cNvSpPr/>
          <p:nvPr/>
        </p:nvSpPr>
        <p:spPr>
          <a:xfrm>
            <a:off x="3137514" y="4218951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C37E870-0663-482B-A73C-F0AC82A53FB3}"/>
              </a:ext>
            </a:extLst>
          </p:cNvPr>
          <p:cNvSpPr/>
          <p:nvPr/>
        </p:nvSpPr>
        <p:spPr>
          <a:xfrm>
            <a:off x="6054100" y="4218951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AEA37EA0-6F9B-48EC-A520-DB52A591CB7E}"/>
              </a:ext>
            </a:extLst>
          </p:cNvPr>
          <p:cNvSpPr/>
          <p:nvPr/>
        </p:nvSpPr>
        <p:spPr>
          <a:xfrm>
            <a:off x="181607" y="4118168"/>
            <a:ext cx="177142" cy="285750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4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06CBC6-4CE8-4486-AD35-ABACB7ED7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30869" r="1295" b="7126"/>
          <a:stretch/>
        </p:blipFill>
        <p:spPr>
          <a:xfrm>
            <a:off x="289442" y="2386604"/>
            <a:ext cx="8623098" cy="1257952"/>
          </a:xfrm>
          <a:prstGeom prst="rect">
            <a:avLst/>
          </a:prstGeom>
          <a:ln w="28575">
            <a:solidFill>
              <a:srgbClr val="F8C71A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83" y="192533"/>
            <a:ext cx="8123068" cy="483098"/>
          </a:xfrm>
        </p:spPr>
        <p:txBody>
          <a:bodyPr>
            <a:normAutofit/>
          </a:bodyPr>
          <a:lstStyle/>
          <a:p>
            <a:r>
              <a:rPr lang="en-US" dirty="0"/>
              <a:t>Building a Guided Automation Workflow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0791" y="1121149"/>
            <a:ext cx="2677336" cy="400110"/>
          </a:xfrm>
          <a:prstGeom prst="rect">
            <a:avLst/>
          </a:prstGeom>
          <a:noFill/>
          <a:ln w="38100">
            <a:solidFill>
              <a:srgbClr val="4BA1B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Interaction Required</a:t>
            </a:r>
          </a:p>
        </p:txBody>
      </p:sp>
      <p:cxnSp>
        <p:nvCxnSpPr>
          <p:cNvPr id="13" name="Straight Arrow Connector 12"/>
          <p:cNvCxnSpPr>
            <a:cxnSpLocks/>
            <a:stCxn id="8" idx="2"/>
          </p:cNvCxnSpPr>
          <p:nvPr/>
        </p:nvCxnSpPr>
        <p:spPr>
          <a:xfrm flipH="1">
            <a:off x="651732" y="1521259"/>
            <a:ext cx="4437727" cy="1646279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8" idx="2"/>
          </p:cNvCxnSpPr>
          <p:nvPr/>
        </p:nvCxnSpPr>
        <p:spPr>
          <a:xfrm flipH="1">
            <a:off x="1299804" y="1521259"/>
            <a:ext cx="3789655" cy="1646279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8" idx="2"/>
          </p:cNvCxnSpPr>
          <p:nvPr/>
        </p:nvCxnSpPr>
        <p:spPr>
          <a:xfrm flipH="1">
            <a:off x="4451250" y="1521259"/>
            <a:ext cx="638209" cy="984057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2"/>
          </p:cNvCxnSpPr>
          <p:nvPr/>
        </p:nvCxnSpPr>
        <p:spPr>
          <a:xfrm>
            <a:off x="5089459" y="1521259"/>
            <a:ext cx="1423382" cy="1299823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8" idx="2"/>
          </p:cNvCxnSpPr>
          <p:nvPr/>
        </p:nvCxnSpPr>
        <p:spPr>
          <a:xfrm>
            <a:off x="5089459" y="1521259"/>
            <a:ext cx="3407950" cy="1555639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29" idx="0"/>
          </p:cNvCxnSpPr>
          <p:nvPr/>
        </p:nvCxnSpPr>
        <p:spPr>
          <a:xfrm flipH="1" flipV="1">
            <a:off x="1979712" y="3519452"/>
            <a:ext cx="2592288" cy="733774"/>
          </a:xfrm>
          <a:prstGeom prst="straightConnector1">
            <a:avLst/>
          </a:prstGeom>
          <a:ln w="28575">
            <a:solidFill>
              <a:srgbClr val="CBD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29" idx="0"/>
          </p:cNvCxnSpPr>
          <p:nvPr/>
        </p:nvCxnSpPr>
        <p:spPr>
          <a:xfrm flipV="1">
            <a:off x="4572000" y="3340960"/>
            <a:ext cx="648072" cy="912266"/>
          </a:xfrm>
          <a:prstGeom prst="straightConnector1">
            <a:avLst/>
          </a:prstGeom>
          <a:ln w="28575">
            <a:solidFill>
              <a:srgbClr val="CBD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74683" y="4253226"/>
            <a:ext cx="1994634" cy="400110"/>
          </a:xfrm>
          <a:prstGeom prst="rect">
            <a:avLst/>
          </a:prstGeom>
          <a:noFill/>
          <a:ln w="38100">
            <a:solidFill>
              <a:srgbClr val="CBD9A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045B9F-2E8B-441C-AFFA-19682F04FD30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572000" y="3429754"/>
            <a:ext cx="2916324" cy="823472"/>
          </a:xfrm>
          <a:prstGeom prst="straightConnector1">
            <a:avLst/>
          </a:prstGeom>
          <a:ln w="28575">
            <a:solidFill>
              <a:srgbClr val="CBD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F6EDFA-41C8-4BE0-BC43-3D3867CA2C6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517082" y="1521259"/>
            <a:ext cx="2572377" cy="1646279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237440-B425-47E3-9600-01E0E6C6D4F3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283078" y="1521259"/>
            <a:ext cx="1806381" cy="1248754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345D7B-0917-4243-9B91-592242E4B1D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089459" y="1521259"/>
            <a:ext cx="98771" cy="877941"/>
          </a:xfrm>
          <a:prstGeom prst="straightConnector1">
            <a:avLst/>
          </a:prstGeom>
          <a:ln w="19050">
            <a:solidFill>
              <a:srgbClr val="4BA1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1A58E77-DF8D-4BCB-B69A-9BCB307807A0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4494822" y="3340960"/>
            <a:ext cx="77178" cy="912266"/>
          </a:xfrm>
          <a:prstGeom prst="straightConnector1">
            <a:avLst/>
          </a:prstGeom>
          <a:ln w="28575">
            <a:solidFill>
              <a:srgbClr val="CBD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 txBox="1">
            <a:spLocks/>
          </p:cNvSpPr>
          <p:nvPr/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b="1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2473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71552-C389-BC42-9A18-D2A980D6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of this lesson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8E7BB0-40B7-144C-B3A3-85E2252B0F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D08A6C-DCF9-6F49-A80A-91206B1C9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587" y="1957872"/>
            <a:ext cx="8378825" cy="2715286"/>
          </a:xfrm>
        </p:spPr>
        <p:txBody>
          <a:bodyPr/>
          <a:lstStyle/>
          <a:p>
            <a:pPr marL="6350" indent="0" algn="ctr">
              <a:buNone/>
            </a:pPr>
            <a:r>
              <a:rPr lang="de-DE" i="1" dirty="0"/>
              <a:t>„Data Scientist is just a sexed up word for Statistician“</a:t>
            </a:r>
          </a:p>
          <a:p>
            <a:pPr marL="6350" indent="0" algn="ctr">
              <a:buNone/>
            </a:pPr>
            <a:r>
              <a:rPr lang="de-DE" i="1" dirty="0"/>
              <a:t>-Nate Silver</a:t>
            </a:r>
          </a:p>
          <a:p>
            <a:pPr algn="ctr"/>
            <a:endParaRPr lang="de-DE" dirty="0"/>
          </a:p>
          <a:p>
            <a:pPr marL="6350" indent="0" algn="ctr">
              <a:buNone/>
            </a:pPr>
            <a:r>
              <a:rPr lang="de-DE" dirty="0"/>
              <a:t>How do we move the models to production?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CA40F-60A9-4013-BBCE-F1646B53AC98}"/>
              </a:ext>
            </a:extLst>
          </p:cNvPr>
          <p:cNvSpPr txBox="1"/>
          <p:nvPr/>
        </p:nvSpPr>
        <p:spPr>
          <a:xfrm>
            <a:off x="558052" y="4795554"/>
            <a:ext cx="80471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i="1" dirty="0"/>
              <a:t>*This lesson refers to chapter 10 of the GIDS book</a:t>
            </a:r>
          </a:p>
        </p:txBody>
      </p:sp>
    </p:spTree>
    <p:extLst>
      <p:ext uri="{BB962C8B-B14F-4D97-AF65-F5344CB8AC3E}">
        <p14:creationId xmlns:p14="http://schemas.microsoft.com/office/powerpoint/2010/main" val="1979033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KNIME’s Guided Automation: Automation + Interaction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3352768" y="4538888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KNIME Business Hub</a:t>
            </a:r>
          </a:p>
        </p:txBody>
      </p:sp>
      <p:sp>
        <p:nvSpPr>
          <p:cNvPr id="34" name="Bent-Up Arrow 33"/>
          <p:cNvSpPr/>
          <p:nvPr/>
        </p:nvSpPr>
        <p:spPr>
          <a:xfrm>
            <a:off x="5389980" y="3912055"/>
            <a:ext cx="1126611" cy="506229"/>
          </a:xfrm>
          <a:prstGeom prst="bentUpArrow">
            <a:avLst>
              <a:gd name="adj1" fmla="val 14863"/>
              <a:gd name="adj2" fmla="val 15757"/>
              <a:gd name="adj3" fmla="val 1798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5" name="TextBox 34"/>
          <p:cNvSpPr txBox="1"/>
          <p:nvPr/>
        </p:nvSpPr>
        <p:spPr>
          <a:xfrm>
            <a:off x="5425523" y="1163037"/>
            <a:ext cx="190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http://myhub.com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70DECA-6B7A-48CF-86F3-9ACCB915DD92}"/>
              </a:ext>
            </a:extLst>
          </p:cNvPr>
          <p:cNvGrpSpPr/>
          <p:nvPr/>
        </p:nvGrpSpPr>
        <p:grpSpPr>
          <a:xfrm>
            <a:off x="512606" y="1107662"/>
            <a:ext cx="4434447" cy="1872287"/>
            <a:chOff x="321602" y="928221"/>
            <a:chExt cx="9581220" cy="40453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71E0FC-2733-4D2B-BCDC-03E0E8CE6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" t="30869" r="1295" b="7126"/>
            <a:stretch/>
          </p:blipFill>
          <p:spPr>
            <a:xfrm>
              <a:off x="321602" y="2334282"/>
              <a:ext cx="9581220" cy="1397724"/>
            </a:xfrm>
            <a:prstGeom prst="rect">
              <a:avLst/>
            </a:prstGeom>
            <a:ln w="28575">
              <a:solidFill>
                <a:srgbClr val="F8C71A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89CD57-E399-4DB5-BE5E-5B141E848AA3}"/>
                </a:ext>
              </a:extLst>
            </p:cNvPr>
            <p:cNvSpPr txBox="1"/>
            <p:nvPr/>
          </p:nvSpPr>
          <p:spPr>
            <a:xfrm>
              <a:off x="4202925" y="928221"/>
              <a:ext cx="3360293" cy="565244"/>
            </a:xfrm>
            <a:prstGeom prst="rect">
              <a:avLst/>
            </a:prstGeom>
            <a:noFill/>
            <a:ln w="38100">
              <a:solidFill>
                <a:srgbClr val="4BA1B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Interaction Required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A09654B-449D-42B0-95BD-1BCF10FE2DC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759548" y="1493465"/>
              <a:ext cx="5123524" cy="1708522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6B6BF2A-CCE9-4028-93A4-A73AD387B1A7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1479627" y="1493465"/>
              <a:ext cx="4403445" cy="1708522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907EBC6-2B07-4DD1-AC4B-30BEB2B7D5E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4981229" y="1493465"/>
              <a:ext cx="901842" cy="972722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6F08D06-CFF8-4DD5-A73D-81488C0EB892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883071" y="1493465"/>
              <a:ext cx="1388795" cy="1323570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B42F2C-49C5-4676-9044-C2FB2C47B708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5883071" y="1493465"/>
              <a:ext cx="3593874" cy="1607811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EB7E34B-FEC6-48D9-BECB-FE882A02D1DE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H="1" flipV="1">
              <a:off x="2199686" y="3593008"/>
              <a:ext cx="2880312" cy="815298"/>
            </a:xfrm>
            <a:prstGeom prst="straightConnector1">
              <a:avLst/>
            </a:prstGeom>
            <a:ln w="19050">
              <a:solidFill>
                <a:srgbClr val="CBD9A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D8D8DCD-A1BA-40ED-B118-28DC043D57B8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5079998" y="3394683"/>
              <a:ext cx="720081" cy="1013623"/>
            </a:xfrm>
            <a:prstGeom prst="straightConnector1">
              <a:avLst/>
            </a:prstGeom>
            <a:ln w="19050">
              <a:solidFill>
                <a:srgbClr val="CBD9A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8B842C-EE16-46CC-9FFF-FEC6798B7F4E}"/>
                </a:ext>
              </a:extLst>
            </p:cNvPr>
            <p:cNvSpPr txBox="1"/>
            <p:nvPr/>
          </p:nvSpPr>
          <p:spPr>
            <a:xfrm>
              <a:off x="3971869" y="4408306"/>
              <a:ext cx="2216258" cy="565244"/>
            </a:xfrm>
            <a:prstGeom prst="rect">
              <a:avLst/>
            </a:prstGeom>
            <a:noFill/>
            <a:ln w="38100">
              <a:solidFill>
                <a:srgbClr val="CBD9A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Automated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FA844D1-6E89-40A3-B475-B936049C11A1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5079998" y="3493342"/>
              <a:ext cx="3240360" cy="914964"/>
            </a:xfrm>
            <a:prstGeom prst="straightConnector1">
              <a:avLst/>
            </a:prstGeom>
            <a:ln w="19050">
              <a:solidFill>
                <a:srgbClr val="CBD9A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6BFB79A-DA96-4DBC-AF78-F27FF25DE16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2832154" y="1493465"/>
              <a:ext cx="3050918" cy="1708522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E1BDF98-D3BF-49A2-8D40-F3BF3D0CFDA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3683258" y="1493465"/>
              <a:ext cx="2199813" cy="1266830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961E8F8-AC14-4669-888C-CC5D5D6DE6E0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5800088" y="1493465"/>
              <a:ext cx="82983" cy="854816"/>
            </a:xfrm>
            <a:prstGeom prst="straightConnector1">
              <a:avLst/>
            </a:prstGeom>
            <a:ln w="19050">
              <a:solidFill>
                <a:srgbClr val="4BA1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D25BE9C-F39C-45BB-A45C-E94CEC5E8A9F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H="1" flipV="1">
              <a:off x="4994251" y="3394683"/>
              <a:ext cx="85747" cy="1013623"/>
            </a:xfrm>
            <a:prstGeom prst="straightConnector1">
              <a:avLst/>
            </a:prstGeom>
            <a:ln w="19050">
              <a:solidFill>
                <a:srgbClr val="CBD9A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rrow: Down 3">
            <a:extLst>
              <a:ext uri="{FF2B5EF4-FFF2-40B4-BE49-F238E27FC236}">
                <a16:creationId xmlns:a16="http://schemas.microsoft.com/office/drawing/2014/main" id="{C7969FE9-52A5-4077-AAB7-2A82290E45D2}"/>
              </a:ext>
            </a:extLst>
          </p:cNvPr>
          <p:cNvSpPr/>
          <p:nvPr/>
        </p:nvSpPr>
        <p:spPr>
          <a:xfrm>
            <a:off x="4572000" y="2597506"/>
            <a:ext cx="152795" cy="891975"/>
          </a:xfrm>
          <a:prstGeom prst="downArrow">
            <a:avLst>
              <a:gd name="adj1" fmla="val 50000"/>
              <a:gd name="adj2" fmla="val 650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1556C3-F5D9-4D8C-B76F-F7B1A0BB2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2890"/>
          <a:stretch/>
        </p:blipFill>
        <p:spPr>
          <a:xfrm>
            <a:off x="5748716" y="1732548"/>
            <a:ext cx="2554212" cy="128196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254471-BB39-473C-8ADD-B588169CFE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b="3838"/>
          <a:stretch/>
        </p:blipFill>
        <p:spPr>
          <a:xfrm>
            <a:off x="5920301" y="2110039"/>
            <a:ext cx="2544009" cy="125527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C09DD0-D3B0-4D4B-AC00-5B141C7D3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4286"/>
          <a:stretch/>
        </p:blipFill>
        <p:spPr>
          <a:xfrm>
            <a:off x="6178090" y="2454443"/>
            <a:ext cx="2544009" cy="125527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09E6245-613D-4FC1-910D-4C011747CC26}"/>
              </a:ext>
            </a:extLst>
          </p:cNvPr>
          <p:cNvGrpSpPr/>
          <p:nvPr/>
        </p:nvGrpSpPr>
        <p:grpSpPr>
          <a:xfrm>
            <a:off x="7548074" y="1222309"/>
            <a:ext cx="996150" cy="241790"/>
            <a:chOff x="8386748" y="1040621"/>
            <a:chExt cx="1106833" cy="268656"/>
          </a:xfrm>
        </p:grpSpPr>
        <p:pic>
          <p:nvPicPr>
            <p:cNvPr id="15" name="Picture 2" descr="Image result for chrome symbol">
              <a:extLst>
                <a:ext uri="{FF2B5EF4-FFF2-40B4-BE49-F238E27FC236}">
                  <a16:creationId xmlns:a16="http://schemas.microsoft.com/office/drawing/2014/main" id="{4B9EEC4E-627A-4975-ADA8-3C50E0E3D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6748" y="1053179"/>
              <a:ext cx="234303" cy="234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safari symbol">
              <a:extLst>
                <a:ext uri="{FF2B5EF4-FFF2-40B4-BE49-F238E27FC236}">
                  <a16:creationId xmlns:a16="http://schemas.microsoft.com/office/drawing/2014/main" id="{A026A60D-16F4-4F46-9394-3813E90653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7" r="18422"/>
            <a:stretch/>
          </p:blipFill>
          <p:spPr bwMode="auto">
            <a:xfrm>
              <a:off x="8646802" y="1040621"/>
              <a:ext cx="259779" cy="268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internet explorer">
              <a:extLst>
                <a:ext uri="{FF2B5EF4-FFF2-40B4-BE49-F238E27FC236}">
                  <a16:creationId xmlns:a16="http://schemas.microsoft.com/office/drawing/2014/main" id="{E19A7625-EABF-4A5B-A8E8-28F694F6A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671" y="1040621"/>
              <a:ext cx="268106" cy="268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firefox">
              <a:extLst>
                <a:ext uri="{FF2B5EF4-FFF2-40B4-BE49-F238E27FC236}">
                  <a16:creationId xmlns:a16="http://schemas.microsoft.com/office/drawing/2014/main" id="{AD907622-0BAF-46D7-8BB9-17AE6C404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5475" y="1041171"/>
              <a:ext cx="268106" cy="268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8C8C7FC-8C9D-4E0D-BF49-C0A2C145C740}"/>
              </a:ext>
            </a:extLst>
          </p:cNvPr>
          <p:cNvSpPr txBox="1"/>
          <p:nvPr/>
        </p:nvSpPr>
        <p:spPr>
          <a:xfrm>
            <a:off x="6771060" y="3865115"/>
            <a:ext cx="2319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analytical application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for business users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from web browser</a:t>
            </a:r>
          </a:p>
        </p:txBody>
      </p:sp>
      <p:sp>
        <p:nvSpPr>
          <p:cNvPr id="45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 txBox="1">
            <a:spLocks/>
          </p:cNvSpPr>
          <p:nvPr/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b="1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C55FB4E-1717-4E0E-B108-F4E6CC9734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76" y="3564522"/>
            <a:ext cx="824442" cy="9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34" grpId="0" animBg="1"/>
      <p:bldP spid="35" grpId="0"/>
      <p:bldP spid="4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08A4-0B13-421A-958E-1A2F9017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in a web service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A5B4D-25CE-4071-9986-E7B28FA0E1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70016-CE71-4A28-A066-2CB0FB77F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 web service provides interoperability between computer systems</a:t>
            </a:r>
          </a:p>
          <a:p>
            <a:pPr lvl="1"/>
            <a:r>
              <a:rPr lang="en-GB" dirty="0"/>
              <a:t>over the internet</a:t>
            </a:r>
          </a:p>
          <a:p>
            <a:pPr lvl="1"/>
            <a:r>
              <a:rPr lang="en-GB" dirty="0"/>
              <a:t>through a web technology, such as </a:t>
            </a:r>
            <a:r>
              <a:rPr lang="en-GB" dirty="0">
                <a:hlinkClick r:id="rId2" tooltip="HTTPS"/>
              </a:rPr>
              <a:t>HTTP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to transfer machine-readable file formats such as </a:t>
            </a:r>
            <a:r>
              <a:rPr lang="en-GB" dirty="0">
                <a:hlinkClick r:id="rId3" tooltip="XMLHttpRequest"/>
              </a:rPr>
              <a:t>XML</a:t>
            </a:r>
            <a:r>
              <a:rPr lang="en-GB" dirty="0"/>
              <a:t> and </a:t>
            </a:r>
            <a:r>
              <a:rPr lang="en-GB" dirty="0">
                <a:hlinkClick r:id="rId4" tooltip="JSON"/>
              </a:rPr>
              <a:t>JSON</a:t>
            </a:r>
            <a:r>
              <a:rPr lang="en-GB" dirty="0"/>
              <a:t>. </a:t>
            </a:r>
          </a:p>
          <a:p>
            <a:pPr lvl="1"/>
            <a:endParaRPr lang="en-GB" dirty="0"/>
          </a:p>
          <a:p>
            <a:r>
              <a:rPr lang="de-DE" dirty="0"/>
              <a:t>Web Services with REST architecture are the current state of the art </a:t>
            </a:r>
          </a:p>
          <a:p>
            <a:pPr lvl="1"/>
            <a:endParaRPr lang="de-DE" dirty="0"/>
          </a:p>
          <a:p>
            <a:r>
              <a:rPr lang="en-GB" dirty="0"/>
              <a:t>What is a REST architecture</a:t>
            </a:r>
          </a:p>
          <a:p>
            <a:pPr lvl="1"/>
            <a:r>
              <a:rPr lang="en-GB" b="1" dirty="0"/>
              <a:t>Representational State Transfer</a:t>
            </a:r>
            <a:r>
              <a:rPr lang="en-GB" dirty="0"/>
              <a:t> (</a:t>
            </a:r>
            <a:r>
              <a:rPr lang="en-GB" b="1" dirty="0"/>
              <a:t>REST</a:t>
            </a:r>
            <a:r>
              <a:rPr lang="en-GB" dirty="0"/>
              <a:t>) is a software architectural style introducing a set of constraints for web services. </a:t>
            </a:r>
          </a:p>
          <a:p>
            <a:pPr lvl="1"/>
            <a:r>
              <a:rPr lang="en-GB" dirty="0"/>
              <a:t>Web services that conform to the REST architectural style, are called </a:t>
            </a:r>
            <a:r>
              <a:rPr lang="en-GB" i="1" dirty="0"/>
              <a:t>RESTful</a:t>
            </a:r>
            <a:r>
              <a:rPr lang="en-GB" dirty="0"/>
              <a:t> (REST) web services.</a:t>
            </a:r>
          </a:p>
          <a:p>
            <a:pPr lvl="1"/>
            <a:r>
              <a:rPr lang="en-GB" b="1" dirty="0"/>
              <a:t>REST services </a:t>
            </a:r>
            <a:r>
              <a:rPr lang="en-GB" dirty="0"/>
              <a:t>allow the requesting systems to access and manipulate representations of web resources by using a </a:t>
            </a:r>
            <a:r>
              <a:rPr lang="en-GB" b="1" dirty="0"/>
              <a:t>uniform</a:t>
            </a:r>
            <a:r>
              <a:rPr lang="en-GB" dirty="0"/>
              <a:t> and </a:t>
            </a:r>
            <a:r>
              <a:rPr lang="en-GB" b="1" dirty="0"/>
              <a:t>predefined</a:t>
            </a:r>
            <a:r>
              <a:rPr lang="en-GB" dirty="0"/>
              <a:t> set of stateless operations. You cannot make up your own arbitrary set of operations, as in SOAP web services.</a:t>
            </a:r>
          </a:p>
          <a:p>
            <a:pPr lvl="1"/>
            <a:r>
              <a:rPr lang="en-GB" dirty="0"/>
              <a:t>Stateless protocol and standard operations =&gt; fast execution, easy to manage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6C29-A8D7-4F2B-A3BE-B8570B07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34231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08A4-0B13-421A-958E-1A2F9017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in a web service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A5B4D-25CE-4071-9986-E7B28FA0E1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70016-CE71-4A28-A066-2CB0FB77F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Operations in a REST web service (over HTTP)</a:t>
            </a:r>
          </a:p>
          <a:p>
            <a:pPr lvl="1"/>
            <a:r>
              <a:rPr lang="en-GB" dirty="0"/>
              <a:t>GET </a:t>
            </a:r>
          </a:p>
          <a:p>
            <a:pPr lvl="1"/>
            <a:r>
              <a:rPr lang="en-GB" dirty="0"/>
              <a:t>HEAD </a:t>
            </a:r>
          </a:p>
          <a:p>
            <a:pPr lvl="1"/>
            <a:r>
              <a:rPr lang="en-GB" dirty="0"/>
              <a:t>POST </a:t>
            </a:r>
          </a:p>
          <a:p>
            <a:pPr lvl="1"/>
            <a:r>
              <a:rPr lang="en-GB" dirty="0"/>
              <a:t>PUT</a:t>
            </a:r>
          </a:p>
          <a:p>
            <a:pPr lvl="1"/>
            <a:r>
              <a:rPr lang="en-GB" dirty="0"/>
              <a:t>PATCH</a:t>
            </a:r>
          </a:p>
          <a:p>
            <a:pPr lvl="1"/>
            <a:r>
              <a:rPr lang="en-GB" dirty="0"/>
              <a:t>DELETE</a:t>
            </a:r>
          </a:p>
          <a:p>
            <a:pPr lvl="1"/>
            <a:r>
              <a:rPr lang="en-GB" dirty="0"/>
              <a:t>CONNECT</a:t>
            </a:r>
          </a:p>
          <a:p>
            <a:pPr lvl="1"/>
            <a:r>
              <a:rPr lang="en-GB" dirty="0"/>
              <a:t>OPTIONS </a:t>
            </a:r>
          </a:p>
          <a:p>
            <a:pPr lvl="1"/>
            <a:r>
              <a:rPr lang="en-GB" dirty="0"/>
              <a:t>TRACE</a:t>
            </a:r>
          </a:p>
          <a:p>
            <a:pPr lvl="1"/>
            <a:endParaRPr lang="en-GB" dirty="0"/>
          </a:p>
          <a:p>
            <a:r>
              <a:rPr lang="en-GB" dirty="0"/>
              <a:t>The Request and Response objects</a:t>
            </a:r>
          </a:p>
          <a:p>
            <a:pPr lvl="1"/>
            <a:r>
              <a:rPr lang="en-GB" dirty="0"/>
              <a:t>Data is exchanged via a Request object and a Response object</a:t>
            </a:r>
          </a:p>
          <a:p>
            <a:pPr lvl="1"/>
            <a:r>
              <a:rPr lang="en-GB" dirty="0"/>
              <a:t>The </a:t>
            </a:r>
            <a:r>
              <a:rPr lang="en-GB" b="1" dirty="0"/>
              <a:t>Request object </a:t>
            </a:r>
            <a:r>
              <a:rPr lang="en-GB" dirty="0"/>
              <a:t>sends data to the REST service, together with the required operation</a:t>
            </a:r>
          </a:p>
          <a:p>
            <a:pPr lvl="1"/>
            <a:r>
              <a:rPr lang="en-GB" dirty="0"/>
              <a:t>The </a:t>
            </a:r>
            <a:r>
              <a:rPr lang="en-GB" b="1" dirty="0"/>
              <a:t>Response object </a:t>
            </a:r>
            <a:r>
              <a:rPr lang="en-GB" dirty="0"/>
              <a:t>passes the result back to the calling system 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6C29-A8D7-4F2B-A3BE-B8570B07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54ECFD5-E142-48E0-918A-0DFC853C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19" y="1479177"/>
            <a:ext cx="2880286" cy="21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13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75032"/>
            <a:ext cx="8426450" cy="246221"/>
          </a:xfrm>
        </p:spPr>
        <p:txBody>
          <a:bodyPr/>
          <a:lstStyle/>
          <a:p>
            <a:r>
              <a:rPr lang="en-GB" dirty="0"/>
              <a:t>Building a web service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900000"/>
            <a:ext cx="8378825" cy="1825596"/>
          </a:xfrm>
        </p:spPr>
        <p:txBody>
          <a:bodyPr/>
          <a:lstStyle/>
          <a:p>
            <a:r>
              <a:rPr lang="en-GB" dirty="0"/>
              <a:t>Building a REST service requires:</a:t>
            </a:r>
          </a:p>
          <a:p>
            <a:pPr lvl="1"/>
            <a:r>
              <a:rPr lang="en-GB" dirty="0"/>
              <a:t>To shape the structures of the Request and Response objects</a:t>
            </a:r>
          </a:p>
          <a:p>
            <a:pPr lvl="1"/>
            <a:r>
              <a:rPr lang="en-GB" dirty="0"/>
              <a:t>To enable the REST API</a:t>
            </a:r>
          </a:p>
          <a:p>
            <a:r>
              <a:rPr lang="en-GB" dirty="0"/>
              <a:t>Solutions:</a:t>
            </a:r>
          </a:p>
          <a:p>
            <a:pPr lvl="1"/>
            <a:r>
              <a:rPr lang="en-GB" dirty="0"/>
              <a:t>Container nodes shape the Request and Response objects</a:t>
            </a:r>
          </a:p>
          <a:p>
            <a:pPr lvl="1"/>
            <a:r>
              <a:rPr lang="en-GB" dirty="0"/>
              <a:t>All workflows uploaded on the KNIME Server are available as REST services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42" y="3065765"/>
            <a:ext cx="4300926" cy="1794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357EB30-77D1-46E2-B422-F1E0ACB229BF}"/>
              </a:ext>
            </a:extLst>
          </p:cNvPr>
          <p:cNvSpPr/>
          <p:nvPr/>
        </p:nvSpPr>
        <p:spPr>
          <a:xfrm>
            <a:off x="1690968" y="3779654"/>
            <a:ext cx="638735" cy="611841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6CEE3C-76E3-4828-BDF6-732868586E5A}"/>
              </a:ext>
            </a:extLst>
          </p:cNvPr>
          <p:cNvSpPr/>
          <p:nvPr/>
        </p:nvSpPr>
        <p:spPr>
          <a:xfrm>
            <a:off x="5200337" y="4006012"/>
            <a:ext cx="638735" cy="611841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1C0E58A-55AC-438C-807E-2ADB0940DB43}"/>
              </a:ext>
            </a:extLst>
          </p:cNvPr>
          <p:cNvSpPr/>
          <p:nvPr/>
        </p:nvSpPr>
        <p:spPr>
          <a:xfrm>
            <a:off x="6084794" y="4667160"/>
            <a:ext cx="1185023" cy="484094"/>
          </a:xfrm>
          <a:prstGeom prst="wedgeRoundRectCallout">
            <a:avLst>
              <a:gd name="adj1" fmla="val -62654"/>
              <a:gd name="adj2" fmla="val -98156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35EEA1-9113-4463-9C1A-6FB3FED47838}"/>
              </a:ext>
            </a:extLst>
          </p:cNvPr>
          <p:cNvSpPr txBox="1"/>
          <p:nvPr/>
        </p:nvSpPr>
        <p:spPr>
          <a:xfrm>
            <a:off x="6129337" y="4753929"/>
            <a:ext cx="110518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Other container nodes are available</a:t>
            </a:r>
            <a:endParaRPr lang="en-GB" sz="1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215202A-03E4-4282-8367-B6E4F30ECF35}"/>
              </a:ext>
            </a:extLst>
          </p:cNvPr>
          <p:cNvSpPr/>
          <p:nvPr/>
        </p:nvSpPr>
        <p:spPr>
          <a:xfrm>
            <a:off x="5200337" y="3153469"/>
            <a:ext cx="1231246" cy="611840"/>
          </a:xfrm>
          <a:prstGeom prst="wedgeRoundRectCallout">
            <a:avLst>
              <a:gd name="adj1" fmla="val -27193"/>
              <a:gd name="adj2" fmla="val 90733"/>
              <a:gd name="adj3" fmla="val 16667"/>
            </a:avLst>
          </a:prstGeom>
          <a:solidFill>
            <a:schemeClr val="bg1"/>
          </a:solidFill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35E0B7-11FE-4D6F-97D9-1CEA44D385D9}"/>
              </a:ext>
            </a:extLst>
          </p:cNvPr>
          <p:cNvSpPr txBox="1"/>
          <p:nvPr/>
        </p:nvSpPr>
        <p:spPr>
          <a:xfrm>
            <a:off x="5237957" y="3228556"/>
            <a:ext cx="1172352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1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Container nodes shape Request and Response structure</a:t>
            </a:r>
            <a:endParaRPr lang="en-GB" sz="1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48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75032"/>
            <a:ext cx="8426450" cy="246221"/>
          </a:xfrm>
        </p:spPr>
        <p:txBody>
          <a:bodyPr/>
          <a:lstStyle/>
          <a:p>
            <a:r>
              <a:rPr lang="en-GB" dirty="0"/>
              <a:t>Building a web service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2198111" y="3876444"/>
            <a:ext cx="1406118" cy="1403848"/>
            <a:chOff x="4848903" y="1454680"/>
            <a:chExt cx="2491703" cy="3000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903" y="1454680"/>
              <a:ext cx="2373091" cy="23730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48903" y="3534020"/>
              <a:ext cx="2491703" cy="9208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400" b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ea typeface="Arial" panose="02000000000000000000" pitchFamily="2" charset="0"/>
                  <a:cs typeface="Arial" panose="020B0604020202020204" pitchFamily="34" charset="0"/>
                </a:rPr>
                <a:t>KNIME Business Hub</a:t>
              </a:r>
              <a:endParaRPr lang="en-US" sz="14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526" y="4164695"/>
            <a:ext cx="521052" cy="217359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068802" y="4061706"/>
            <a:ext cx="956828" cy="982011"/>
            <a:chOff x="6280572" y="3053839"/>
            <a:chExt cx="1363811" cy="16146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572" y="3053839"/>
              <a:ext cx="1363811" cy="13638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32847" y="4237591"/>
              <a:ext cx="125925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400" b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ea typeface="Arial" panose="02000000000000000000" pitchFamily="2" charset="0"/>
                  <a:cs typeface="Arial" panose="020B0604020202020204" pitchFamily="34" charset="0"/>
                </a:rPr>
                <a:t>External Application</a:t>
              </a:r>
              <a:endParaRPr lang="en-US" sz="14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Up Arrow 13"/>
          <p:cNvSpPr/>
          <p:nvPr/>
        </p:nvSpPr>
        <p:spPr>
          <a:xfrm rot="5400000">
            <a:off x="4247063" y="4224105"/>
            <a:ext cx="178903" cy="1155218"/>
          </a:xfrm>
          <a:prstGeom prst="up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3">
            <a:extLst>
              <a:ext uri="{FF2B5EF4-FFF2-40B4-BE49-F238E27FC236}">
                <a16:creationId xmlns:a16="http://schemas.microsoft.com/office/drawing/2014/main" id="{737B3541-5C19-4B7E-A702-A57C6BA98CBA}"/>
              </a:ext>
            </a:extLst>
          </p:cNvPr>
          <p:cNvSpPr/>
          <p:nvPr/>
        </p:nvSpPr>
        <p:spPr>
          <a:xfrm rot="16200000">
            <a:off x="4213597" y="3943492"/>
            <a:ext cx="178903" cy="1155218"/>
          </a:xfrm>
          <a:prstGeom prst="up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41160" y="3697344"/>
            <a:ext cx="1638547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REST Service</a:t>
            </a:r>
            <a:endParaRPr lang="en-US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7BA5D3-BC67-4CC0-85C7-2D98F83EEB88}"/>
              </a:ext>
            </a:extLst>
          </p:cNvPr>
          <p:cNvSpPr/>
          <p:nvPr/>
        </p:nvSpPr>
        <p:spPr>
          <a:xfrm>
            <a:off x="2859301" y="4102904"/>
            <a:ext cx="717243" cy="369568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E5FCF4-049F-43C5-840E-017E2919846A}"/>
              </a:ext>
            </a:extLst>
          </p:cNvPr>
          <p:cNvGrpSpPr/>
          <p:nvPr/>
        </p:nvGrpSpPr>
        <p:grpSpPr>
          <a:xfrm>
            <a:off x="6721829" y="658065"/>
            <a:ext cx="958312" cy="1617937"/>
            <a:chOff x="5642435" y="1454682"/>
            <a:chExt cx="1698171" cy="240669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55FB4E-1717-4E0E-B108-F4E6CC97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047" y="1454682"/>
              <a:ext cx="1460947" cy="14609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9BBF9E-A122-4E5A-8BC1-52F3A2761F9D}"/>
                </a:ext>
              </a:extLst>
            </p:cNvPr>
            <p:cNvSpPr txBox="1"/>
            <p:nvPr/>
          </p:nvSpPr>
          <p:spPr>
            <a:xfrm>
              <a:off x="5642435" y="2899951"/>
              <a:ext cx="1698171" cy="961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GB" sz="1400" b="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ea typeface="Arial" panose="02000000000000000000" pitchFamily="2" charset="0"/>
                  <a:cs typeface="Arial" panose="020B0604020202020204" pitchFamily="34" charset="0"/>
                </a:rPr>
                <a:t>KNIME Business Hub</a:t>
              </a:r>
              <a:endParaRPr lang="en-US" sz="14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07B045C-9113-44D7-9C2E-28FAC40A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244" y="1446642"/>
            <a:ext cx="3313074" cy="1382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Up Arrow 12">
            <a:extLst>
              <a:ext uri="{FF2B5EF4-FFF2-40B4-BE49-F238E27FC236}">
                <a16:creationId xmlns:a16="http://schemas.microsoft.com/office/drawing/2014/main" id="{8072076F-D839-4D88-BC58-96C6ADBB70A8}"/>
              </a:ext>
            </a:extLst>
          </p:cNvPr>
          <p:cNvSpPr/>
          <p:nvPr/>
        </p:nvSpPr>
        <p:spPr>
          <a:xfrm rot="3657693">
            <a:off x="5837297" y="1089413"/>
            <a:ext cx="206466" cy="1712216"/>
          </a:xfrm>
          <a:prstGeom prst="up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C9696E-BFCB-4A9D-B79E-C775168E2413}"/>
              </a:ext>
            </a:extLst>
          </p:cNvPr>
          <p:cNvSpPr txBox="1"/>
          <p:nvPr/>
        </p:nvSpPr>
        <p:spPr>
          <a:xfrm>
            <a:off x="5427469" y="1285824"/>
            <a:ext cx="824442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Upload</a:t>
            </a:r>
            <a:endParaRPr lang="en-US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36212F-0EF2-4EE7-BBEC-9024252926E0}"/>
              </a:ext>
            </a:extLst>
          </p:cNvPr>
          <p:cNvSpPr txBox="1"/>
          <p:nvPr/>
        </p:nvSpPr>
        <p:spPr>
          <a:xfrm>
            <a:off x="6547016" y="2297441"/>
            <a:ext cx="1618495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GB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REST Service</a:t>
            </a:r>
            <a:endParaRPr lang="en-US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2AAB86-E59B-47A8-AEE5-B3A908F2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865" y="807024"/>
            <a:ext cx="521052" cy="21735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B1BEA3-CAC4-4A08-AA22-E00C8FD30130}"/>
              </a:ext>
            </a:extLst>
          </p:cNvPr>
          <p:cNvSpPr/>
          <p:nvPr/>
        </p:nvSpPr>
        <p:spPr>
          <a:xfrm>
            <a:off x="6920769" y="725926"/>
            <a:ext cx="717243" cy="369568"/>
          </a:xfrm>
          <a:prstGeom prst="ellipse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B208DE-87D4-49AF-BF5A-8A1EF27023DE}"/>
              </a:ext>
            </a:extLst>
          </p:cNvPr>
          <p:cNvSpPr txBox="1"/>
          <p:nvPr/>
        </p:nvSpPr>
        <p:spPr>
          <a:xfrm>
            <a:off x="644535" y="725926"/>
            <a:ext cx="256480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1</a:t>
            </a:r>
            <a:endParaRPr lang="en-GB" sz="3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8C0868-E272-4D3E-966F-9B1B6CCE9604}"/>
              </a:ext>
            </a:extLst>
          </p:cNvPr>
          <p:cNvSpPr txBox="1"/>
          <p:nvPr/>
        </p:nvSpPr>
        <p:spPr>
          <a:xfrm>
            <a:off x="641667" y="3562157"/>
            <a:ext cx="256480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6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2</a:t>
            </a:r>
            <a:endParaRPr lang="en-GB" sz="36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83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08A4-0B13-421A-958E-1A2F9017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as a file in standard format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A5B4D-25CE-4071-9986-E7B28FA0E1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70016-CE71-4A28-A066-2CB0FB77F3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/>
              <a:t>Standard formats allow for external applications to consume the network/model</a:t>
            </a:r>
            <a:endParaRPr lang="en-US" sz="1800" dirty="0"/>
          </a:p>
          <a:p>
            <a:r>
              <a:rPr lang="de-DE" sz="1800" b="1" dirty="0"/>
              <a:t>PMML</a:t>
            </a:r>
          </a:p>
          <a:p>
            <a:pPr lvl="1"/>
            <a:r>
              <a:rPr lang="en-GB" b="1" dirty="0"/>
              <a:t>Predictive Model </a:t>
            </a:r>
            <a:r>
              <a:rPr lang="en-GB" b="1" dirty="0" err="1"/>
              <a:t>Markup</a:t>
            </a:r>
            <a:r>
              <a:rPr lang="en-GB" b="1" dirty="0"/>
              <a:t> Language (PMML)</a:t>
            </a:r>
            <a:r>
              <a:rPr lang="en-GB" dirty="0"/>
              <a:t> is based on XML</a:t>
            </a:r>
          </a:p>
          <a:p>
            <a:pPr lvl="1"/>
            <a:r>
              <a:rPr lang="en-GB" dirty="0"/>
              <a:t>Embeds a wide range of predictive models along with aspects of the required pre-processing</a:t>
            </a:r>
          </a:p>
          <a:p>
            <a:pPr lvl="1"/>
            <a:r>
              <a:rPr lang="en-GB" dirty="0"/>
              <a:t>Can be directly loaded into database systems and applied to data tables</a:t>
            </a:r>
          </a:p>
          <a:p>
            <a:pPr lvl="1"/>
            <a:r>
              <a:rPr lang="en-GB" dirty="0"/>
              <a:t>PMML works well with standard ML models (decision tree, logistic regression)</a:t>
            </a:r>
          </a:p>
          <a:p>
            <a:pPr lvl="1"/>
            <a:r>
              <a:rPr lang="en-GB" dirty="0"/>
              <a:t>Representation of new complex models (</a:t>
            </a:r>
            <a:r>
              <a:rPr lang="en-GB" dirty="0" err="1"/>
              <a:t>ensamble</a:t>
            </a:r>
            <a:r>
              <a:rPr lang="en-GB" dirty="0"/>
              <a:t>, deep learning</a:t>
            </a:r>
            <a:r>
              <a:rPr lang="en-DE" dirty="0"/>
              <a:t>…</a:t>
            </a:r>
            <a:r>
              <a:rPr lang="en-GB" dirty="0"/>
              <a:t>) is problematic, either because a standard representation has not been defined or because the size of the resulting file is too large</a:t>
            </a:r>
          </a:p>
          <a:p>
            <a:pPr lvl="1"/>
            <a:r>
              <a:rPr lang="de-DE" dirty="0"/>
              <a:t>Less and less used</a:t>
            </a:r>
          </a:p>
          <a:p>
            <a:r>
              <a:rPr lang="en-GB" sz="1800" b="1" dirty="0"/>
              <a:t>ONNX</a:t>
            </a:r>
            <a:endParaRPr lang="en-GB" sz="1800" dirty="0"/>
          </a:p>
          <a:p>
            <a:pPr lvl="1"/>
            <a:r>
              <a:rPr lang="en-GB" dirty="0"/>
              <a:t>ONNX = Open Neural Network for </a:t>
            </a:r>
            <a:r>
              <a:rPr lang="en-GB" dirty="0" err="1"/>
              <a:t>eXchange</a:t>
            </a:r>
            <a:endParaRPr lang="en-GB" dirty="0"/>
          </a:p>
          <a:p>
            <a:pPr lvl="1"/>
            <a:r>
              <a:rPr lang="en-GB" dirty="0"/>
              <a:t>Open </a:t>
            </a:r>
            <a:r>
              <a:rPr lang="en-GB" b="1" dirty="0"/>
              <a:t>standard</a:t>
            </a:r>
            <a:r>
              <a:rPr lang="en-GB" dirty="0"/>
              <a:t> dedicated to represent </a:t>
            </a:r>
            <a:r>
              <a:rPr lang="en-GB" b="1" dirty="0"/>
              <a:t>neural networks </a:t>
            </a:r>
            <a:r>
              <a:rPr lang="en-GB" dirty="0"/>
              <a:t>and </a:t>
            </a:r>
            <a:r>
              <a:rPr lang="en-GB" b="1" dirty="0"/>
              <a:t>deep learning networks </a:t>
            </a:r>
          </a:p>
          <a:p>
            <a:pPr lvl="1"/>
            <a:r>
              <a:rPr lang="en-GB" dirty="0"/>
              <a:t>ONNX represented networks can then be stored into files</a:t>
            </a:r>
          </a:p>
          <a:p>
            <a:pPr lvl="1"/>
            <a:r>
              <a:rPr lang="en-GB" dirty="0"/>
              <a:t>Standard ensures the portability of the represented network across systems</a:t>
            </a:r>
          </a:p>
          <a:p>
            <a:pPr marL="6350" indent="0">
              <a:buNone/>
            </a:pPr>
            <a:r>
              <a:rPr lang="en-GB" sz="1200" b="1" dirty="0"/>
              <a:t>Note</a:t>
            </a:r>
            <a:r>
              <a:rPr lang="en-GB" sz="1200" dirty="0"/>
              <a:t>: </a:t>
            </a:r>
            <a:r>
              <a:rPr lang="de-DE" sz="1200" dirty="0"/>
              <a:t>Data processing (transformation/integration) must be part of the deployed model in production</a:t>
            </a:r>
            <a:endParaRPr lang="en-GB" sz="1200" dirty="0"/>
          </a:p>
          <a:p>
            <a:pPr lvl="1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6C29-A8D7-4F2B-A3BE-B8570B07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7756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 Causes for Deployment Failures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Data Science projects often fail in deployment.</a:t>
            </a:r>
            <a:r>
              <a:rPr lang="en-GB" dirty="0"/>
              <a:t> Why?</a:t>
            </a:r>
          </a:p>
          <a:p>
            <a:r>
              <a:rPr lang="en-GB" dirty="0"/>
              <a:t>Common reasons:</a:t>
            </a:r>
          </a:p>
          <a:p>
            <a:pPr lvl="1"/>
            <a:r>
              <a:rPr lang="en-GB" b="1" dirty="0"/>
              <a:t>Bad project design</a:t>
            </a:r>
            <a:r>
              <a:rPr lang="en-GB" dirty="0"/>
              <a:t>: consequences can appear only in deployment phase. For example, </a:t>
            </a:r>
            <a:r>
              <a:rPr lang="de-DE" sz="1400" dirty="0"/>
              <a:t>a feature,  transformation, or a data source that is not available in production.</a:t>
            </a:r>
          </a:p>
          <a:p>
            <a:pPr lvl="1"/>
            <a:r>
              <a:rPr lang="en-GB" b="1" dirty="0"/>
              <a:t>Data leakage</a:t>
            </a:r>
            <a:r>
              <a:rPr lang="en-GB" dirty="0"/>
              <a:t>: data in the test set mixes up with data in the training set. Model scores do not reflect the performances in the real-world. </a:t>
            </a:r>
          </a:p>
          <a:p>
            <a:pPr lvl="1"/>
            <a:r>
              <a:rPr lang="en-GB" b="1" dirty="0"/>
              <a:t>Dynamic domains</a:t>
            </a:r>
            <a:r>
              <a:rPr lang="en-GB" dirty="0"/>
              <a:t>: Features and target variable end up having different domains in the training data vs. the real-world. New values are not handled properly.</a:t>
            </a:r>
          </a:p>
          <a:p>
            <a:pPr lvl="1"/>
            <a:r>
              <a:rPr lang="en-GB" b="1" dirty="0"/>
              <a:t>Change in Business Objectives</a:t>
            </a:r>
            <a:r>
              <a:rPr lang="en-GB" dirty="0"/>
              <a:t>: During or after deployment the business objectives of the project have changed for some reason. For example, the business strategy of the company has changed.</a:t>
            </a:r>
          </a:p>
          <a:p>
            <a:pPr lvl="1"/>
            <a:r>
              <a:rPr lang="en-GB" b="1" dirty="0"/>
              <a:t>Invalidated assumptions. </a:t>
            </a:r>
            <a:r>
              <a:rPr lang="en-GB" dirty="0"/>
              <a:t>What we thought it was true about the data, it is not. Maybe we did not extract a representative sample from the world data.</a:t>
            </a:r>
          </a:p>
          <a:p>
            <a:pPr lvl="1"/>
            <a:r>
              <a:rPr lang="en-GB" b="1" dirty="0"/>
              <a:t>Shift from inter- to extrapolation</a:t>
            </a:r>
            <a:r>
              <a:rPr lang="en-GB" dirty="0"/>
              <a:t>: atypical data (i.e. data not used during training). What to do?</a:t>
            </a:r>
            <a:r>
              <a:rPr lang="en-GB" b="1" dirty="0"/>
              <a:t> </a:t>
            </a:r>
            <a:r>
              <a:rPr lang="en-GB" dirty="0"/>
              <a:t>Shall we stop everything?</a:t>
            </a:r>
          </a:p>
          <a:p>
            <a:pPr lvl="1"/>
            <a:r>
              <a:rPr lang="en-GB" b="1" dirty="0"/>
              <a:t>The world changes: </a:t>
            </a:r>
            <a:r>
              <a:rPr lang="en-GB" dirty="0"/>
              <a:t>e.g. if new products offered or customers change habits, the data used to build and optimize the model are no longer representative of the reality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de-DE" sz="1400" dirty="0"/>
          </a:p>
          <a:p>
            <a:pPr lvl="1"/>
            <a:endParaRPr lang="de-DE" sz="1400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80728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646331"/>
          </a:xfrm>
        </p:spPr>
        <p:txBody>
          <a:bodyPr/>
          <a:lstStyle/>
          <a:p>
            <a:r>
              <a:rPr lang="en-GB" dirty="0"/>
              <a:t>Model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22081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world change, the business requirement change</a:t>
            </a:r>
          </a:p>
          <a:p>
            <a:endParaRPr lang="en-GB" dirty="0"/>
          </a:p>
          <a:p>
            <a:r>
              <a:rPr lang="en-GB" b="1" dirty="0"/>
              <a:t>Model Management </a:t>
            </a:r>
            <a:r>
              <a:rPr lang="en-GB" dirty="0"/>
              <a:t>puts in place some mechanisms to ensure that the model keeps performing as expected</a:t>
            </a:r>
          </a:p>
          <a:p>
            <a:endParaRPr lang="en-GB" dirty="0"/>
          </a:p>
          <a:p>
            <a:r>
              <a:rPr lang="en-GB" dirty="0"/>
              <a:t>Model Management includes:</a:t>
            </a:r>
          </a:p>
          <a:p>
            <a:pPr lvl="1"/>
            <a:r>
              <a:rPr lang="en-GB" sz="1800" dirty="0"/>
              <a:t>Model Monitoring</a:t>
            </a:r>
          </a:p>
          <a:p>
            <a:pPr lvl="1"/>
            <a:r>
              <a:rPr lang="en-GB" sz="1800" dirty="0"/>
              <a:t>Model Update &amp; Retraining</a:t>
            </a:r>
          </a:p>
          <a:p>
            <a:pPr lvl="1"/>
            <a:r>
              <a:rPr lang="en-GB" sz="1800" dirty="0"/>
              <a:t>Model Factories</a:t>
            </a:r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474233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Drifts and Data Jumps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world changes, the data change</a:t>
            </a:r>
          </a:p>
          <a:p>
            <a:r>
              <a:rPr lang="en-GB" dirty="0"/>
              <a:t>Data Drift (data changing slowly over time)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Data Jump (Data changing suddenly at some point)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9BD428-E97E-479D-971F-876131FD6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20633" y="1808629"/>
            <a:ext cx="3706158" cy="12421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BDA46-D317-4C35-B571-99AB997865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61" y="3906371"/>
            <a:ext cx="4823145" cy="12421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44A4FCA-AC4F-41BA-A80D-7ABAE08D9B21}"/>
              </a:ext>
            </a:extLst>
          </p:cNvPr>
          <p:cNvSpPr/>
          <p:nvPr/>
        </p:nvSpPr>
        <p:spPr>
          <a:xfrm>
            <a:off x="6325959" y="1714499"/>
            <a:ext cx="2013697" cy="1018615"/>
          </a:xfrm>
          <a:prstGeom prst="wedgeRoundRectCallout">
            <a:avLst>
              <a:gd name="adj1" fmla="val -67243"/>
              <a:gd name="adj2" fmla="val -10481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state of a mechanical piece, the temperature going towards winter, the price of items due to inflation, etc ...</a:t>
            </a: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B29BE8C-6D8F-4618-B0AA-9DBBEBA0BCB6}"/>
              </a:ext>
            </a:extLst>
          </p:cNvPr>
          <p:cNvSpPr/>
          <p:nvPr/>
        </p:nvSpPr>
        <p:spPr>
          <a:xfrm>
            <a:off x="7070031" y="3964640"/>
            <a:ext cx="1562982" cy="1018615"/>
          </a:xfrm>
          <a:prstGeom prst="wedgeRoundRectCallout">
            <a:avLst>
              <a:gd name="adj1" fmla="val -67243"/>
              <a:gd name="adj2" fmla="val -10481"/>
              <a:gd name="adj3" fmla="val 16667"/>
            </a:avLst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breaking of a mechanical piece, the crash of the stock market, etc ...</a:t>
            </a: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0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71552-C389-BC42-9A18-D2A980D6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 of this Lesson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8E7BB0-40B7-144C-B3A3-85E2252B0F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D08A6C-DCF9-6F49-A80A-91206B1C9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Deployment</a:t>
            </a:r>
          </a:p>
          <a:p>
            <a:r>
              <a:rPr lang="de-DE" dirty="0"/>
              <a:t>Model Deployment</a:t>
            </a:r>
          </a:p>
          <a:p>
            <a:r>
              <a:rPr lang="de-DE" dirty="0"/>
              <a:t>Model Management</a:t>
            </a:r>
          </a:p>
          <a:p>
            <a:r>
              <a:rPr lang="de-DE" dirty="0"/>
              <a:t>Practical Example</a:t>
            </a:r>
          </a:p>
          <a:p>
            <a:endParaRPr lang="de-DE" sz="16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0684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Drift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 model with an accuracy of 90% in the past can slowly (or suddenly) degrade to a much lower accuracy over time.</a:t>
            </a:r>
          </a:p>
          <a:p>
            <a:r>
              <a:rPr lang="en-GB" dirty="0"/>
              <a:t>This is called </a:t>
            </a:r>
            <a:r>
              <a:rPr lang="en-GB" b="1" dirty="0"/>
              <a:t>Model Drift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6350" indent="0">
              <a:buNone/>
            </a:pPr>
            <a:endParaRPr lang="en-GB" dirty="0"/>
          </a:p>
          <a:p>
            <a:r>
              <a:rPr lang="de-DE" dirty="0"/>
              <a:t>Periodically check model performance</a:t>
            </a:r>
          </a:p>
          <a:p>
            <a:pPr lvl="1"/>
            <a:r>
              <a:rPr lang="de-DE" dirty="0"/>
              <a:t>On which data?</a:t>
            </a:r>
          </a:p>
          <a:p>
            <a:pPr lvl="1"/>
            <a:r>
              <a:rPr lang="de-DE" dirty="0"/>
              <a:t>How often is periodically?</a:t>
            </a:r>
            <a:endParaRPr lang="en-GB" dirty="0"/>
          </a:p>
          <a:p>
            <a:r>
              <a:rPr lang="de-DE" dirty="0"/>
              <a:t>If model performance below threshold, retrain</a:t>
            </a:r>
          </a:p>
          <a:p>
            <a:pPr lvl="1"/>
            <a:r>
              <a:rPr lang="de-DE" dirty="0"/>
              <a:t>What threshold value?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59052-A830-4C89-8CFC-72A7F4A93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44878" y="2009383"/>
            <a:ext cx="4093747" cy="155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428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Performance Evaluation: On which Data?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To </a:t>
            </a:r>
            <a:r>
              <a:rPr lang="en-GB" dirty="0"/>
              <a:t>spot the Model Drift (due to an outdated model), you should use </a:t>
            </a:r>
            <a:r>
              <a:rPr lang="en-GB" b="1" dirty="0"/>
              <a:t>recent data</a:t>
            </a:r>
          </a:p>
          <a:p>
            <a:r>
              <a:rPr lang="en-GB" dirty="0"/>
              <a:t>It is of course useless to test the model on data acquired at the time when the training data were collected. </a:t>
            </a:r>
          </a:p>
          <a:p>
            <a:r>
              <a:rPr lang="en-GB" dirty="0">
                <a:ea typeface="Calibri" panose="020F0502020204030204" pitchFamily="34" charset="0"/>
              </a:rPr>
              <a:t>At every run, p</a:t>
            </a:r>
            <a:r>
              <a:rPr lang="en-GB" dirty="0">
                <a:effectLst/>
                <a:ea typeface="Calibri" panose="020F0502020204030204" pitchFamily="34" charset="0"/>
              </a:rPr>
              <a:t>roduction data are stored for monitoring purposes, till a sufficiently large dataset is collected. </a:t>
            </a:r>
          </a:p>
          <a:p>
            <a:r>
              <a:rPr lang="en-GB" dirty="0"/>
              <a:t>Manually annotated data are also added to test </a:t>
            </a:r>
            <a:r>
              <a:rPr lang="en-GB" b="1" dirty="0"/>
              <a:t>border cases</a:t>
            </a:r>
          </a:p>
          <a:p>
            <a:r>
              <a:rPr lang="en-GB" dirty="0">
                <a:effectLst/>
                <a:ea typeface="Calibri" panose="020F0502020204030204" pitchFamily="34" charset="0"/>
              </a:rPr>
              <a:t>The model is then tested again on this newly collected dataset. </a:t>
            </a:r>
          </a:p>
          <a:p>
            <a:r>
              <a:rPr lang="en-GB" dirty="0">
                <a:effectLst/>
                <a:ea typeface="Calibri" panose="020F0502020204030204" pitchFamily="34" charset="0"/>
              </a:rPr>
              <a:t>No action is taken if performance drops within an acceptable interval. Contrarily, actions for model retraining must be taken, if performance goes below the acceptance threshold.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57946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Performance Evaluation: How often?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effectLst/>
                <a:ea typeface="Calibri" panose="020F0502020204030204" pitchFamily="34" charset="0"/>
              </a:rPr>
              <a:t>What does “periodically” mean? </a:t>
            </a:r>
          </a:p>
          <a:p>
            <a:endParaRPr lang="en-GB" dirty="0">
              <a:effectLst/>
              <a:ea typeface="Calibri" panose="020F0502020204030204" pitchFamily="34" charset="0"/>
            </a:endParaRPr>
          </a:p>
          <a:p>
            <a:r>
              <a:rPr lang="en-GB" dirty="0">
                <a:effectLst/>
                <a:ea typeface="Calibri" panose="020F0502020204030204" pitchFamily="34" charset="0"/>
              </a:rPr>
              <a:t>Shall I test my model performance once a week, once a month, or once a year? </a:t>
            </a:r>
          </a:p>
          <a:p>
            <a:endParaRPr lang="en-GB" dirty="0">
              <a:effectLst/>
              <a:ea typeface="Calibri" panose="020F0502020204030204" pitchFamily="34" charset="0"/>
            </a:endParaRPr>
          </a:p>
          <a:p>
            <a:r>
              <a:rPr lang="en-GB" dirty="0">
                <a:ea typeface="Calibri" panose="020F0502020204030204" pitchFamily="34" charset="0"/>
              </a:rPr>
              <a:t>I</a:t>
            </a:r>
            <a:r>
              <a:rPr lang="en-GB" dirty="0">
                <a:effectLst/>
                <a:ea typeface="Calibri" panose="020F0502020204030204" pitchFamily="34" charset="0"/>
              </a:rPr>
              <a:t>t depends on the data and on the business case:</a:t>
            </a:r>
          </a:p>
          <a:p>
            <a:pPr lvl="1"/>
            <a:r>
              <a:rPr lang="en-GB" sz="1600" dirty="0">
                <a:effectLst/>
                <a:ea typeface="Calibri" panose="020F0502020204030204" pitchFamily="34" charset="0"/>
              </a:rPr>
              <a:t>Stock prices change every minute </a:t>
            </a: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GB" sz="1600" dirty="0">
                <a:effectLst/>
                <a:ea typeface="Calibri" panose="020F0502020204030204" pitchFamily="34" charset="0"/>
              </a:rPr>
              <a:t> model re-evaluation every few days</a:t>
            </a:r>
          </a:p>
          <a:p>
            <a:pPr lvl="1"/>
            <a:r>
              <a:rPr lang="en-GB" sz="1600" dirty="0">
                <a:effectLst/>
                <a:ea typeface="Calibri" panose="020F0502020204030204" pitchFamily="34" charset="0"/>
              </a:rPr>
              <a:t>The taste of a customer segment will be the same for a few weeks </a:t>
            </a:r>
            <a:br>
              <a:rPr lang="en-GB" sz="1600" dirty="0">
                <a:effectLst/>
                <a:ea typeface="Calibri" panose="020F0502020204030204" pitchFamily="34" charset="0"/>
              </a:rPr>
            </a:br>
            <a:r>
              <a:rPr lang="en-US" sz="1600" dirty="0">
                <a:sym typeface="Wingdings" panose="05000000000000000000" pitchFamily="2" charset="2"/>
              </a:rPr>
              <a:t></a:t>
            </a:r>
            <a:r>
              <a:rPr lang="en-GB" sz="1600" dirty="0">
                <a:effectLst/>
                <a:ea typeface="Calibri" panose="020F0502020204030204" pitchFamily="34" charset="0"/>
              </a:rPr>
              <a:t> model re-evaluation every few months</a:t>
            </a:r>
          </a:p>
          <a:p>
            <a:pPr lvl="1"/>
            <a:endParaRPr lang="en-GB" sz="1600" dirty="0">
              <a:effectLst/>
              <a:ea typeface="Calibri" panose="020F0502020204030204" pitchFamily="34" charset="0"/>
            </a:endParaRPr>
          </a:p>
          <a:p>
            <a:r>
              <a:rPr lang="en-GB" dirty="0">
                <a:effectLst/>
                <a:ea typeface="Calibri" panose="020F0502020204030204" pitchFamily="34" charset="0"/>
              </a:rPr>
              <a:t>Same for the evaluation threshold: the value depends on the data and on the business case</a:t>
            </a:r>
          </a:p>
          <a:p>
            <a:pPr marL="6350" indent="0">
              <a:buNone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268609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900001"/>
            <a:ext cx="4009981" cy="2438231"/>
          </a:xfrm>
        </p:spPr>
        <p:txBody>
          <a:bodyPr/>
          <a:lstStyle/>
          <a:p>
            <a:r>
              <a:rPr lang="en-GB" b="1" dirty="0"/>
              <a:t>(Automatic) Model Updating</a:t>
            </a:r>
          </a:p>
          <a:p>
            <a:pPr lvl="1"/>
            <a:r>
              <a:rPr lang="en-GB" dirty="0"/>
              <a:t>Feed new data points to be incorporated into the model </a:t>
            </a:r>
          </a:p>
          <a:p>
            <a:pPr lvl="1"/>
            <a:r>
              <a:rPr lang="en-GB" dirty="0"/>
              <a:t>In this way old data are less important (are forgotten)</a:t>
            </a:r>
          </a:p>
          <a:p>
            <a:pPr lvl="1"/>
            <a:endParaRPr lang="en-GB" dirty="0"/>
          </a:p>
          <a:p>
            <a:r>
              <a:rPr lang="en-GB" b="1" dirty="0"/>
              <a:t>Retraining</a:t>
            </a:r>
          </a:p>
          <a:p>
            <a:pPr lvl="1"/>
            <a:r>
              <a:rPr lang="en-GB" dirty="0"/>
              <a:t>Use sampling to provide the right mix of past and more recent 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Updating and Retraining: Training Set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58775" y="4155033"/>
            <a:ext cx="8330638" cy="1130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Caveats:</a:t>
            </a:r>
          </a:p>
          <a:p>
            <a:pPr lvl="1"/>
            <a:r>
              <a:rPr lang="en-GB" dirty="0"/>
              <a:t>Seasonality can be a problem. Specialized models or season knowledge manually injected</a:t>
            </a:r>
          </a:p>
          <a:p>
            <a:pPr lvl="1"/>
            <a:r>
              <a:rPr lang="en-GB" dirty="0"/>
              <a:t>Pre-existing knowledge (e.g. border case handling) better incorporated using a separate rule model instead of manual knowledge injection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E754E-FF2B-4123-BEA2-CF024F01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64" y="1351430"/>
            <a:ext cx="4053149" cy="20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2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900001"/>
            <a:ext cx="8329413" cy="2401252"/>
          </a:xfrm>
        </p:spPr>
        <p:txBody>
          <a:bodyPr/>
          <a:lstStyle/>
          <a:p>
            <a:r>
              <a:rPr lang="en-GB" b="1" dirty="0"/>
              <a:t>Model Replacement</a:t>
            </a:r>
          </a:p>
          <a:p>
            <a:pPr lvl="1"/>
            <a:r>
              <a:rPr lang="en-GB" dirty="0"/>
              <a:t>We have retrained a new model. Are we sure it is better than the previous one?</a:t>
            </a:r>
          </a:p>
          <a:p>
            <a:pPr lvl="1"/>
            <a:r>
              <a:rPr lang="en-GB" dirty="0"/>
              <a:t>New model is the </a:t>
            </a:r>
            <a:r>
              <a:rPr lang="en-GB" b="1" i="1" dirty="0"/>
              <a:t>challenger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Former model is the </a:t>
            </a:r>
            <a:r>
              <a:rPr lang="en-GB" b="1" i="1" dirty="0"/>
              <a:t>champion</a:t>
            </a:r>
          </a:p>
          <a:p>
            <a:pPr lvl="1"/>
            <a:endParaRPr lang="en-GB" b="1" i="1" dirty="0"/>
          </a:p>
          <a:p>
            <a:pPr lvl="1"/>
            <a:endParaRPr lang="en-GB" b="1" i="1" dirty="0"/>
          </a:p>
          <a:p>
            <a:pPr marL="266700" lvl="1" indent="0">
              <a:buNone/>
            </a:pPr>
            <a:r>
              <a:rPr lang="en-GB" sz="2000" dirty="0"/>
              <a:t>IF challenger’s performance &gt; champion’s performance THEN replace</a:t>
            </a:r>
          </a:p>
          <a:p>
            <a:pPr marL="266700" lvl="1" indent="0">
              <a:buNone/>
            </a:pPr>
            <a:r>
              <a:rPr lang="en-GB" sz="2000" dirty="0"/>
              <a:t>OTHERWISE keep champion model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Updating and Retraining: Replacement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06681" y="4306419"/>
            <a:ext cx="8330638" cy="9617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03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20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1pPr>
            <a:lvl2pPr marL="48895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2pPr>
            <a:lvl3pPr marL="7112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b="0" i="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defRPr>
            </a:lvl3pPr>
            <a:lvl4pPr marL="933450" marR="0" indent="-22225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92AEBC"/>
              </a:buClr>
              <a:buSzTx/>
              <a:buFont typeface="Symbol" pitchFamily="2" charset="2"/>
              <a:buChar char="-"/>
              <a:tabLst/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5700" indent="-2222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rgbClr val="92AEBC"/>
              </a:buClr>
              <a:buFont typeface="Symbol" pitchFamily="2" charset="2"/>
              <a:buChar char="-"/>
              <a:tabLst/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Caveats:</a:t>
            </a:r>
          </a:p>
          <a:p>
            <a:pPr lvl="1"/>
            <a:r>
              <a:rPr lang="en-GB" dirty="0"/>
              <a:t>Resources and time demanded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4D0C16-1899-430C-A2E1-52FB6383E39B}"/>
              </a:ext>
            </a:extLst>
          </p:cNvPr>
          <p:cNvSpPr/>
          <p:nvPr/>
        </p:nvSpPr>
        <p:spPr>
          <a:xfrm>
            <a:off x="480732" y="2457450"/>
            <a:ext cx="8124492" cy="867335"/>
          </a:xfrm>
          <a:prstGeom prst="roundRect">
            <a:avLst/>
          </a:prstGeom>
          <a:noFill/>
          <a:ln w="3810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649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80E721-D14D-4CA4-87D5-D65CDD7AD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99" y="2182263"/>
            <a:ext cx="1054382" cy="1106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04ED14-C2D4-4E6E-9A8F-1AA7C12BA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87" y="1884735"/>
            <a:ext cx="1054382" cy="1106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Factories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06400" y="880946"/>
            <a:ext cx="8378825" cy="440653"/>
          </a:xfrm>
        </p:spPr>
        <p:txBody>
          <a:bodyPr/>
          <a:lstStyle/>
          <a:p>
            <a:r>
              <a:rPr lang="en-GB" dirty="0"/>
              <a:t>Orchestration of a set of models – e.g. predicting prices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03CE7-0796-455C-82CA-392917023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49" y="2604412"/>
            <a:ext cx="1054382" cy="1106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B7023-B432-4086-AC7E-91271FAE1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0" y="3008228"/>
            <a:ext cx="1054382" cy="1106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9B3E-D6A7-41A9-A0EC-B9ACED6AD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53" y="2124800"/>
            <a:ext cx="1054382" cy="1106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404FE8-8778-43F6-8E5A-F4FA68F7F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80" y="2766762"/>
            <a:ext cx="1054382" cy="1106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03B18-F380-4AF8-8348-F903C0426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07" y="3459072"/>
            <a:ext cx="1054382" cy="1106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2DB35E-997F-4692-B9D3-28282EDD1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84" y="2213281"/>
            <a:ext cx="1054382" cy="1106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8056C0-808D-446C-8DCF-60C6C2094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13" y="3384163"/>
            <a:ext cx="1054382" cy="1106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754C6B-90FC-4A1B-80E1-016489DDC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15" y="2050929"/>
            <a:ext cx="1054382" cy="11069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6F7AB7-778A-40C7-AA33-C95E0B4F2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05" y="3157892"/>
            <a:ext cx="1054382" cy="1106963"/>
          </a:xfrm>
          <a:prstGeom prst="rect">
            <a:avLst/>
          </a:prstGeom>
        </p:spPr>
      </p:pic>
      <p:pic>
        <p:nvPicPr>
          <p:cNvPr id="31" name="Picture 30" descr="A picture containing appliance, indoor, sitting, oven&#10;&#10;Description automatically generated">
            <a:extLst>
              <a:ext uri="{FF2B5EF4-FFF2-40B4-BE49-F238E27FC236}">
                <a16:creationId xmlns:a16="http://schemas.microsoft.com/office/drawing/2014/main" id="{F07992D3-A970-4A3B-B77C-4C5A6D9F3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12" y="4096426"/>
            <a:ext cx="792485" cy="747887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815639-AD32-4016-98D8-D982D8C0C409}"/>
              </a:ext>
            </a:extLst>
          </p:cNvPr>
          <p:cNvSpPr/>
          <p:nvPr/>
        </p:nvSpPr>
        <p:spPr>
          <a:xfrm rot="7201089">
            <a:off x="1293228" y="3713878"/>
            <a:ext cx="465526" cy="197607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63C396-E33D-4CCF-93E0-09AF682C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83" y="4380269"/>
            <a:ext cx="637647" cy="95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DF244A18-1001-450D-9024-F32ADDEAB4D7}"/>
              </a:ext>
            </a:extLst>
          </p:cNvPr>
          <p:cNvSpPr/>
          <p:nvPr/>
        </p:nvSpPr>
        <p:spPr>
          <a:xfrm rot="5400000">
            <a:off x="2621027" y="4070503"/>
            <a:ext cx="361256" cy="197607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A picture containing brass, music&#10;&#10;Description automatically generated">
            <a:extLst>
              <a:ext uri="{FF2B5EF4-FFF2-40B4-BE49-F238E27FC236}">
                <a16:creationId xmlns:a16="http://schemas.microsoft.com/office/drawing/2014/main" id="{962916FD-F704-45AE-8453-B7938B1CA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759172" y="1498102"/>
            <a:ext cx="857053" cy="481021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0E6E2359-EF44-4167-9B26-B5D83B39E264}"/>
              </a:ext>
            </a:extLst>
          </p:cNvPr>
          <p:cNvSpPr/>
          <p:nvPr/>
        </p:nvSpPr>
        <p:spPr>
          <a:xfrm rot="19008387">
            <a:off x="8064593" y="2011470"/>
            <a:ext cx="324815" cy="306208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picture containing brass, music&#10;&#10;Description automatically generated">
            <a:extLst>
              <a:ext uri="{FF2B5EF4-FFF2-40B4-BE49-F238E27FC236}">
                <a16:creationId xmlns:a16="http://schemas.microsoft.com/office/drawing/2014/main" id="{12463C4B-BD4E-418E-BBA9-64D4C1E05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333" y="1654641"/>
            <a:ext cx="1258743" cy="417643"/>
          </a:xfrm>
          <a:prstGeom prst="rect">
            <a:avLst/>
          </a:prstGeom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1A1EE918-D803-4867-AA1B-11CAFDFB5BA2}"/>
              </a:ext>
            </a:extLst>
          </p:cNvPr>
          <p:cNvSpPr/>
          <p:nvPr/>
        </p:nvSpPr>
        <p:spPr>
          <a:xfrm rot="18114268">
            <a:off x="6402767" y="2047261"/>
            <a:ext cx="381627" cy="239736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6F3DAAA-465B-424F-9426-22B30DB81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862" y="2044248"/>
            <a:ext cx="677586" cy="905405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AD6121A7-73A0-4D56-83D1-2E40A88B8B5E}"/>
              </a:ext>
            </a:extLst>
          </p:cNvPr>
          <p:cNvSpPr/>
          <p:nvPr/>
        </p:nvSpPr>
        <p:spPr>
          <a:xfrm rot="12221931">
            <a:off x="1257549" y="2694492"/>
            <a:ext cx="327785" cy="257371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picture containing cabinet, microwave, oven, indoor&#10;&#10;Description automatically generated">
            <a:extLst>
              <a:ext uri="{FF2B5EF4-FFF2-40B4-BE49-F238E27FC236}">
                <a16:creationId xmlns:a16="http://schemas.microsoft.com/office/drawing/2014/main" id="{3C84A65D-F5E9-49BE-B96F-55A9DC9C36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3584" y="1857863"/>
            <a:ext cx="721588" cy="541191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A7A68A72-745D-481D-9EBF-C2882DE0956A}"/>
              </a:ext>
            </a:extLst>
          </p:cNvPr>
          <p:cNvSpPr/>
          <p:nvPr/>
        </p:nvSpPr>
        <p:spPr>
          <a:xfrm rot="13802246">
            <a:off x="2353538" y="2407976"/>
            <a:ext cx="299877" cy="181776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A picture containing instrument, music, violin, indoor&#10;&#10;Description automatically generated">
            <a:extLst>
              <a:ext uri="{FF2B5EF4-FFF2-40B4-BE49-F238E27FC236}">
                <a16:creationId xmlns:a16="http://schemas.microsoft.com/office/drawing/2014/main" id="{38B7C4E4-42D2-4F0B-9E05-ABFFD7C52F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3935" y="2850732"/>
            <a:ext cx="391127" cy="574862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F0BDBC3E-9122-418E-9A17-2F65FD0B0962}"/>
              </a:ext>
            </a:extLst>
          </p:cNvPr>
          <p:cNvSpPr/>
          <p:nvPr/>
        </p:nvSpPr>
        <p:spPr>
          <a:xfrm rot="19118330">
            <a:off x="6402768" y="3179144"/>
            <a:ext cx="381627" cy="210644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1D6AFD74-D748-433C-8195-30013E7A7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2797" y="3417134"/>
            <a:ext cx="555188" cy="857434"/>
          </a:xfrm>
          <a:prstGeom prst="rect">
            <a:avLst/>
          </a:prstGeom>
        </p:spPr>
      </p:pic>
      <p:sp>
        <p:nvSpPr>
          <p:cNvPr id="55" name="Arrow: Right 54">
            <a:extLst>
              <a:ext uri="{FF2B5EF4-FFF2-40B4-BE49-F238E27FC236}">
                <a16:creationId xmlns:a16="http://schemas.microsoft.com/office/drawing/2014/main" id="{04681EA9-A886-425B-A901-D783ECEFA378}"/>
              </a:ext>
            </a:extLst>
          </p:cNvPr>
          <p:cNvSpPr/>
          <p:nvPr/>
        </p:nvSpPr>
        <p:spPr>
          <a:xfrm rot="1875824">
            <a:off x="7925480" y="3906986"/>
            <a:ext cx="293969" cy="274693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Free Images : jewellery, fashion accessory, body jewelry, silver, metal  6016x4016 - - 1539151 - Free stock photos - PxHere">
            <a:extLst>
              <a:ext uri="{FF2B5EF4-FFF2-40B4-BE49-F238E27FC236}">
                <a16:creationId xmlns:a16="http://schemas.microsoft.com/office/drawing/2014/main" id="{FD84D446-CC41-4879-ADAB-909A805E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1" y="1715169"/>
            <a:ext cx="466947" cy="3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rrow: Right 55">
            <a:extLst>
              <a:ext uri="{FF2B5EF4-FFF2-40B4-BE49-F238E27FC236}">
                <a16:creationId xmlns:a16="http://schemas.microsoft.com/office/drawing/2014/main" id="{7470FE42-A88F-49AB-BA82-2472B69BD722}"/>
              </a:ext>
            </a:extLst>
          </p:cNvPr>
          <p:cNvSpPr/>
          <p:nvPr/>
        </p:nvSpPr>
        <p:spPr>
          <a:xfrm rot="13311075">
            <a:off x="4475492" y="2097216"/>
            <a:ext cx="344990" cy="222857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EC62626A-82A7-433A-9C28-BAB00DBF5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442" y="4146895"/>
            <a:ext cx="569896" cy="569896"/>
          </a:xfrm>
          <a:prstGeom prst="rect">
            <a:avLst/>
          </a:prstGeom>
        </p:spPr>
      </p:pic>
      <p:sp>
        <p:nvSpPr>
          <p:cNvPr id="59" name="Arrow: Down 58">
            <a:extLst>
              <a:ext uri="{FF2B5EF4-FFF2-40B4-BE49-F238E27FC236}">
                <a16:creationId xmlns:a16="http://schemas.microsoft.com/office/drawing/2014/main" id="{FCCB4C52-9AB3-45ED-BF47-FD1E975A4D46}"/>
              </a:ext>
            </a:extLst>
          </p:cNvPr>
          <p:cNvSpPr/>
          <p:nvPr/>
        </p:nvSpPr>
        <p:spPr>
          <a:xfrm>
            <a:off x="4975098" y="3789520"/>
            <a:ext cx="240583" cy="296247"/>
          </a:xfrm>
          <a:prstGeom prst="down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794ADD39-2710-429F-B33D-3639903261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5461" y="3281277"/>
            <a:ext cx="238705" cy="238705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061C386B-8CAE-4AE0-95E0-19E08A6BD61A}"/>
              </a:ext>
            </a:extLst>
          </p:cNvPr>
          <p:cNvSpPr/>
          <p:nvPr/>
        </p:nvSpPr>
        <p:spPr>
          <a:xfrm rot="2900297">
            <a:off x="4002225" y="3155481"/>
            <a:ext cx="272137" cy="202386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48" name="Picture 2047" descr="A close up of a vacuum&#10;&#10;Description automatically generated">
            <a:extLst>
              <a:ext uri="{FF2B5EF4-FFF2-40B4-BE49-F238E27FC236}">
                <a16:creationId xmlns:a16="http://schemas.microsoft.com/office/drawing/2014/main" id="{A998B2BC-9A2A-4ACF-83C0-2169635E9C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1581" y="4793590"/>
            <a:ext cx="843232" cy="620830"/>
          </a:xfrm>
          <a:prstGeom prst="rect">
            <a:avLst/>
          </a:prstGeom>
        </p:spPr>
      </p:pic>
      <p:sp>
        <p:nvSpPr>
          <p:cNvPr id="2049" name="Arrow: Down 2048">
            <a:extLst>
              <a:ext uri="{FF2B5EF4-FFF2-40B4-BE49-F238E27FC236}">
                <a16:creationId xmlns:a16="http://schemas.microsoft.com/office/drawing/2014/main" id="{85B055E4-F768-48D2-B774-22DF3C8925CF}"/>
              </a:ext>
            </a:extLst>
          </p:cNvPr>
          <p:cNvSpPr/>
          <p:nvPr/>
        </p:nvSpPr>
        <p:spPr>
          <a:xfrm>
            <a:off x="3797319" y="4444253"/>
            <a:ext cx="195266" cy="294714"/>
          </a:xfrm>
          <a:prstGeom prst="down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589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80E721-D14D-4CA4-87D5-D65CDD7AD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99" y="2182263"/>
            <a:ext cx="1054382" cy="1106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04ED14-C2D4-4E6E-9A8F-1AA7C12BA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87" y="1884735"/>
            <a:ext cx="1054382" cy="1106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Factories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82587" y="734962"/>
            <a:ext cx="8378825" cy="440653"/>
          </a:xfrm>
        </p:spPr>
        <p:txBody>
          <a:bodyPr/>
          <a:lstStyle/>
          <a:p>
            <a:r>
              <a:rPr lang="en-GB" dirty="0"/>
              <a:t>How to manage a set of models?</a:t>
            </a:r>
          </a:p>
          <a:p>
            <a:pPr lvl="1"/>
            <a:r>
              <a:rPr lang="en-GB" dirty="0"/>
              <a:t>Exploit grouping (families of similar models rather than single ones)</a:t>
            </a:r>
          </a:p>
          <a:p>
            <a:pPr lvl="1"/>
            <a:r>
              <a:rPr lang="en-GB" dirty="0"/>
              <a:t>Initialize new models from the other similar models rather than from scratch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03CE7-0796-455C-82CA-392917023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49" y="2604412"/>
            <a:ext cx="1054382" cy="1106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B7023-B432-4086-AC7E-91271FAE1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0" y="3008228"/>
            <a:ext cx="1054382" cy="1106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9B3E-D6A7-41A9-A0EC-B9ACED6AD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53" y="2124800"/>
            <a:ext cx="1054382" cy="1106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404FE8-8778-43F6-8E5A-F4FA68F7F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80" y="2766762"/>
            <a:ext cx="1054382" cy="1106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03B18-F380-4AF8-8348-F903C0426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07" y="3459072"/>
            <a:ext cx="1054382" cy="1106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2DB35E-997F-4692-B9D3-28282EDD1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84" y="2213281"/>
            <a:ext cx="1054382" cy="1106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8056C0-808D-446C-8DCF-60C6C2094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13" y="3384163"/>
            <a:ext cx="1054382" cy="1106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754C6B-90FC-4A1B-80E1-016489DDC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15" y="2050929"/>
            <a:ext cx="1054382" cy="11069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6F7AB7-778A-40C7-AA33-C95E0B4F2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05" y="3157892"/>
            <a:ext cx="1054382" cy="1106963"/>
          </a:xfrm>
          <a:prstGeom prst="rect">
            <a:avLst/>
          </a:prstGeom>
        </p:spPr>
      </p:pic>
      <p:pic>
        <p:nvPicPr>
          <p:cNvPr id="31" name="Picture 30" descr="A picture containing appliance, indoor, sitting, oven&#10;&#10;Description automatically generated">
            <a:extLst>
              <a:ext uri="{FF2B5EF4-FFF2-40B4-BE49-F238E27FC236}">
                <a16:creationId xmlns:a16="http://schemas.microsoft.com/office/drawing/2014/main" id="{F07992D3-A970-4A3B-B77C-4C5A6D9F3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12" y="4096426"/>
            <a:ext cx="792485" cy="747887"/>
          </a:xfrm>
          <a:prstGeom prst="rect">
            <a:avLst/>
          </a:prstGeom>
        </p:spPr>
      </p:pic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815639-AD32-4016-98D8-D982D8C0C409}"/>
              </a:ext>
            </a:extLst>
          </p:cNvPr>
          <p:cNvSpPr/>
          <p:nvPr/>
        </p:nvSpPr>
        <p:spPr>
          <a:xfrm rot="7201089">
            <a:off x="1293228" y="3713878"/>
            <a:ext cx="465526" cy="197607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63C396-E33D-4CCF-93E0-09AF682C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83" y="4380269"/>
            <a:ext cx="637647" cy="95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DF244A18-1001-450D-9024-F32ADDEAB4D7}"/>
              </a:ext>
            </a:extLst>
          </p:cNvPr>
          <p:cNvSpPr/>
          <p:nvPr/>
        </p:nvSpPr>
        <p:spPr>
          <a:xfrm rot="5400000">
            <a:off x="2621027" y="4070503"/>
            <a:ext cx="361256" cy="197607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A picture containing brass, music&#10;&#10;Description automatically generated">
            <a:extLst>
              <a:ext uri="{FF2B5EF4-FFF2-40B4-BE49-F238E27FC236}">
                <a16:creationId xmlns:a16="http://schemas.microsoft.com/office/drawing/2014/main" id="{962916FD-F704-45AE-8453-B7938B1CA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759172" y="1498102"/>
            <a:ext cx="857053" cy="481021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0E6E2359-EF44-4167-9B26-B5D83B39E264}"/>
              </a:ext>
            </a:extLst>
          </p:cNvPr>
          <p:cNvSpPr/>
          <p:nvPr/>
        </p:nvSpPr>
        <p:spPr>
          <a:xfrm rot="19008387">
            <a:off x="8064593" y="2011470"/>
            <a:ext cx="324815" cy="306208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picture containing brass, music&#10;&#10;Description automatically generated">
            <a:extLst>
              <a:ext uri="{FF2B5EF4-FFF2-40B4-BE49-F238E27FC236}">
                <a16:creationId xmlns:a16="http://schemas.microsoft.com/office/drawing/2014/main" id="{12463C4B-BD4E-418E-BBA9-64D4C1E05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333" y="1654641"/>
            <a:ext cx="1258743" cy="417643"/>
          </a:xfrm>
          <a:prstGeom prst="rect">
            <a:avLst/>
          </a:prstGeom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1A1EE918-D803-4867-AA1B-11CAFDFB5BA2}"/>
              </a:ext>
            </a:extLst>
          </p:cNvPr>
          <p:cNvSpPr/>
          <p:nvPr/>
        </p:nvSpPr>
        <p:spPr>
          <a:xfrm rot="18114268">
            <a:off x="6402767" y="2047261"/>
            <a:ext cx="381627" cy="239736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6F3DAAA-465B-424F-9426-22B30DB81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862" y="2044248"/>
            <a:ext cx="677586" cy="905405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AD6121A7-73A0-4D56-83D1-2E40A88B8B5E}"/>
              </a:ext>
            </a:extLst>
          </p:cNvPr>
          <p:cNvSpPr/>
          <p:nvPr/>
        </p:nvSpPr>
        <p:spPr>
          <a:xfrm rot="12221931">
            <a:off x="1257549" y="2694492"/>
            <a:ext cx="327785" cy="257371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picture containing cabinet, microwave, oven, indoor&#10;&#10;Description automatically generated">
            <a:extLst>
              <a:ext uri="{FF2B5EF4-FFF2-40B4-BE49-F238E27FC236}">
                <a16:creationId xmlns:a16="http://schemas.microsoft.com/office/drawing/2014/main" id="{3C84A65D-F5E9-49BE-B96F-55A9DC9C36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3584" y="1857863"/>
            <a:ext cx="721588" cy="541191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A7A68A72-745D-481D-9EBF-C2882DE0956A}"/>
              </a:ext>
            </a:extLst>
          </p:cNvPr>
          <p:cNvSpPr/>
          <p:nvPr/>
        </p:nvSpPr>
        <p:spPr>
          <a:xfrm rot="13802246">
            <a:off x="2353538" y="2407976"/>
            <a:ext cx="299877" cy="181776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 descr="A picture containing instrument, music, violin, indoor&#10;&#10;Description automatically generated">
            <a:extLst>
              <a:ext uri="{FF2B5EF4-FFF2-40B4-BE49-F238E27FC236}">
                <a16:creationId xmlns:a16="http://schemas.microsoft.com/office/drawing/2014/main" id="{38B7C4E4-42D2-4F0B-9E05-ABFFD7C52F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3935" y="2850732"/>
            <a:ext cx="391127" cy="574862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F0BDBC3E-9122-418E-9A17-2F65FD0B0962}"/>
              </a:ext>
            </a:extLst>
          </p:cNvPr>
          <p:cNvSpPr/>
          <p:nvPr/>
        </p:nvSpPr>
        <p:spPr>
          <a:xfrm rot="19118330">
            <a:off x="6402768" y="3179144"/>
            <a:ext cx="381627" cy="210644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4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1D6AFD74-D748-433C-8195-30013E7A7F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2797" y="3417134"/>
            <a:ext cx="555188" cy="857434"/>
          </a:xfrm>
          <a:prstGeom prst="rect">
            <a:avLst/>
          </a:prstGeom>
        </p:spPr>
      </p:pic>
      <p:sp>
        <p:nvSpPr>
          <p:cNvPr id="55" name="Arrow: Right 54">
            <a:extLst>
              <a:ext uri="{FF2B5EF4-FFF2-40B4-BE49-F238E27FC236}">
                <a16:creationId xmlns:a16="http://schemas.microsoft.com/office/drawing/2014/main" id="{04681EA9-A886-425B-A901-D783ECEFA378}"/>
              </a:ext>
            </a:extLst>
          </p:cNvPr>
          <p:cNvSpPr/>
          <p:nvPr/>
        </p:nvSpPr>
        <p:spPr>
          <a:xfrm rot="1875824">
            <a:off x="7925480" y="3906986"/>
            <a:ext cx="293969" cy="274693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Free Images : jewellery, fashion accessory, body jewelry, silver, metal  6016x4016 - - 1539151 - Free stock photos - PxHere">
            <a:extLst>
              <a:ext uri="{FF2B5EF4-FFF2-40B4-BE49-F238E27FC236}">
                <a16:creationId xmlns:a16="http://schemas.microsoft.com/office/drawing/2014/main" id="{FD84D446-CC41-4879-ADAB-909A805E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1" y="1715169"/>
            <a:ext cx="466947" cy="3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rrow: Right 55">
            <a:extLst>
              <a:ext uri="{FF2B5EF4-FFF2-40B4-BE49-F238E27FC236}">
                <a16:creationId xmlns:a16="http://schemas.microsoft.com/office/drawing/2014/main" id="{7470FE42-A88F-49AB-BA82-2472B69BD722}"/>
              </a:ext>
            </a:extLst>
          </p:cNvPr>
          <p:cNvSpPr/>
          <p:nvPr/>
        </p:nvSpPr>
        <p:spPr>
          <a:xfrm rot="13311075">
            <a:off x="4475492" y="2097216"/>
            <a:ext cx="344990" cy="222857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EC62626A-82A7-433A-9C28-BAB00DBF5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442" y="4146895"/>
            <a:ext cx="569896" cy="569896"/>
          </a:xfrm>
          <a:prstGeom prst="rect">
            <a:avLst/>
          </a:prstGeom>
        </p:spPr>
      </p:pic>
      <p:sp>
        <p:nvSpPr>
          <p:cNvPr id="59" name="Arrow: Down 58">
            <a:extLst>
              <a:ext uri="{FF2B5EF4-FFF2-40B4-BE49-F238E27FC236}">
                <a16:creationId xmlns:a16="http://schemas.microsoft.com/office/drawing/2014/main" id="{FCCB4C52-9AB3-45ED-BF47-FD1E975A4D46}"/>
              </a:ext>
            </a:extLst>
          </p:cNvPr>
          <p:cNvSpPr/>
          <p:nvPr/>
        </p:nvSpPr>
        <p:spPr>
          <a:xfrm>
            <a:off x="4975098" y="3789520"/>
            <a:ext cx="240583" cy="296247"/>
          </a:xfrm>
          <a:prstGeom prst="down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794ADD39-2710-429F-B33D-3639903261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5461" y="3281277"/>
            <a:ext cx="238705" cy="238705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061C386B-8CAE-4AE0-95E0-19E08A6BD61A}"/>
              </a:ext>
            </a:extLst>
          </p:cNvPr>
          <p:cNvSpPr/>
          <p:nvPr/>
        </p:nvSpPr>
        <p:spPr>
          <a:xfrm rot="2900297">
            <a:off x="4002225" y="3155481"/>
            <a:ext cx="272137" cy="202386"/>
          </a:xfrm>
          <a:prstGeom prst="right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48" name="Picture 2047" descr="A close up of a vacuum&#10;&#10;Description automatically generated">
            <a:extLst>
              <a:ext uri="{FF2B5EF4-FFF2-40B4-BE49-F238E27FC236}">
                <a16:creationId xmlns:a16="http://schemas.microsoft.com/office/drawing/2014/main" id="{A998B2BC-9A2A-4ACF-83C0-2169635E9C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1581" y="4793590"/>
            <a:ext cx="843232" cy="620830"/>
          </a:xfrm>
          <a:prstGeom prst="rect">
            <a:avLst/>
          </a:prstGeom>
        </p:spPr>
      </p:pic>
      <p:sp>
        <p:nvSpPr>
          <p:cNvPr id="2049" name="Arrow: Down 2048">
            <a:extLst>
              <a:ext uri="{FF2B5EF4-FFF2-40B4-BE49-F238E27FC236}">
                <a16:creationId xmlns:a16="http://schemas.microsoft.com/office/drawing/2014/main" id="{85B055E4-F768-48D2-B774-22DF3C8925CF}"/>
              </a:ext>
            </a:extLst>
          </p:cNvPr>
          <p:cNvSpPr/>
          <p:nvPr/>
        </p:nvSpPr>
        <p:spPr>
          <a:xfrm>
            <a:off x="3797319" y="4444253"/>
            <a:ext cx="195266" cy="294714"/>
          </a:xfrm>
          <a:prstGeom prst="downArrow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1" name="Rectangle: Rounded Corners 2050">
            <a:extLst>
              <a:ext uri="{FF2B5EF4-FFF2-40B4-BE49-F238E27FC236}">
                <a16:creationId xmlns:a16="http://schemas.microsoft.com/office/drawing/2014/main" id="{B6E8F584-4857-4BD4-8003-1D6B4204FBB5}"/>
              </a:ext>
            </a:extLst>
          </p:cNvPr>
          <p:cNvSpPr/>
          <p:nvPr/>
        </p:nvSpPr>
        <p:spPr>
          <a:xfrm>
            <a:off x="406400" y="1979123"/>
            <a:ext cx="884144" cy="102035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3" name="Rectangle: Rounded Corners 2052">
            <a:extLst>
              <a:ext uri="{FF2B5EF4-FFF2-40B4-BE49-F238E27FC236}">
                <a16:creationId xmlns:a16="http://schemas.microsoft.com/office/drawing/2014/main" id="{407C4FF5-85E2-4211-9D5D-DADC1099D879}"/>
              </a:ext>
            </a:extLst>
          </p:cNvPr>
          <p:cNvSpPr/>
          <p:nvPr/>
        </p:nvSpPr>
        <p:spPr>
          <a:xfrm>
            <a:off x="950529" y="4018079"/>
            <a:ext cx="884144" cy="9270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68666B-7C42-4A40-9172-5F3748F9338E}"/>
              </a:ext>
            </a:extLst>
          </p:cNvPr>
          <p:cNvSpPr/>
          <p:nvPr/>
        </p:nvSpPr>
        <p:spPr>
          <a:xfrm>
            <a:off x="2351378" y="4348246"/>
            <a:ext cx="884144" cy="106617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B5BD6B-3971-4955-BA49-B3ADDDE791E2}"/>
              </a:ext>
            </a:extLst>
          </p:cNvPr>
          <p:cNvSpPr/>
          <p:nvPr/>
        </p:nvSpPr>
        <p:spPr>
          <a:xfrm>
            <a:off x="1918243" y="1778447"/>
            <a:ext cx="884144" cy="61402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7B2132-71DE-435D-B6B0-E1CAA2E9BF8A}"/>
              </a:ext>
            </a:extLst>
          </p:cNvPr>
          <p:cNvSpPr/>
          <p:nvPr/>
        </p:nvSpPr>
        <p:spPr>
          <a:xfrm>
            <a:off x="3518100" y="4762264"/>
            <a:ext cx="884144" cy="65215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140445-061C-42A5-94ED-152D660F31B5}"/>
              </a:ext>
            </a:extLst>
          </p:cNvPr>
          <p:cNvSpPr/>
          <p:nvPr/>
        </p:nvSpPr>
        <p:spPr>
          <a:xfrm>
            <a:off x="6055354" y="1615713"/>
            <a:ext cx="1289722" cy="456571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C55204-3A7A-4C34-800B-117309AEA223}"/>
              </a:ext>
            </a:extLst>
          </p:cNvPr>
          <p:cNvSpPr/>
          <p:nvPr/>
        </p:nvSpPr>
        <p:spPr>
          <a:xfrm>
            <a:off x="8189443" y="3320243"/>
            <a:ext cx="688977" cy="992901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DFDC06-542A-43FC-A1C7-E57B9F0A8BC2}"/>
              </a:ext>
            </a:extLst>
          </p:cNvPr>
          <p:cNvSpPr/>
          <p:nvPr/>
        </p:nvSpPr>
        <p:spPr>
          <a:xfrm rot="5400000">
            <a:off x="7891895" y="1240962"/>
            <a:ext cx="576978" cy="992901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962351-DE8C-4EBE-B890-262232FCC58F}"/>
              </a:ext>
            </a:extLst>
          </p:cNvPr>
          <p:cNvSpPr/>
          <p:nvPr/>
        </p:nvSpPr>
        <p:spPr>
          <a:xfrm rot="5400000">
            <a:off x="6613079" y="2914274"/>
            <a:ext cx="682423" cy="468248"/>
          </a:xfrm>
          <a:prstGeom prst="round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DCDBDF-287F-4872-A682-EAE4625602BD}"/>
              </a:ext>
            </a:extLst>
          </p:cNvPr>
          <p:cNvSpPr/>
          <p:nvPr/>
        </p:nvSpPr>
        <p:spPr>
          <a:xfrm rot="5400000">
            <a:off x="4743732" y="4212569"/>
            <a:ext cx="682423" cy="468248"/>
          </a:xfrm>
          <a:prstGeom prst="roundRect">
            <a:avLst/>
          </a:prstGeom>
          <a:noFill/>
          <a:ln w="19050">
            <a:solidFill>
              <a:srgbClr val="F8C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B2E0D56-88CF-4B7B-BDAE-795E524B7AAF}"/>
              </a:ext>
            </a:extLst>
          </p:cNvPr>
          <p:cNvSpPr/>
          <p:nvPr/>
        </p:nvSpPr>
        <p:spPr>
          <a:xfrm rot="10800000">
            <a:off x="4235461" y="1644670"/>
            <a:ext cx="615358" cy="440712"/>
          </a:xfrm>
          <a:prstGeom prst="roundRect">
            <a:avLst/>
          </a:prstGeom>
          <a:noFill/>
          <a:ln w="19050">
            <a:solidFill>
              <a:srgbClr val="F8C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65409A8-F829-4C88-BC88-BADE67560304}"/>
              </a:ext>
            </a:extLst>
          </p:cNvPr>
          <p:cNvSpPr/>
          <p:nvPr/>
        </p:nvSpPr>
        <p:spPr>
          <a:xfrm rot="10800000">
            <a:off x="4225742" y="3212355"/>
            <a:ext cx="252725" cy="396180"/>
          </a:xfrm>
          <a:prstGeom prst="roundRect">
            <a:avLst/>
          </a:prstGeom>
          <a:noFill/>
          <a:ln w="19050">
            <a:solidFill>
              <a:srgbClr val="F8C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D37F04-96C1-4C18-A004-35652F7B5347}"/>
              </a:ext>
            </a:extLst>
          </p:cNvPr>
          <p:cNvSpPr txBox="1"/>
          <p:nvPr/>
        </p:nvSpPr>
        <p:spPr>
          <a:xfrm>
            <a:off x="5483038" y="4679576"/>
            <a:ext cx="799899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8C71A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jewelry</a:t>
            </a:r>
            <a:endParaRPr lang="en-GB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C082C4-0BB6-47BB-AA1B-E13FC5271D3F}"/>
              </a:ext>
            </a:extLst>
          </p:cNvPr>
          <p:cNvSpPr txBox="1"/>
          <p:nvPr/>
        </p:nvSpPr>
        <p:spPr>
          <a:xfrm>
            <a:off x="230990" y="3375048"/>
            <a:ext cx="122790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appliances</a:t>
            </a:r>
            <a:endParaRPr lang="en-GB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E1541A-C06F-4B30-ABE7-7C09438DE561}"/>
              </a:ext>
            </a:extLst>
          </p:cNvPr>
          <p:cNvSpPr txBox="1"/>
          <p:nvPr/>
        </p:nvSpPr>
        <p:spPr>
          <a:xfrm>
            <a:off x="7877269" y="4487483"/>
            <a:ext cx="670055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music</a:t>
            </a:r>
            <a:endParaRPr lang="en-GB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84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Factories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0" y="900001"/>
            <a:ext cx="8378825" cy="1641494"/>
          </a:xfrm>
        </p:spPr>
        <p:txBody>
          <a:bodyPr/>
          <a:lstStyle/>
          <a:p>
            <a:r>
              <a:rPr lang="en-GB" dirty="0"/>
              <a:t>How to communicate to the user the status of thousands of models?</a:t>
            </a:r>
          </a:p>
          <a:p>
            <a:pPr lvl="1"/>
            <a:r>
              <a:rPr lang="en-GB" dirty="0"/>
              <a:t>An application for the frontend</a:t>
            </a:r>
          </a:p>
          <a:p>
            <a:pPr lvl="1"/>
            <a:endParaRPr lang="en-GB" dirty="0"/>
          </a:p>
          <a:p>
            <a:r>
              <a:rPr lang="en-GB" dirty="0"/>
              <a:t>Who controls the process and the dependencies?</a:t>
            </a:r>
          </a:p>
          <a:p>
            <a:pPr lvl="1"/>
            <a:r>
              <a:rPr lang="en-GB" dirty="0"/>
              <a:t>A separate program that handles the management process in the correct order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0578DD-A693-486C-AA10-AB0AA0462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52746"/>
              </p:ext>
            </p:extLst>
          </p:nvPr>
        </p:nvGraphicFramePr>
        <p:xfrm>
          <a:off x="1128432" y="2977856"/>
          <a:ext cx="6887135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957">
                  <a:extLst>
                    <a:ext uri="{9D8B030D-6E8A-4147-A177-3AD203B41FA5}">
                      <a16:colId xmlns:a16="http://schemas.microsoft.com/office/drawing/2014/main" val="435757958"/>
                    </a:ext>
                  </a:extLst>
                </a:gridCol>
                <a:gridCol w="413848">
                  <a:extLst>
                    <a:ext uri="{9D8B030D-6E8A-4147-A177-3AD203B41FA5}">
                      <a16:colId xmlns:a16="http://schemas.microsoft.com/office/drawing/2014/main" val="3782610362"/>
                    </a:ext>
                  </a:extLst>
                </a:gridCol>
                <a:gridCol w="620772">
                  <a:extLst>
                    <a:ext uri="{9D8B030D-6E8A-4147-A177-3AD203B41FA5}">
                      <a16:colId xmlns:a16="http://schemas.microsoft.com/office/drawing/2014/main" val="2861861540"/>
                    </a:ext>
                  </a:extLst>
                </a:gridCol>
                <a:gridCol w="517310">
                  <a:extLst>
                    <a:ext uri="{9D8B030D-6E8A-4147-A177-3AD203B41FA5}">
                      <a16:colId xmlns:a16="http://schemas.microsoft.com/office/drawing/2014/main" val="2614569259"/>
                    </a:ext>
                  </a:extLst>
                </a:gridCol>
                <a:gridCol w="475925">
                  <a:extLst>
                    <a:ext uri="{9D8B030D-6E8A-4147-A177-3AD203B41FA5}">
                      <a16:colId xmlns:a16="http://schemas.microsoft.com/office/drawing/2014/main" val="1893122387"/>
                    </a:ext>
                  </a:extLst>
                </a:gridCol>
                <a:gridCol w="465866">
                  <a:extLst>
                    <a:ext uri="{9D8B030D-6E8A-4147-A177-3AD203B41FA5}">
                      <a16:colId xmlns:a16="http://schemas.microsoft.com/office/drawing/2014/main" val="826048845"/>
                    </a:ext>
                  </a:extLst>
                </a:gridCol>
                <a:gridCol w="465867">
                  <a:extLst>
                    <a:ext uri="{9D8B030D-6E8A-4147-A177-3AD203B41FA5}">
                      <a16:colId xmlns:a16="http://schemas.microsoft.com/office/drawing/2014/main" val="1992453854"/>
                    </a:ext>
                  </a:extLst>
                </a:gridCol>
                <a:gridCol w="465867">
                  <a:extLst>
                    <a:ext uri="{9D8B030D-6E8A-4147-A177-3AD203B41FA5}">
                      <a16:colId xmlns:a16="http://schemas.microsoft.com/office/drawing/2014/main" val="899818369"/>
                    </a:ext>
                  </a:extLst>
                </a:gridCol>
                <a:gridCol w="487662">
                  <a:extLst>
                    <a:ext uri="{9D8B030D-6E8A-4147-A177-3AD203B41FA5}">
                      <a16:colId xmlns:a16="http://schemas.microsoft.com/office/drawing/2014/main" val="3639080266"/>
                    </a:ext>
                  </a:extLst>
                </a:gridCol>
                <a:gridCol w="517712">
                  <a:extLst>
                    <a:ext uri="{9D8B030D-6E8A-4147-A177-3AD203B41FA5}">
                      <a16:colId xmlns:a16="http://schemas.microsoft.com/office/drawing/2014/main" val="1337289906"/>
                    </a:ext>
                  </a:extLst>
                </a:gridCol>
                <a:gridCol w="487456">
                  <a:extLst>
                    <a:ext uri="{9D8B030D-6E8A-4147-A177-3AD203B41FA5}">
                      <a16:colId xmlns:a16="http://schemas.microsoft.com/office/drawing/2014/main" val="1421628723"/>
                    </a:ext>
                  </a:extLst>
                </a:gridCol>
                <a:gridCol w="494179">
                  <a:extLst>
                    <a:ext uri="{9D8B030D-6E8A-4147-A177-3AD203B41FA5}">
                      <a16:colId xmlns:a16="http://schemas.microsoft.com/office/drawing/2014/main" val="4271999439"/>
                    </a:ext>
                  </a:extLst>
                </a:gridCol>
                <a:gridCol w="675714">
                  <a:extLst>
                    <a:ext uri="{9D8B030D-6E8A-4147-A177-3AD203B41FA5}">
                      <a16:colId xmlns:a16="http://schemas.microsoft.com/office/drawing/2014/main" val="1904013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category</a:t>
                      </a:r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/>
                        <a:t>music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dirty="0"/>
                        <a:t>jewelry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dirty="0"/>
                        <a:t>appliances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4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horn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trumpet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violin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harp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ring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Ear-rings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Neck-lace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fridge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wash. mach.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microwave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stove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Vacuum cleaner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464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900" dirty="0"/>
                        <a:t>Threshold on accuracy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0.75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0.90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0.85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0.85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0.9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0.9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0.85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0.7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0.8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0.75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0.75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0.8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171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retrain</a:t>
                      </a:r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dirty="0"/>
                        <a:t>If 3 out of 4 perform below threshold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If all perform below threshold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de-DE" dirty="0"/>
                        <a:t>If one performs below threshold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0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8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MLOps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term </a:t>
            </a:r>
            <a:r>
              <a:rPr lang="en-GB" b="1" dirty="0" err="1"/>
              <a:t>MLOps</a:t>
            </a:r>
            <a:r>
              <a:rPr lang="en-GB" b="1" dirty="0"/>
              <a:t> (</a:t>
            </a:r>
            <a:r>
              <a:rPr lang="en-GB" dirty="0"/>
              <a:t>or </a:t>
            </a:r>
            <a:r>
              <a:rPr lang="en-GB" b="1" dirty="0" err="1"/>
              <a:t>DataOps</a:t>
            </a:r>
            <a:r>
              <a:rPr lang="en-GB" b="1" dirty="0"/>
              <a:t> </a:t>
            </a:r>
            <a:r>
              <a:rPr lang="en-GB" dirty="0"/>
              <a:t>or </a:t>
            </a:r>
            <a:r>
              <a:rPr lang="en-GB" b="1" dirty="0" err="1"/>
              <a:t>DSOps</a:t>
            </a:r>
            <a:r>
              <a:rPr lang="en-GB" b="1" dirty="0"/>
              <a:t>) </a:t>
            </a:r>
            <a:r>
              <a:rPr lang="en-GB" dirty="0"/>
              <a:t>refers to all those operations required to deploy, monitor, update/retrain a model and comply with the general company rules for auditing and data protection.</a:t>
            </a:r>
          </a:p>
          <a:p>
            <a:endParaRPr lang="en-GB" dirty="0"/>
          </a:p>
          <a:p>
            <a:r>
              <a:rPr lang="en-GB" dirty="0"/>
              <a:t>In a sense they are similar to DevOps for software applications in a  production environment, only that they deal with Machine Learning models and data science operations in general.</a:t>
            </a:r>
          </a:p>
          <a:p>
            <a:r>
              <a:rPr lang="en-GB" dirty="0" err="1"/>
              <a:t>MLOps</a:t>
            </a:r>
            <a:r>
              <a:rPr lang="en-GB" dirty="0"/>
              <a:t> Examples</a:t>
            </a:r>
          </a:p>
          <a:p>
            <a:pPr lvl="1"/>
            <a:r>
              <a:rPr lang="de-DE" dirty="0"/>
              <a:t>Deployment and moving into production</a:t>
            </a:r>
          </a:p>
          <a:p>
            <a:pPr lvl="1"/>
            <a:r>
              <a:rPr lang="de-DE" dirty="0"/>
              <a:t>Monitoring of Model Performance</a:t>
            </a:r>
          </a:p>
          <a:p>
            <a:pPr lvl="1"/>
            <a:r>
              <a:rPr lang="de-DE" dirty="0"/>
              <a:t>Triggering of Retraining[s]</a:t>
            </a:r>
          </a:p>
          <a:p>
            <a:pPr lvl="1"/>
            <a:r>
              <a:rPr lang="de-DE" dirty="0"/>
              <a:t>Storage of Information for Auditing Purposes</a:t>
            </a:r>
          </a:p>
          <a:p>
            <a:pPr marL="635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897682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2585323"/>
          </a:xfrm>
        </p:spPr>
        <p:txBody>
          <a:bodyPr/>
          <a:lstStyle/>
          <a:p>
            <a:r>
              <a:rPr lang="en-GB" dirty="0"/>
              <a:t>Model Deployment and Management in Practice with KAP and KNIME Business Hub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823870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E0EF-7573-4EFB-9E11-3E5025C87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516" y="1044000"/>
            <a:ext cx="5484553" cy="646331"/>
          </a:xfrm>
        </p:spPr>
        <p:txBody>
          <a:bodyPr/>
          <a:lstStyle/>
          <a:p>
            <a:r>
              <a:rPr lang="de-DE" dirty="0"/>
              <a:t>Deployment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420BB-F37A-4BA1-8381-069868A4E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7D39D-CA13-4A47-A12A-9F6929B6D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57932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FA60C-8ACD-4179-8EB1-558806332C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DE802-9C4E-4509-ADF1-B9F00F121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0D90485-9EF5-44B5-8151-0E302A95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87383"/>
            <a:ext cx="8427600" cy="402338"/>
          </a:xfrm>
        </p:spPr>
        <p:txBody>
          <a:bodyPr/>
          <a:lstStyle/>
          <a:p>
            <a:r>
              <a:rPr lang="en-US" dirty="0"/>
              <a:t>Creating and Productionizing Data Science</a:t>
            </a:r>
            <a:endParaRPr lang="en-DE" dirty="0"/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E0F60633-A26D-4FF7-A2CC-7FB9F486D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9" y="788490"/>
            <a:ext cx="9015241" cy="41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5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13C5D-37B9-4B0E-8E51-DD700C8BFB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9E247-A0EE-41AC-8FD7-F7D7D4FC1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5B03094D-C6B2-4F9C-9347-D69910E2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87383"/>
            <a:ext cx="8427600" cy="402338"/>
          </a:xfrm>
        </p:spPr>
        <p:txBody>
          <a:bodyPr/>
          <a:lstStyle/>
          <a:p>
            <a:r>
              <a:rPr lang="en-GB" dirty="0"/>
              <a:t>KNIME Software – One Ecosystem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28DFF8-112A-F345-5783-70DCCB017FBA}"/>
              </a:ext>
            </a:extLst>
          </p:cNvPr>
          <p:cNvGrpSpPr/>
          <p:nvPr/>
        </p:nvGrpSpPr>
        <p:grpSpPr>
          <a:xfrm>
            <a:off x="467544" y="3577580"/>
            <a:ext cx="8208912" cy="1380306"/>
            <a:chOff x="467544" y="3639927"/>
            <a:chExt cx="8208912" cy="13803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CBC561-CEC0-20EF-83AA-22DCA8ED9E0C}"/>
                </a:ext>
              </a:extLst>
            </p:cNvPr>
            <p:cNvSpPr/>
            <p:nvPr/>
          </p:nvSpPr>
          <p:spPr>
            <a:xfrm>
              <a:off x="467544" y="3639927"/>
              <a:ext cx="3913200" cy="1380306"/>
            </a:xfrm>
            <a:prstGeom prst="rect">
              <a:avLst/>
            </a:prstGeom>
            <a:solidFill>
              <a:srgbClr val="FFD801"/>
            </a:solidFill>
            <a:ln>
              <a:solidFill>
                <a:srgbClr val="FFD80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CBC1EF-C370-6916-534D-34A1762123D4}"/>
                </a:ext>
              </a:extLst>
            </p:cNvPr>
            <p:cNvSpPr/>
            <p:nvPr/>
          </p:nvSpPr>
          <p:spPr>
            <a:xfrm>
              <a:off x="4763256" y="3639927"/>
              <a:ext cx="3913200" cy="1378800"/>
            </a:xfrm>
            <a:prstGeom prst="rect">
              <a:avLst/>
            </a:prstGeom>
            <a:solidFill>
              <a:srgbClr val="FFD801"/>
            </a:solidFill>
            <a:ln>
              <a:solidFill>
                <a:srgbClr val="FFD80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FA6A84-8F5C-C45A-A758-5AB65EFD9ACF}"/>
                </a:ext>
              </a:extLst>
            </p:cNvPr>
            <p:cNvSpPr/>
            <p:nvPr/>
          </p:nvSpPr>
          <p:spPr>
            <a:xfrm>
              <a:off x="521639" y="4418966"/>
              <a:ext cx="900000" cy="5544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3A5C55-FEB7-9245-7FE0-98FECD022B69}"/>
                </a:ext>
              </a:extLst>
            </p:cNvPr>
            <p:cNvSpPr/>
            <p:nvPr/>
          </p:nvSpPr>
          <p:spPr>
            <a:xfrm>
              <a:off x="521639" y="4418966"/>
              <a:ext cx="900000" cy="554462"/>
            </a:xfrm>
            <a:prstGeom prst="rect">
              <a:avLst/>
            </a:prstGeom>
            <a:solidFill>
              <a:srgbClr val="FFE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KNIME</a:t>
              </a:r>
              <a:b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</a:br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Extensions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A38BBD-0161-BC3F-407E-75042F857D1E}"/>
                </a:ext>
              </a:extLst>
            </p:cNvPr>
            <p:cNvSpPr/>
            <p:nvPr/>
          </p:nvSpPr>
          <p:spPr>
            <a:xfrm>
              <a:off x="1493846" y="4418966"/>
              <a:ext cx="924061" cy="554462"/>
            </a:xfrm>
            <a:prstGeom prst="rect">
              <a:avLst/>
            </a:prstGeom>
            <a:solidFill>
              <a:srgbClr val="FFF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KNIME</a:t>
              </a:r>
              <a:b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</a:br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Integrations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868C9F-F4CE-E531-4272-B12802ECF211}"/>
                </a:ext>
              </a:extLst>
            </p:cNvPr>
            <p:cNvSpPr/>
            <p:nvPr/>
          </p:nvSpPr>
          <p:spPr>
            <a:xfrm>
              <a:off x="2466055" y="4418966"/>
              <a:ext cx="900000" cy="554462"/>
            </a:xfrm>
            <a:prstGeom prst="rect">
              <a:avLst/>
            </a:prstGeom>
            <a:solidFill>
              <a:srgbClr val="EFF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Community</a:t>
              </a:r>
              <a:b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</a:br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Extensions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038A0A-3D17-1E9C-EB6E-8DC9D174541C}"/>
                </a:ext>
              </a:extLst>
            </p:cNvPr>
            <p:cNvSpPr/>
            <p:nvPr/>
          </p:nvSpPr>
          <p:spPr>
            <a:xfrm>
              <a:off x="3438263" y="4418966"/>
              <a:ext cx="900000" cy="554462"/>
            </a:xfrm>
            <a:prstGeom prst="rect">
              <a:avLst/>
            </a:prstGeom>
            <a:solidFill>
              <a:srgbClr val="C0C4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Partner</a:t>
              </a:r>
              <a:b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</a:br>
              <a:r>
                <a:rPr lang="en-US" sz="10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Extensions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3FC0D-506E-8A77-40FA-1C8D5E32A74A}"/>
                </a:ext>
              </a:extLst>
            </p:cNvPr>
            <p:cNvSpPr/>
            <p:nvPr/>
          </p:nvSpPr>
          <p:spPr>
            <a:xfrm>
              <a:off x="6756101" y="4404640"/>
              <a:ext cx="900000" cy="554462"/>
            </a:xfrm>
            <a:prstGeom prst="rect">
              <a:avLst/>
            </a:prstGeom>
            <a:solidFill>
              <a:srgbClr val="FFF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r>
                <a:rPr lang="en-US" sz="1000" b="1" dirty="0">
                  <a:solidFill>
                    <a:srgbClr val="3B3736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Data apps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23D107-8BAF-B5DB-FFB0-F03F26062C39}"/>
                </a:ext>
              </a:extLst>
            </p:cNvPr>
            <p:cNvSpPr/>
            <p:nvPr/>
          </p:nvSpPr>
          <p:spPr>
            <a:xfrm>
              <a:off x="7728309" y="4404640"/>
              <a:ext cx="900000" cy="554462"/>
            </a:xfrm>
            <a:prstGeom prst="rect">
              <a:avLst/>
            </a:prstGeom>
            <a:solidFill>
              <a:srgbClr val="FFF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r>
                <a:rPr lang="en-US" sz="1000" b="1">
                  <a:solidFill>
                    <a:srgbClr val="3B3736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Data Science as a Service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6F9B6E-245E-7B3C-8CAF-BF4FF85E4CD9}"/>
                </a:ext>
              </a:extLst>
            </p:cNvPr>
            <p:cNvSpPr txBox="1"/>
            <p:nvPr/>
          </p:nvSpPr>
          <p:spPr>
            <a:xfrm>
              <a:off x="521639" y="3724089"/>
              <a:ext cx="3469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Open Source</a:t>
              </a:r>
              <a:br>
                <a:rPr lang="en-US" sz="16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</a:br>
              <a:r>
                <a:rPr lang="en-US" sz="1600" b="1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KNIME Analytics Platform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8FCE8C-5A60-8445-7263-F645BF04E361}"/>
                </a:ext>
              </a:extLst>
            </p:cNvPr>
            <p:cNvSpPr txBox="1"/>
            <p:nvPr/>
          </p:nvSpPr>
          <p:spPr>
            <a:xfrm>
              <a:off x="4763255" y="3724088"/>
              <a:ext cx="2830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Commercial</a:t>
              </a:r>
            </a:p>
            <a:p>
              <a:r>
                <a:rPr lang="en-US" sz="1600" b="1" dirty="0">
                  <a:solidFill>
                    <a:srgbClr val="3E3A39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KNIME Business Hub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68138C-D2B3-A932-BFBB-94BBAD69B17E}"/>
              </a:ext>
            </a:extLst>
          </p:cNvPr>
          <p:cNvSpPr txBox="1"/>
          <p:nvPr/>
        </p:nvSpPr>
        <p:spPr>
          <a:xfrm>
            <a:off x="6752868" y="1563444"/>
            <a:ext cx="2058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Consume &amp; Optimize</a:t>
            </a:r>
            <a:endParaRPr lang="en-DE" sz="1400" b="1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8F95E09-D99B-B3A6-DC55-FF83F36C7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063770"/>
            <a:ext cx="1131722" cy="980072"/>
          </a:xfrm>
          <a:prstGeom prst="rect">
            <a:avLst/>
          </a:prstGeom>
        </p:spPr>
      </p:pic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6496B43-7321-09F8-9C68-EA358A2B59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71" y="2107062"/>
            <a:ext cx="1417089" cy="951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7D452A-352C-95AF-427E-2ED771E67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18" y="2057866"/>
            <a:ext cx="1294690" cy="989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0E574B-06DD-24CB-3C5E-449DF075A8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66" y="2007685"/>
            <a:ext cx="1294690" cy="1066082"/>
          </a:xfrm>
          <a:prstGeom prst="rect">
            <a:avLst/>
          </a:prstGeom>
        </p:spPr>
      </p:pic>
      <p:pic>
        <p:nvPicPr>
          <p:cNvPr id="23" name="Graphic 3">
            <a:extLst>
              <a:ext uri="{FF2B5EF4-FFF2-40B4-BE49-F238E27FC236}">
                <a16:creationId xmlns:a16="http://schemas.microsoft.com/office/drawing/2014/main" id="{77FD79D5-F71B-21A3-28F8-F44237D9D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4191" y="2485008"/>
            <a:ext cx="242440" cy="242440"/>
          </a:xfrm>
          <a:prstGeom prst="rect">
            <a:avLst/>
          </a:prstGeom>
        </p:spPr>
      </p:pic>
      <p:pic>
        <p:nvPicPr>
          <p:cNvPr id="24" name="Graphic 17">
            <a:extLst>
              <a:ext uri="{FF2B5EF4-FFF2-40B4-BE49-F238E27FC236}">
                <a16:creationId xmlns:a16="http://schemas.microsoft.com/office/drawing/2014/main" id="{6A43059C-3507-CE27-8E78-BE8245B5E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0198" y="2485008"/>
            <a:ext cx="242440" cy="242440"/>
          </a:xfrm>
          <a:prstGeom prst="rect">
            <a:avLst/>
          </a:prstGeom>
        </p:spPr>
      </p:pic>
      <p:pic>
        <p:nvPicPr>
          <p:cNvPr id="25" name="Graphic 19">
            <a:extLst>
              <a:ext uri="{FF2B5EF4-FFF2-40B4-BE49-F238E27FC236}">
                <a16:creationId xmlns:a16="http://schemas.microsoft.com/office/drawing/2014/main" id="{83F21568-4341-A130-143A-5915C7FBD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1100" y="2485008"/>
            <a:ext cx="242440" cy="2424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B10983-853B-5AE5-163D-86D3F17CA78E}"/>
              </a:ext>
            </a:extLst>
          </p:cNvPr>
          <p:cNvSpPr txBox="1"/>
          <p:nvPr/>
        </p:nvSpPr>
        <p:spPr>
          <a:xfrm>
            <a:off x="500843" y="1569866"/>
            <a:ext cx="1755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Gather &amp; Wrangle</a:t>
            </a:r>
            <a:endParaRPr lang="en-DE" sz="14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11CDF9-450A-BF92-B283-568537AA095B}"/>
              </a:ext>
            </a:extLst>
          </p:cNvPr>
          <p:cNvSpPr txBox="1"/>
          <p:nvPr/>
        </p:nvSpPr>
        <p:spPr>
          <a:xfrm>
            <a:off x="2651236" y="156986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Model &amp; Visualize</a:t>
            </a:r>
            <a:endParaRPr lang="en-DE" sz="1400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2FF398-AECD-576F-21C7-ABFE7FA662DC}"/>
              </a:ext>
            </a:extLst>
          </p:cNvPr>
          <p:cNvSpPr txBox="1"/>
          <p:nvPr/>
        </p:nvSpPr>
        <p:spPr>
          <a:xfrm>
            <a:off x="4877280" y="1582113"/>
            <a:ext cx="173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Deploy &amp; Manage</a:t>
            </a:r>
            <a:endParaRPr lang="en-DE" sz="1400" b="1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80EEA0-9AC2-E5E5-5E5E-3604BABF1DE8}"/>
              </a:ext>
            </a:extLst>
          </p:cNvPr>
          <p:cNvGrpSpPr/>
          <p:nvPr/>
        </p:nvGrpSpPr>
        <p:grpSpPr>
          <a:xfrm>
            <a:off x="459361" y="1269904"/>
            <a:ext cx="3930837" cy="70728"/>
            <a:chOff x="459361" y="3230719"/>
            <a:chExt cx="3930837" cy="7072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468DCF-3CBA-7A6B-4181-D994A7CD0426}"/>
                </a:ext>
              </a:extLst>
            </p:cNvPr>
            <p:cNvCxnSpPr>
              <a:cxnSpLocks/>
            </p:cNvCxnSpPr>
            <p:nvPr/>
          </p:nvCxnSpPr>
          <p:spPr>
            <a:xfrm>
              <a:off x="460526" y="3266083"/>
              <a:ext cx="3929672" cy="0"/>
            </a:xfrm>
            <a:prstGeom prst="line">
              <a:avLst/>
            </a:prstGeom>
            <a:ln w="635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FCDA6D-6EFD-8CCE-17E6-22BDC9E18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361" y="3230719"/>
              <a:ext cx="0" cy="70728"/>
            </a:xfrm>
            <a:prstGeom prst="line">
              <a:avLst/>
            </a:prstGeom>
            <a:ln w="635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747BAB2-54B0-8244-F534-E171A207C4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129" y="3230719"/>
              <a:ext cx="0" cy="70728"/>
            </a:xfrm>
            <a:prstGeom prst="line">
              <a:avLst/>
            </a:prstGeom>
            <a:ln w="635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C188823-B90D-F9E2-F6A7-FD6449EAA84F}"/>
              </a:ext>
            </a:extLst>
          </p:cNvPr>
          <p:cNvSpPr txBox="1"/>
          <p:nvPr/>
        </p:nvSpPr>
        <p:spPr>
          <a:xfrm>
            <a:off x="2040163" y="1151986"/>
            <a:ext cx="7554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/>
              <a:t>Create</a:t>
            </a:r>
            <a:endParaRPr lang="en-DE" sz="1400" b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B295E8-2BB3-FB06-B8BA-E7993B909DC1}"/>
              </a:ext>
            </a:extLst>
          </p:cNvPr>
          <p:cNvGrpSpPr/>
          <p:nvPr/>
        </p:nvGrpSpPr>
        <p:grpSpPr>
          <a:xfrm>
            <a:off x="4762091" y="1269904"/>
            <a:ext cx="3930837" cy="70728"/>
            <a:chOff x="459361" y="3230719"/>
            <a:chExt cx="3930837" cy="7072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5BF6DB-5E02-A473-278B-9F2E0C6F86A8}"/>
                </a:ext>
              </a:extLst>
            </p:cNvPr>
            <p:cNvCxnSpPr>
              <a:cxnSpLocks/>
            </p:cNvCxnSpPr>
            <p:nvPr/>
          </p:nvCxnSpPr>
          <p:spPr>
            <a:xfrm>
              <a:off x="460526" y="3266083"/>
              <a:ext cx="3929672" cy="0"/>
            </a:xfrm>
            <a:prstGeom prst="line">
              <a:avLst/>
            </a:prstGeom>
            <a:ln w="635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F1C791-72C4-E9A2-14E4-A504DFC62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361" y="3230719"/>
              <a:ext cx="0" cy="70728"/>
            </a:xfrm>
            <a:prstGeom prst="line">
              <a:avLst/>
            </a:prstGeom>
            <a:ln w="635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F62057A-84FE-D182-E11B-A29E7C8B5C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129" y="3230719"/>
              <a:ext cx="0" cy="70728"/>
            </a:xfrm>
            <a:prstGeom prst="line">
              <a:avLst/>
            </a:prstGeom>
            <a:ln w="6350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E69AEC3-B7E0-BF5D-6BA9-BA8D88B55875}"/>
              </a:ext>
            </a:extLst>
          </p:cNvPr>
          <p:cNvSpPr txBox="1"/>
          <p:nvPr/>
        </p:nvSpPr>
        <p:spPr>
          <a:xfrm>
            <a:off x="6027149" y="1151986"/>
            <a:ext cx="13854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/>
              <a:t>Productionize</a:t>
            </a:r>
            <a:endParaRPr lang="en-DE" sz="1400" b="1"/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5AE879E9-5950-9305-F640-64B979F2F7C4}"/>
              </a:ext>
            </a:extLst>
          </p:cNvPr>
          <p:cNvSpPr/>
          <p:nvPr/>
        </p:nvSpPr>
        <p:spPr>
          <a:xfrm>
            <a:off x="332719" y="1007303"/>
            <a:ext cx="8478562" cy="4176464"/>
          </a:xfrm>
          <a:prstGeom prst="roundRect">
            <a:avLst>
              <a:gd name="adj" fmla="val 8084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1D74C-0B43-48EB-8DE7-F8B1F9BB79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2C9DF-2CB8-43A3-980E-BA5546223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9F0083-A118-495C-8987-F2A518CC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75032"/>
            <a:ext cx="8426450" cy="246221"/>
          </a:xfrm>
        </p:spPr>
        <p:txBody>
          <a:bodyPr/>
          <a:lstStyle/>
          <a:p>
            <a:r>
              <a:rPr lang="it-IT" dirty="0"/>
              <a:t>H</a:t>
            </a:r>
            <a:r>
              <a:rPr lang="en-US" dirty="0"/>
              <a:t>ow does deployment actually look like in KNIME?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6EC43-7AA0-4BA4-B0FD-4BE1E061C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3949" y="753967"/>
            <a:ext cx="3357713" cy="2202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0BCF02-16A0-4FEB-A759-63000915C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" b="58323"/>
          <a:stretch/>
        </p:blipFill>
        <p:spPr>
          <a:xfrm>
            <a:off x="1677040" y="2656490"/>
            <a:ext cx="2507197" cy="2215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F8E557-A3D4-447B-BEFB-E320BFC5CA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23520" y="673959"/>
            <a:ext cx="3315194" cy="4817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778B1-A41E-4799-A086-D077C4591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215"/>
          <a:stretch/>
        </p:blipFill>
        <p:spPr>
          <a:xfrm>
            <a:off x="5418116" y="2395563"/>
            <a:ext cx="3354518" cy="2048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8C9350-6E5A-4783-AF7D-4600C49FAD7E}"/>
              </a:ext>
            </a:extLst>
          </p:cNvPr>
          <p:cNvCxnSpPr>
            <a:cxnSpLocks/>
          </p:cNvCxnSpPr>
          <p:nvPr/>
        </p:nvCxnSpPr>
        <p:spPr>
          <a:xfrm>
            <a:off x="3826080" y="1974183"/>
            <a:ext cx="1494782" cy="682307"/>
          </a:xfrm>
          <a:prstGeom prst="straightConnector1">
            <a:avLst/>
          </a:prstGeom>
          <a:ln w="38100" cap="rnd" cmpd="sng">
            <a:solidFill>
              <a:srgbClr val="92AEBC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1D74C-0B43-48EB-8DE7-F8B1F9BB79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2C9DF-2CB8-43A3-980E-BA5546223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9F0083-A118-495C-8987-F2A518CC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75032"/>
            <a:ext cx="8426450" cy="246221"/>
          </a:xfrm>
        </p:spPr>
        <p:txBody>
          <a:bodyPr/>
          <a:lstStyle/>
          <a:p>
            <a:r>
              <a:rPr lang="it-IT" dirty="0"/>
              <a:t>KNIME Server Architecture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D5E4E95-5219-4B35-9D29-526E8480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58" y="936863"/>
            <a:ext cx="8809483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09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1D74C-0B43-48EB-8DE7-F8B1F9BB79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486A1-5BBE-4996-B8AC-A091BB546F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br>
              <a:rPr lang="en-GB" dirty="0"/>
            </a:br>
            <a:endParaRPr lang="en-GB" dirty="0"/>
          </a:p>
          <a:p>
            <a:pPr marL="635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2C9DF-2CB8-43A3-980E-BA5546223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9F0083-A118-495C-8987-F2A518CC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75032"/>
            <a:ext cx="8426450" cy="246221"/>
          </a:xfrm>
        </p:spPr>
        <p:txBody>
          <a:bodyPr/>
          <a:lstStyle/>
          <a:p>
            <a:r>
              <a:rPr lang="en-US" dirty="0"/>
              <a:t>Usual ways to deploy a workflow on KNIME Business Hub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C85CE-D00D-63B1-1FE1-AA8F5A69B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571" y="1230651"/>
            <a:ext cx="3060857" cy="37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Deployment to Data App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68880" y="1400147"/>
            <a:ext cx="4053656" cy="3236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F253A-9704-9F61-95AC-B84EC034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01" y="1400147"/>
            <a:ext cx="3949844" cy="316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82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62B4-960E-46B8-AB92-20384943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Deployment by Scheduling Automation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A97A7-4EAE-4BA5-94B7-ADFE4C2719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BBE92-FC07-4902-9286-81532EE7C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C8B5A-5558-1AF2-2B22-4CBA49EB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944058"/>
            <a:ext cx="5240098" cy="418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86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Deployment as a REST Service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32" y="1332570"/>
            <a:ext cx="7773136" cy="3247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698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8705-2F12-43A3-86AC-D157F9EB4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ways to deploy a workflow on KNIME Server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1D74C-0B43-48EB-8DE7-F8B1F9BB79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486A1-5BBE-4996-B8AC-A091BB546F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Deployment to Data App</a:t>
            </a:r>
          </a:p>
          <a:p>
            <a:endParaRPr lang="en-US" dirty="0"/>
          </a:p>
          <a:p>
            <a:r>
              <a:rPr lang="en-US" dirty="0"/>
              <a:t>Deployment by Scheduling Automation</a:t>
            </a:r>
          </a:p>
          <a:p>
            <a:endParaRPr lang="en-US" dirty="0"/>
          </a:p>
          <a:p>
            <a:r>
              <a:rPr lang="en-GB" dirty="0"/>
              <a:t>Deployment as a REST Service</a:t>
            </a:r>
            <a:br>
              <a:rPr lang="en-GB" dirty="0"/>
            </a:br>
            <a:endParaRPr lang="en-GB" dirty="0"/>
          </a:p>
          <a:p>
            <a:r>
              <a:rPr lang="en-GB" dirty="0"/>
              <a:t>Integrated Deployment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2C9DF-2CB8-43A3-980E-BA5546223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918AF-8DE1-458F-BC36-31519C473F05}"/>
              </a:ext>
            </a:extLst>
          </p:cNvPr>
          <p:cNvSpPr/>
          <p:nvPr/>
        </p:nvSpPr>
        <p:spPr>
          <a:xfrm>
            <a:off x="181303" y="1135117"/>
            <a:ext cx="5297214" cy="2333297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78BFE-946D-4438-B6A5-5F299D065702}"/>
              </a:ext>
            </a:extLst>
          </p:cNvPr>
          <p:cNvSpPr txBox="1"/>
          <p:nvPr/>
        </p:nvSpPr>
        <p:spPr>
          <a:xfrm>
            <a:off x="4769070" y="746111"/>
            <a:ext cx="102752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manually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75229-3A9E-435A-8ACD-1DAE7FC6C188}"/>
              </a:ext>
            </a:extLst>
          </p:cNvPr>
          <p:cNvSpPr/>
          <p:nvPr/>
        </p:nvSpPr>
        <p:spPr>
          <a:xfrm>
            <a:off x="181303" y="3575817"/>
            <a:ext cx="5297214" cy="665107"/>
          </a:xfrm>
          <a:prstGeom prst="rect">
            <a:avLst/>
          </a:prstGeom>
          <a:noFill/>
          <a:ln w="19050">
            <a:solidFill>
              <a:srgbClr val="92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E61FD-DA4A-4561-8BE4-4A5D4428D862}"/>
              </a:ext>
            </a:extLst>
          </p:cNvPr>
          <p:cNvSpPr txBox="1"/>
          <p:nvPr/>
        </p:nvSpPr>
        <p:spPr>
          <a:xfrm>
            <a:off x="4834758" y="4272106"/>
            <a:ext cx="2921876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Automating deployment of any of the above, </a:t>
            </a:r>
            <a:br>
              <a:rPr lang="en-US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</a:br>
            <a:r>
              <a:rPr lang="en-US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especially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REST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4D356-2A5F-4D8A-B642-709DEFA90A44}"/>
              </a:ext>
            </a:extLst>
          </p:cNvPr>
          <p:cNvSpPr txBox="1"/>
          <p:nvPr/>
        </p:nvSpPr>
        <p:spPr>
          <a:xfrm>
            <a:off x="5773348" y="1238596"/>
            <a:ext cx="2921876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Deployment can be a repetitive task: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US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Monitor &amp; Update </a:t>
            </a:r>
            <a:b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(from cycle)</a:t>
            </a:r>
          </a:p>
        </p:txBody>
      </p:sp>
    </p:spTree>
    <p:extLst>
      <p:ext uri="{BB962C8B-B14F-4D97-AF65-F5344CB8AC3E}">
        <p14:creationId xmlns:p14="http://schemas.microsoft.com/office/powerpoint/2010/main" val="38040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Deployment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0001" y="900000"/>
            <a:ext cx="3955968" cy="4307679"/>
          </a:xfrm>
        </p:spPr>
        <p:txBody>
          <a:bodyPr/>
          <a:lstStyle/>
          <a:p>
            <a:r>
              <a:rPr lang="en-GB" dirty="0"/>
              <a:t>Build an optimal model </a:t>
            </a:r>
          </a:p>
          <a:p>
            <a:r>
              <a:rPr lang="en-GB" dirty="0"/>
              <a:t>Isolate core parts of the workflow (</a:t>
            </a:r>
            <a:r>
              <a:rPr lang="en-GB" dirty="0" err="1"/>
              <a:t>preprocessing</a:t>
            </a:r>
            <a:r>
              <a:rPr lang="en-GB" dirty="0"/>
              <a:t>, model building</a:t>
            </a:r>
            <a:r>
              <a:rPr lang="en-DE" dirty="0"/>
              <a:t>…</a:t>
            </a:r>
            <a:r>
              <a:rPr lang="en-GB" dirty="0"/>
              <a:t>) with the special nodes </a:t>
            </a:r>
            <a:r>
              <a:rPr lang="en-GB" i="1" dirty="0"/>
              <a:t>Capture Workflow Start </a:t>
            </a:r>
            <a:r>
              <a:rPr lang="en-GB" dirty="0"/>
              <a:t>and </a:t>
            </a:r>
            <a:r>
              <a:rPr lang="en-GB" i="1" dirty="0"/>
              <a:t>Capture Workflow End</a:t>
            </a:r>
            <a:r>
              <a:rPr lang="en-GB" dirty="0"/>
              <a:t> from the training workflow</a:t>
            </a:r>
          </a:p>
          <a:p>
            <a:r>
              <a:rPr lang="en-GB" dirty="0"/>
              <a:t>Export the extracted pieces to build the deployment workflow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03" y="2565546"/>
            <a:ext cx="3801292" cy="2534194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338" y="1273606"/>
            <a:ext cx="965013" cy="93663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20" y="1273606"/>
            <a:ext cx="947847" cy="9318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57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71552-C389-BC42-9A18-D2A980D69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Data Science Process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8E7BB0-40B7-144C-B3A3-85E2252B0F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D08A6C-DCF9-6F49-A80A-91206B1C9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708622"/>
            <a:ext cx="4009981" cy="3499057"/>
          </a:xfrm>
        </p:spPr>
        <p:txBody>
          <a:bodyPr/>
          <a:lstStyle/>
          <a:p>
            <a:r>
              <a:rPr lang="de-DE" b="1" dirty="0"/>
              <a:t>SEMMA</a:t>
            </a:r>
            <a:endParaRPr lang="de-DE" dirty="0"/>
          </a:p>
          <a:p>
            <a:pPr lvl="1"/>
            <a:r>
              <a:rPr lang="de-DE" dirty="0"/>
              <a:t>Sample, Explore, Modify, Model, Assess</a:t>
            </a:r>
          </a:p>
          <a:p>
            <a:pPr lvl="1"/>
            <a:endParaRPr lang="de-DE" dirty="0"/>
          </a:p>
          <a:p>
            <a:r>
              <a:rPr lang="de-DE" b="1" dirty="0"/>
              <a:t>CRISP-DM</a:t>
            </a:r>
            <a:endParaRPr lang="de-DE" dirty="0"/>
          </a:p>
          <a:p>
            <a:pPr lvl="1"/>
            <a:r>
              <a:rPr lang="de-DE" dirty="0"/>
              <a:t>Cross Industry Standard Process for Data Mining</a:t>
            </a:r>
          </a:p>
          <a:p>
            <a:pPr lvl="1"/>
            <a:endParaRPr lang="de-DE" dirty="0"/>
          </a:p>
          <a:p>
            <a:r>
              <a:rPr lang="de-DE" b="1" dirty="0"/>
              <a:t>KDD</a:t>
            </a:r>
            <a:endParaRPr lang="de-DE" dirty="0"/>
          </a:p>
          <a:p>
            <a:pPr lvl="1"/>
            <a:r>
              <a:rPr lang="de-DE" dirty="0"/>
              <a:t>Knowledge Discovery in Databases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 dirty="0"/>
              <a:t>Guide to Intelligent Data Science </a:t>
            </a:r>
            <a:r>
              <a:rPr lang="en" b="0" dirty="0"/>
              <a:t>Second Edition, 2020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7906F-1DC0-4F33-8CCF-670FD252C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448" y="880782"/>
            <a:ext cx="4568839" cy="42394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B590BE-90D0-4A05-B1E3-18EDDCE4984C}"/>
              </a:ext>
            </a:extLst>
          </p:cNvPr>
          <p:cNvSpPr/>
          <p:nvPr/>
        </p:nvSpPr>
        <p:spPr>
          <a:xfrm>
            <a:off x="4571999" y="4572000"/>
            <a:ext cx="1495985" cy="63567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023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E8B9BC-CB21-49DB-9AD2-E3C9A5F1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"/>
          <a:stretch/>
        </p:blipFill>
        <p:spPr>
          <a:xfrm>
            <a:off x="122291" y="900000"/>
            <a:ext cx="6127795" cy="370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5A5A4-C7B5-4D44-B6C7-52CA9F14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AF8CC-0280-4FC0-9BFB-6689A0CAB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C2CEB-777E-442E-AFC4-5ED78B005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1841" y="900000"/>
            <a:ext cx="2959868" cy="4307679"/>
          </a:xfrm>
        </p:spPr>
        <p:txBody>
          <a:bodyPr/>
          <a:lstStyle/>
          <a:p>
            <a:r>
              <a:rPr lang="en-US" dirty="0"/>
              <a:t>Automatically build and deploy deployment workflows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Mostly used to automatically capture and deploy a model as REST API from the workflow which trains and validates the model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4EF1-1623-4969-858C-574FC60E1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996632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A55BD-5CF3-4C60-B43C-DB37C2322B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F4AD-4B59-4C5F-B4ED-F0717F56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B31493-B0D0-48C0-B76D-E1264120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64212"/>
            <a:ext cx="8427600" cy="246221"/>
          </a:xfrm>
        </p:spPr>
        <p:txBody>
          <a:bodyPr/>
          <a:lstStyle/>
          <a:p>
            <a:r>
              <a:rPr lang="en-US" dirty="0"/>
              <a:t>Component Sharing for Collaboration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43343-26C8-4F78-9E66-EBB4EE3ED927}"/>
              </a:ext>
            </a:extLst>
          </p:cNvPr>
          <p:cNvSpPr txBox="1"/>
          <p:nvPr/>
        </p:nvSpPr>
        <p:spPr>
          <a:xfrm>
            <a:off x="242744" y="1036767"/>
            <a:ext cx="8616444" cy="4247317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Public</a:t>
            </a:r>
            <a:br>
              <a:rPr lang="en-US" b="1" dirty="0"/>
            </a:br>
            <a:r>
              <a:rPr lang="en-US" b="1" dirty="0"/>
              <a:t>Spaces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and updating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</a:t>
            </a:r>
            <a:br>
              <a:rPr lang="en-US" dirty="0"/>
            </a:br>
            <a:r>
              <a:rPr lang="en-US" dirty="0"/>
              <a:t>Component </a:t>
            </a:r>
            <a:br>
              <a:rPr lang="en-US" dirty="0"/>
            </a:br>
            <a:r>
              <a:rPr lang="en-US" dirty="0"/>
              <a:t>Link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</a:t>
            </a:r>
            <a:br>
              <a:rPr lang="en-US" dirty="0"/>
            </a:br>
            <a:r>
              <a:rPr lang="en-US" dirty="0"/>
              <a:t>Spaces</a:t>
            </a: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6AC47A4-6450-46A2-A752-C2D3403C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3" y="1337689"/>
            <a:ext cx="5988395" cy="33684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40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A55BD-5CF3-4C60-B43C-DB37C2322B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F4AD-4B59-4C5F-B4ED-F0717F56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4FA20-7908-4ED1-882D-11D5B0610280}"/>
              </a:ext>
            </a:extLst>
          </p:cNvPr>
          <p:cNvSpPr txBox="1"/>
          <p:nvPr/>
        </p:nvSpPr>
        <p:spPr>
          <a:xfrm>
            <a:off x="242744" y="1036767"/>
            <a:ext cx="8616444" cy="4247317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</a:t>
            </a:r>
            <a:br>
              <a:rPr lang="en-US" dirty="0"/>
            </a:br>
            <a:r>
              <a:rPr lang="en-US" dirty="0"/>
              <a:t>Spaces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Sharing </a:t>
            </a:r>
            <a:br>
              <a:rPr lang="en-US" b="1" dirty="0"/>
            </a:br>
            <a:r>
              <a:rPr lang="en-US" b="1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and updating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</a:t>
            </a:r>
            <a:br>
              <a:rPr lang="en-US" dirty="0"/>
            </a:br>
            <a:r>
              <a:rPr lang="en-US" dirty="0"/>
              <a:t>Component </a:t>
            </a:r>
            <a:br>
              <a:rPr lang="en-US" dirty="0"/>
            </a:br>
            <a:r>
              <a:rPr lang="en-US" dirty="0"/>
              <a:t>Link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</a:t>
            </a:r>
            <a:br>
              <a:rPr lang="en-US" dirty="0"/>
            </a:br>
            <a:r>
              <a:rPr lang="en-US" dirty="0"/>
              <a:t>Spaces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016FD6-F85C-4F0E-983E-589BB69A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2" y="1337690"/>
            <a:ext cx="5988395" cy="33684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391BB05-2397-4F11-927C-0A1DCB0D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8427600" cy="49244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Component Sharing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46946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A55BD-5CF3-4C60-B43C-DB37C2322B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F4AD-4B59-4C5F-B4ED-F0717F56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5458D-3398-49E9-9DB8-66116A65BFAF}"/>
              </a:ext>
            </a:extLst>
          </p:cNvPr>
          <p:cNvSpPr txBox="1"/>
          <p:nvPr/>
        </p:nvSpPr>
        <p:spPr>
          <a:xfrm>
            <a:off x="242744" y="1036767"/>
            <a:ext cx="8616444" cy="4247317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</a:t>
            </a:r>
            <a:br>
              <a:rPr lang="en-US" dirty="0"/>
            </a:br>
            <a:r>
              <a:rPr lang="en-US" dirty="0"/>
              <a:t>Spaces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Using others’ </a:t>
            </a:r>
            <a:br>
              <a:rPr lang="en-US" b="1" dirty="0"/>
            </a:br>
            <a:r>
              <a:rPr lang="en-US" b="1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</a:t>
            </a:r>
            <a:br>
              <a:rPr lang="en-US" dirty="0"/>
            </a:br>
            <a:r>
              <a:rPr lang="en-US" dirty="0"/>
              <a:t>Component </a:t>
            </a:r>
            <a:br>
              <a:rPr lang="en-US" dirty="0"/>
            </a:br>
            <a:r>
              <a:rPr lang="en-US" dirty="0"/>
              <a:t>Link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</a:t>
            </a:r>
            <a:br>
              <a:rPr lang="en-US" dirty="0"/>
            </a:br>
            <a:r>
              <a:rPr lang="en-US" dirty="0"/>
              <a:t>Spaces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F9CB-7393-42AC-9508-B5440FCABA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5709" y="1337690"/>
            <a:ext cx="5618558" cy="33684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5BFBFB1-008C-4985-877F-999DB889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8427600" cy="492443"/>
          </a:xfrm>
        </p:spPr>
        <p:txBody>
          <a:bodyPr/>
          <a:lstStyle/>
          <a:p>
            <a:br>
              <a:rPr lang="en-US"/>
            </a:br>
            <a:r>
              <a:rPr lang="en-US"/>
              <a:t>Component Sharing for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A55BD-5CF3-4C60-B43C-DB37C2322B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F4AD-4B59-4C5F-B4ED-F0717F56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6DF1FD-2990-4031-87B6-8D94B1BB6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1" y="1337690"/>
            <a:ext cx="5988395" cy="33684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E3B2B-392C-4896-B189-0B05F8FE9EFA}"/>
              </a:ext>
            </a:extLst>
          </p:cNvPr>
          <p:cNvSpPr txBox="1"/>
          <p:nvPr/>
        </p:nvSpPr>
        <p:spPr>
          <a:xfrm>
            <a:off x="242744" y="1036767"/>
            <a:ext cx="8616444" cy="4247317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</a:t>
            </a:r>
            <a:br>
              <a:rPr lang="en-US" dirty="0"/>
            </a:br>
            <a:r>
              <a:rPr lang="en-US" dirty="0"/>
              <a:t>Spaces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others’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Shared </a:t>
            </a:r>
            <a:br>
              <a:rPr lang="en-US" b="1" dirty="0"/>
            </a:br>
            <a:r>
              <a:rPr lang="en-US" b="1" dirty="0"/>
              <a:t>Component </a:t>
            </a:r>
            <a:br>
              <a:rPr lang="en-US" b="1" dirty="0"/>
            </a:br>
            <a:r>
              <a:rPr lang="en-US" b="1" dirty="0"/>
              <a:t>Link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</a:t>
            </a:r>
            <a:br>
              <a:rPr lang="en-US" dirty="0"/>
            </a:br>
            <a:r>
              <a:rPr lang="en-US" dirty="0"/>
              <a:t>Spaces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8785CB-7C58-47BE-8E11-EDDDB67B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8427600" cy="49244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Component Sharing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5418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AA55BD-5CF3-4C60-B43C-DB37C2322B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BF4AD-4B59-4C5F-B4ED-F0717F565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B93653-DCD3-47D2-AA06-1E227F1F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89" y="1337690"/>
            <a:ext cx="5988395" cy="33684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5AC4B-F5A7-4334-A79A-008A497A6444}"/>
              </a:ext>
            </a:extLst>
          </p:cNvPr>
          <p:cNvSpPr txBox="1"/>
          <p:nvPr/>
        </p:nvSpPr>
        <p:spPr>
          <a:xfrm>
            <a:off x="242744" y="1036767"/>
            <a:ext cx="8616444" cy="4247317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</a:t>
            </a:r>
            <a:br>
              <a:rPr lang="en-US" dirty="0"/>
            </a:br>
            <a:r>
              <a:rPr lang="en-US" dirty="0"/>
              <a:t>Spaces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Sharing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others’ </a:t>
            </a:r>
            <a:br>
              <a:rPr lang="en-US" dirty="0"/>
            </a:br>
            <a:r>
              <a:rPr lang="en-US" dirty="0"/>
              <a:t>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Shared </a:t>
            </a:r>
            <a:br>
              <a:rPr lang="en-US" dirty="0"/>
            </a:br>
            <a:r>
              <a:rPr lang="en-US" dirty="0"/>
              <a:t>Component </a:t>
            </a:r>
            <a:br>
              <a:rPr lang="en-US" dirty="0"/>
            </a:br>
            <a:r>
              <a:rPr lang="en-US" dirty="0"/>
              <a:t>Link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 </a:t>
            </a:r>
            <a:br>
              <a:rPr lang="en-US" b="1" dirty="0"/>
            </a:br>
            <a:r>
              <a:rPr lang="en-US" b="1" dirty="0"/>
              <a:t>Spaces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FDDD26-1385-4B30-8BFE-6D5DD1D61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0"/>
            <a:ext cx="8427600" cy="49244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Component Sharing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078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41D64-0593-4816-9B0A-2152293BCA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Define deployment workflow with </a:t>
            </a:r>
            <a:r>
              <a:rPr lang="en-US" b="1" dirty="0"/>
              <a:t>Container Input </a:t>
            </a:r>
            <a:r>
              <a:rPr lang="en-US" dirty="0"/>
              <a:t>/ Output nodes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Deploy on KNIME Server </a:t>
            </a:r>
            <a:br>
              <a:rPr lang="en-US" dirty="0"/>
            </a:br>
            <a:r>
              <a:rPr lang="en-US" dirty="0"/>
              <a:t>(REST API service is automatically available)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Use </a:t>
            </a:r>
            <a:r>
              <a:rPr lang="en-US" b="1" dirty="0"/>
              <a:t>Swagger</a:t>
            </a:r>
            <a:r>
              <a:rPr lang="en-US" dirty="0"/>
              <a:t> to control how to control the REST API interface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Call Workflow from:</a:t>
            </a:r>
          </a:p>
          <a:p>
            <a:pPr lvl="1"/>
            <a:r>
              <a:rPr lang="en-US" dirty="0"/>
              <a:t>Another local workflow (</a:t>
            </a:r>
            <a:r>
              <a:rPr lang="en-US" b="1" dirty="0"/>
              <a:t>Call Workflow node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Python (</a:t>
            </a:r>
            <a:r>
              <a:rPr lang="en-US" dirty="0" err="1">
                <a:hlinkClick r:id="rId3"/>
              </a:rPr>
              <a:t>knimepy</a:t>
            </a:r>
            <a:r>
              <a:rPr lang="en-US" dirty="0"/>
              <a:t> package)</a:t>
            </a:r>
          </a:p>
          <a:p>
            <a:pPr lvl="1"/>
            <a:r>
              <a:rPr lang="en-US" dirty="0"/>
              <a:t>Any software able to perform </a:t>
            </a:r>
            <a:br>
              <a:rPr lang="en-US" dirty="0"/>
            </a:br>
            <a:r>
              <a:rPr lang="en-US" dirty="0"/>
              <a:t>HTTP requests using a URL </a:t>
            </a:r>
            <a:br>
              <a:rPr lang="en-US" dirty="0"/>
            </a:br>
            <a:r>
              <a:rPr lang="en-US" dirty="0"/>
              <a:t>and json data format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AF8CD6-27A6-426F-86EC-1EFDF86EF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936" y="3077003"/>
            <a:ext cx="3883735" cy="1952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E6BB7-73D9-4A07-BD62-B76B75FB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API Deployment – Live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3A1CF-7C8F-4E4A-AD42-B5296BA8A8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BC817-7AA7-4DAD-9C30-2B64803FA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E7E3D62-2848-4FC1-9D2C-086B14176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215" y="1648758"/>
            <a:ext cx="1153543" cy="957441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BD121F9E-7E1D-4F71-8127-6A6F29E94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925" b="9390"/>
          <a:stretch/>
        </p:blipFill>
        <p:spPr>
          <a:xfrm>
            <a:off x="6237671" y="1451963"/>
            <a:ext cx="2136629" cy="39359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8858848-433E-40ED-ADB7-8C84B7CB5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634" y="4382575"/>
            <a:ext cx="1363039" cy="958748"/>
          </a:xfrm>
          <a:prstGeom prst="rect">
            <a:avLst/>
          </a:prstGeom>
        </p:spPr>
      </p:pic>
      <p:pic>
        <p:nvPicPr>
          <p:cNvPr id="13" name="Picture 12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9A858E98-0AF7-463D-A3CB-FD8C310307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4"/>
          <a:stretch/>
        </p:blipFill>
        <p:spPr>
          <a:xfrm>
            <a:off x="3832430" y="4217953"/>
            <a:ext cx="1631125" cy="3935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1AFB52-C746-4A85-879D-9F7D9CAB569D}"/>
              </a:ext>
            </a:extLst>
          </p:cNvPr>
          <p:cNvCxnSpPr>
            <a:cxnSpLocks/>
          </p:cNvCxnSpPr>
          <p:nvPr/>
        </p:nvCxnSpPr>
        <p:spPr>
          <a:xfrm>
            <a:off x="2073166" y="2943359"/>
            <a:ext cx="3019096" cy="398931"/>
          </a:xfrm>
          <a:prstGeom prst="straightConnector1">
            <a:avLst/>
          </a:prstGeom>
          <a:ln w="19050" cap="rnd" cmpd="sng">
            <a:solidFill>
              <a:srgbClr val="92AEBC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183B02-ABCB-4EE0-B78C-D5CA2B5D7320}"/>
              </a:ext>
            </a:extLst>
          </p:cNvPr>
          <p:cNvCxnSpPr/>
          <p:nvPr/>
        </p:nvCxnSpPr>
        <p:spPr>
          <a:xfrm>
            <a:off x="3429000" y="3901966"/>
            <a:ext cx="725214" cy="898634"/>
          </a:xfrm>
          <a:prstGeom prst="straightConnector1">
            <a:avLst/>
          </a:prstGeom>
          <a:ln w="19050" cap="rnd" cmpd="sng">
            <a:solidFill>
              <a:srgbClr val="92AEBC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2F3DFA-F1BA-4266-B3FF-0CEC479AF4D5}"/>
              </a:ext>
            </a:extLst>
          </p:cNvPr>
          <p:cNvCxnSpPr/>
          <p:nvPr/>
        </p:nvCxnSpPr>
        <p:spPr>
          <a:xfrm>
            <a:off x="5398673" y="1300655"/>
            <a:ext cx="931182" cy="252248"/>
          </a:xfrm>
          <a:prstGeom prst="straightConnector1">
            <a:avLst/>
          </a:prstGeom>
          <a:ln w="19050" cap="rnd" cmpd="sng">
            <a:solidFill>
              <a:srgbClr val="92AEBC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1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6BB7-73D9-4A07-BD62-B76B75FB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API Deployment – Live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C3A1CF-7C8F-4E4A-AD42-B5296BA8A8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BC817-7AA7-4DAD-9C30-2B64803FA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1026" name="Picture 2" descr="An Introduction to Integrated Deployment">
            <a:extLst>
              <a:ext uri="{FF2B5EF4-FFF2-40B4-BE49-F238E27FC236}">
                <a16:creationId xmlns:a16="http://schemas.microsoft.com/office/drawing/2014/main" id="{20E55495-B666-4DA8-8350-CDEF1420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021474"/>
            <a:ext cx="7048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142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E8B9BC-CB21-49DB-9AD2-E3C9A5F1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"/>
          <a:stretch/>
        </p:blipFill>
        <p:spPr>
          <a:xfrm>
            <a:off x="122291" y="900000"/>
            <a:ext cx="6127795" cy="370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75A5A4-C7B5-4D44-B6C7-52CA9F14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Deployment – Live Demo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AF8CC-0280-4FC0-9BFB-6689A0CAB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C2CEB-777E-442E-AFC4-5ED78B005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1841" y="900000"/>
            <a:ext cx="2959868" cy="4307679"/>
          </a:xfrm>
        </p:spPr>
        <p:txBody>
          <a:bodyPr/>
          <a:lstStyle/>
          <a:p>
            <a:r>
              <a:rPr lang="en-US" dirty="0"/>
              <a:t>Automatically build and deploy deployment workflows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Mostly used to automatically capture and deploy a model as REST API from the workflow which trains and validates the model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4EF1-1623-4969-858C-574FC60E1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678591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A5A4-C7B5-4D44-B6C7-52CA9F14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Deployment – Live Demo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AF8CC-0280-4FC0-9BFB-6689A0CAB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4EF1-1623-4969-858C-574FC60E1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48FE9E-4CF4-403F-9904-F6B1EF9BE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6350" indent="0">
              <a:buNone/>
            </a:pPr>
            <a:r>
              <a:rPr lang="en-US" b="1" dirty="0"/>
              <a:t>CI / CD </a:t>
            </a:r>
            <a:r>
              <a:rPr lang="en-US" dirty="0"/>
              <a:t>: </a:t>
            </a:r>
            <a:r>
              <a:rPr lang="en-US" b="1" dirty="0"/>
              <a:t>C</a:t>
            </a:r>
            <a:r>
              <a:rPr lang="en-US" dirty="0"/>
              <a:t>ontinuous </a:t>
            </a:r>
            <a:r>
              <a:rPr lang="en-US" b="1" dirty="0"/>
              <a:t>I</a:t>
            </a:r>
            <a:r>
              <a:rPr lang="en-US" dirty="0"/>
              <a:t>ntegration </a:t>
            </a:r>
            <a:r>
              <a:rPr lang="en-US" b="1" dirty="0"/>
              <a:t>/</a:t>
            </a:r>
            <a:r>
              <a:rPr lang="en-US" dirty="0"/>
              <a:t> </a:t>
            </a:r>
            <a:r>
              <a:rPr lang="en-US" b="1" dirty="0"/>
              <a:t>C</a:t>
            </a:r>
            <a:r>
              <a:rPr lang="en-US" dirty="0"/>
              <a:t>ontinuous </a:t>
            </a:r>
            <a:r>
              <a:rPr lang="en-US" b="1" dirty="0"/>
              <a:t>D</a:t>
            </a:r>
            <a:r>
              <a:rPr lang="en-US" dirty="0"/>
              <a:t>eployment</a:t>
            </a:r>
          </a:p>
          <a:p>
            <a:pPr marL="6350" indent="0">
              <a:buNone/>
            </a:pPr>
            <a:endParaRPr lang="en-US" dirty="0"/>
          </a:p>
          <a:p>
            <a:pPr marL="6350" indent="0">
              <a:buNone/>
            </a:pPr>
            <a:r>
              <a:rPr lang="en-US" dirty="0"/>
              <a:t>DevOps technique to continuously</a:t>
            </a:r>
          </a:p>
          <a:p>
            <a:pPr marL="6350" indent="0">
              <a:buNone/>
            </a:pPr>
            <a:r>
              <a:rPr lang="en-US" dirty="0"/>
              <a:t>develop, test, integrate, deploy, monitor software.</a:t>
            </a:r>
          </a:p>
          <a:p>
            <a:pPr marL="6350" indent="0">
              <a:buNone/>
            </a:pPr>
            <a:endParaRPr lang="en-US" dirty="0"/>
          </a:p>
          <a:p>
            <a:pPr marL="6350" indent="0">
              <a:buNone/>
            </a:pPr>
            <a:r>
              <a:rPr lang="en-US" dirty="0"/>
              <a:t>What about KNIME Workflows?</a:t>
            </a:r>
          </a:p>
        </p:txBody>
      </p:sp>
    </p:spTree>
    <p:extLst>
      <p:ext uri="{BB962C8B-B14F-4D97-AF65-F5344CB8AC3E}">
        <p14:creationId xmlns:p14="http://schemas.microsoft.com/office/powerpoint/2010/main" val="350601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/>
          <p:cNvSpPr/>
          <p:nvPr/>
        </p:nvSpPr>
        <p:spPr>
          <a:xfrm>
            <a:off x="5796136" y="2050925"/>
            <a:ext cx="274320" cy="16201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8" name="Down Arrow 17"/>
          <p:cNvSpPr/>
          <p:nvPr/>
        </p:nvSpPr>
        <p:spPr>
          <a:xfrm rot="10800000">
            <a:off x="1953758" y="2501708"/>
            <a:ext cx="109995" cy="571815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0" name="Down Arrow 19"/>
          <p:cNvSpPr/>
          <p:nvPr/>
        </p:nvSpPr>
        <p:spPr>
          <a:xfrm rot="10800000">
            <a:off x="5109921" y="2479283"/>
            <a:ext cx="109995" cy="571815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9" name="Down Arrow 18"/>
          <p:cNvSpPr/>
          <p:nvPr/>
        </p:nvSpPr>
        <p:spPr>
          <a:xfrm rot="10800000">
            <a:off x="3499378" y="2479282"/>
            <a:ext cx="109995" cy="571815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Classic Data Science Project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351BB6-8BC1-7846-88C5-72C563D016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64613" y="5491163"/>
            <a:ext cx="179387" cy="239712"/>
          </a:xfrm>
        </p:spPr>
        <p:txBody>
          <a:bodyPr/>
          <a:lstStyle/>
          <a:p>
            <a:fld id="{220B6647-BD7A-7942-B66E-0DFF9B72D92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8775" y="889150"/>
            <a:ext cx="8426450" cy="4071937"/>
          </a:xfrm>
        </p:spPr>
        <p:txBody>
          <a:bodyPr/>
          <a:lstStyle/>
          <a:p>
            <a:r>
              <a:rPr lang="en-US" dirty="0"/>
              <a:t>It always starts with some data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57" y="1674388"/>
            <a:ext cx="820100" cy="1002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87279" y="1783163"/>
            <a:ext cx="1188132" cy="6858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Data Preparation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47079" y="1775869"/>
            <a:ext cx="1188132" cy="6858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Model Training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06878" y="1780218"/>
            <a:ext cx="1280160" cy="6858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Model Optimization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50342" y="1777380"/>
            <a:ext cx="1242138" cy="685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Deployment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078358" y="2047410"/>
            <a:ext cx="308921" cy="16201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2" name="Right Arrow 11"/>
          <p:cNvSpPr/>
          <p:nvPr/>
        </p:nvSpPr>
        <p:spPr>
          <a:xfrm>
            <a:off x="2618111" y="2050925"/>
            <a:ext cx="308921" cy="16201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3" name="Right Arrow 12"/>
          <p:cNvSpPr/>
          <p:nvPr/>
        </p:nvSpPr>
        <p:spPr>
          <a:xfrm>
            <a:off x="4170360" y="2050925"/>
            <a:ext cx="308921" cy="16201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Right Arrow 14"/>
          <p:cNvSpPr/>
          <p:nvPr/>
        </p:nvSpPr>
        <p:spPr>
          <a:xfrm>
            <a:off x="7331752" y="2050925"/>
            <a:ext cx="308921" cy="16201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6" name="Right Arrow 15"/>
          <p:cNvSpPr/>
          <p:nvPr/>
        </p:nvSpPr>
        <p:spPr>
          <a:xfrm rot="5400000">
            <a:off x="6511406" y="2681821"/>
            <a:ext cx="508261" cy="109995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7" name="Right Arrow 16"/>
          <p:cNvSpPr/>
          <p:nvPr/>
        </p:nvSpPr>
        <p:spPr>
          <a:xfrm rot="10800000">
            <a:off x="2047467" y="3001516"/>
            <a:ext cx="4756781" cy="121107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4" name="TextBox 23"/>
          <p:cNvSpPr txBox="1"/>
          <p:nvPr/>
        </p:nvSpPr>
        <p:spPr>
          <a:xfrm>
            <a:off x="1082515" y="3243901"/>
            <a:ext cx="1625766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Data Manipulation</a:t>
            </a:r>
          </a:p>
          <a:p>
            <a:r>
              <a:rPr lang="en-US" sz="1000" dirty="0"/>
              <a:t>Data Blending</a:t>
            </a:r>
          </a:p>
          <a:p>
            <a:r>
              <a:rPr lang="en-US" sz="1000" dirty="0"/>
              <a:t>Missing Values Handling</a:t>
            </a:r>
          </a:p>
          <a:p>
            <a:r>
              <a:rPr lang="en-US" sz="1000" dirty="0"/>
              <a:t>Feature Generation</a:t>
            </a:r>
          </a:p>
          <a:p>
            <a:r>
              <a:rPr lang="en-US" sz="1000" dirty="0"/>
              <a:t>Dimensionality Reduction</a:t>
            </a:r>
          </a:p>
          <a:p>
            <a:r>
              <a:rPr lang="en-US" sz="1000" dirty="0"/>
              <a:t>Feature Selection</a:t>
            </a:r>
          </a:p>
          <a:p>
            <a:r>
              <a:rPr lang="en-US" sz="1000" dirty="0"/>
              <a:t>Outlier Removal</a:t>
            </a:r>
          </a:p>
          <a:p>
            <a:r>
              <a:rPr lang="en-US" sz="1000" dirty="0"/>
              <a:t>Normalization</a:t>
            </a:r>
          </a:p>
          <a:p>
            <a:r>
              <a:rPr lang="en-US" sz="1000" dirty="0"/>
              <a:t>Partitioning</a:t>
            </a:r>
          </a:p>
          <a:p>
            <a:r>
              <a:rPr lang="en-US" sz="1000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0255" y="3235543"/>
            <a:ext cx="147668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Model Training</a:t>
            </a:r>
          </a:p>
          <a:p>
            <a:r>
              <a:rPr lang="en-US" sz="1000" dirty="0"/>
              <a:t>Bag of Models</a:t>
            </a:r>
          </a:p>
          <a:p>
            <a:r>
              <a:rPr lang="en-US" sz="1000" dirty="0"/>
              <a:t>Model Selection</a:t>
            </a:r>
          </a:p>
          <a:p>
            <a:r>
              <a:rPr lang="en-US" sz="1000" dirty="0"/>
              <a:t>Ensemble Models</a:t>
            </a:r>
          </a:p>
          <a:p>
            <a:r>
              <a:rPr lang="en-US" sz="1000" dirty="0"/>
              <a:t>Own Ensemble Model</a:t>
            </a:r>
          </a:p>
          <a:p>
            <a:r>
              <a:rPr lang="en-US" sz="1000" dirty="0"/>
              <a:t>External Models</a:t>
            </a:r>
          </a:p>
          <a:p>
            <a:r>
              <a:rPr lang="en-US" sz="1000" dirty="0"/>
              <a:t>Import Existing Models</a:t>
            </a:r>
          </a:p>
          <a:p>
            <a:r>
              <a:rPr lang="en-US" sz="1000" dirty="0"/>
              <a:t>Model Factory</a:t>
            </a:r>
          </a:p>
          <a:p>
            <a:r>
              <a:rPr lang="en-US" sz="1000" dirty="0"/>
              <a:t>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58198" y="3243900"/>
            <a:ext cx="15263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Parameter Tuning</a:t>
            </a:r>
          </a:p>
          <a:p>
            <a:r>
              <a:rPr lang="en-US" sz="1000" dirty="0"/>
              <a:t>Parameter Optimization</a:t>
            </a:r>
          </a:p>
          <a:p>
            <a:r>
              <a:rPr lang="en-US" sz="1000" dirty="0"/>
              <a:t>Regularization</a:t>
            </a:r>
          </a:p>
          <a:p>
            <a:r>
              <a:rPr lang="en-US" sz="1000" dirty="0"/>
              <a:t>Model Size</a:t>
            </a:r>
          </a:p>
          <a:p>
            <a:r>
              <a:rPr lang="en-US" sz="1000" dirty="0"/>
              <a:t>No. Iterations</a:t>
            </a:r>
          </a:p>
          <a:p>
            <a:r>
              <a:rPr lang="en-US" sz="1000" dirty="0"/>
              <a:t>…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07818" y="3243900"/>
            <a:ext cx="127017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Performance Measures</a:t>
            </a:r>
          </a:p>
          <a:p>
            <a:r>
              <a:rPr lang="en-US" sz="1000" dirty="0"/>
              <a:t>Accuracy</a:t>
            </a:r>
          </a:p>
          <a:p>
            <a:r>
              <a:rPr lang="en-US" sz="1000" dirty="0"/>
              <a:t>ROC Curve</a:t>
            </a:r>
          </a:p>
          <a:p>
            <a:r>
              <a:rPr lang="en-US" sz="1000" dirty="0"/>
              <a:t>Cross-Validation</a:t>
            </a:r>
          </a:p>
          <a:p>
            <a:r>
              <a:rPr lang="en-US" sz="1000" dirty="0"/>
              <a:t>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47711" y="3235543"/>
            <a:ext cx="118333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Files &amp; DBs</a:t>
            </a:r>
          </a:p>
          <a:p>
            <a:r>
              <a:rPr lang="en-US" sz="1000" dirty="0"/>
              <a:t>Dashboards</a:t>
            </a:r>
          </a:p>
          <a:p>
            <a:r>
              <a:rPr lang="en-US" sz="1000" dirty="0"/>
              <a:t>REST API</a:t>
            </a:r>
          </a:p>
          <a:p>
            <a:r>
              <a:rPr lang="en-US" sz="1000" dirty="0"/>
              <a:t>SQL Code Export</a:t>
            </a:r>
          </a:p>
          <a:p>
            <a:r>
              <a:rPr lang="en-US" sz="1000" dirty="0"/>
              <a:t>Reporting</a:t>
            </a:r>
          </a:p>
          <a:p>
            <a:r>
              <a:rPr lang="en-US" sz="1000" dirty="0"/>
              <a:t>…</a:t>
            </a:r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FA73C53F-4595-4BF3-B786-E32D7243DC6A}"/>
              </a:ext>
            </a:extLst>
          </p:cNvPr>
          <p:cNvSpPr/>
          <p:nvPr/>
        </p:nvSpPr>
        <p:spPr>
          <a:xfrm>
            <a:off x="6079945" y="1783163"/>
            <a:ext cx="1242138" cy="685800"/>
          </a:xfrm>
          <a:prstGeom prst="roundRect">
            <a:avLst/>
          </a:prstGeom>
          <a:solidFill>
            <a:srgbClr val="C69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Model Testing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7488324" y="1129309"/>
            <a:ext cx="0" cy="3240359"/>
          </a:xfrm>
          <a:prstGeom prst="line">
            <a:avLst/>
          </a:prstGeom>
          <a:ln w="635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BB4B71-CB02-4978-8137-97CF334E6CCC}"/>
              </a:ext>
            </a:extLst>
          </p:cNvPr>
          <p:cNvSpPr/>
          <p:nvPr/>
        </p:nvSpPr>
        <p:spPr>
          <a:xfrm>
            <a:off x="7561079" y="1576668"/>
            <a:ext cx="1462283" cy="101566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ußzeilenplatzhalter 4">
            <a:extLst>
              <a:ext uri="{FF2B5EF4-FFF2-40B4-BE49-F238E27FC236}">
                <a16:creationId xmlns:a16="http://schemas.microsoft.com/office/drawing/2014/main" id="{0AE5C79C-01AA-2749-A9B0-77BE58AF17F7}"/>
              </a:ext>
            </a:extLst>
          </p:cNvPr>
          <p:cNvSpPr txBox="1">
            <a:spLocks/>
          </p:cNvSpPr>
          <p:nvPr/>
        </p:nvSpPr>
        <p:spPr>
          <a:xfrm>
            <a:off x="358775" y="5491424"/>
            <a:ext cx="4011206" cy="2387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700" b="1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50303040404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845312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A5A4-C7B5-4D44-B6C7-52CA9F14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Deployment – Live Demo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AF8CC-0280-4FC0-9BFB-6689A0CAB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4EF1-1623-4969-858C-574FC60E1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8194" name="Picture 2" descr="Integrated Deployment Series - Continuous Deployment">
            <a:extLst>
              <a:ext uri="{FF2B5EF4-FFF2-40B4-BE49-F238E27FC236}">
                <a16:creationId xmlns:a16="http://schemas.microsoft.com/office/drawing/2014/main" id="{90AF46FC-08B7-479F-A671-9D431199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914400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64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A5A4-C7B5-4D44-B6C7-52CA9F14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Deployment – Live Demo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AF8CC-0280-4FC0-9BFB-6689A0CAB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4EF1-1623-4969-858C-574FC60E1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9218" name="Picture 2" descr="Integrated Deployment Series - Continuous Deployment">
            <a:extLst>
              <a:ext uri="{FF2B5EF4-FFF2-40B4-BE49-F238E27FC236}">
                <a16:creationId xmlns:a16="http://schemas.microsoft.com/office/drawing/2014/main" id="{645FA731-C684-4856-8955-157D2A8E92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357"/>
            <a:ext cx="9144000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38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3956-872F-4D49-B44A-ECA835AB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DAD49-5434-467F-9698-3B7D4F04C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BF6B-3E0C-4ACD-8730-344B6F297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2050" name="Picture 2" descr="Integrated Deployment - Automated Machine Learning">
            <a:extLst>
              <a:ext uri="{FF2B5EF4-FFF2-40B4-BE49-F238E27FC236}">
                <a16:creationId xmlns:a16="http://schemas.microsoft.com/office/drawing/2014/main" id="{0B46E567-F722-4830-9E56-B1B7C2F1D7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874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19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3956-872F-4D49-B44A-ECA835AB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DAD49-5434-467F-9698-3B7D4F04C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BF6B-3E0C-4ACD-8730-344B6F297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3074" name="Picture 2" descr="Integrated Deployment - Automated Machine Learning">
            <a:extLst>
              <a:ext uri="{FF2B5EF4-FFF2-40B4-BE49-F238E27FC236}">
                <a16:creationId xmlns:a16="http://schemas.microsoft.com/office/drawing/2014/main" id="{E5422F18-7E78-4733-A07A-487252A4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667302"/>
            <a:ext cx="8785225" cy="47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731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3956-872F-4D49-B44A-ECA835AB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DAD49-5434-467F-9698-3B7D4F04C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BF6B-3E0C-4ACD-8730-344B6F297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4098" name="Picture 2" descr="Integrated Deployment - Automated Machine Learning">
            <a:extLst>
              <a:ext uri="{FF2B5EF4-FFF2-40B4-BE49-F238E27FC236}">
                <a16:creationId xmlns:a16="http://schemas.microsoft.com/office/drawing/2014/main" id="{CA286B28-2868-41BA-BDA9-95C685D3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8" y="1979628"/>
            <a:ext cx="8605224" cy="222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36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3956-872F-4D49-B44A-ECA835AB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DAD49-5434-467F-9698-3B7D4F04C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BF6B-3E0C-4ACD-8730-344B6F297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F21130F-BDE1-4C49-9E9A-EC9B333B9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486" y="749098"/>
            <a:ext cx="7346731" cy="45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D9AD-FACD-41BF-BB95-F9689416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D7DDC8-BD08-493F-98F1-8E1556B6F5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EAB0-BE9D-446A-ACB2-D5690B7ED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5122" name="Picture 2" descr="Integrated Deployment - Deploying an AutoML Application with Guided Analytics">
            <a:extLst>
              <a:ext uri="{FF2B5EF4-FFF2-40B4-BE49-F238E27FC236}">
                <a16:creationId xmlns:a16="http://schemas.microsoft.com/office/drawing/2014/main" id="{0E9FF9BB-A33F-49E6-95F1-313AB679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46626"/>
            <a:ext cx="757237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109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D9AD-FACD-41BF-BB95-F9689416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D7DDC8-BD08-493F-98F1-8E1556B6F5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EAB0-BE9D-446A-ACB2-D5690B7ED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86F430-6C59-4D7A-B5CF-9C9CF3FA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71" y="717332"/>
            <a:ext cx="6760658" cy="462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23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D9AD-FACD-41BF-BB95-F9689416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and Guided Analytics : Guided Automation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D7DDC8-BD08-493F-98F1-8E1556B6F5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EAB0-BE9D-446A-ACB2-D5690B7ED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170" name="Picture 2" descr="Integrated Deployment - Deploying an AutoML Application with Guided Analytics">
            <a:extLst>
              <a:ext uri="{FF2B5EF4-FFF2-40B4-BE49-F238E27FC236}">
                <a16:creationId xmlns:a16="http://schemas.microsoft.com/office/drawing/2014/main" id="{9981CDFD-25F1-4DF3-8FE9-60C1F3A74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01"/>
            <a:ext cx="91440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232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B26F9-B704-CF47-9C92-9A399FF230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Thank you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27DE70-E7D1-8D48-B541-596C4E2E7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For any questions please contact: education@knime.com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636D0D-E716-DB4C-AAB9-03483DC77E6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684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0B67-885C-49A9-9AEB-5CA9B7F9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 comes after Deployment?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D2CFD-1BD2-493C-ADFE-9780256F97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6EBC-7FE8-4B3D-9AA7-792B5B70C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E9874-BB57-4AF3-BCE9-5650D725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91" y="1277471"/>
            <a:ext cx="7733590" cy="3622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684447-9510-4E85-BE48-F109C0C88CEA}"/>
              </a:ext>
            </a:extLst>
          </p:cNvPr>
          <p:cNvSpPr txBox="1"/>
          <p:nvPr/>
        </p:nvSpPr>
        <p:spPr>
          <a:xfrm>
            <a:off x="2689411" y="914400"/>
            <a:ext cx="42800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Lab</a:t>
            </a:r>
            <a:endParaRPr lang="en-GB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1AD6F-92CF-429A-9743-0CA66509C13E}"/>
              </a:ext>
            </a:extLst>
          </p:cNvPr>
          <p:cNvSpPr txBox="1"/>
          <p:nvPr/>
        </p:nvSpPr>
        <p:spPr>
          <a:xfrm>
            <a:off x="5386894" y="909533"/>
            <a:ext cx="1279389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2000" b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" panose="02000000000000000000" pitchFamily="2" charset="0"/>
                <a:cs typeface="Arial" panose="020B0604020202020204" pitchFamily="34" charset="0"/>
              </a:rPr>
              <a:t>Real-World</a:t>
            </a:r>
            <a:endParaRPr lang="en-GB" sz="2000" b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Arial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6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1A97-457C-4006-8ED2-924A2880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What is model deployment?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9AC8E-73AA-4993-AA72-5C5AA7CC4C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385BC-3789-4933-A0C8-FDD8BA6DF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Notice the dashed line between model testing and model deployment?</a:t>
            </a:r>
          </a:p>
          <a:p>
            <a:r>
              <a:rPr lang="de-DE" dirty="0"/>
              <a:t>This is where the jump </a:t>
            </a:r>
            <a:r>
              <a:rPr lang="de-DE" b="1" dirty="0"/>
              <a:t>from the lab to the real world </a:t>
            </a:r>
            <a:r>
              <a:rPr lang="de-DE" dirty="0"/>
              <a:t>happens</a:t>
            </a:r>
          </a:p>
          <a:p>
            <a:r>
              <a:rPr lang="de-DE" dirty="0"/>
              <a:t>Eventually a trained model must be included in a final application to be used </a:t>
            </a:r>
            <a:r>
              <a:rPr lang="de-DE" b="1" dirty="0"/>
              <a:t>by external applications and/or end users</a:t>
            </a:r>
          </a:p>
          <a:p>
            <a:r>
              <a:rPr lang="de-DE" dirty="0"/>
              <a:t>The final application is the deployment application</a:t>
            </a:r>
          </a:p>
          <a:p>
            <a:r>
              <a:rPr lang="de-DE" dirty="0"/>
              <a:t>The step of building the application around the trained model is called </a:t>
            </a:r>
            <a:r>
              <a:rPr lang="de-DE" b="1" dirty="0"/>
              <a:t>deployment</a:t>
            </a:r>
          </a:p>
          <a:p>
            <a:r>
              <a:rPr lang="de-DE" dirty="0"/>
              <a:t>Notice</a:t>
            </a:r>
            <a:r>
              <a:rPr lang="de-DE" b="1" dirty="0"/>
              <a:t> </a:t>
            </a:r>
            <a:r>
              <a:rPr lang="de-DE" dirty="0"/>
              <a:t>that the deployment application must be developed and finally put into production like all pieces of software</a:t>
            </a:r>
          </a:p>
          <a:p>
            <a:r>
              <a:rPr lang="de-DE" dirty="0"/>
              <a:t>When the deployment application is moved into production, so is the trained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C4498-C657-4D31-830A-9FB1B0526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41055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BD89-E378-4D71-AFB8-BDED31A8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Deployment requirements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46531F-A000-44DD-B935-7180317ED2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5C29056-5AFA-7949-831A-3EC08677117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A0835-DD22-4A17-8F55-0AD9D62DAF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Easy </a:t>
            </a:r>
          </a:p>
          <a:p>
            <a:pPr lvl="1"/>
            <a:r>
              <a:rPr lang="de-DE" dirty="0"/>
              <a:t>It must be easy for the application developer to include the trained model into the deployment application</a:t>
            </a:r>
          </a:p>
          <a:p>
            <a:pPr lvl="1"/>
            <a:r>
              <a:rPr lang="de-DE" dirty="0"/>
              <a:t>Easy to use for end users</a:t>
            </a:r>
          </a:p>
          <a:p>
            <a:pPr lvl="1"/>
            <a:r>
              <a:rPr lang="de-DE" dirty="0"/>
              <a:t>Easy to integrate in a Service Oriented Architecture</a:t>
            </a:r>
          </a:p>
          <a:p>
            <a:pPr lvl="1"/>
            <a:endParaRPr lang="de-DE" dirty="0"/>
          </a:p>
          <a:p>
            <a:r>
              <a:rPr lang="de-DE" dirty="0"/>
              <a:t>Safe</a:t>
            </a:r>
          </a:p>
          <a:p>
            <a:pPr lvl="1"/>
            <a:r>
              <a:rPr lang="de-DE" dirty="0"/>
              <a:t>At the same time it must be correct. For example, it must include the whole data preparation part.</a:t>
            </a:r>
          </a:p>
          <a:p>
            <a:pPr lvl="1"/>
            <a:r>
              <a:rPr lang="de-DE" dirty="0"/>
              <a:t>Most reasons of deployment failures are in the not faithful export of the pre-processing and post-processing steps from the training application into the deployment application. </a:t>
            </a:r>
          </a:p>
          <a:p>
            <a:pPr lvl="1"/>
            <a:r>
              <a:rPr lang="de-DE" dirty="0"/>
              <a:t>Think of a model trained on normalized data and of a deployment application where normalization has been forgotten.</a:t>
            </a:r>
          </a:p>
          <a:p>
            <a:pPr lvl="1"/>
            <a:endParaRPr lang="de-DE" dirty="0"/>
          </a:p>
          <a:p>
            <a:pPr lvl="1"/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6589-0A93-4919-A90D-F7789D4B5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"/>
              <a:t>Guide to Intelligent Data Science </a:t>
            </a:r>
            <a:r>
              <a:rPr lang="en" b="0"/>
              <a:t>Second Edition, 2020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55986028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Guide to Intelligent Data Science">
  <a:themeElements>
    <a:clrScheme name="Guide to Intelligent Data Science 1">
      <a:dk1>
        <a:srgbClr val="00386C"/>
      </a:dk1>
      <a:lt1>
        <a:srgbClr val="FFFFFF"/>
      </a:lt1>
      <a:dk2>
        <a:srgbClr val="95B0BE"/>
      </a:dk2>
      <a:lt2>
        <a:srgbClr val="CDDEE7"/>
      </a:lt2>
      <a:accent1>
        <a:srgbClr val="ED1846"/>
      </a:accent1>
      <a:accent2>
        <a:srgbClr val="00386C"/>
      </a:accent2>
      <a:accent3>
        <a:srgbClr val="CDDEE7"/>
      </a:accent3>
      <a:accent4>
        <a:srgbClr val="8DAAB9"/>
      </a:accent4>
      <a:accent5>
        <a:srgbClr val="340A0B"/>
      </a:accent5>
      <a:accent6>
        <a:srgbClr val="832A38"/>
      </a:accent6>
      <a:hlink>
        <a:srgbClr val="00386C"/>
      </a:hlink>
      <a:folHlink>
        <a:srgbClr val="8BA8B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92AEBC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 cmpd="sng">
          <a:solidFill>
            <a:srgbClr val="92AEBC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spAutoFit/>
      </a:bodyPr>
      <a:lstStyle>
        <a:defPPr algn="l">
          <a:lnSpc>
            <a:spcPct val="100000"/>
          </a:lnSpc>
          <a:defRPr sz="2000" b="0" dirty="0">
            <a:solidFill>
              <a:schemeClr val="tx1">
                <a:lumMod val="75000"/>
              </a:schemeClr>
            </a:solidFill>
            <a:latin typeface="Arial" panose="020B0604020202020204" pitchFamily="34" charset="0"/>
            <a:ea typeface="Arial" panose="02000000000000000000" pitchFamily="2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NIME-PP-Vorlage-190226" id="{16C63487-B647-7947-A218-79B803470186}" vid="{3D5B32DD-FEEC-8A41-AAF9-24D8CEF25E2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3E31740070594596117FEC384DD67F" ma:contentTypeVersion="18" ma:contentTypeDescription="Create a new document." ma:contentTypeScope="" ma:versionID="49aa72344bdd426e0b38491ef584f14a">
  <xsd:schema xmlns:xsd="http://www.w3.org/2001/XMLSchema" xmlns:xs="http://www.w3.org/2001/XMLSchema" xmlns:p="http://schemas.microsoft.com/office/2006/metadata/properties" xmlns:ns1="http://schemas.microsoft.com/sharepoint/v3" xmlns:ns2="a1d3deca-49d0-46fa-a3f9-6e0c4e618558" xmlns:ns3="32a7ba11-dde9-4cf2-a6ac-8f31dc36ce67" targetNamespace="http://schemas.microsoft.com/office/2006/metadata/properties" ma:root="true" ma:fieldsID="281ee772328fffea8ee3aebc8ee29d69" ns1:_="" ns2:_="" ns3:_="">
    <xsd:import namespace="http://schemas.microsoft.com/sharepoint/v3"/>
    <xsd:import namespace="a1d3deca-49d0-46fa-a3f9-6e0c4e618558"/>
    <xsd:import namespace="32a7ba11-dde9-4cf2-a6ac-8f31dc36ce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2:_dlc_DocId" minOccurs="0"/>
                <xsd:element ref="ns2:_dlc_DocIdUrl" minOccurs="0"/>
                <xsd:element ref="ns2:_dlc_DocIdPersistId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3deca-49d0-46fa-a3f9-6e0c4e618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8" nillable="true" ma:displayName="Taxonomy Catch All Column" ma:hidden="true" ma:list="{cdf888eb-8435-4f9d-9d06-71d3a1695069}" ma:internalName="TaxCatchAll" ma:showField="CatchAllData" ma:web="a1d3deca-49d0-46fa-a3f9-6e0c4e6185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7ba11-dde9-4cf2-a6ac-8f31dc36ce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description="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5b91888-5ea6-45ea-a327-1c65e81744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a1d3deca-49d0-46fa-a3f9-6e0c4e618558">XFNKNFZNA3JN-2102554853-637725</_dlc_DocId>
    <_dlc_DocIdUrl xmlns="a1d3deca-49d0-46fa-a3f9-6e0c4e618558">
      <Url>https://knime.sharepoint.com/_layouts/15/DocIdRedir.aspx?ID=XFNKNFZNA3JN-2102554853-637725</Url>
      <Description>XFNKNFZNA3JN-2102554853-637725</Description>
    </_dlc_DocIdUrl>
    <lcf76f155ced4ddcb4097134ff3c332f xmlns="32a7ba11-dde9-4cf2-a6ac-8f31dc36ce67">
      <Terms xmlns="http://schemas.microsoft.com/office/infopath/2007/PartnerControls"/>
    </lcf76f155ced4ddcb4097134ff3c332f>
    <TaxCatchAll xmlns="a1d3deca-49d0-46fa-a3f9-6e0c4e618558" xsi:nil="true"/>
  </documentManagement>
</p:properties>
</file>

<file path=customXml/itemProps1.xml><?xml version="1.0" encoding="utf-8"?>
<ds:datastoreItem xmlns:ds="http://schemas.openxmlformats.org/officeDocument/2006/customXml" ds:itemID="{1F7CE7CD-206B-4582-A8DE-72DBABD2B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d3deca-49d0-46fa-a3f9-6e0c4e618558"/>
    <ds:schemaRef ds:uri="32a7ba11-dde9-4cf2-a6ac-8f31dc36ce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652A15-B71A-44C2-829A-8DED5432AE3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EC53D86-9493-45BF-B85E-0AA6C48C3EE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6BC03A6-CC7F-4A60-B738-FC353793CF8C}">
  <ds:schemaRefs>
    <ds:schemaRef ds:uri="http://purl.org/dc/terms/"/>
    <ds:schemaRef ds:uri="http://schemas.openxmlformats.org/package/2006/metadata/core-properties"/>
    <ds:schemaRef ds:uri="32a7ba11-dde9-4cf2-a6ac-8f31dc36ce67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a1d3deca-49d0-46fa-a3f9-6e0c4e618558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3022</TotalTime>
  <Words>3502</Words>
  <Application>Microsoft Office PowerPoint</Application>
  <PresentationFormat>On-screen Show (16:10)</PresentationFormat>
  <Paragraphs>642</Paragraphs>
  <Slides>69</Slides>
  <Notes>3</Notes>
  <HiddenSlides>18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Symbol</vt:lpstr>
      <vt:lpstr>Calibri</vt:lpstr>
      <vt:lpstr>Roboto</vt:lpstr>
      <vt:lpstr>Arial</vt:lpstr>
      <vt:lpstr>Master Guide to Intelligent Data Science</vt:lpstr>
      <vt:lpstr>Deployment</vt:lpstr>
      <vt:lpstr>Summary of this lesson</vt:lpstr>
      <vt:lpstr>Content of this Lesson</vt:lpstr>
      <vt:lpstr>Deployment</vt:lpstr>
      <vt:lpstr>The Data Science Process</vt:lpstr>
      <vt:lpstr>A Classic Data Science Project</vt:lpstr>
      <vt:lpstr>What comes after Deployment?</vt:lpstr>
      <vt:lpstr>What is model deployment?</vt:lpstr>
      <vt:lpstr>Deployment requirements</vt:lpstr>
      <vt:lpstr>The model journey</vt:lpstr>
      <vt:lpstr>Deployment Options</vt:lpstr>
      <vt:lpstr>Deployment</vt:lpstr>
      <vt:lpstr>Deploying the ML Model</vt:lpstr>
      <vt:lpstr>Deployment in its own application</vt:lpstr>
      <vt:lpstr>Deployment in a web application</vt:lpstr>
      <vt:lpstr>Deployment in a web application</vt:lpstr>
      <vt:lpstr>Guided Analytics</vt:lpstr>
      <vt:lpstr>Guided Automation: An example</vt:lpstr>
      <vt:lpstr>Building a Guided Automation Workflow</vt:lpstr>
      <vt:lpstr>KNIME’s Guided Automation: Automation + Interaction</vt:lpstr>
      <vt:lpstr>Deployment in a web service</vt:lpstr>
      <vt:lpstr>Deployment in a web service</vt:lpstr>
      <vt:lpstr>Building a web service</vt:lpstr>
      <vt:lpstr>Building a web service</vt:lpstr>
      <vt:lpstr>Deployment as a file in standard format</vt:lpstr>
      <vt:lpstr>Frequent Causes for Deployment Failures</vt:lpstr>
      <vt:lpstr>Model Management</vt:lpstr>
      <vt:lpstr>Model Management</vt:lpstr>
      <vt:lpstr>Data Drifts and Data Jumps</vt:lpstr>
      <vt:lpstr>Model Drift</vt:lpstr>
      <vt:lpstr>Model Performance Evaluation: On which Data?</vt:lpstr>
      <vt:lpstr>Model Performance Evaluation: How often?</vt:lpstr>
      <vt:lpstr>Model Updating and Retraining: Training Set </vt:lpstr>
      <vt:lpstr>Model Updating and Retraining: Replacement</vt:lpstr>
      <vt:lpstr>Model Factories</vt:lpstr>
      <vt:lpstr>Model Factories</vt:lpstr>
      <vt:lpstr>Model Factories</vt:lpstr>
      <vt:lpstr>MLOps</vt:lpstr>
      <vt:lpstr>Model Deployment and Management in Practice with KAP and KNIME Business Hub </vt:lpstr>
      <vt:lpstr>Creating and Productionizing Data Science</vt:lpstr>
      <vt:lpstr>KNIME Software – One Ecosystem</vt:lpstr>
      <vt:lpstr>How does deployment actually look like in KNIME?</vt:lpstr>
      <vt:lpstr>KNIME Server Architecture</vt:lpstr>
      <vt:lpstr>Usual ways to deploy a workflow on KNIME Business Hub</vt:lpstr>
      <vt:lpstr>Deployment to Data App</vt:lpstr>
      <vt:lpstr>Deployment by Scheduling Automation</vt:lpstr>
      <vt:lpstr>Deployment as a REST Service</vt:lpstr>
      <vt:lpstr>Usual ways to deploy a workflow on KNIME Server</vt:lpstr>
      <vt:lpstr>Integrated Deployment</vt:lpstr>
      <vt:lpstr>Integrated Deployment</vt:lpstr>
      <vt:lpstr>Component Sharing for Collaboration</vt:lpstr>
      <vt:lpstr> Component Sharing for Collaboration</vt:lpstr>
      <vt:lpstr> Component Sharing for Collaboration</vt:lpstr>
      <vt:lpstr> Component Sharing for Collaboration</vt:lpstr>
      <vt:lpstr> Component Sharing for Collaboration</vt:lpstr>
      <vt:lpstr>REST API Deployment – Live Demo</vt:lpstr>
      <vt:lpstr>REST API Deployment – Live Demo</vt:lpstr>
      <vt:lpstr>Integrated Deployment – Live Demo </vt:lpstr>
      <vt:lpstr>Integrated Deployment – Live Demo </vt:lpstr>
      <vt:lpstr>Integrated Deployment – Live Demo </vt:lpstr>
      <vt:lpstr>Integrated Deployment – Live Demo </vt:lpstr>
      <vt:lpstr>AutoML and Guided Analytics : Guided Automation</vt:lpstr>
      <vt:lpstr>AutoML and Guided Analytics : Guided Automation</vt:lpstr>
      <vt:lpstr>AutoML and Guided Analytics : Guided Automation</vt:lpstr>
      <vt:lpstr>AutoML and Guided Analytics : Guided Automation</vt:lpstr>
      <vt:lpstr>AutoML and Guided Analytics : Guided Automation</vt:lpstr>
      <vt:lpstr>AutoML and Guided Analytics : Guided Automation</vt:lpstr>
      <vt:lpstr>AutoML and Guided Analytics : Guided Automation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Emilio Silvestri</cp:lastModifiedBy>
  <cp:revision>246</cp:revision>
  <cp:lastPrinted>2019-02-14T13:33:55Z</cp:lastPrinted>
  <dcterms:created xsi:type="dcterms:W3CDTF">2019-02-27T15:40:41Z</dcterms:created>
  <dcterms:modified xsi:type="dcterms:W3CDTF">2023-01-12T09:28:29Z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0x010100683E31740070594596117FEC384DD67F</vt:lpwstr>
  </property>
  <property fmtid="{D5CDD505-2E9C-101B-9397-08002B2CF9AE}" pid="3" name="_dlc_DocIdItemGuid">
    <vt:lpwstr>7a1921a3-7f54-43ce-bf50-6a98b33c65c1</vt:lpwstr>
  </property>
  <property fmtid="{D5CDD505-2E9C-101B-9397-08002B2CF9AE}" pid="4" name="MediaServiceImageTags">
    <vt:lpwstr/>
  </property>
</Properties>
</file>