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5"/>
  </p:sldMasterIdLst>
  <p:notesMasterIdLst>
    <p:notesMasterId r:id="rId75"/>
  </p:notesMasterIdLst>
  <p:sldIdLst>
    <p:sldId id="262" r:id="rId6"/>
    <p:sldId id="290" r:id="rId7"/>
    <p:sldId id="3472" r:id="rId8"/>
    <p:sldId id="3434" r:id="rId9"/>
    <p:sldId id="1505" r:id="rId10"/>
    <p:sldId id="3433" r:id="rId11"/>
    <p:sldId id="1504" r:id="rId12"/>
    <p:sldId id="1502" r:id="rId13"/>
    <p:sldId id="1501" r:id="rId14"/>
    <p:sldId id="1500" r:id="rId15"/>
    <p:sldId id="1507" r:id="rId16"/>
    <p:sldId id="926" r:id="rId17"/>
    <p:sldId id="314" r:id="rId18"/>
    <p:sldId id="257" r:id="rId19"/>
    <p:sldId id="258" r:id="rId20"/>
    <p:sldId id="291" r:id="rId21"/>
    <p:sldId id="292" r:id="rId22"/>
    <p:sldId id="293" r:id="rId23"/>
    <p:sldId id="294" r:id="rId24"/>
    <p:sldId id="295" r:id="rId25"/>
    <p:sldId id="3437" r:id="rId26"/>
    <p:sldId id="3436" r:id="rId27"/>
    <p:sldId id="3438" r:id="rId28"/>
    <p:sldId id="3439" r:id="rId29"/>
    <p:sldId id="3435" r:id="rId30"/>
    <p:sldId id="365" r:id="rId31"/>
    <p:sldId id="366" r:id="rId32"/>
    <p:sldId id="369" r:id="rId33"/>
    <p:sldId id="372" r:id="rId34"/>
    <p:sldId id="373" r:id="rId35"/>
    <p:sldId id="374" r:id="rId36"/>
    <p:sldId id="367" r:id="rId37"/>
    <p:sldId id="375" r:id="rId38"/>
    <p:sldId id="376" r:id="rId39"/>
    <p:sldId id="377" r:id="rId40"/>
    <p:sldId id="343" r:id="rId41"/>
    <p:sldId id="3441" r:id="rId42"/>
    <p:sldId id="3442" r:id="rId43"/>
    <p:sldId id="3443" r:id="rId44"/>
    <p:sldId id="3440" r:id="rId45"/>
    <p:sldId id="3445" r:id="rId46"/>
    <p:sldId id="3446" r:id="rId47"/>
    <p:sldId id="3451" r:id="rId48"/>
    <p:sldId id="3447" r:id="rId49"/>
    <p:sldId id="3448" r:id="rId50"/>
    <p:sldId id="3452" r:id="rId51"/>
    <p:sldId id="3449" r:id="rId52"/>
    <p:sldId id="3450" r:id="rId53"/>
    <p:sldId id="3454" r:id="rId54"/>
    <p:sldId id="3455" r:id="rId55"/>
    <p:sldId id="3456" r:id="rId56"/>
    <p:sldId id="3453" r:id="rId57"/>
    <p:sldId id="3457" r:id="rId58"/>
    <p:sldId id="3444" r:id="rId59"/>
    <p:sldId id="3459" r:id="rId60"/>
    <p:sldId id="3460" r:id="rId61"/>
    <p:sldId id="3461" r:id="rId62"/>
    <p:sldId id="3462" r:id="rId63"/>
    <p:sldId id="3458" r:id="rId64"/>
    <p:sldId id="3464" r:id="rId65"/>
    <p:sldId id="3465" r:id="rId66"/>
    <p:sldId id="3466" r:id="rId67"/>
    <p:sldId id="3467" r:id="rId68"/>
    <p:sldId id="3468" r:id="rId69"/>
    <p:sldId id="3469" r:id="rId70"/>
    <p:sldId id="3470" r:id="rId71"/>
    <p:sldId id="3471" r:id="rId72"/>
    <p:sldId id="339" r:id="rId73"/>
    <p:sldId id="342" r:id="rId74"/>
  </p:sldIdLst>
  <p:sldSz cx="9144000" cy="5715000" type="screen16x10"/>
  <p:notesSz cx="6858000" cy="9144000"/>
  <p:embeddedFontLst>
    <p:embeddedFont>
      <p:font typeface="Calibri" panose="020F0502020204030204" pitchFamily="34" charset="0"/>
      <p:regular r:id="rId76"/>
      <p:bold r:id="rId77"/>
      <p:italic r:id="rId78"/>
      <p:boldItalic r:id="rId79"/>
    </p:embeddedFont>
    <p:embeddedFont>
      <p:font typeface="Cambria Math" panose="02040503050406030204" pitchFamily="18" charset="0"/>
      <p:regular r:id="rId80"/>
    </p:embeddedFont>
    <p:embeddedFont>
      <p:font typeface="Roboto" panose="02000000000000000000" pitchFamily="2" charset="0"/>
      <p:regular r:id="rId81"/>
      <p:bold r:id="rId82"/>
      <p:italic r:id="rId83"/>
      <p:boldItalic r:id="rId8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io Silvestri" initials="ES" lastIdx="13" clrIdx="0">
    <p:extLst>
      <p:ext uri="{19B8F6BF-5375-455C-9EA6-DF929625EA0E}">
        <p15:presenceInfo xmlns:p15="http://schemas.microsoft.com/office/powerpoint/2012/main" userId="Emilio Silvestri" providerId="None"/>
      </p:ext>
    </p:extLst>
  </p:cmAuthor>
  <p:cmAuthor id="2" name="Rosaria Silipo" initials="RS" lastIdx="23" clrIdx="1">
    <p:extLst>
      <p:ext uri="{19B8F6BF-5375-455C-9EA6-DF929625EA0E}">
        <p15:presenceInfo xmlns:p15="http://schemas.microsoft.com/office/powerpoint/2012/main" userId="S::rosaria.silipo@knime.com::48f1ae3a-382c-4c45-8ed1-39095bf371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636"/>
    <a:srgbClr val="CDDEE7"/>
    <a:srgbClr val="92AEBC"/>
    <a:srgbClr val="00386C"/>
    <a:srgbClr val="ED1846"/>
    <a:srgbClr val="F8C71A"/>
    <a:srgbClr val="FFF9D9"/>
    <a:srgbClr val="FFEB7F"/>
    <a:srgbClr val="FFE240"/>
    <a:srgbClr val="FFD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8" autoAdjust="0"/>
    <p:restoredTop sz="96333"/>
  </p:normalViewPr>
  <p:slideViewPr>
    <p:cSldViewPr snapToGrid="0" snapToObjects="1" showGuides="1">
      <p:cViewPr varScale="1">
        <p:scale>
          <a:sx n="132" d="100"/>
          <a:sy n="132" d="100"/>
        </p:scale>
        <p:origin x="144"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9.fntdata"/><Relationship Id="rId89"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font" Target="fonts/font4.fntdata"/><Relationship Id="rId5" Type="http://schemas.openxmlformats.org/officeDocument/2006/relationships/slideMaster" Target="slideMasters/slideMaster1.xml"/><Relationship Id="rId90" Type="http://schemas.microsoft.com/office/2016/11/relationships/changesInfo" Target="changesInfos/changesInfo1.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font" Target="fonts/font2.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font" Target="fonts/font5.fntdata"/><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notesMaster" Target="notesMasters/notesMaster1.xml"/><Relationship Id="rId83" Type="http://schemas.openxmlformats.org/officeDocument/2006/relationships/font" Target="fonts/font8.fntdata"/><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font" Target="fonts/font3.fntdata"/><Relationship Id="rId81" Type="http://schemas.openxmlformats.org/officeDocument/2006/relationships/font" Target="fonts/font6.fntdata"/><Relationship Id="rId86"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1.fntdata"/><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font" Target="fonts/font7.fntdata"/><Relationship Id="rId19"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toru Hayasaka" userId="f5f1b623-9aa9-4923-b86d-8ceaae247420" providerId="ADAL" clId="{D7FA1610-4F74-4E23-9A39-3A1E4CD585AA}"/>
    <pc:docChg chg="custSel modSld">
      <pc:chgData name="Satoru Hayasaka" userId="f5f1b623-9aa9-4923-b86d-8ceaae247420" providerId="ADAL" clId="{D7FA1610-4F74-4E23-9A39-3A1E4CD585AA}" dt="2020-11-05T18:32:27.204" v="54" actId="20577"/>
      <pc:docMkLst>
        <pc:docMk/>
      </pc:docMkLst>
      <pc:sldChg chg="delSp mod">
        <pc:chgData name="Satoru Hayasaka" userId="f5f1b623-9aa9-4923-b86d-8ceaae247420" providerId="ADAL" clId="{D7FA1610-4F74-4E23-9A39-3A1E4CD585AA}" dt="2020-11-05T18:29:10.285" v="18" actId="478"/>
        <pc:sldMkLst>
          <pc:docMk/>
          <pc:sldMk cId="4067134333" sldId="262"/>
        </pc:sldMkLst>
        <pc:spChg chg="del">
          <ac:chgData name="Satoru Hayasaka" userId="f5f1b623-9aa9-4923-b86d-8ceaae247420" providerId="ADAL" clId="{D7FA1610-4F74-4E23-9A39-3A1E4CD585AA}" dt="2020-11-05T18:29:10.285" v="18" actId="478"/>
          <ac:spMkLst>
            <pc:docMk/>
            <pc:sldMk cId="4067134333" sldId="262"/>
            <ac:spMk id="3" creationId="{09E768C6-7FFD-AD4A-8819-192B5CD840E6}"/>
          </ac:spMkLst>
        </pc:spChg>
      </pc:sldChg>
      <pc:sldChg chg="addSp modSp mod modClrScheme chgLayout">
        <pc:chgData name="Satoru Hayasaka" userId="f5f1b623-9aa9-4923-b86d-8ceaae247420" providerId="ADAL" clId="{D7FA1610-4F74-4E23-9A39-3A1E4CD585AA}" dt="2020-11-05T18:29:37.914" v="19" actId="700"/>
        <pc:sldMkLst>
          <pc:docMk/>
          <pc:sldMk cId="1643775761" sldId="314"/>
        </pc:sldMkLst>
        <pc:spChg chg="mod ord">
          <ac:chgData name="Satoru Hayasaka" userId="f5f1b623-9aa9-4923-b86d-8ceaae247420" providerId="ADAL" clId="{D7FA1610-4F74-4E23-9A39-3A1E4CD585AA}" dt="2020-11-05T18:29:37.914" v="19" actId="700"/>
          <ac:spMkLst>
            <pc:docMk/>
            <pc:sldMk cId="1643775761" sldId="314"/>
            <ac:spMk id="2" creationId="{5745F6DE-62E3-466C-BD0A-FAA57D72EA92}"/>
          </ac:spMkLst>
        </pc:spChg>
        <pc:spChg chg="mod ord">
          <ac:chgData name="Satoru Hayasaka" userId="f5f1b623-9aa9-4923-b86d-8ceaae247420" providerId="ADAL" clId="{D7FA1610-4F74-4E23-9A39-3A1E4CD585AA}" dt="2020-11-05T18:29:37.914" v="19" actId="700"/>
          <ac:spMkLst>
            <pc:docMk/>
            <pc:sldMk cId="1643775761" sldId="314"/>
            <ac:spMk id="3" creationId="{F9AB2BAF-37AE-EC41-9BF8-70B8B7E1F1B8}"/>
          </ac:spMkLst>
        </pc:spChg>
        <pc:spChg chg="add mod ord">
          <ac:chgData name="Satoru Hayasaka" userId="f5f1b623-9aa9-4923-b86d-8ceaae247420" providerId="ADAL" clId="{D7FA1610-4F74-4E23-9A39-3A1E4CD585AA}" dt="2020-11-05T18:29:37.914" v="19" actId="700"/>
          <ac:spMkLst>
            <pc:docMk/>
            <pc:sldMk cId="1643775761" sldId="314"/>
            <ac:spMk id="9" creationId="{4F0FAA27-F11B-4A27-8920-D8085E746364}"/>
          </ac:spMkLst>
        </pc:spChg>
      </pc:sldChg>
      <pc:sldChg chg="modSp mod">
        <pc:chgData name="Satoru Hayasaka" userId="f5f1b623-9aa9-4923-b86d-8ceaae247420" providerId="ADAL" clId="{D7FA1610-4F74-4E23-9A39-3A1E4CD585AA}" dt="2020-11-05T18:32:27.204" v="54" actId="20577"/>
        <pc:sldMkLst>
          <pc:docMk/>
          <pc:sldMk cId="793081544" sldId="342"/>
        </pc:sldMkLst>
        <pc:spChg chg="mod">
          <ac:chgData name="Satoru Hayasaka" userId="f5f1b623-9aa9-4923-b86d-8ceaae247420" providerId="ADAL" clId="{D7FA1610-4F74-4E23-9A39-3A1E4CD585AA}" dt="2020-11-05T18:32:12.444" v="35" actId="20577"/>
          <ac:spMkLst>
            <pc:docMk/>
            <pc:sldMk cId="793081544" sldId="342"/>
            <ac:spMk id="2" creationId="{3C3B26F9-B704-CF47-9C92-9A399FF23052}"/>
          </ac:spMkLst>
        </pc:spChg>
        <pc:spChg chg="mod">
          <ac:chgData name="Satoru Hayasaka" userId="f5f1b623-9aa9-4923-b86d-8ceaae247420" providerId="ADAL" clId="{D7FA1610-4F74-4E23-9A39-3A1E4CD585AA}" dt="2020-11-05T18:32:27.204" v="54" actId="20577"/>
          <ac:spMkLst>
            <pc:docMk/>
            <pc:sldMk cId="793081544" sldId="342"/>
            <ac:spMk id="3" creationId="{AF27DE70-E7D1-8D48-B541-596C4E2E7A6F}"/>
          </ac:spMkLst>
        </pc:spChg>
      </pc:sldChg>
      <pc:sldChg chg="modSp mod">
        <pc:chgData name="Satoru Hayasaka" userId="f5f1b623-9aa9-4923-b86d-8ceaae247420" providerId="ADAL" clId="{D7FA1610-4F74-4E23-9A39-3A1E4CD585AA}" dt="2020-10-28T03:38:23.354" v="0" actId="20577"/>
        <pc:sldMkLst>
          <pc:docMk/>
          <pc:sldMk cId="3294813914" sldId="375"/>
        </pc:sldMkLst>
        <pc:spChg chg="mod">
          <ac:chgData name="Satoru Hayasaka" userId="f5f1b623-9aa9-4923-b86d-8ceaae247420" providerId="ADAL" clId="{D7FA1610-4F74-4E23-9A39-3A1E4CD585AA}" dt="2020-10-28T03:38:23.354" v="0" actId="20577"/>
          <ac:spMkLst>
            <pc:docMk/>
            <pc:sldMk cId="3294813914" sldId="375"/>
            <ac:spMk id="6" creationId="{00000000-0000-0000-0000-000000000000}"/>
          </ac:spMkLst>
        </pc:spChg>
      </pc:sldChg>
      <pc:sldChg chg="modSp mod modClrScheme chgLayout">
        <pc:chgData name="Satoru Hayasaka" userId="f5f1b623-9aa9-4923-b86d-8ceaae247420" providerId="ADAL" clId="{D7FA1610-4F74-4E23-9A39-3A1E4CD585AA}" dt="2020-11-05T18:29:37.957" v="20" actId="27636"/>
        <pc:sldMkLst>
          <pc:docMk/>
          <pc:sldMk cId="3142917440" sldId="926"/>
        </pc:sldMkLst>
        <pc:spChg chg="mod ord">
          <ac:chgData name="Satoru Hayasaka" userId="f5f1b623-9aa9-4923-b86d-8ceaae247420" providerId="ADAL" clId="{D7FA1610-4F74-4E23-9A39-3A1E4CD585AA}" dt="2020-11-05T18:29:37.914" v="19" actId="700"/>
          <ac:spMkLst>
            <pc:docMk/>
            <pc:sldMk cId="3142917440" sldId="926"/>
            <ac:spMk id="2" creationId="{4214CEDC-78CA-7740-8413-15F00EFE5B49}"/>
          </ac:spMkLst>
        </pc:spChg>
        <pc:spChg chg="mod ord">
          <ac:chgData name="Satoru Hayasaka" userId="f5f1b623-9aa9-4923-b86d-8ceaae247420" providerId="ADAL" clId="{D7FA1610-4F74-4E23-9A39-3A1E4CD585AA}" dt="2020-11-05T18:29:37.914" v="19" actId="700"/>
          <ac:spMkLst>
            <pc:docMk/>
            <pc:sldMk cId="3142917440" sldId="926"/>
            <ac:spMk id="5" creationId="{00000000-0000-0000-0000-000000000000}"/>
          </ac:spMkLst>
        </pc:spChg>
        <pc:spChg chg="mod ord">
          <ac:chgData name="Satoru Hayasaka" userId="f5f1b623-9aa9-4923-b86d-8ceaae247420" providerId="ADAL" clId="{D7FA1610-4F74-4E23-9A39-3A1E4CD585AA}" dt="2020-11-05T18:29:37.957" v="20" actId="27636"/>
          <ac:spMkLst>
            <pc:docMk/>
            <pc:sldMk cId="3142917440" sldId="926"/>
            <ac:spMk id="15" creationId="{00000000-0000-0000-0000-000000000000}"/>
          </ac:spMkLst>
        </pc:spChg>
      </pc:sldChg>
      <pc:sldChg chg="addSp modSp mod modClrScheme chgLayout">
        <pc:chgData name="Satoru Hayasaka" userId="f5f1b623-9aa9-4923-b86d-8ceaae247420" providerId="ADAL" clId="{D7FA1610-4F74-4E23-9A39-3A1E4CD585AA}" dt="2020-11-05T18:29:37.914" v="19" actId="700"/>
        <pc:sldMkLst>
          <pc:docMk/>
          <pc:sldMk cId="1125155326" sldId="1500"/>
        </pc:sldMkLst>
        <pc:spChg chg="mod ord">
          <ac:chgData name="Satoru Hayasaka" userId="f5f1b623-9aa9-4923-b86d-8ceaae247420" providerId="ADAL" clId="{D7FA1610-4F74-4E23-9A39-3A1E4CD585AA}" dt="2020-11-05T18:29:37.914" v="19" actId="700"/>
          <ac:spMkLst>
            <pc:docMk/>
            <pc:sldMk cId="1125155326" sldId="1500"/>
            <ac:spMk id="2" creationId="{00000000-0000-0000-0000-000000000000}"/>
          </ac:spMkLst>
        </pc:spChg>
        <pc:spChg chg="mod ord">
          <ac:chgData name="Satoru Hayasaka" userId="f5f1b623-9aa9-4923-b86d-8ceaae247420" providerId="ADAL" clId="{D7FA1610-4F74-4E23-9A39-3A1E4CD585AA}" dt="2020-11-05T18:29:37.914" v="19" actId="700"/>
          <ac:spMkLst>
            <pc:docMk/>
            <pc:sldMk cId="1125155326" sldId="1500"/>
            <ac:spMk id="3" creationId="{EA943939-7F37-874F-B0D8-B48F89E78F16}"/>
          </ac:spMkLst>
        </pc:spChg>
        <pc:spChg chg="add mod ord">
          <ac:chgData name="Satoru Hayasaka" userId="f5f1b623-9aa9-4923-b86d-8ceaae247420" providerId="ADAL" clId="{D7FA1610-4F74-4E23-9A39-3A1E4CD585AA}" dt="2020-11-05T18:29:37.914" v="19" actId="700"/>
          <ac:spMkLst>
            <pc:docMk/>
            <pc:sldMk cId="1125155326" sldId="1500"/>
            <ac:spMk id="5" creationId="{D0EA9971-A605-4348-BD4F-A348BCB47C93}"/>
          </ac:spMkLst>
        </pc:spChg>
      </pc:sldChg>
      <pc:sldChg chg="addSp modSp mod modClrScheme chgLayout">
        <pc:chgData name="Satoru Hayasaka" userId="f5f1b623-9aa9-4923-b86d-8ceaae247420" providerId="ADAL" clId="{D7FA1610-4F74-4E23-9A39-3A1E4CD585AA}" dt="2020-11-05T18:29:37.914" v="19" actId="700"/>
        <pc:sldMkLst>
          <pc:docMk/>
          <pc:sldMk cId="1443948096" sldId="1501"/>
        </pc:sldMkLst>
        <pc:spChg chg="mod ord">
          <ac:chgData name="Satoru Hayasaka" userId="f5f1b623-9aa9-4923-b86d-8ceaae247420" providerId="ADAL" clId="{D7FA1610-4F74-4E23-9A39-3A1E4CD585AA}" dt="2020-11-05T18:29:37.914" v="19" actId="700"/>
          <ac:spMkLst>
            <pc:docMk/>
            <pc:sldMk cId="1443948096" sldId="1501"/>
            <ac:spMk id="2" creationId="{00000000-0000-0000-0000-000000000000}"/>
          </ac:spMkLst>
        </pc:spChg>
        <pc:spChg chg="mod ord">
          <ac:chgData name="Satoru Hayasaka" userId="f5f1b623-9aa9-4923-b86d-8ceaae247420" providerId="ADAL" clId="{D7FA1610-4F74-4E23-9A39-3A1E4CD585AA}" dt="2020-11-05T18:29:37.914" v="19" actId="700"/>
          <ac:spMkLst>
            <pc:docMk/>
            <pc:sldMk cId="1443948096" sldId="1501"/>
            <ac:spMk id="3" creationId="{0CEFA164-2F11-EC49-ABF1-FB457BA276F8}"/>
          </ac:spMkLst>
        </pc:spChg>
        <pc:spChg chg="add mod ord">
          <ac:chgData name="Satoru Hayasaka" userId="f5f1b623-9aa9-4923-b86d-8ceaae247420" providerId="ADAL" clId="{D7FA1610-4F74-4E23-9A39-3A1E4CD585AA}" dt="2020-11-05T18:29:37.914" v="19" actId="700"/>
          <ac:spMkLst>
            <pc:docMk/>
            <pc:sldMk cId="1443948096" sldId="1501"/>
            <ac:spMk id="5" creationId="{F1CFAAFD-FFC4-4501-846D-2185FEDC5F53}"/>
          </ac:spMkLst>
        </pc:spChg>
      </pc:sldChg>
      <pc:sldChg chg="modSp mod modClrScheme chgLayout">
        <pc:chgData name="Satoru Hayasaka" userId="f5f1b623-9aa9-4923-b86d-8ceaae247420" providerId="ADAL" clId="{D7FA1610-4F74-4E23-9A39-3A1E4CD585AA}" dt="2020-11-05T18:29:37.914" v="19" actId="700"/>
        <pc:sldMkLst>
          <pc:docMk/>
          <pc:sldMk cId="3461716455" sldId="1502"/>
        </pc:sldMkLst>
        <pc:spChg chg="mod ord">
          <ac:chgData name="Satoru Hayasaka" userId="f5f1b623-9aa9-4923-b86d-8ceaae247420" providerId="ADAL" clId="{D7FA1610-4F74-4E23-9A39-3A1E4CD585AA}" dt="2020-11-05T18:29:37.914" v="19" actId="700"/>
          <ac:spMkLst>
            <pc:docMk/>
            <pc:sldMk cId="3461716455" sldId="1502"/>
            <ac:spMk id="2" creationId="{00000000-0000-0000-0000-000000000000}"/>
          </ac:spMkLst>
        </pc:spChg>
        <pc:spChg chg="mod ord">
          <ac:chgData name="Satoru Hayasaka" userId="f5f1b623-9aa9-4923-b86d-8ceaae247420" providerId="ADAL" clId="{D7FA1610-4F74-4E23-9A39-3A1E4CD585AA}" dt="2020-11-05T18:29:37.914" v="19" actId="700"/>
          <ac:spMkLst>
            <pc:docMk/>
            <pc:sldMk cId="3461716455" sldId="1502"/>
            <ac:spMk id="3" creationId="{56468F56-76E3-6E4D-BC9F-E1F6D4033AC7}"/>
          </ac:spMkLst>
        </pc:spChg>
        <pc:spChg chg="mod ord">
          <ac:chgData name="Satoru Hayasaka" userId="f5f1b623-9aa9-4923-b86d-8ceaae247420" providerId="ADAL" clId="{D7FA1610-4F74-4E23-9A39-3A1E4CD585AA}" dt="2020-11-05T18:29:37.914" v="19" actId="700"/>
          <ac:spMkLst>
            <pc:docMk/>
            <pc:sldMk cId="3461716455" sldId="1502"/>
            <ac:spMk id="4" creationId="{B22948FA-9703-9540-AEBF-8434D9113D25}"/>
          </ac:spMkLst>
        </pc:spChg>
      </pc:sldChg>
      <pc:sldChg chg="addSp modSp mod modClrScheme chgLayout">
        <pc:chgData name="Satoru Hayasaka" userId="f5f1b623-9aa9-4923-b86d-8ceaae247420" providerId="ADAL" clId="{D7FA1610-4F74-4E23-9A39-3A1E4CD585AA}" dt="2020-11-05T18:29:37.914" v="19" actId="700"/>
        <pc:sldMkLst>
          <pc:docMk/>
          <pc:sldMk cId="4157558096" sldId="1504"/>
        </pc:sldMkLst>
        <pc:spChg chg="mod ord">
          <ac:chgData name="Satoru Hayasaka" userId="f5f1b623-9aa9-4923-b86d-8ceaae247420" providerId="ADAL" clId="{D7FA1610-4F74-4E23-9A39-3A1E4CD585AA}" dt="2020-11-05T18:29:37.914" v="19" actId="700"/>
          <ac:spMkLst>
            <pc:docMk/>
            <pc:sldMk cId="4157558096" sldId="1504"/>
            <ac:spMk id="2" creationId="{00000000-0000-0000-0000-000000000000}"/>
          </ac:spMkLst>
        </pc:spChg>
        <pc:spChg chg="mod ord">
          <ac:chgData name="Satoru Hayasaka" userId="f5f1b623-9aa9-4923-b86d-8ceaae247420" providerId="ADAL" clId="{D7FA1610-4F74-4E23-9A39-3A1E4CD585AA}" dt="2020-11-05T18:29:37.914" v="19" actId="700"/>
          <ac:spMkLst>
            <pc:docMk/>
            <pc:sldMk cId="4157558096" sldId="1504"/>
            <ac:spMk id="3" creationId="{4FFC5832-5FEF-DF42-A630-4DBD32922512}"/>
          </ac:spMkLst>
        </pc:spChg>
        <pc:spChg chg="add mod ord">
          <ac:chgData name="Satoru Hayasaka" userId="f5f1b623-9aa9-4923-b86d-8ceaae247420" providerId="ADAL" clId="{D7FA1610-4F74-4E23-9A39-3A1E4CD585AA}" dt="2020-11-05T18:29:37.914" v="19" actId="700"/>
          <ac:spMkLst>
            <pc:docMk/>
            <pc:sldMk cId="4157558096" sldId="1504"/>
            <ac:spMk id="5" creationId="{3279DC07-3675-4F61-B23A-51C3A1EAC93E}"/>
          </ac:spMkLst>
        </pc:spChg>
      </pc:sldChg>
      <pc:sldChg chg="addSp modSp mod modClrScheme chgLayout">
        <pc:chgData name="Satoru Hayasaka" userId="f5f1b623-9aa9-4923-b86d-8ceaae247420" providerId="ADAL" clId="{D7FA1610-4F74-4E23-9A39-3A1E4CD585AA}" dt="2020-11-05T18:29:37.914" v="19" actId="700"/>
        <pc:sldMkLst>
          <pc:docMk/>
          <pc:sldMk cId="1846943703" sldId="1505"/>
        </pc:sldMkLst>
        <pc:spChg chg="mod ord">
          <ac:chgData name="Satoru Hayasaka" userId="f5f1b623-9aa9-4923-b86d-8ceaae247420" providerId="ADAL" clId="{D7FA1610-4F74-4E23-9A39-3A1E4CD585AA}" dt="2020-11-05T18:29:37.914" v="19" actId="700"/>
          <ac:spMkLst>
            <pc:docMk/>
            <pc:sldMk cId="1846943703" sldId="1505"/>
            <ac:spMk id="2" creationId="{00000000-0000-0000-0000-000000000000}"/>
          </ac:spMkLst>
        </pc:spChg>
        <pc:spChg chg="mod ord">
          <ac:chgData name="Satoru Hayasaka" userId="f5f1b623-9aa9-4923-b86d-8ceaae247420" providerId="ADAL" clId="{D7FA1610-4F74-4E23-9A39-3A1E4CD585AA}" dt="2020-11-05T18:29:37.914" v="19" actId="700"/>
          <ac:spMkLst>
            <pc:docMk/>
            <pc:sldMk cId="1846943703" sldId="1505"/>
            <ac:spMk id="3" creationId="{7B4EBE0E-DB42-6148-82D6-B765F6FBF834}"/>
          </ac:spMkLst>
        </pc:spChg>
        <pc:spChg chg="add mod ord">
          <ac:chgData name="Satoru Hayasaka" userId="f5f1b623-9aa9-4923-b86d-8ceaae247420" providerId="ADAL" clId="{D7FA1610-4F74-4E23-9A39-3A1E4CD585AA}" dt="2020-11-05T18:29:37.914" v="19" actId="700"/>
          <ac:spMkLst>
            <pc:docMk/>
            <pc:sldMk cId="1846943703" sldId="1505"/>
            <ac:spMk id="4" creationId="{AD4FF432-B593-40ED-8C9B-521F1A724C21}"/>
          </ac:spMkLst>
        </pc:spChg>
        <pc:picChg chg="mod ord">
          <ac:chgData name="Satoru Hayasaka" userId="f5f1b623-9aa9-4923-b86d-8ceaae247420" providerId="ADAL" clId="{D7FA1610-4F74-4E23-9A39-3A1E4CD585AA}" dt="2020-11-05T18:29:37.914" v="19" actId="700"/>
          <ac:picMkLst>
            <pc:docMk/>
            <pc:sldMk cId="1846943703" sldId="1505"/>
            <ac:picMk id="23" creationId="{EC007968-79D2-4043-88C3-4251A51E7743}"/>
          </ac:picMkLst>
        </pc:picChg>
      </pc:sldChg>
      <pc:sldChg chg="addSp modSp mod modClrScheme chgLayout">
        <pc:chgData name="Satoru Hayasaka" userId="f5f1b623-9aa9-4923-b86d-8ceaae247420" providerId="ADAL" clId="{D7FA1610-4F74-4E23-9A39-3A1E4CD585AA}" dt="2020-11-05T18:30:42.092" v="26" actId="1038"/>
        <pc:sldMkLst>
          <pc:docMk/>
          <pc:sldMk cId="3147024883" sldId="1507"/>
        </pc:sldMkLst>
        <pc:spChg chg="mod ord">
          <ac:chgData name="Satoru Hayasaka" userId="f5f1b623-9aa9-4923-b86d-8ceaae247420" providerId="ADAL" clId="{D7FA1610-4F74-4E23-9A39-3A1E4CD585AA}" dt="2020-11-05T18:29:37.914" v="19" actId="700"/>
          <ac:spMkLst>
            <pc:docMk/>
            <pc:sldMk cId="3147024883" sldId="1507"/>
            <ac:spMk id="2" creationId="{E598CDBF-3D71-7640-A398-A3EAB6FBD7A1}"/>
          </ac:spMkLst>
        </pc:spChg>
        <pc:spChg chg="mod ord">
          <ac:chgData name="Satoru Hayasaka" userId="f5f1b623-9aa9-4923-b86d-8ceaae247420" providerId="ADAL" clId="{D7FA1610-4F74-4E23-9A39-3A1E4CD585AA}" dt="2020-11-05T18:29:37.914" v="19" actId="700"/>
          <ac:spMkLst>
            <pc:docMk/>
            <pc:sldMk cId="3147024883" sldId="1507"/>
            <ac:spMk id="3" creationId="{1AF4E4C1-80AC-5745-B6BB-AFF82EB7DC7B}"/>
          </ac:spMkLst>
        </pc:spChg>
        <pc:spChg chg="add mod ord">
          <ac:chgData name="Satoru Hayasaka" userId="f5f1b623-9aa9-4923-b86d-8ceaae247420" providerId="ADAL" clId="{D7FA1610-4F74-4E23-9A39-3A1E4CD585AA}" dt="2020-11-05T18:29:37.914" v="19" actId="700"/>
          <ac:spMkLst>
            <pc:docMk/>
            <pc:sldMk cId="3147024883" sldId="1507"/>
            <ac:spMk id="5" creationId="{DE9A6AF8-59E3-4DCE-B8EA-F54441B50619}"/>
          </ac:spMkLst>
        </pc:spChg>
        <pc:picChg chg="mod ord">
          <ac:chgData name="Satoru Hayasaka" userId="f5f1b623-9aa9-4923-b86d-8ceaae247420" providerId="ADAL" clId="{D7FA1610-4F74-4E23-9A39-3A1E4CD585AA}" dt="2020-11-05T18:30:42.092" v="26" actId="1038"/>
          <ac:picMkLst>
            <pc:docMk/>
            <pc:sldMk cId="3147024883" sldId="1507"/>
            <ac:picMk id="7" creationId="{7671B279-9421-4DEF-A377-16121119D783}"/>
          </ac:picMkLst>
        </pc:picChg>
      </pc:sldChg>
      <pc:sldChg chg="addSp modSp mod modClrScheme chgLayout">
        <pc:chgData name="Satoru Hayasaka" userId="f5f1b623-9aa9-4923-b86d-8ceaae247420" providerId="ADAL" clId="{D7FA1610-4F74-4E23-9A39-3A1E4CD585AA}" dt="2020-11-05T18:29:37.914" v="19" actId="700"/>
        <pc:sldMkLst>
          <pc:docMk/>
          <pc:sldMk cId="345548555" sldId="3433"/>
        </pc:sldMkLst>
        <pc:spChg chg="mod ord">
          <ac:chgData name="Satoru Hayasaka" userId="f5f1b623-9aa9-4923-b86d-8ceaae247420" providerId="ADAL" clId="{D7FA1610-4F74-4E23-9A39-3A1E4CD585AA}" dt="2020-11-05T18:29:37.914" v="19" actId="700"/>
          <ac:spMkLst>
            <pc:docMk/>
            <pc:sldMk cId="345548555" sldId="3433"/>
            <ac:spMk id="2" creationId="{00000000-0000-0000-0000-000000000000}"/>
          </ac:spMkLst>
        </pc:spChg>
        <pc:spChg chg="mod ord">
          <ac:chgData name="Satoru Hayasaka" userId="f5f1b623-9aa9-4923-b86d-8ceaae247420" providerId="ADAL" clId="{D7FA1610-4F74-4E23-9A39-3A1E4CD585AA}" dt="2020-11-05T18:29:37.914" v="19" actId="700"/>
          <ac:spMkLst>
            <pc:docMk/>
            <pc:sldMk cId="345548555" sldId="3433"/>
            <ac:spMk id="3" creationId="{7B4EBE0E-DB42-6148-82D6-B765F6FBF834}"/>
          </ac:spMkLst>
        </pc:spChg>
        <pc:spChg chg="add mod ord">
          <ac:chgData name="Satoru Hayasaka" userId="f5f1b623-9aa9-4923-b86d-8ceaae247420" providerId="ADAL" clId="{D7FA1610-4F74-4E23-9A39-3A1E4CD585AA}" dt="2020-11-05T18:29:37.914" v="19" actId="700"/>
          <ac:spMkLst>
            <pc:docMk/>
            <pc:sldMk cId="345548555" sldId="3433"/>
            <ac:spMk id="5" creationId="{8F293634-BEFC-4CDF-857A-089B0B41EB6A}"/>
          </ac:spMkLst>
        </pc:spChg>
        <pc:picChg chg="mod ord">
          <ac:chgData name="Satoru Hayasaka" userId="f5f1b623-9aa9-4923-b86d-8ceaae247420" providerId="ADAL" clId="{D7FA1610-4F74-4E23-9A39-3A1E4CD585AA}" dt="2020-11-05T18:29:37.914" v="19" actId="700"/>
          <ac:picMkLst>
            <pc:docMk/>
            <pc:sldMk cId="345548555" sldId="3433"/>
            <ac:picMk id="23" creationId="{EC007968-79D2-4043-88C3-4251A51E7743}"/>
          </ac:picMkLst>
        </pc:picChg>
      </pc:sldChg>
      <pc:sldChg chg="modSp mod">
        <pc:chgData name="Satoru Hayasaka" userId="f5f1b623-9aa9-4923-b86d-8ceaae247420" providerId="ADAL" clId="{D7FA1610-4F74-4E23-9A39-3A1E4CD585AA}" dt="2020-10-28T03:41:06.545" v="1" actId="20577"/>
        <pc:sldMkLst>
          <pc:docMk/>
          <pc:sldMk cId="1071016676" sldId="3442"/>
        </pc:sldMkLst>
        <pc:spChg chg="mod">
          <ac:chgData name="Satoru Hayasaka" userId="f5f1b623-9aa9-4923-b86d-8ceaae247420" providerId="ADAL" clId="{D7FA1610-4F74-4E23-9A39-3A1E4CD585AA}" dt="2020-10-28T03:41:06.545" v="1" actId="20577"/>
          <ac:spMkLst>
            <pc:docMk/>
            <pc:sldMk cId="1071016676" sldId="3442"/>
            <ac:spMk id="4" creationId="{AA21CD0F-0E74-4808-AE72-87618A94D671}"/>
          </ac:spMkLst>
        </pc:spChg>
      </pc:sldChg>
      <pc:sldChg chg="addSp modSp mod">
        <pc:chgData name="Satoru Hayasaka" userId="f5f1b623-9aa9-4923-b86d-8ceaae247420" providerId="ADAL" clId="{D7FA1610-4F74-4E23-9A39-3A1E4CD585AA}" dt="2020-10-28T03:45:41.074" v="6" actId="1076"/>
        <pc:sldMkLst>
          <pc:docMk/>
          <pc:sldMk cId="3067755261" sldId="3451"/>
        </pc:sldMkLst>
        <pc:picChg chg="add mod">
          <ac:chgData name="Satoru Hayasaka" userId="f5f1b623-9aa9-4923-b86d-8ceaae247420" providerId="ADAL" clId="{D7FA1610-4F74-4E23-9A39-3A1E4CD585AA}" dt="2020-10-28T03:45:41.074" v="6" actId="1076"/>
          <ac:picMkLst>
            <pc:docMk/>
            <pc:sldMk cId="3067755261" sldId="3451"/>
            <ac:picMk id="7" creationId="{04E64A99-C95D-4FED-854A-2B56C55E004D}"/>
          </ac:picMkLst>
        </pc:picChg>
      </pc:sldChg>
      <pc:sldChg chg="addSp modSp mod">
        <pc:chgData name="Satoru Hayasaka" userId="f5f1b623-9aa9-4923-b86d-8ceaae247420" providerId="ADAL" clId="{D7FA1610-4F74-4E23-9A39-3A1E4CD585AA}" dt="2020-10-28T03:46:59.384" v="11" actId="1076"/>
        <pc:sldMkLst>
          <pc:docMk/>
          <pc:sldMk cId="4089878088" sldId="3452"/>
        </pc:sldMkLst>
        <pc:picChg chg="add mod">
          <ac:chgData name="Satoru Hayasaka" userId="f5f1b623-9aa9-4923-b86d-8ceaae247420" providerId="ADAL" clId="{D7FA1610-4F74-4E23-9A39-3A1E4CD585AA}" dt="2020-10-28T03:46:59.384" v="11" actId="1076"/>
          <ac:picMkLst>
            <pc:docMk/>
            <pc:sldMk cId="4089878088" sldId="3452"/>
            <ac:picMk id="7" creationId="{5B8B11F6-32B1-404E-8401-BB79CA94C0DC}"/>
          </ac:picMkLst>
        </pc:picChg>
      </pc:sldChg>
      <pc:sldChg chg="addSp modSp mod">
        <pc:chgData name="Satoru Hayasaka" userId="f5f1b623-9aa9-4923-b86d-8ceaae247420" providerId="ADAL" clId="{D7FA1610-4F74-4E23-9A39-3A1E4CD585AA}" dt="2020-10-28T03:50:15.609" v="17" actId="1076"/>
        <pc:sldMkLst>
          <pc:docMk/>
          <pc:sldMk cId="3704156840" sldId="3453"/>
        </pc:sldMkLst>
        <pc:picChg chg="add mod">
          <ac:chgData name="Satoru Hayasaka" userId="f5f1b623-9aa9-4923-b86d-8ceaae247420" providerId="ADAL" clId="{D7FA1610-4F74-4E23-9A39-3A1E4CD585AA}" dt="2020-10-28T03:50:15.609" v="17" actId="1076"/>
          <ac:picMkLst>
            <pc:docMk/>
            <pc:sldMk cId="3704156840" sldId="3453"/>
            <ac:picMk id="7" creationId="{E46E40D7-8BA8-4BF9-8156-5B784FAE9B60}"/>
          </ac:picMkLst>
        </pc:picChg>
      </pc:sldChg>
      <pc:sldChg chg="modSp mod">
        <pc:chgData name="Satoru Hayasaka" userId="f5f1b623-9aa9-4923-b86d-8ceaae247420" providerId="ADAL" clId="{D7FA1610-4F74-4E23-9A39-3A1E4CD585AA}" dt="2020-10-28T03:47:44.495" v="12" actId="20577"/>
        <pc:sldMkLst>
          <pc:docMk/>
          <pc:sldMk cId="2845356832" sldId="3455"/>
        </pc:sldMkLst>
        <pc:spChg chg="mod">
          <ac:chgData name="Satoru Hayasaka" userId="f5f1b623-9aa9-4923-b86d-8ceaae247420" providerId="ADAL" clId="{D7FA1610-4F74-4E23-9A39-3A1E4CD585AA}" dt="2020-10-28T03:47:44.495" v="12" actId="20577"/>
          <ac:spMkLst>
            <pc:docMk/>
            <pc:sldMk cId="2845356832" sldId="3455"/>
            <ac:spMk id="4" creationId="{1504B403-9F35-478F-90D7-2DF1A40A4972}"/>
          </ac:spMkLst>
        </pc:spChg>
      </pc:sldChg>
    </pc:docChg>
  </pc:docChgLst>
  <pc:docChgLst>
    <pc:chgData name="Emilio Silvestri" userId="426fcf31-f236-4527-864f-3f1d1efb7653" providerId="ADAL" clId="{5053A718-3B8F-4675-A664-CC06E8B2722C}"/>
    <pc:docChg chg="modSld">
      <pc:chgData name="Emilio Silvestri" userId="426fcf31-f236-4527-864f-3f1d1efb7653" providerId="ADAL" clId="{5053A718-3B8F-4675-A664-CC06E8B2722C}" dt="2023-01-12T07:54:01.534" v="1" actId="14826"/>
      <pc:docMkLst>
        <pc:docMk/>
      </pc:docMkLst>
      <pc:sldChg chg="modSp mod">
        <pc:chgData name="Emilio Silvestri" userId="426fcf31-f236-4527-864f-3f1d1efb7653" providerId="ADAL" clId="{5053A718-3B8F-4675-A664-CC06E8B2722C}" dt="2023-01-12T07:52:39.039" v="0" actId="14826"/>
        <pc:sldMkLst>
          <pc:docMk/>
          <pc:sldMk cId="4089878088" sldId="3452"/>
        </pc:sldMkLst>
        <pc:picChg chg="mod">
          <ac:chgData name="Emilio Silvestri" userId="426fcf31-f236-4527-864f-3f1d1efb7653" providerId="ADAL" clId="{5053A718-3B8F-4675-A664-CC06E8B2722C}" dt="2023-01-12T07:52:39.039" v="0" actId="14826"/>
          <ac:picMkLst>
            <pc:docMk/>
            <pc:sldMk cId="4089878088" sldId="3452"/>
            <ac:picMk id="6" creationId="{00000000-0000-0000-0000-000000000000}"/>
          </ac:picMkLst>
        </pc:picChg>
      </pc:sldChg>
      <pc:sldChg chg="modSp mod">
        <pc:chgData name="Emilio Silvestri" userId="426fcf31-f236-4527-864f-3f1d1efb7653" providerId="ADAL" clId="{5053A718-3B8F-4675-A664-CC06E8B2722C}" dt="2023-01-12T07:54:01.534" v="1" actId="14826"/>
        <pc:sldMkLst>
          <pc:docMk/>
          <pc:sldMk cId="3704156840" sldId="3453"/>
        </pc:sldMkLst>
        <pc:picChg chg="mod">
          <ac:chgData name="Emilio Silvestri" userId="426fcf31-f236-4527-864f-3f1d1efb7653" providerId="ADAL" clId="{5053A718-3B8F-4675-A664-CC06E8B2722C}" dt="2023-01-12T07:54:01.534" v="1" actId="14826"/>
          <ac:picMkLst>
            <pc:docMk/>
            <pc:sldMk cId="3704156840" sldId="3453"/>
            <ac:picMk id="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199794-45CA-FF41-AA62-5E594CEACF02}" type="datetimeFigureOut">
              <a:rPr lang="de-DE" smtClean="0"/>
              <a:t>12.01.2023</a:t>
            </a:fld>
            <a:endParaRPr lang="de-DE" dirty="0"/>
          </a:p>
        </p:txBody>
      </p:sp>
      <p:sp>
        <p:nvSpPr>
          <p:cNvPr id="4" name="Folienbildplatzhalt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2914A-90BC-E546-9349-962456D80391}" type="slidenum">
              <a:rPr lang="de-DE" smtClean="0"/>
              <a:t>‹#›</a:t>
            </a:fld>
            <a:endParaRPr lang="de-DE" dirty="0"/>
          </a:p>
        </p:txBody>
      </p:sp>
    </p:spTree>
    <p:extLst>
      <p:ext uri="{BB962C8B-B14F-4D97-AF65-F5344CB8AC3E}">
        <p14:creationId xmlns:p14="http://schemas.microsoft.com/office/powerpoint/2010/main" val="832594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When asking for a loan or signing up for an insurance, you trigger a complex process, where your data are collected mainly to estimate your likelihood to default. </a:t>
            </a:r>
            <a:endParaRPr lang="en-GB" dirty="0"/>
          </a:p>
          <a:p>
            <a:r>
              <a:rPr lang="en-GB" sz="1200" kern="1200" dirty="0">
                <a:solidFill>
                  <a:schemeClr val="tx1"/>
                </a:solidFill>
                <a:effectLst/>
                <a:latin typeface="+mn-lt"/>
                <a:ea typeface="+mn-ea"/>
                <a:cs typeface="+mn-cs"/>
              </a:rPr>
              <a:t>The likelihood to default is a metric that lenders use to assess risk on customers, group them into similar risk bands, and determine the interest rate to charge. A lender will use probability of default to calculate expected return or loss at the individual and portfolio level. The process of estimating the probability of default of a customer is called Risk Scoring. </a:t>
            </a:r>
            <a:endParaRPr lang="en-GB" dirty="0"/>
          </a:p>
          <a:p>
            <a:r>
              <a:rPr lang="en-GB" sz="1200" kern="1200" dirty="0">
                <a:solidFill>
                  <a:schemeClr val="tx1"/>
                </a:solidFill>
                <a:effectLst/>
                <a:latin typeface="+mn-lt"/>
                <a:ea typeface="+mn-ea"/>
                <a:cs typeface="+mn-cs"/>
              </a:rPr>
              <a:t>The process of Risk Scoring involves data collection about the customer, group definition, consultation of look up tables, some gut feeling from the lender’s experience, and finally a number for the probability of default. Since the final result is a probability, we can automatize the process and probably improve the accuracy of the final result by turning to machine learning algorithms. </a:t>
            </a:r>
            <a:endParaRPr lang="en-GB" dirty="0"/>
          </a:p>
          <a:p>
            <a:endParaRPr lang="en-US" dirty="0"/>
          </a:p>
        </p:txBody>
      </p:sp>
      <p:sp>
        <p:nvSpPr>
          <p:cNvPr id="4" name="Slide Number Placeholder 3"/>
          <p:cNvSpPr>
            <a:spLocks noGrp="1"/>
          </p:cNvSpPr>
          <p:nvPr>
            <p:ph type="sldNum" sz="quarter" idx="5"/>
          </p:nvPr>
        </p:nvSpPr>
        <p:spPr/>
        <p:txBody>
          <a:bodyPr/>
          <a:lstStyle/>
          <a:p>
            <a:fld id="{BEEC437D-9682-8345-9EAA-7E1D93A0C843}" type="slidenum">
              <a:rPr lang="en-US" smtClean="0"/>
              <a:t>7</a:t>
            </a:fld>
            <a:endParaRPr lang="en-US"/>
          </a:p>
        </p:txBody>
      </p:sp>
    </p:spTree>
    <p:extLst>
      <p:ext uri="{BB962C8B-B14F-4D97-AF65-F5344CB8AC3E}">
        <p14:creationId xmlns:p14="http://schemas.microsoft.com/office/powerpoint/2010/main" val="344169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rgbClr val="7D7D7D"/>
              </a:solidFill>
              <a:effectLst/>
              <a:latin typeface="+mn-lt"/>
              <a:ea typeface="+mn-ea"/>
              <a:cs typeface="+mn-cs"/>
            </a:endParaRPr>
          </a:p>
          <a:p>
            <a:r>
              <a:rPr lang="en-US" dirty="0"/>
              <a:t>While making any purchase online consumer usually check opinions of others about the product. Manufacturer can gain insight into its products strength and weaknesses based on the sentiment of the customers. </a:t>
            </a:r>
            <a:endParaRPr lang="en-US" sz="1200" b="0" i="0" kern="1200" dirty="0">
              <a:solidFill>
                <a:srgbClr val="7D7D7D"/>
              </a:solidFill>
              <a:effectLst/>
              <a:latin typeface="+mn-lt"/>
              <a:ea typeface="+mn-ea"/>
              <a:cs typeface="+mn-cs"/>
            </a:endParaRPr>
          </a:p>
          <a:p>
            <a:endParaRPr lang="en-US" sz="1200" b="0" i="0" kern="1200" dirty="0">
              <a:solidFill>
                <a:srgbClr val="7D7D7D"/>
              </a:solidFill>
              <a:effectLst/>
              <a:latin typeface="+mn-lt"/>
              <a:ea typeface="+mn-ea"/>
              <a:cs typeface="+mn-cs"/>
            </a:endParaRPr>
          </a:p>
          <a:p>
            <a:r>
              <a:rPr lang="en-US" sz="1200" b="0" i="0" kern="1200" dirty="0">
                <a:solidFill>
                  <a:srgbClr val="7D7D7D"/>
                </a:solidFill>
                <a:effectLst/>
                <a:latin typeface="+mn-lt"/>
                <a:ea typeface="+mn-ea"/>
                <a:cs typeface="+mn-cs"/>
              </a:rPr>
              <a:t>Human language is elaborate, with nearly infinite grammatical variations, misspellings, slang and other challenges making accurate automated analysis of natural language quite difficult.</a:t>
            </a:r>
          </a:p>
          <a:p>
            <a:r>
              <a:rPr lang="en-US" sz="1200" b="0" i="0" kern="1200" dirty="0">
                <a:solidFill>
                  <a:srgbClr val="7D7D7D"/>
                </a:solidFill>
                <a:effectLst/>
                <a:latin typeface="+mn-lt"/>
                <a:ea typeface="+mn-ea"/>
                <a:cs typeface="+mn-cs"/>
              </a:rPr>
              <a:t>Traditional approaches to sentiment analysis are surprisingly simple in design, struggling with complicated language structures, and fail when contextual information is required to correctly interpret a phrase.</a:t>
            </a:r>
          </a:p>
          <a:p>
            <a:endParaRPr lang="en-US" b="1" dirty="0"/>
          </a:p>
        </p:txBody>
      </p:sp>
      <p:sp>
        <p:nvSpPr>
          <p:cNvPr id="4" name="Slide Number Placeholder 3"/>
          <p:cNvSpPr>
            <a:spLocks noGrp="1"/>
          </p:cNvSpPr>
          <p:nvPr>
            <p:ph type="sldNum" sz="quarter" idx="10"/>
          </p:nvPr>
        </p:nvSpPr>
        <p:spPr/>
        <p:txBody>
          <a:bodyPr/>
          <a:lstStyle/>
          <a:p>
            <a:fld id="{C8AAF4E9-3A9C-4BA5-B681-E30A66BEFD37}" type="slidenum">
              <a:rPr lang="en-US" smtClean="0"/>
              <a:pPr/>
              <a:t>11</a:t>
            </a:fld>
            <a:endParaRPr lang="en-US" dirty="0"/>
          </a:p>
        </p:txBody>
      </p:sp>
    </p:spTree>
    <p:extLst>
      <p:ext uri="{BB962C8B-B14F-4D97-AF65-F5344CB8AC3E}">
        <p14:creationId xmlns:p14="http://schemas.microsoft.com/office/powerpoint/2010/main" val="1824332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rgbClr val="7D7D7D"/>
                </a:solidFill>
                <a:effectLst/>
                <a:latin typeface="+mn-lt"/>
                <a:ea typeface="+mn-ea"/>
                <a:cs typeface="+mn-cs"/>
              </a:rPr>
              <a:t>1) The solution implemented a predictor for the normal functioning data using a linear regression on a number of past values to predict the current signal value. This was possible, as the data for normal functioning were available in abundance. Beware though that any model thus trained can only predict normal functioning values.</a:t>
            </a:r>
          </a:p>
          <a:p>
            <a:r>
              <a:rPr lang="en-US" sz="1200" b="0" i="0" kern="1200" dirty="0">
                <a:solidFill>
                  <a:srgbClr val="7D7D7D"/>
                </a:solidFill>
                <a:effectLst/>
                <a:latin typeface="+mn-lt"/>
                <a:ea typeface="+mn-ea"/>
                <a:cs typeface="+mn-cs"/>
              </a:rPr>
              <a:t>2) The second step consisted in calculating the difference between the signal values measured by sensors on the mechanical piece and the signal values predicted by the model. </a:t>
            </a:r>
            <a:r>
              <a:rPr lang="en-US" sz="936" kern="1200" dirty="0">
                <a:solidFill>
                  <a:srgbClr val="7D7D7D"/>
                </a:solidFill>
                <a:effectLst/>
                <a:latin typeface="+mn-lt"/>
                <a:ea typeface="+mn-ea"/>
                <a:cs typeface="+mn-cs"/>
              </a:rPr>
              <a:t>If the part was working normally, such differences would have been negligible. However, if something in the underlying system had changed, the difference would have been noticeable. In addition, if such a difference persisted over time, the system behavior could be interpreted as even more suspicious. </a:t>
            </a:r>
            <a:endParaRPr lang="en-US" sz="1200" b="0" i="0" kern="1200" dirty="0">
              <a:solidFill>
                <a:srgbClr val="7D7D7D"/>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AAF4E9-3A9C-4BA5-B681-E30A66BEFD37}" type="slidenum">
              <a:rPr lang="en-US" smtClean="0"/>
              <a:pPr/>
              <a:t>12</a:t>
            </a:fld>
            <a:endParaRPr lang="en-US" dirty="0"/>
          </a:p>
        </p:txBody>
      </p:sp>
    </p:spTree>
    <p:extLst>
      <p:ext uri="{BB962C8B-B14F-4D97-AF65-F5344CB8AC3E}">
        <p14:creationId xmlns:p14="http://schemas.microsoft.com/office/powerpoint/2010/main" val="87643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lstStyle/>
          <a:p>
            <a:pPr marL="0" indent="0">
              <a:buNone/>
            </a:pPr>
            <a:r>
              <a:rPr lang="en-US" dirty="0"/>
              <a:t>Possible use case:</a:t>
            </a:r>
          </a:p>
          <a:p>
            <a:pPr marL="228600" indent="-228600">
              <a:buAutoNum type="arabicPeriod"/>
            </a:pPr>
            <a:r>
              <a:rPr lang="en-US" dirty="0"/>
              <a:t>Imagine a toxicologist/scientist is investigating a new compound in the development and wants to learn more about a certain substructure of the new potential chemical.</a:t>
            </a:r>
          </a:p>
          <a:p>
            <a:pPr marL="228600" indent="-228600">
              <a:buAutoNum type="arabicPeriod"/>
            </a:pPr>
            <a:r>
              <a:rPr lang="en-US" dirty="0"/>
              <a:t>He knows the structure -&gt; and he knows the application/role of this compound.</a:t>
            </a:r>
          </a:p>
          <a:p>
            <a:endParaRPr lang="de-DE" dirty="0"/>
          </a:p>
          <a:p>
            <a:r>
              <a:rPr lang="en-US" dirty="0"/>
              <a:t>We show how to use ontologies in KNIME for</a:t>
            </a:r>
          </a:p>
          <a:p>
            <a:pPr lvl="1"/>
            <a:r>
              <a:rPr lang="en-US" dirty="0"/>
              <a:t>Upload/ Query / Filter ontologies</a:t>
            </a:r>
          </a:p>
          <a:p>
            <a:pPr lvl="1"/>
            <a:r>
              <a:rPr lang="en-US" dirty="0"/>
              <a:t>Making use of hierarchies and graphs/networks</a:t>
            </a:r>
          </a:p>
          <a:p>
            <a:pPr lvl="1"/>
            <a:r>
              <a:rPr lang="en-US" dirty="0"/>
              <a:t>Using terminology for populating and supporting filter options in a GUI</a:t>
            </a:r>
          </a:p>
          <a:p>
            <a:pPr lvl="1"/>
            <a:r>
              <a:rPr lang="en-US" dirty="0"/>
              <a:t>Representing domain knowledge that can be reused and analyzed</a:t>
            </a:r>
          </a:p>
          <a:p>
            <a:pPr marL="158750" indent="0">
              <a:buNone/>
            </a:pPr>
            <a:endParaRPr lang="de-DE" dirty="0"/>
          </a:p>
        </p:txBody>
      </p:sp>
    </p:spTree>
    <p:extLst>
      <p:ext uri="{BB962C8B-B14F-4D97-AF65-F5344CB8AC3E}">
        <p14:creationId xmlns:p14="http://schemas.microsoft.com/office/powerpoint/2010/main" val="3363553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Titl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98B2BB-C54F-7F42-81FA-8650AF785A93}"/>
              </a:ext>
            </a:extLst>
          </p:cNvPr>
          <p:cNvSpPr/>
          <p:nvPr userDrawn="1"/>
        </p:nvSpPr>
        <p:spPr>
          <a:xfrm>
            <a:off x="0" y="585216"/>
            <a:ext cx="9144000" cy="5129784"/>
          </a:xfrm>
          <a:prstGeom prst="rect">
            <a:avLst/>
          </a:prstGeom>
          <a:gradFill flip="none" rotWithShape="1">
            <a:gsLst>
              <a:gs pos="27000">
                <a:schemeClr val="accent6"/>
              </a:gs>
              <a:gs pos="69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7" name="Title 1">
            <a:extLst>
              <a:ext uri="{FF2B5EF4-FFF2-40B4-BE49-F238E27FC236}">
                <a16:creationId xmlns:a16="http://schemas.microsoft.com/office/drawing/2014/main" id="{A0F04939-8B07-1D47-9EBE-831B36D91298}"/>
              </a:ext>
            </a:extLst>
          </p:cNvPr>
          <p:cNvSpPr>
            <a:spLocks noGrp="1"/>
          </p:cNvSpPr>
          <p:nvPr>
            <p:ph type="ctrTitle" hasCustomPrompt="1"/>
          </p:nvPr>
        </p:nvSpPr>
        <p:spPr>
          <a:xfrm>
            <a:off x="1224000" y="1404000"/>
            <a:ext cx="3576522" cy="646331"/>
          </a:xfrm>
          <a:prstGeom prst="rect">
            <a:avLst/>
          </a:prstGeom>
        </p:spPr>
        <p:txBody>
          <a:bodyPr wrap="square" anchor="t">
            <a:spAutoFit/>
          </a:bodyPr>
          <a:lstStyle>
            <a:lvl1pPr algn="l">
              <a:lnSpc>
                <a:spcPct val="100000"/>
              </a:lnSpc>
              <a:defRPr sz="4200" b="1">
                <a:latin typeface="Arial" panose="020B0604020202020204" pitchFamily="34" charset="0"/>
                <a:ea typeface="Geneva" panose="020B0503030404040204" pitchFamily="34" charset="0"/>
                <a:cs typeface="Arial" panose="020B0604020202020204" pitchFamily="34" charset="0"/>
              </a:defRPr>
            </a:lvl1pPr>
          </a:lstStyle>
          <a:p>
            <a:r>
              <a:rPr lang="de-DE" dirty="0"/>
              <a:t>Slide Title </a:t>
            </a:r>
            <a:endParaRPr lang="en-US" dirty="0"/>
          </a:p>
        </p:txBody>
      </p:sp>
      <p:cxnSp>
        <p:nvCxnSpPr>
          <p:cNvPr id="5" name="Gerade Verbindung 4">
            <a:extLst>
              <a:ext uri="{FF2B5EF4-FFF2-40B4-BE49-F238E27FC236}">
                <a16:creationId xmlns:a16="http://schemas.microsoft.com/office/drawing/2014/main" id="{4CBC83F2-DFA1-B449-B47E-9F6B07C647FF}"/>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pic>
        <p:nvPicPr>
          <p:cNvPr id="4" name="Grafik 3" descr="Ein Bild, das sitzend, Tisch, Computer, Essen enthält.&#10;&#10;Automatisch generierte Beschreibung">
            <a:extLst>
              <a:ext uri="{FF2B5EF4-FFF2-40B4-BE49-F238E27FC236}">
                <a16:creationId xmlns:a16="http://schemas.microsoft.com/office/drawing/2014/main" id="{3F640471-65BF-C648-868D-963E292AF463}"/>
              </a:ext>
            </a:extLst>
          </p:cNvPr>
          <p:cNvPicPr>
            <a:picLocks noChangeAspect="1"/>
          </p:cNvPicPr>
          <p:nvPr userDrawn="1"/>
        </p:nvPicPr>
        <p:blipFill>
          <a:blip r:embed="rId2"/>
          <a:stretch>
            <a:fillRect/>
          </a:stretch>
        </p:blipFill>
        <p:spPr>
          <a:xfrm>
            <a:off x="3333647" y="-1"/>
            <a:ext cx="5436616" cy="5617837"/>
          </a:xfrm>
          <a:prstGeom prst="rect">
            <a:avLst/>
          </a:prstGeom>
        </p:spPr>
      </p:pic>
    </p:spTree>
    <p:extLst>
      <p:ext uri="{BB962C8B-B14F-4D97-AF65-F5344CB8AC3E}">
        <p14:creationId xmlns:p14="http://schemas.microsoft.com/office/powerpoint/2010/main" val="1516424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Chapter title">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276A92E-9DD2-2F4E-8619-6D60BD8C3ECD}"/>
              </a:ext>
            </a:extLst>
          </p:cNvPr>
          <p:cNvSpPr/>
          <p:nvPr userDrawn="1"/>
        </p:nvSpPr>
        <p:spPr>
          <a:xfrm>
            <a:off x="0" y="0"/>
            <a:ext cx="9144000" cy="606056"/>
          </a:xfrm>
          <a:prstGeom prst="rect">
            <a:avLst/>
          </a:prstGeom>
          <a:gradFill flip="none" rotWithShape="1">
            <a:gsLst>
              <a:gs pos="3000">
                <a:schemeClr val="accent6"/>
              </a:gs>
              <a:gs pos="63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2" name="Rechteck 11">
            <a:extLst>
              <a:ext uri="{FF2B5EF4-FFF2-40B4-BE49-F238E27FC236}">
                <a16:creationId xmlns:a16="http://schemas.microsoft.com/office/drawing/2014/main" id="{5734A693-5F7B-6046-90D0-257E6241D3C2}"/>
              </a:ext>
            </a:extLst>
          </p:cNvPr>
          <p:cNvSpPr/>
          <p:nvPr userDrawn="1"/>
        </p:nvSpPr>
        <p:spPr>
          <a:xfrm>
            <a:off x="0" y="606056"/>
            <a:ext cx="9144000" cy="4890977"/>
          </a:xfrm>
          <a:prstGeom prst="rect">
            <a:avLst/>
          </a:prstGeom>
          <a:solidFill>
            <a:srgbClr val="92A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3" name="Title 1">
            <a:extLst>
              <a:ext uri="{FF2B5EF4-FFF2-40B4-BE49-F238E27FC236}">
                <a16:creationId xmlns:a16="http://schemas.microsoft.com/office/drawing/2014/main" id="{4890F977-FE29-5A44-8A59-E92C8350D541}"/>
              </a:ext>
            </a:extLst>
          </p:cNvPr>
          <p:cNvSpPr>
            <a:spLocks noGrp="1"/>
          </p:cNvSpPr>
          <p:nvPr>
            <p:ph type="ctrTitle" hasCustomPrompt="1"/>
          </p:nvPr>
        </p:nvSpPr>
        <p:spPr>
          <a:xfrm>
            <a:off x="1224516" y="1044000"/>
            <a:ext cx="5484553" cy="1292662"/>
          </a:xfrm>
          <a:prstGeom prst="rect">
            <a:avLst/>
          </a:prstGeom>
        </p:spPr>
        <p:txBody>
          <a:bodyPr wrap="square" anchor="t">
            <a:spAutoFit/>
          </a:bodyPr>
          <a:lstStyle>
            <a:lvl1pPr algn="l">
              <a:lnSpc>
                <a:spcPct val="100000"/>
              </a:lnSpc>
              <a:defRPr sz="4200" b="0">
                <a:solidFill>
                  <a:srgbClr val="00386C"/>
                </a:solidFill>
                <a:latin typeface="Arial" panose="020B0604020202020204" pitchFamily="34" charset="0"/>
                <a:ea typeface="Geneva" panose="020B0503030404040204" pitchFamily="34" charset="0"/>
                <a:cs typeface="Arial" panose="020B0604020202020204" pitchFamily="34" charset="0"/>
              </a:defRPr>
            </a:lvl1pPr>
          </a:lstStyle>
          <a:p>
            <a:r>
              <a:rPr lang="de-DE" dirty="0"/>
              <a:t>Chapter </a:t>
            </a:r>
            <a:br>
              <a:rPr lang="de-DE" dirty="0"/>
            </a:br>
            <a:r>
              <a:rPr lang="de-DE" dirty="0"/>
              <a:t>Title </a:t>
            </a:r>
            <a:endParaRPr lang="en-US" dirty="0"/>
          </a:p>
        </p:txBody>
      </p:sp>
      <p:cxnSp>
        <p:nvCxnSpPr>
          <p:cNvPr id="14" name="Gerade Verbindung 13">
            <a:extLst>
              <a:ext uri="{FF2B5EF4-FFF2-40B4-BE49-F238E27FC236}">
                <a16:creationId xmlns:a16="http://schemas.microsoft.com/office/drawing/2014/main" id="{6640156F-E036-7A4C-BC7D-099260826E00}"/>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8D691486-DA75-BD46-A06C-8E7CEDD4ADBD}"/>
              </a:ext>
            </a:extLst>
          </p:cNvPr>
          <p:cNvSpPr>
            <a:spLocks noGrp="1"/>
          </p:cNvSpPr>
          <p:nvPr>
            <p:ph type="sldNum" sz="quarter" idx="4"/>
          </p:nvPr>
        </p:nvSpPr>
        <p:spPr>
          <a:xfrm>
            <a:off x="8605224" y="5491424"/>
            <a:ext cx="180001" cy="238704"/>
          </a:xfrm>
          <a:prstGeom prst="rect">
            <a:avLst/>
          </a:prstGeom>
        </p:spPr>
        <p:txBody>
          <a:bodyPr vert="horz" lIns="0" tIns="0" rIns="0" bIns="0" rtlCol="0" anchor="ctr"/>
          <a:lstStyle>
            <a:lvl1pPr algn="ctr">
              <a:defRPr sz="6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fld id="{15C29056-5AFA-7949-831A-3EC086771171}" type="slidenum">
              <a:rPr lang="de-DE" smtClean="0"/>
              <a:pPr/>
              <a:t>‹#›</a:t>
            </a:fld>
            <a:endParaRPr lang="de-DE" dirty="0"/>
          </a:p>
        </p:txBody>
      </p:sp>
      <p:sp>
        <p:nvSpPr>
          <p:cNvPr id="21" name="Fußzeilenplatzhalter 2">
            <a:extLst>
              <a:ext uri="{FF2B5EF4-FFF2-40B4-BE49-F238E27FC236}">
                <a16:creationId xmlns:a16="http://schemas.microsoft.com/office/drawing/2014/main" id="{91AEDB89-5697-504D-8D7B-0587643FE3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Geneva"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
        <p:nvSpPr>
          <p:cNvPr id="8" name="Rechteck 7">
            <a:extLst>
              <a:ext uri="{FF2B5EF4-FFF2-40B4-BE49-F238E27FC236}">
                <a16:creationId xmlns:a16="http://schemas.microsoft.com/office/drawing/2014/main" id="{639EF751-B7DA-8D43-ABED-4011DBCBB00D}"/>
              </a:ext>
            </a:extLst>
          </p:cNvPr>
          <p:cNvSpPr/>
          <p:nvPr userDrawn="1"/>
        </p:nvSpPr>
        <p:spPr>
          <a:xfrm>
            <a:off x="0" y="606056"/>
            <a:ext cx="966061" cy="1550507"/>
          </a:xfrm>
          <a:prstGeom prst="rect">
            <a:avLst/>
          </a:prstGeom>
          <a:solidFill>
            <a:srgbClr val="CDDEE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8783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Text (1 column)">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F8F476-5A63-1B43-B744-71E61ABBD3C2}"/>
              </a:ext>
            </a:extLst>
          </p:cNvPr>
          <p:cNvSpPr>
            <a:spLocks noGrp="1"/>
          </p:cNvSpPr>
          <p:nvPr>
            <p:ph type="title" hasCustomPrompt="1"/>
          </p:nvPr>
        </p:nvSpPr>
        <p:spPr>
          <a:xfrm>
            <a:off x="358775" y="175032"/>
            <a:ext cx="8426450" cy="246221"/>
          </a:xfrm>
          <a:prstGeom prst="rect">
            <a:avLst/>
          </a:prstGeom>
        </p:spPr>
        <p:txBody>
          <a:bodyPr wrap="square" lIns="0" tIns="0" rIns="0" bIns="0">
            <a:spAutoFit/>
          </a:bodyPr>
          <a:lstStyle>
            <a:lvl1pPr>
              <a:lnSpc>
                <a:spcPct val="100000"/>
              </a:lnSpc>
              <a:defRPr sz="1600"/>
            </a:lvl1pPr>
          </a:lstStyle>
          <a:p>
            <a:r>
              <a:rPr lang="en-US"/>
              <a:t>Click to edit Master title style</a:t>
            </a:r>
            <a:endParaRPr lang="en-US" dirty="0"/>
          </a:p>
        </p:txBody>
      </p:sp>
      <p:sp>
        <p:nvSpPr>
          <p:cNvPr id="3" name="Foliennummernplatzhalter 2">
            <a:extLst>
              <a:ext uri="{FF2B5EF4-FFF2-40B4-BE49-F238E27FC236}">
                <a16:creationId xmlns:a16="http://schemas.microsoft.com/office/drawing/2014/main" id="{46438E48-491D-0744-AD5E-C40A88ED1463}"/>
              </a:ext>
            </a:extLst>
          </p:cNvPr>
          <p:cNvSpPr>
            <a:spLocks noGrp="1"/>
          </p:cNvSpPr>
          <p:nvPr>
            <p:ph type="sldNum" sz="quarter" idx="13"/>
          </p:nvPr>
        </p:nvSpPr>
        <p:spPr/>
        <p:txBody>
          <a:bodyPr/>
          <a:lstStyle/>
          <a:p>
            <a:fld id="{15C29056-5AFA-7949-831A-3EC086771171}" type="slidenum">
              <a:rPr lang="de-DE" smtClean="0"/>
              <a:pPr/>
              <a:t>‹#›</a:t>
            </a:fld>
            <a:endParaRPr lang="de-DE" dirty="0"/>
          </a:p>
        </p:txBody>
      </p:sp>
      <p:sp>
        <p:nvSpPr>
          <p:cNvPr id="6" name="Textplatzhalter 5">
            <a:extLst>
              <a:ext uri="{FF2B5EF4-FFF2-40B4-BE49-F238E27FC236}">
                <a16:creationId xmlns:a16="http://schemas.microsoft.com/office/drawing/2014/main" id="{EDD48C0B-5391-7641-83FB-0699C7A9D049}"/>
              </a:ext>
            </a:extLst>
          </p:cNvPr>
          <p:cNvSpPr>
            <a:spLocks noGrp="1"/>
          </p:cNvSpPr>
          <p:nvPr>
            <p:ph type="body" sz="quarter" idx="14" hasCustomPrompt="1"/>
          </p:nvPr>
        </p:nvSpPr>
        <p:spPr>
          <a:xfrm>
            <a:off x="360000" y="900000"/>
            <a:ext cx="8378825" cy="4307679"/>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5" name="Fußzeilenplatzhalter 2">
            <a:extLst>
              <a:ext uri="{FF2B5EF4-FFF2-40B4-BE49-F238E27FC236}">
                <a16:creationId xmlns:a16="http://schemas.microsoft.com/office/drawing/2014/main" id="{B803BDE0-7686-6A44-87F6-24D51F182B08}"/>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Geneva"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338585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Text (2 columns)">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A66214D-6AE7-6844-8B78-0FA1678C8F74}"/>
              </a:ext>
            </a:extLst>
          </p:cNvPr>
          <p:cNvSpPr>
            <a:spLocks noGrp="1"/>
          </p:cNvSpPr>
          <p:nvPr>
            <p:ph type="sldNum" sz="quarter" idx="15"/>
          </p:nvPr>
        </p:nvSpPr>
        <p:spPr/>
        <p:txBody>
          <a:bodyPr/>
          <a:lstStyle/>
          <a:p>
            <a:fld id="{15C29056-5AFA-7949-831A-3EC086771171}" type="slidenum">
              <a:rPr lang="de-DE" smtClean="0"/>
              <a:pPr/>
              <a:t>‹#›</a:t>
            </a:fld>
            <a:endParaRPr lang="de-DE" dirty="0"/>
          </a:p>
        </p:txBody>
      </p:sp>
      <p:sp>
        <p:nvSpPr>
          <p:cNvPr id="14" name="Titel 4">
            <a:extLst>
              <a:ext uri="{FF2B5EF4-FFF2-40B4-BE49-F238E27FC236}">
                <a16:creationId xmlns:a16="http://schemas.microsoft.com/office/drawing/2014/main" id="{BD365B8B-5868-3D40-B70D-97ACEBCFBEC4}"/>
              </a:ext>
            </a:extLst>
          </p:cNvPr>
          <p:cNvSpPr>
            <a:spLocks noGrp="1"/>
          </p:cNvSpPr>
          <p:nvPr>
            <p:ph type="title" hasCustomPrompt="1"/>
          </p:nvPr>
        </p:nvSpPr>
        <p:spPr>
          <a:xfrm>
            <a:off x="358775" y="173941"/>
            <a:ext cx="8433504" cy="246221"/>
          </a:xfrm>
        </p:spPr>
        <p:txBody>
          <a:bodyPr/>
          <a:lstStyle/>
          <a:p>
            <a:r>
              <a:rPr lang="en-US"/>
              <a:t>Click to edit Master title style</a:t>
            </a:r>
            <a:endParaRPr lang="de-DE"/>
          </a:p>
        </p:txBody>
      </p:sp>
      <p:sp>
        <p:nvSpPr>
          <p:cNvPr id="5" name="Textplatzhalter 4">
            <a:extLst>
              <a:ext uri="{FF2B5EF4-FFF2-40B4-BE49-F238E27FC236}">
                <a16:creationId xmlns:a16="http://schemas.microsoft.com/office/drawing/2014/main" id="{5BDE0700-9001-1346-BFE7-A17DD5863EBD}"/>
              </a:ext>
            </a:extLst>
          </p:cNvPr>
          <p:cNvSpPr>
            <a:spLocks noGrp="1"/>
          </p:cNvSpPr>
          <p:nvPr>
            <p:ph type="body" sz="quarter" idx="17" hasCustomPrompt="1"/>
          </p:nvPr>
        </p:nvSpPr>
        <p:spPr>
          <a:xfrm>
            <a:off x="358775" y="900113"/>
            <a:ext cx="4011613" cy="430530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7" name="Textplatzhalter 6">
            <a:extLst>
              <a:ext uri="{FF2B5EF4-FFF2-40B4-BE49-F238E27FC236}">
                <a16:creationId xmlns:a16="http://schemas.microsoft.com/office/drawing/2014/main" id="{3A2A4D7F-0FF9-9641-A4AC-28DCA004BBD2}"/>
              </a:ext>
            </a:extLst>
          </p:cNvPr>
          <p:cNvSpPr>
            <a:spLocks noGrp="1"/>
          </p:cNvSpPr>
          <p:nvPr>
            <p:ph type="body" sz="quarter" idx="18" hasCustomPrompt="1"/>
          </p:nvPr>
        </p:nvSpPr>
        <p:spPr>
          <a:xfrm>
            <a:off x="4680000" y="900113"/>
            <a:ext cx="4032250" cy="430530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9" name="Fußzeilenplatzhalter 2">
            <a:extLst>
              <a:ext uri="{FF2B5EF4-FFF2-40B4-BE49-F238E27FC236}">
                <a16:creationId xmlns:a16="http://schemas.microsoft.com/office/drawing/2014/main" id="{C431475C-FDC5-8142-BF55-F4F8ECC240CC}"/>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Geneva"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710817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Text + Picture">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E2FFFC0-B0CF-0D4D-8A2D-A2A6C661B3D9}"/>
              </a:ext>
            </a:extLst>
          </p:cNvPr>
          <p:cNvSpPr>
            <a:spLocks noGrp="1"/>
          </p:cNvSpPr>
          <p:nvPr>
            <p:ph type="pic" sz="quarter" idx="11"/>
          </p:nvPr>
        </p:nvSpPr>
        <p:spPr>
          <a:xfrm>
            <a:off x="4679999" y="900001"/>
            <a:ext cx="4105225" cy="4342262"/>
          </a:xfrm>
          <a:ln w="57150" cap="sq">
            <a:noFill/>
            <a:miter lim="800000"/>
          </a:ln>
        </p:spPr>
        <p:txBody>
          <a:bodyPr/>
          <a:lstStyle>
            <a:lvl1pPr marL="6350" indent="0">
              <a:buNone/>
              <a:defRPr>
                <a:solidFill>
                  <a:schemeClr val="tx1">
                    <a:lumMod val="75000"/>
                  </a:schemeClr>
                </a:solidFill>
              </a:defRPr>
            </a:lvl1pPr>
          </a:lstStyle>
          <a:p>
            <a:r>
              <a:rPr lang="de-DE"/>
              <a:t>Bild durch Klicken auf Symbol hinzufügen</a:t>
            </a:r>
          </a:p>
        </p:txBody>
      </p:sp>
      <p:sp>
        <p:nvSpPr>
          <p:cNvPr id="3" name="Foliennummernplatzhalter 2">
            <a:extLst>
              <a:ext uri="{FF2B5EF4-FFF2-40B4-BE49-F238E27FC236}">
                <a16:creationId xmlns:a16="http://schemas.microsoft.com/office/drawing/2014/main" id="{51C1F53E-94CD-F14F-A6CD-D57201049D1E}"/>
              </a:ext>
            </a:extLst>
          </p:cNvPr>
          <p:cNvSpPr>
            <a:spLocks noGrp="1"/>
          </p:cNvSpPr>
          <p:nvPr>
            <p:ph type="sldNum" sz="quarter" idx="14"/>
          </p:nvPr>
        </p:nvSpPr>
        <p:spPr/>
        <p:txBody>
          <a:bodyPr/>
          <a:lstStyle/>
          <a:p>
            <a:fld id="{15C29056-5AFA-7949-831A-3EC086771171}" type="slidenum">
              <a:rPr lang="de-DE" smtClean="0"/>
              <a:pPr/>
              <a:t>‹#›</a:t>
            </a:fld>
            <a:endParaRPr lang="de-DE" dirty="0"/>
          </a:p>
        </p:txBody>
      </p:sp>
      <p:sp>
        <p:nvSpPr>
          <p:cNvPr id="13" name="Titel 4">
            <a:extLst>
              <a:ext uri="{FF2B5EF4-FFF2-40B4-BE49-F238E27FC236}">
                <a16:creationId xmlns:a16="http://schemas.microsoft.com/office/drawing/2014/main" id="{36EE8378-5CCF-9144-B82F-7C252F4CE31B}"/>
              </a:ext>
            </a:extLst>
          </p:cNvPr>
          <p:cNvSpPr>
            <a:spLocks noGrp="1"/>
          </p:cNvSpPr>
          <p:nvPr>
            <p:ph type="title" hasCustomPrompt="1"/>
          </p:nvPr>
        </p:nvSpPr>
        <p:spPr>
          <a:xfrm>
            <a:off x="358775" y="173941"/>
            <a:ext cx="8433504" cy="246221"/>
          </a:xfrm>
        </p:spPr>
        <p:txBody>
          <a:bodyPr/>
          <a:lstStyle/>
          <a:p>
            <a:r>
              <a:rPr lang="en-US"/>
              <a:t>Click to edit Master title style</a:t>
            </a:r>
            <a:endParaRPr lang="de-DE"/>
          </a:p>
        </p:txBody>
      </p:sp>
      <p:sp>
        <p:nvSpPr>
          <p:cNvPr id="6" name="Textplatzhalter 5">
            <a:extLst>
              <a:ext uri="{FF2B5EF4-FFF2-40B4-BE49-F238E27FC236}">
                <a16:creationId xmlns:a16="http://schemas.microsoft.com/office/drawing/2014/main" id="{60172A25-DB0F-0B40-80A4-0BCDD7F8AEB7}"/>
              </a:ext>
            </a:extLst>
          </p:cNvPr>
          <p:cNvSpPr>
            <a:spLocks noGrp="1"/>
          </p:cNvSpPr>
          <p:nvPr>
            <p:ph type="body" sz="quarter" idx="15" hasCustomPrompt="1"/>
          </p:nvPr>
        </p:nvSpPr>
        <p:spPr>
          <a:xfrm>
            <a:off x="358775" y="900001"/>
            <a:ext cx="4011613" cy="4302237"/>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6" name="Fußzeilenplatzhalter 2">
            <a:extLst>
              <a:ext uri="{FF2B5EF4-FFF2-40B4-BE49-F238E27FC236}">
                <a16:creationId xmlns:a16="http://schemas.microsoft.com/office/drawing/2014/main" id="{F167F8D4-D622-F340-8F6D-036447626CC4}"/>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Geneva"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58009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Picture + Text">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1E2FFFC0-B0CF-0D4D-8A2D-A2A6C661B3D9}"/>
              </a:ext>
            </a:extLst>
          </p:cNvPr>
          <p:cNvSpPr>
            <a:spLocks noGrp="1"/>
          </p:cNvSpPr>
          <p:nvPr>
            <p:ph type="pic" sz="quarter" idx="11"/>
          </p:nvPr>
        </p:nvSpPr>
        <p:spPr>
          <a:xfrm>
            <a:off x="358776" y="900000"/>
            <a:ext cx="4011206" cy="4331420"/>
          </a:xfrm>
          <a:ln w="50800" cap="sq">
            <a:noFill/>
            <a:miter lim="800000"/>
          </a:ln>
        </p:spPr>
        <p:txBody>
          <a:bodyPr/>
          <a:lstStyle>
            <a:lvl1pPr marL="6350" indent="0">
              <a:buFont typeface="Arial" panose="020B0604020202020204" pitchFamily="34" charset="0"/>
              <a:buNone/>
              <a:defRPr>
                <a:solidFill>
                  <a:schemeClr val="tx1">
                    <a:lumMod val="75000"/>
                  </a:schemeClr>
                </a:solidFill>
              </a:defRPr>
            </a:lvl1pPr>
          </a:lstStyle>
          <a:p>
            <a:r>
              <a:rPr lang="de-DE"/>
              <a:t>Bild durch Klicken auf Symbol hinzufügen</a:t>
            </a:r>
          </a:p>
        </p:txBody>
      </p:sp>
      <p:sp>
        <p:nvSpPr>
          <p:cNvPr id="3" name="Foliennummernplatzhalter 2">
            <a:extLst>
              <a:ext uri="{FF2B5EF4-FFF2-40B4-BE49-F238E27FC236}">
                <a16:creationId xmlns:a16="http://schemas.microsoft.com/office/drawing/2014/main" id="{83E27F57-B2F4-9241-929D-68B182DD39DB}"/>
              </a:ext>
            </a:extLst>
          </p:cNvPr>
          <p:cNvSpPr>
            <a:spLocks noGrp="1"/>
          </p:cNvSpPr>
          <p:nvPr>
            <p:ph type="sldNum" sz="quarter" idx="15"/>
          </p:nvPr>
        </p:nvSpPr>
        <p:spPr/>
        <p:txBody>
          <a:bodyPr/>
          <a:lstStyle/>
          <a:p>
            <a:fld id="{15C29056-5AFA-7949-831A-3EC086771171}" type="slidenum">
              <a:rPr lang="de-DE" smtClean="0"/>
              <a:pPr/>
              <a:t>‹#›</a:t>
            </a:fld>
            <a:endParaRPr lang="de-DE" dirty="0"/>
          </a:p>
        </p:txBody>
      </p:sp>
      <p:sp>
        <p:nvSpPr>
          <p:cNvPr id="13" name="Titel 4">
            <a:extLst>
              <a:ext uri="{FF2B5EF4-FFF2-40B4-BE49-F238E27FC236}">
                <a16:creationId xmlns:a16="http://schemas.microsoft.com/office/drawing/2014/main" id="{15B9A3C3-445A-804B-AB66-80EE629EEB54}"/>
              </a:ext>
            </a:extLst>
          </p:cNvPr>
          <p:cNvSpPr>
            <a:spLocks noGrp="1"/>
          </p:cNvSpPr>
          <p:nvPr>
            <p:ph type="title" hasCustomPrompt="1"/>
          </p:nvPr>
        </p:nvSpPr>
        <p:spPr>
          <a:xfrm>
            <a:off x="358775" y="173941"/>
            <a:ext cx="8426450" cy="246221"/>
          </a:xfrm>
        </p:spPr>
        <p:txBody>
          <a:bodyPr/>
          <a:lstStyle/>
          <a:p>
            <a:r>
              <a:rPr lang="en-US"/>
              <a:t>Click to edit Master title style</a:t>
            </a:r>
            <a:endParaRPr lang="de-DE"/>
          </a:p>
        </p:txBody>
      </p:sp>
      <p:sp>
        <p:nvSpPr>
          <p:cNvPr id="6" name="Textplatzhalter 5">
            <a:extLst>
              <a:ext uri="{FF2B5EF4-FFF2-40B4-BE49-F238E27FC236}">
                <a16:creationId xmlns:a16="http://schemas.microsoft.com/office/drawing/2014/main" id="{E041EECD-9FC2-934F-AA63-0ED240232F9B}"/>
              </a:ext>
            </a:extLst>
          </p:cNvPr>
          <p:cNvSpPr>
            <a:spLocks noGrp="1"/>
          </p:cNvSpPr>
          <p:nvPr>
            <p:ph type="body" sz="quarter" idx="16" hasCustomPrompt="1"/>
          </p:nvPr>
        </p:nvSpPr>
        <p:spPr>
          <a:xfrm>
            <a:off x="4680000" y="900000"/>
            <a:ext cx="4037012" cy="4331420"/>
          </a:xfrm>
        </p:spPr>
        <p:txBody>
          <a:bodyPr/>
          <a:lstStyle>
            <a:lvl1pPr marL="266700" indent="-260350">
              <a:buFont typeface="Symbol" pitchFamily="2" charset="2"/>
              <a:buChar char="-"/>
              <a:tabLst/>
              <a:defRPr/>
            </a:lvl1pPr>
            <a:lvl2pPr>
              <a:defRPr sz="1400"/>
            </a:lvl2pPr>
            <a:lvl3pPr>
              <a:defRPr sz="1400"/>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a:lvl4pPr>
            <a:lvl5pPr>
              <a:defRPr sz="1400"/>
            </a:lvl5p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16" name="Fußzeilenplatzhalter 2">
            <a:extLst>
              <a:ext uri="{FF2B5EF4-FFF2-40B4-BE49-F238E27FC236}">
                <a16:creationId xmlns:a16="http://schemas.microsoft.com/office/drawing/2014/main" id="{5D5BE5F2-1E81-4C42-A169-8B0C817245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Geneva"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8293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D98B2BB-C54F-7F42-81FA-8650AF785A93}"/>
              </a:ext>
            </a:extLst>
          </p:cNvPr>
          <p:cNvSpPr/>
          <p:nvPr userDrawn="1"/>
        </p:nvSpPr>
        <p:spPr>
          <a:xfrm>
            <a:off x="0" y="-2713"/>
            <a:ext cx="9144000" cy="5507301"/>
          </a:xfrm>
          <a:prstGeom prst="rect">
            <a:avLst/>
          </a:prstGeom>
          <a:gradFill flip="none" rotWithShape="1">
            <a:gsLst>
              <a:gs pos="3000">
                <a:schemeClr val="accent6"/>
              </a:gs>
              <a:gs pos="63000">
                <a:schemeClr val="accent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atin typeface="Roboto" panose="02000000000000000000" pitchFamily="2" charset="0"/>
              <a:ea typeface="Roboto" panose="02000000000000000000" pitchFamily="2" charset="0"/>
              <a:cs typeface="Roboto" panose="02000000000000000000" pitchFamily="2" charset="0"/>
            </a:endParaRPr>
          </a:p>
        </p:txBody>
      </p:sp>
      <p:sp>
        <p:nvSpPr>
          <p:cNvPr id="17" name="Title 1">
            <a:extLst>
              <a:ext uri="{FF2B5EF4-FFF2-40B4-BE49-F238E27FC236}">
                <a16:creationId xmlns:a16="http://schemas.microsoft.com/office/drawing/2014/main" id="{A0F04939-8B07-1D47-9EBE-831B36D91298}"/>
              </a:ext>
            </a:extLst>
          </p:cNvPr>
          <p:cNvSpPr>
            <a:spLocks noGrp="1"/>
          </p:cNvSpPr>
          <p:nvPr>
            <p:ph type="ctrTitle" hasCustomPrompt="1"/>
          </p:nvPr>
        </p:nvSpPr>
        <p:spPr>
          <a:xfrm>
            <a:off x="1219204" y="1995726"/>
            <a:ext cx="7324049" cy="861774"/>
          </a:xfrm>
          <a:prstGeom prst="rect">
            <a:avLst/>
          </a:prstGeom>
        </p:spPr>
        <p:txBody>
          <a:bodyPr wrap="square" anchor="ctr">
            <a:spAutoFit/>
          </a:bodyPr>
          <a:lstStyle>
            <a:lvl1pPr algn="l">
              <a:lnSpc>
                <a:spcPct val="100000"/>
              </a:lnSpc>
              <a:defRPr sz="5600" b="1">
                <a:latin typeface="Arial" panose="020B0604020202020204" pitchFamily="34" charset="0"/>
                <a:ea typeface="Geneva" panose="020B0503030404040204" pitchFamily="34" charset="0"/>
                <a:cs typeface="Arial" panose="020B0604020202020204" pitchFamily="34" charset="0"/>
              </a:defRPr>
            </a:lvl1pPr>
          </a:lstStyle>
          <a:p>
            <a:r>
              <a:rPr lang="de-DE" dirty="0"/>
              <a:t>Thank you</a:t>
            </a:r>
            <a:endParaRPr lang="en-US" dirty="0"/>
          </a:p>
        </p:txBody>
      </p:sp>
      <p:cxnSp>
        <p:nvCxnSpPr>
          <p:cNvPr id="5" name="Gerade Verbindung 4">
            <a:extLst>
              <a:ext uri="{FF2B5EF4-FFF2-40B4-BE49-F238E27FC236}">
                <a16:creationId xmlns:a16="http://schemas.microsoft.com/office/drawing/2014/main" id="{4CBC83F2-DFA1-B449-B47E-9F6B07C647FF}"/>
              </a:ext>
            </a:extLst>
          </p:cNvPr>
          <p:cNvCxnSpPr>
            <a:cxnSpLocks/>
          </p:cNvCxnSpPr>
          <p:nvPr userDrawn="1"/>
        </p:nvCxnSpPr>
        <p:spPr>
          <a:xfrm>
            <a:off x="966061" y="0"/>
            <a:ext cx="0" cy="5715000"/>
          </a:xfrm>
          <a:prstGeom prst="line">
            <a:avLst/>
          </a:prstGeom>
          <a:ln w="19050" cap="flat" cmpd="sng">
            <a:solidFill>
              <a:schemeClr val="bg2"/>
            </a:solidFill>
            <a:prstDash val="solid"/>
            <a:round/>
          </a:ln>
        </p:spPr>
        <p:style>
          <a:lnRef idx="1">
            <a:schemeClr val="accent1"/>
          </a:lnRef>
          <a:fillRef idx="0">
            <a:schemeClr val="accent1"/>
          </a:fillRef>
          <a:effectRef idx="0">
            <a:schemeClr val="accent1"/>
          </a:effectRef>
          <a:fontRef idx="minor">
            <a:schemeClr val="tx1"/>
          </a:fontRef>
        </p:style>
      </p:cxnSp>
      <p:sp>
        <p:nvSpPr>
          <p:cNvPr id="20" name="Fußzeilenplatzhalter 2">
            <a:extLst>
              <a:ext uri="{FF2B5EF4-FFF2-40B4-BE49-F238E27FC236}">
                <a16:creationId xmlns:a16="http://schemas.microsoft.com/office/drawing/2014/main" id="{60D03090-BC84-4440-8166-08DCA5166715}"/>
              </a:ext>
            </a:extLst>
          </p:cNvPr>
          <p:cNvSpPr>
            <a:spLocks noGrp="1"/>
          </p:cNvSpPr>
          <p:nvPr>
            <p:ph type="ftr" sz="quarter" idx="3"/>
          </p:nvPr>
        </p:nvSpPr>
        <p:spPr>
          <a:xfrm>
            <a:off x="1219219" y="2927047"/>
            <a:ext cx="7324026" cy="238704"/>
          </a:xfrm>
          <a:prstGeom prst="rect">
            <a:avLst/>
          </a:prstGeom>
        </p:spPr>
        <p:txBody>
          <a:bodyPr vert="horz" lIns="0" tIns="0" rIns="0" bIns="0" rtlCol="0" anchor="ctr"/>
          <a:lstStyle>
            <a:lvl1pPr algn="l">
              <a:defRPr lang="de-DE" b="0" i="0" u="none" strike="noStrike">
                <a:effectLst/>
              </a:defRPr>
            </a:lvl1pPr>
          </a:lstStyle>
          <a:p>
            <a:r>
              <a:rPr lang="de-DE"/>
              <a:t>Guide to Intelligent Data Science Second Edition, 2020</a:t>
            </a:r>
          </a:p>
        </p:txBody>
      </p:sp>
      <p:sp>
        <p:nvSpPr>
          <p:cNvPr id="11" name="Foliennummernplatzhalter 2">
            <a:extLst>
              <a:ext uri="{FF2B5EF4-FFF2-40B4-BE49-F238E27FC236}">
                <a16:creationId xmlns:a16="http://schemas.microsoft.com/office/drawing/2014/main" id="{6CCBAA98-D685-6E4B-94B8-8F1F3B208014}"/>
              </a:ext>
            </a:extLst>
          </p:cNvPr>
          <p:cNvSpPr>
            <a:spLocks noGrp="1"/>
          </p:cNvSpPr>
          <p:nvPr>
            <p:ph type="sldNum" sz="quarter" idx="15"/>
          </p:nvPr>
        </p:nvSpPr>
        <p:spPr>
          <a:xfrm>
            <a:off x="8605224" y="5491424"/>
            <a:ext cx="180001" cy="238704"/>
          </a:xfrm>
        </p:spPr>
        <p:txBody>
          <a:bodyPr/>
          <a:lstStyle/>
          <a:p>
            <a:fld id="{15C29056-5AFA-7949-831A-3EC086771171}" type="slidenum">
              <a:rPr lang="de-DE" smtClean="0"/>
              <a:pPr/>
              <a:t>‹#›</a:t>
            </a:fld>
            <a:endParaRPr lang="de-DE" dirty="0"/>
          </a:p>
        </p:txBody>
      </p:sp>
      <p:sp>
        <p:nvSpPr>
          <p:cNvPr id="12" name="Fußzeilenplatzhalter 2">
            <a:extLst>
              <a:ext uri="{FF2B5EF4-FFF2-40B4-BE49-F238E27FC236}">
                <a16:creationId xmlns:a16="http://schemas.microsoft.com/office/drawing/2014/main" id="{C65F74C8-D7E3-BF49-8FDF-E7FACFC3D657}"/>
              </a:ext>
            </a:extLst>
          </p:cNvPr>
          <p:cNvSpPr txBox="1">
            <a:spLocks/>
          </p:cNvSpPr>
          <p:nvPr userDrawn="1"/>
        </p:nvSpPr>
        <p:spPr>
          <a:xfrm>
            <a:off x="358775" y="5491424"/>
            <a:ext cx="4011206" cy="238704"/>
          </a:xfrm>
          <a:prstGeom prst="rect">
            <a:avLst/>
          </a:prstGeom>
        </p:spPr>
        <p:txBody>
          <a:bodyPr vert="horz" lIns="0" tIns="0" rIns="0" bIns="0" rtlCol="0" anchor="ctr"/>
          <a:lstStyle>
            <a:defPPr>
              <a:defRPr lang="en-US"/>
            </a:defPPr>
            <a:lvl1pPr marL="0" algn="l" defTabSz="457200" rtl="0" eaLnBrk="1" latinLnBrk="0" hangingPunct="1">
              <a:defRPr sz="700" b="1" i="0" kern="1200">
                <a:solidFill>
                  <a:schemeClr val="tx1"/>
                </a:solidFill>
                <a:latin typeface="Arial" panose="020B0604020202020204" pitchFamily="34" charset="0"/>
                <a:ea typeface="Geneva" panose="020B0503030404040204" pitchFamily="34"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306050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a:t>Mastertitelformat bearbeiten</a:t>
            </a:r>
            <a:endParaRPr lang="en-US" dirty="0"/>
          </a:p>
        </p:txBody>
      </p:sp>
      <p:sp>
        <p:nvSpPr>
          <p:cNvPr id="3" name="Content Placeholder 2"/>
          <p:cNvSpPr>
            <a:spLocks noGrp="1"/>
          </p:cNvSpPr>
          <p:nvPr>
            <p:ph idx="1"/>
          </p:nvPr>
        </p:nvSpPr>
        <p:spPr>
          <a:xfrm>
            <a:off x="360000" y="1008000"/>
            <a:ext cx="8427600" cy="4071600"/>
          </a:xfrm>
        </p:spPr>
        <p:txBody>
          <a:bodyPr>
            <a:noAutofit/>
          </a:bodyPr>
          <a:lstStyle>
            <a:lvl1pPr>
              <a:defRPr sz="1800"/>
            </a:lvl1pPr>
            <a:lvl2pPr>
              <a:defRPr sz="1400"/>
            </a:lvl2pPr>
            <a:lvl3pPr>
              <a:defRPr sz="1400"/>
            </a:lvl3pPr>
            <a:lvl4pPr>
              <a:defRPr sz="1400"/>
            </a:lvl4pPr>
            <a:lvl5pPr>
              <a:defRPr sz="14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Slide Number Placeholder 5">
            <a:extLst>
              <a:ext uri="{FF2B5EF4-FFF2-40B4-BE49-F238E27FC236}">
                <a16:creationId xmlns:a16="http://schemas.microsoft.com/office/drawing/2014/main" id="{0A2700E8-084B-5C4A-9D21-FB806A7FBF80}"/>
              </a:ext>
            </a:extLst>
          </p:cNvPr>
          <p:cNvSpPr>
            <a:spLocks noGrp="1"/>
          </p:cNvSpPr>
          <p:nvPr>
            <p:ph type="sldNum" sz="quarter" idx="12"/>
          </p:nvPr>
        </p:nvSpPr>
        <p:spPr/>
        <p:txBody>
          <a:bodyPr/>
          <a:lstStyle/>
          <a:p>
            <a:fld id="{220B6647-BD7A-7942-B66E-0DFF9B72D92D}" type="slidenum">
              <a:rPr lang="en-US" smtClean="0"/>
              <a:pPr/>
              <a:t>‹#›</a:t>
            </a:fld>
            <a:endParaRPr lang="en-US"/>
          </a:p>
        </p:txBody>
      </p:sp>
      <p:cxnSp>
        <p:nvCxnSpPr>
          <p:cNvPr id="5" name="Line">
            <a:extLst>
              <a:ext uri="{FF2B5EF4-FFF2-40B4-BE49-F238E27FC236}">
                <a16:creationId xmlns:a16="http://schemas.microsoft.com/office/drawing/2014/main" id="{5A80816F-3BF5-7149-82A1-4299C7308CE7}"/>
              </a:ext>
            </a:extLst>
          </p:cNvPr>
          <p:cNvCxnSpPr>
            <a:cxnSpLocks/>
          </p:cNvCxnSpPr>
          <p:nvPr userDrawn="1"/>
        </p:nvCxnSpPr>
        <p:spPr>
          <a:xfrm>
            <a:off x="250825" y="756000"/>
            <a:ext cx="8642350" cy="0"/>
          </a:xfrm>
          <a:prstGeom prst="line">
            <a:avLst/>
          </a:prstGeom>
          <a:ln w="15875">
            <a:solidFill>
              <a:srgbClr val="FFD800"/>
            </a:solidFill>
          </a:ln>
          <a:effectLst/>
        </p:spPr>
        <p:style>
          <a:lnRef idx="2">
            <a:schemeClr val="accent1"/>
          </a:lnRef>
          <a:fillRef idx="0">
            <a:schemeClr val="accent1"/>
          </a:fillRef>
          <a:effectRef idx="1">
            <a:schemeClr val="accent1"/>
          </a:effectRef>
          <a:fontRef idx="minor">
            <a:schemeClr val="tx1"/>
          </a:fontRef>
        </p:style>
      </p:cxnSp>
      <p:sp>
        <p:nvSpPr>
          <p:cNvPr id="7" name="Foliennummernplatzhalter 2">
            <a:extLst>
              <a:ext uri="{FF2B5EF4-FFF2-40B4-BE49-F238E27FC236}">
                <a16:creationId xmlns:a16="http://schemas.microsoft.com/office/drawing/2014/main" id="{51C1F53E-94CD-F14F-A6CD-D57201049D1E}"/>
              </a:ext>
            </a:extLst>
          </p:cNvPr>
          <p:cNvSpPr txBox="1">
            <a:spLocks/>
          </p:cNvSpPr>
          <p:nvPr userDrawn="1"/>
        </p:nvSpPr>
        <p:spPr>
          <a:xfrm>
            <a:off x="8605224" y="5491424"/>
            <a:ext cx="180001" cy="238704"/>
          </a:xfrm>
          <a:prstGeom prst="rect">
            <a:avLst/>
          </a:prstGeom>
        </p:spPr>
        <p:txBody>
          <a:bodyPr vert="horz" lIns="0" tIns="0" rIns="0" bIns="0" rtlCol="0" anchor="ctr"/>
          <a:lstStyle>
            <a:defPPr>
              <a:defRPr lang="en-US"/>
            </a:defPPr>
            <a:lvl1pPr marL="0" algn="ctr" defTabSz="457200" rtl="0" eaLnBrk="1" latinLnBrk="0" hangingPunct="1">
              <a:defRPr sz="600" b="0" i="0"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5C29056-5AFA-7949-831A-3EC086771171}" type="slidenum">
              <a:rPr lang="de-DE" smtClean="0"/>
              <a:pPr/>
              <a:t>‹#›</a:t>
            </a:fld>
            <a:endParaRPr lang="de-DE" dirty="0"/>
          </a:p>
        </p:txBody>
      </p:sp>
      <p:sp>
        <p:nvSpPr>
          <p:cNvPr id="8" name="Fußzeilenplatzhalter 2">
            <a:extLst>
              <a:ext uri="{FF2B5EF4-FFF2-40B4-BE49-F238E27FC236}">
                <a16:creationId xmlns:a16="http://schemas.microsoft.com/office/drawing/2014/main" id="{F167F8D4-D622-F340-8F6D-036447626CC4}"/>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Geneva"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1719846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43D1F176-F568-914A-980C-DFBCD5D79B7D}"/>
              </a:ext>
            </a:extLst>
          </p:cNvPr>
          <p:cNvSpPr/>
          <p:nvPr userDrawn="1"/>
        </p:nvSpPr>
        <p:spPr>
          <a:xfrm>
            <a:off x="0" y="1"/>
            <a:ext cx="9144000" cy="594102"/>
          </a:xfrm>
          <a:prstGeom prst="rect">
            <a:avLst/>
          </a:prstGeom>
          <a:solidFill>
            <a:srgbClr val="003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n>
                <a:noFill/>
              </a:ln>
              <a:latin typeface="Roboto" panose="02000000000000000000" pitchFamily="2" charset="0"/>
              <a:ea typeface="Roboto" panose="02000000000000000000" pitchFamily="2" charset="0"/>
              <a:cs typeface="Roboto" panose="02000000000000000000" pitchFamily="2" charset="0"/>
            </a:endParaRPr>
          </a:p>
        </p:txBody>
      </p:sp>
      <p:sp>
        <p:nvSpPr>
          <p:cNvPr id="4" name="Titelplatzhalter 3">
            <a:extLst>
              <a:ext uri="{FF2B5EF4-FFF2-40B4-BE49-F238E27FC236}">
                <a16:creationId xmlns:a16="http://schemas.microsoft.com/office/drawing/2014/main" id="{064A4E5B-C522-DA41-B39D-663910179814}"/>
              </a:ext>
            </a:extLst>
          </p:cNvPr>
          <p:cNvSpPr>
            <a:spLocks noGrp="1"/>
          </p:cNvSpPr>
          <p:nvPr>
            <p:ph type="title"/>
          </p:nvPr>
        </p:nvSpPr>
        <p:spPr>
          <a:xfrm>
            <a:off x="358775" y="173941"/>
            <a:ext cx="8426450" cy="246221"/>
          </a:xfrm>
          <a:prstGeom prst="rect">
            <a:avLst/>
          </a:prstGeom>
        </p:spPr>
        <p:txBody>
          <a:bodyPr vert="horz" wrap="square" lIns="0" tIns="0" rIns="0" bIns="0" rtlCol="0" anchor="t" anchorCtr="0">
            <a:spAutoFit/>
          </a:bodyPr>
          <a:lstStyle/>
          <a:p>
            <a:r>
              <a:rPr lang="en-US"/>
              <a:t>Click to edit Master title style</a:t>
            </a:r>
            <a:endParaRPr lang="de-DE" dirty="0"/>
          </a:p>
        </p:txBody>
      </p:sp>
      <p:sp>
        <p:nvSpPr>
          <p:cNvPr id="6" name="Textplatzhalter 5">
            <a:extLst>
              <a:ext uri="{FF2B5EF4-FFF2-40B4-BE49-F238E27FC236}">
                <a16:creationId xmlns:a16="http://schemas.microsoft.com/office/drawing/2014/main" id="{C66C6DAE-E1B6-094A-BCBD-2C4BDBBCE47B}"/>
              </a:ext>
            </a:extLst>
          </p:cNvPr>
          <p:cNvSpPr>
            <a:spLocks noGrp="1"/>
          </p:cNvSpPr>
          <p:nvPr>
            <p:ph type="body" idx="1"/>
          </p:nvPr>
        </p:nvSpPr>
        <p:spPr>
          <a:xfrm>
            <a:off x="358775" y="899999"/>
            <a:ext cx="8426450" cy="4304637"/>
          </a:xfrm>
          <a:prstGeom prst="rect">
            <a:avLst/>
          </a:prstGeom>
        </p:spPr>
        <p:txBody>
          <a:bodyPr vert="horz" lIns="0" tIns="0" rIns="0" bIns="0" rtlCol="0">
            <a:noAutofit/>
          </a:bodyPr>
          <a:lstStyle/>
          <a:p>
            <a:pPr lvl="0"/>
            <a:r>
              <a:rPr lang="en-US"/>
              <a:t>Click to edit Master title style</a:t>
            </a:r>
            <a:endParaRPr lang="de-DE"/>
          </a:p>
          <a:p>
            <a:pPr lvl="1"/>
            <a:r>
              <a:rPr lang="en-US"/>
              <a:t>Second level</a:t>
            </a:r>
          </a:p>
          <a:p>
            <a:pPr lvl="2"/>
            <a:r>
              <a:rPr lang="de-DE"/>
              <a:t>Dritte Ebene</a:t>
            </a:r>
          </a:p>
          <a:p>
            <a:pPr marL="933450" marR="0" lvl="3"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a:pPr>
            <a:r>
              <a:rPr lang="en-US"/>
              <a:t>Fourth level</a:t>
            </a:r>
          </a:p>
          <a:p>
            <a:pPr lvl="4"/>
            <a:r>
              <a:rPr lang="en-US"/>
              <a:t>Fifth level</a:t>
            </a:r>
            <a:endParaRPr lang="en-US" dirty="0"/>
          </a:p>
        </p:txBody>
      </p:sp>
      <p:sp>
        <p:nvSpPr>
          <p:cNvPr id="2" name="Rechteck 1">
            <a:extLst>
              <a:ext uri="{FF2B5EF4-FFF2-40B4-BE49-F238E27FC236}">
                <a16:creationId xmlns:a16="http://schemas.microsoft.com/office/drawing/2014/main" id="{D7C4B03B-722D-C840-8655-F27D5F4A86A5}"/>
              </a:ext>
            </a:extLst>
          </p:cNvPr>
          <p:cNvSpPr/>
          <p:nvPr userDrawn="1"/>
        </p:nvSpPr>
        <p:spPr>
          <a:xfrm>
            <a:off x="0" y="5496725"/>
            <a:ext cx="9144000" cy="238704"/>
          </a:xfrm>
          <a:prstGeom prst="rect">
            <a:avLst/>
          </a:prstGeom>
          <a:solidFill>
            <a:srgbClr val="CDD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00" b="1">
              <a:ln>
                <a:noFill/>
              </a:ln>
              <a:latin typeface="Roboto" panose="02000000000000000000" pitchFamily="2" charset="0"/>
              <a:ea typeface="Roboto" panose="02000000000000000000" pitchFamily="2" charset="0"/>
              <a:cs typeface="Roboto" panose="02000000000000000000" pitchFamily="2" charset="0"/>
            </a:endParaRPr>
          </a:p>
        </p:txBody>
      </p:sp>
      <p:sp>
        <p:nvSpPr>
          <p:cNvPr id="7" name="Slide Number Placeholder 5">
            <a:extLst>
              <a:ext uri="{FF2B5EF4-FFF2-40B4-BE49-F238E27FC236}">
                <a16:creationId xmlns:a16="http://schemas.microsoft.com/office/drawing/2014/main" id="{D62618A8-57AB-7446-B906-4B72D5C58F8F}"/>
              </a:ext>
            </a:extLst>
          </p:cNvPr>
          <p:cNvSpPr>
            <a:spLocks noGrp="1"/>
          </p:cNvSpPr>
          <p:nvPr>
            <p:ph type="sldNum" sz="quarter" idx="4"/>
          </p:nvPr>
        </p:nvSpPr>
        <p:spPr>
          <a:xfrm>
            <a:off x="8605224" y="5491424"/>
            <a:ext cx="180001" cy="238704"/>
          </a:xfrm>
          <a:prstGeom prst="rect">
            <a:avLst/>
          </a:prstGeom>
        </p:spPr>
        <p:txBody>
          <a:bodyPr vert="horz" lIns="0" tIns="0" rIns="0" bIns="0" rtlCol="0" anchor="ctr"/>
          <a:lstStyle>
            <a:lvl1pPr algn="ctr">
              <a:defRPr sz="600" b="0" i="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fld id="{15C29056-5AFA-7949-831A-3EC086771171}" type="slidenum">
              <a:rPr lang="de-DE" smtClean="0"/>
              <a:pPr/>
              <a:t>‹#›</a:t>
            </a:fld>
            <a:endParaRPr lang="de-DE" dirty="0"/>
          </a:p>
        </p:txBody>
      </p:sp>
      <p:sp>
        <p:nvSpPr>
          <p:cNvPr id="8" name="Fußzeilenplatzhalter 2">
            <a:extLst>
              <a:ext uri="{FF2B5EF4-FFF2-40B4-BE49-F238E27FC236}">
                <a16:creationId xmlns:a16="http://schemas.microsoft.com/office/drawing/2014/main" id="{5D5BE5F2-1E81-4C42-A169-8B0C817245E0}"/>
              </a:ext>
            </a:extLst>
          </p:cNvPr>
          <p:cNvSpPr>
            <a:spLocks noGrp="1"/>
          </p:cNvSpPr>
          <p:nvPr>
            <p:ph type="ftr" sz="quarter" idx="3"/>
          </p:nvPr>
        </p:nvSpPr>
        <p:spPr>
          <a:xfrm>
            <a:off x="358775" y="5491424"/>
            <a:ext cx="4011206" cy="238704"/>
          </a:xfrm>
          <a:prstGeom prst="rect">
            <a:avLst/>
          </a:prstGeom>
        </p:spPr>
        <p:txBody>
          <a:bodyPr vert="horz" lIns="0" tIns="0" rIns="0" bIns="0" rtlCol="0" anchor="ctr"/>
          <a:lstStyle>
            <a:lvl1pPr algn="l">
              <a:defRPr sz="700" b="1" i="0">
                <a:solidFill>
                  <a:schemeClr val="tx1"/>
                </a:solidFill>
                <a:latin typeface="Arial" panose="020B0604020202020204" pitchFamily="34" charset="0"/>
                <a:ea typeface="Geneva" panose="020B0503030404040204" pitchFamily="34" charset="0"/>
                <a:cs typeface="Arial" panose="020B0604020202020204" pitchFamily="34" charset="0"/>
              </a:defRPr>
            </a:lvl1pPr>
          </a:lstStyle>
          <a:p>
            <a:r>
              <a:rPr lang="en" dirty="0"/>
              <a:t>Guide to Intelligent Data Science </a:t>
            </a:r>
            <a:r>
              <a:rPr lang="en" b="0" dirty="0"/>
              <a:t>Second Edition, 2020</a:t>
            </a:r>
            <a:endParaRPr lang="de-DE" b="0" dirty="0"/>
          </a:p>
        </p:txBody>
      </p:sp>
    </p:spTree>
    <p:extLst>
      <p:ext uri="{BB962C8B-B14F-4D97-AF65-F5344CB8AC3E}">
        <p14:creationId xmlns:p14="http://schemas.microsoft.com/office/powerpoint/2010/main" val="2616805225"/>
      </p:ext>
    </p:extLst>
  </p:cSld>
  <p:clrMap bg1="lt1" tx1="dk1" bg2="lt2" tx2="dk2" accent1="accent1" accent2="accent2" accent3="accent3" accent4="accent4" accent5="accent5" accent6="accent6" hlink="hlink" folHlink="folHlink"/>
  <p:sldLayoutIdLst>
    <p:sldLayoutId id="2147483685" r:id="rId1"/>
    <p:sldLayoutId id="2147483683" r:id="rId2"/>
    <p:sldLayoutId id="2147483662" r:id="rId3"/>
    <p:sldLayoutId id="2147483674" r:id="rId4"/>
    <p:sldLayoutId id="2147483679" r:id="rId5"/>
    <p:sldLayoutId id="2147483680" r:id="rId6"/>
    <p:sldLayoutId id="2147483686" r:id="rId7"/>
    <p:sldLayoutId id="2147483688" r:id="rId8"/>
  </p:sldLayoutIdLst>
  <p:hf hdr="0" dt="0"/>
  <p:txStyles>
    <p:titleStyle>
      <a:lvl1pPr marL="0" marR="0" indent="0" algn="l" defTabSz="685800" rtl="0" eaLnBrk="1" fontAlgn="auto" latinLnBrk="0" hangingPunct="1">
        <a:lnSpc>
          <a:spcPct val="100000"/>
        </a:lnSpc>
        <a:spcBef>
          <a:spcPct val="0"/>
        </a:spcBef>
        <a:spcAft>
          <a:spcPts val="0"/>
        </a:spcAft>
        <a:buClrTx/>
        <a:buSzTx/>
        <a:buFontTx/>
        <a:buNone/>
        <a:tabLst/>
        <a:defRPr lang="de-DE" sz="1600" b="0" i="0" kern="1200" smtClean="0">
          <a:solidFill>
            <a:schemeClr val="bg1"/>
          </a:solidFill>
          <a:effectLst/>
          <a:latin typeface="Arial" panose="020B0604020202020204" pitchFamily="34" charset="0"/>
          <a:ea typeface="Roboto" panose="02000000000000000000" pitchFamily="2" charset="0"/>
          <a:cs typeface="Arial" panose="020B0604020202020204" pitchFamily="34" charset="0"/>
        </a:defRPr>
      </a:lvl1pPr>
    </p:titleStyle>
    <p:bodyStyle>
      <a:lvl1pPr marL="269875" indent="-269875"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600" b="0" i="0" kern="120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600" b="0" i="0" kern="120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6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6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orient="horz" pos="235" userDrawn="1">
          <p15:clr>
            <a:srgbClr val="F26B43"/>
          </p15:clr>
        </p15:guide>
        <p15:guide id="5" pos="557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pixabay.com/de/menschen-icon-drei-kreise-einfache-1085695/" TargetMode="External"/><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http://www.significancemagazine.org/details/webexclusive/2671151/" TargetMode="External"/><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3.xml"/><Relationship Id="rId4" Type="http://schemas.openxmlformats.org/officeDocument/2006/relationships/hyperlink" Target="http://www.significancemagazine.org/details/webexclusive/2671151/"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B6E08-011C-D34D-A0C5-A112C618ECA6}"/>
              </a:ext>
            </a:extLst>
          </p:cNvPr>
          <p:cNvSpPr>
            <a:spLocks noGrp="1"/>
          </p:cNvSpPr>
          <p:nvPr>
            <p:ph type="ctrTitle"/>
          </p:nvPr>
        </p:nvSpPr>
        <p:spPr>
          <a:xfrm>
            <a:off x="1194033" y="1410930"/>
            <a:ext cx="3787617" cy="1292662"/>
          </a:xfrm>
        </p:spPr>
        <p:txBody>
          <a:bodyPr/>
          <a:lstStyle/>
          <a:p>
            <a:r>
              <a:rPr lang="de-DE"/>
              <a:t>Project&amp; Data Understanding</a:t>
            </a:r>
            <a:endParaRPr lang="de-DE" dirty="0"/>
          </a:p>
        </p:txBody>
      </p:sp>
    </p:spTree>
    <p:extLst>
      <p:ext uri="{BB962C8B-B14F-4D97-AF65-F5344CB8AC3E}">
        <p14:creationId xmlns:p14="http://schemas.microsoft.com/office/powerpoint/2010/main" val="4067134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redit card">
            <a:extLst>
              <a:ext uri="{FF2B5EF4-FFF2-40B4-BE49-F238E27FC236}">
                <a16:creationId xmlns:a16="http://schemas.microsoft.com/office/drawing/2014/main" id="{B5C4D8A4-9DF0-446C-A066-ECE4671C2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057" y="1876957"/>
            <a:ext cx="1360951" cy="10193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Fraud Detection</a:t>
            </a:r>
          </a:p>
        </p:txBody>
      </p:sp>
      <p:sp>
        <p:nvSpPr>
          <p:cNvPr id="5" name="Text Placeholder 4">
            <a:extLst>
              <a:ext uri="{FF2B5EF4-FFF2-40B4-BE49-F238E27FC236}">
                <a16:creationId xmlns:a16="http://schemas.microsoft.com/office/drawing/2014/main" id="{D0EA9971-A605-4348-BD4F-A348BCB47C93}"/>
              </a:ext>
            </a:extLst>
          </p:cNvPr>
          <p:cNvSpPr>
            <a:spLocks noGrp="1"/>
          </p:cNvSpPr>
          <p:nvPr>
            <p:ph type="body" sz="quarter" idx="14"/>
          </p:nvPr>
        </p:nvSpPr>
        <p:spPr/>
        <p:txBody>
          <a:bodyPr/>
          <a:lstStyle/>
          <a:p>
            <a:r>
              <a:rPr lang="de-DE" dirty="0"/>
              <a:t>Fraud Detection: Is this transaction legitimate or is it a fraud?</a:t>
            </a:r>
            <a:endParaRPr lang="en-GB" dirty="0"/>
          </a:p>
        </p:txBody>
      </p:sp>
      <p:sp>
        <p:nvSpPr>
          <p:cNvPr id="6" name="TextBox 5"/>
          <p:cNvSpPr txBox="1"/>
          <p:nvPr/>
        </p:nvSpPr>
        <p:spPr>
          <a:xfrm>
            <a:off x="965876" y="2773456"/>
            <a:ext cx="1280415" cy="1938992"/>
          </a:xfrm>
          <a:prstGeom prst="rect">
            <a:avLst/>
          </a:prstGeom>
          <a:noFill/>
        </p:spPr>
        <p:txBody>
          <a:bodyPr wrap="none" rtlCol="0">
            <a:spAutoFit/>
          </a:bodyPr>
          <a:lstStyle/>
          <a:p>
            <a:r>
              <a:rPr lang="en-US" sz="1500" dirty="0"/>
              <a:t>Transactions</a:t>
            </a:r>
          </a:p>
          <a:p>
            <a:pPr marL="285750" indent="-285750">
              <a:buFont typeface="Wingdings" pitchFamily="2" charset="2"/>
              <a:buChar char="§"/>
            </a:pPr>
            <a:r>
              <a:rPr lang="en-US" sz="1500" dirty="0" err="1"/>
              <a:t>Trx</a:t>
            </a:r>
            <a:r>
              <a:rPr lang="en-US" sz="1500" dirty="0"/>
              <a:t> 1</a:t>
            </a:r>
          </a:p>
          <a:p>
            <a:pPr marL="285750" indent="-285750">
              <a:buFont typeface="Wingdings" pitchFamily="2" charset="2"/>
              <a:buChar char="§"/>
            </a:pPr>
            <a:r>
              <a:rPr lang="en-US" sz="1500" dirty="0" err="1"/>
              <a:t>Trx</a:t>
            </a:r>
            <a:r>
              <a:rPr lang="en-US" sz="1500" dirty="0"/>
              <a:t> 2</a:t>
            </a:r>
          </a:p>
          <a:p>
            <a:pPr marL="285750" indent="-285750">
              <a:buFont typeface="Wingdings" pitchFamily="2" charset="2"/>
              <a:buChar char="§"/>
            </a:pPr>
            <a:r>
              <a:rPr lang="en-US" sz="1500" dirty="0" err="1"/>
              <a:t>Trx</a:t>
            </a:r>
            <a:r>
              <a:rPr lang="en-US" sz="1500" dirty="0"/>
              <a:t> 3</a:t>
            </a:r>
          </a:p>
          <a:p>
            <a:pPr marL="285750" indent="-285750">
              <a:buFont typeface="Wingdings" pitchFamily="2" charset="2"/>
              <a:buChar char="§"/>
            </a:pPr>
            <a:r>
              <a:rPr lang="en-US" sz="1500" dirty="0" err="1"/>
              <a:t>Trx</a:t>
            </a:r>
            <a:r>
              <a:rPr lang="en-US" sz="1500" dirty="0"/>
              <a:t> 4</a:t>
            </a:r>
          </a:p>
          <a:p>
            <a:pPr marL="285750" indent="-285750">
              <a:buFont typeface="Wingdings" pitchFamily="2" charset="2"/>
              <a:buChar char="§"/>
            </a:pPr>
            <a:r>
              <a:rPr lang="en-US" sz="1500" dirty="0" err="1"/>
              <a:t>Trx</a:t>
            </a:r>
            <a:r>
              <a:rPr lang="en-US" sz="1500" dirty="0"/>
              <a:t> 5</a:t>
            </a:r>
          </a:p>
          <a:p>
            <a:pPr marL="285750" indent="-285750">
              <a:buFont typeface="Wingdings" pitchFamily="2" charset="2"/>
              <a:buChar char="§"/>
            </a:pPr>
            <a:r>
              <a:rPr lang="en-US" sz="1500" dirty="0" err="1"/>
              <a:t>Trx</a:t>
            </a:r>
            <a:r>
              <a:rPr lang="en-US" sz="1500" dirty="0"/>
              <a:t> 6</a:t>
            </a:r>
          </a:p>
          <a:p>
            <a:pPr marL="285750" indent="-285750">
              <a:buFont typeface="Wingdings" pitchFamily="2" charset="2"/>
              <a:buChar char="§"/>
            </a:pPr>
            <a:r>
              <a:rPr lang="en-US" sz="1500" dirty="0"/>
              <a:t>…</a:t>
            </a:r>
          </a:p>
        </p:txBody>
      </p:sp>
      <p:pic>
        <p:nvPicPr>
          <p:cNvPr id="16" name="Picture 15">
            <a:extLst>
              <a:ext uri="{FF2B5EF4-FFF2-40B4-BE49-F238E27FC236}">
                <a16:creationId xmlns:a16="http://schemas.microsoft.com/office/drawing/2014/main" id="{89C687BF-9716-46AD-8A6D-192AC3CE7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769" y="2461767"/>
            <a:ext cx="2731773" cy="1788427"/>
          </a:xfrm>
          <a:prstGeom prst="rect">
            <a:avLst/>
          </a:prstGeom>
        </p:spPr>
      </p:pic>
      <p:sp>
        <p:nvSpPr>
          <p:cNvPr id="17" name="Rounded Rectangle 5">
            <a:extLst>
              <a:ext uri="{FF2B5EF4-FFF2-40B4-BE49-F238E27FC236}">
                <a16:creationId xmlns:a16="http://schemas.microsoft.com/office/drawing/2014/main" id="{3B09B4DC-1E3A-4985-AC6F-91D2678D7F8E}"/>
              </a:ext>
            </a:extLst>
          </p:cNvPr>
          <p:cNvSpPr/>
          <p:nvPr/>
        </p:nvSpPr>
        <p:spPr>
          <a:xfrm>
            <a:off x="5792769" y="3776839"/>
            <a:ext cx="2731773" cy="141065"/>
          </a:xfrm>
          <a:prstGeom prst="roundRect">
            <a:avLst/>
          </a:prstGeom>
          <a:no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18" name="TextBox 17">
            <a:extLst>
              <a:ext uri="{FF2B5EF4-FFF2-40B4-BE49-F238E27FC236}">
                <a16:creationId xmlns:a16="http://schemas.microsoft.com/office/drawing/2014/main" id="{75B308AB-EC6A-458B-983C-87D431F49E5F}"/>
              </a:ext>
            </a:extLst>
          </p:cNvPr>
          <p:cNvSpPr txBox="1"/>
          <p:nvPr/>
        </p:nvSpPr>
        <p:spPr>
          <a:xfrm>
            <a:off x="6211312" y="2000445"/>
            <a:ext cx="2097336" cy="307777"/>
          </a:xfrm>
          <a:prstGeom prst="rect">
            <a:avLst/>
          </a:prstGeom>
          <a:noFill/>
          <a:ln>
            <a:solidFill>
              <a:schemeClr val="accent3"/>
            </a:solidFill>
          </a:ln>
        </p:spPr>
        <p:txBody>
          <a:bodyPr wrap="square" rtlCol="0">
            <a:spAutoFit/>
          </a:bodyPr>
          <a:lstStyle/>
          <a:p>
            <a:pPr algn="ctr"/>
            <a:r>
              <a:rPr lang="en-US" sz="1400" dirty="0"/>
              <a:t>Suspicious Transaction</a:t>
            </a:r>
          </a:p>
        </p:txBody>
      </p:sp>
      <p:cxnSp>
        <p:nvCxnSpPr>
          <p:cNvPr id="19" name="Straight Arrow Connector 18">
            <a:extLst>
              <a:ext uri="{FF2B5EF4-FFF2-40B4-BE49-F238E27FC236}">
                <a16:creationId xmlns:a16="http://schemas.microsoft.com/office/drawing/2014/main" id="{7F002B50-FA10-4643-B970-EC36CBE3339C}"/>
              </a:ext>
            </a:extLst>
          </p:cNvPr>
          <p:cNvCxnSpPr>
            <a:cxnSpLocks/>
          </p:cNvCxnSpPr>
          <p:nvPr/>
        </p:nvCxnSpPr>
        <p:spPr>
          <a:xfrm flipH="1">
            <a:off x="7057332" y="2308222"/>
            <a:ext cx="202648" cy="1444626"/>
          </a:xfrm>
          <a:prstGeom prst="straightConnector1">
            <a:avLst/>
          </a:prstGeom>
          <a:ln w="317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3BC05A4-0810-42F0-BBA2-9AED8B6016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2508" y="2386656"/>
            <a:ext cx="1920616" cy="2016394"/>
          </a:xfrm>
          <a:prstGeom prst="rect">
            <a:avLst/>
          </a:prstGeom>
        </p:spPr>
      </p:pic>
      <p:sp>
        <p:nvSpPr>
          <p:cNvPr id="15" name="TextBox 14">
            <a:extLst>
              <a:ext uri="{FF2B5EF4-FFF2-40B4-BE49-F238E27FC236}">
                <a16:creationId xmlns:a16="http://schemas.microsoft.com/office/drawing/2014/main" id="{D73FBB3C-9024-4E8E-B996-26A1B2F7893D}"/>
              </a:ext>
            </a:extLst>
          </p:cNvPr>
          <p:cNvSpPr txBox="1"/>
          <p:nvPr/>
        </p:nvSpPr>
        <p:spPr>
          <a:xfrm>
            <a:off x="3748016" y="4524770"/>
            <a:ext cx="995785" cy="461665"/>
          </a:xfrm>
          <a:prstGeom prst="rect">
            <a:avLst/>
          </a:prstGeom>
          <a:noFill/>
        </p:spPr>
        <p:txBody>
          <a:bodyPr wrap="none" rtlCol="0">
            <a:spAutoFit/>
          </a:bodyPr>
          <a:lstStyle/>
          <a:p>
            <a:r>
              <a:rPr lang="en-US" sz="2400" dirty="0"/>
              <a:t>Model</a:t>
            </a:r>
          </a:p>
        </p:txBody>
      </p:sp>
      <p:sp>
        <p:nvSpPr>
          <p:cNvPr id="20" name="Right Arrow 8">
            <a:extLst>
              <a:ext uri="{FF2B5EF4-FFF2-40B4-BE49-F238E27FC236}">
                <a16:creationId xmlns:a16="http://schemas.microsoft.com/office/drawing/2014/main" id="{6F7721C4-73AB-4C24-BE3C-F17C4A1C3006}"/>
              </a:ext>
            </a:extLst>
          </p:cNvPr>
          <p:cNvSpPr/>
          <p:nvPr/>
        </p:nvSpPr>
        <p:spPr>
          <a:xfrm>
            <a:off x="2831925" y="3093294"/>
            <a:ext cx="477111" cy="5283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1" name="Right Arrow 9">
            <a:extLst>
              <a:ext uri="{FF2B5EF4-FFF2-40B4-BE49-F238E27FC236}">
                <a16:creationId xmlns:a16="http://schemas.microsoft.com/office/drawing/2014/main" id="{B71C9897-D6B2-491C-A06C-A0CD39A56606}"/>
              </a:ext>
            </a:extLst>
          </p:cNvPr>
          <p:cNvSpPr/>
          <p:nvPr/>
        </p:nvSpPr>
        <p:spPr>
          <a:xfrm>
            <a:off x="5237706" y="3093294"/>
            <a:ext cx="477111" cy="5283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7" name="Footer Placeholder 6"/>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8" name="Slide Number Placeholder 7"/>
          <p:cNvSpPr>
            <a:spLocks noGrp="1"/>
          </p:cNvSpPr>
          <p:nvPr>
            <p:ph type="sldNum" sz="quarter" idx="13"/>
          </p:nvPr>
        </p:nvSpPr>
        <p:spPr/>
        <p:txBody>
          <a:bodyPr/>
          <a:lstStyle/>
          <a:p>
            <a:fld id="{15C29056-5AFA-7949-831A-3EC086771171}" type="slidenum">
              <a:rPr lang="de-DE" smtClean="0"/>
              <a:pPr/>
              <a:t>10</a:t>
            </a:fld>
            <a:endParaRPr lang="de-DE" dirty="0"/>
          </a:p>
        </p:txBody>
      </p:sp>
    </p:spTree>
    <p:extLst>
      <p:ext uri="{BB962C8B-B14F-4D97-AF65-F5344CB8AC3E}">
        <p14:creationId xmlns:p14="http://schemas.microsoft.com/office/powerpoint/2010/main" val="1125155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CDBF-3D71-7640-A398-A3EAB6FBD7A1}"/>
              </a:ext>
            </a:extLst>
          </p:cNvPr>
          <p:cNvSpPr>
            <a:spLocks noGrp="1"/>
          </p:cNvSpPr>
          <p:nvPr>
            <p:ph type="title"/>
          </p:nvPr>
        </p:nvSpPr>
        <p:spPr/>
        <p:txBody>
          <a:bodyPr/>
          <a:lstStyle/>
          <a:p>
            <a:r>
              <a:rPr lang="en-US" dirty="0"/>
              <a:t>Sentiment Analysis</a:t>
            </a:r>
          </a:p>
        </p:txBody>
      </p:sp>
      <p:sp>
        <p:nvSpPr>
          <p:cNvPr id="5" name="Text Placeholder 4">
            <a:extLst>
              <a:ext uri="{FF2B5EF4-FFF2-40B4-BE49-F238E27FC236}">
                <a16:creationId xmlns:a16="http://schemas.microsoft.com/office/drawing/2014/main" id="{DE9A6AF8-59E3-4DCE-B8EA-F54441B50619}"/>
              </a:ext>
            </a:extLst>
          </p:cNvPr>
          <p:cNvSpPr>
            <a:spLocks noGrp="1"/>
          </p:cNvSpPr>
          <p:nvPr>
            <p:ph type="body" sz="quarter" idx="14"/>
          </p:nvPr>
        </p:nvSpPr>
        <p:spPr/>
        <p:txBody>
          <a:bodyPr/>
          <a:lstStyle/>
          <a:p>
            <a:r>
              <a:rPr lang="de-DE" dirty="0"/>
              <a:t>Sentiment Analysis: how can I know what people are thinking?</a:t>
            </a:r>
            <a:endParaRPr lang="en-GB" dirty="0"/>
          </a:p>
        </p:txBody>
      </p:sp>
      <p:pic>
        <p:nvPicPr>
          <p:cNvPr id="7" name="Content Placeholder 6">
            <a:extLst>
              <a:ext uri="{FF2B5EF4-FFF2-40B4-BE49-F238E27FC236}">
                <a16:creationId xmlns:a16="http://schemas.microsoft.com/office/drawing/2014/main" id="{7671B279-9421-4DEF-A377-16121119D783}"/>
              </a:ext>
            </a:extLst>
          </p:cNvPr>
          <p:cNvPicPr>
            <a:picLocks noGrp="1" noChangeAspect="1"/>
          </p:cNvPicPr>
          <p:nvPr>
            <p:ph idx="4294967295"/>
          </p:nvPr>
        </p:nvPicPr>
        <p:blipFill>
          <a:blip r:embed="rId3"/>
          <a:stretch>
            <a:fillRect/>
          </a:stretch>
        </p:blipFill>
        <p:spPr>
          <a:xfrm>
            <a:off x="2660006" y="2905125"/>
            <a:ext cx="3779838" cy="754063"/>
          </a:xfrm>
          <a:prstGeom prst="rect">
            <a:avLst/>
          </a:prstGeom>
        </p:spPr>
      </p:pic>
      <p:pic>
        <p:nvPicPr>
          <p:cNvPr id="8" name="Picture 7">
            <a:extLst>
              <a:ext uri="{FF2B5EF4-FFF2-40B4-BE49-F238E27FC236}">
                <a16:creationId xmlns:a16="http://schemas.microsoft.com/office/drawing/2014/main" id="{EE7212DC-E124-43CA-9E64-7ECE438103AA}"/>
              </a:ext>
            </a:extLst>
          </p:cNvPr>
          <p:cNvPicPr>
            <a:picLocks noChangeAspect="1"/>
          </p:cNvPicPr>
          <p:nvPr/>
        </p:nvPicPr>
        <p:blipFill>
          <a:blip r:embed="rId4"/>
          <a:stretch>
            <a:fillRect/>
          </a:stretch>
        </p:blipFill>
        <p:spPr>
          <a:xfrm>
            <a:off x="2872060" y="3065220"/>
            <a:ext cx="1562780" cy="211904"/>
          </a:xfrm>
          <a:prstGeom prst="rect">
            <a:avLst/>
          </a:prstGeom>
        </p:spPr>
      </p:pic>
      <p:pic>
        <p:nvPicPr>
          <p:cNvPr id="9" name="Picture 8">
            <a:extLst>
              <a:ext uri="{FF2B5EF4-FFF2-40B4-BE49-F238E27FC236}">
                <a16:creationId xmlns:a16="http://schemas.microsoft.com/office/drawing/2014/main" id="{07AD1ABA-226E-4DD0-868A-94AF1026B0D6}"/>
              </a:ext>
            </a:extLst>
          </p:cNvPr>
          <p:cNvPicPr>
            <a:picLocks noChangeAspect="1"/>
          </p:cNvPicPr>
          <p:nvPr/>
        </p:nvPicPr>
        <p:blipFill>
          <a:blip r:embed="rId5"/>
          <a:stretch>
            <a:fillRect/>
          </a:stretch>
        </p:blipFill>
        <p:spPr>
          <a:xfrm>
            <a:off x="2445227" y="1955592"/>
            <a:ext cx="5692935" cy="617306"/>
          </a:xfrm>
          <a:prstGeom prst="rect">
            <a:avLst/>
          </a:prstGeom>
        </p:spPr>
      </p:pic>
      <p:pic>
        <p:nvPicPr>
          <p:cNvPr id="10" name="Picture 9">
            <a:extLst>
              <a:ext uri="{FF2B5EF4-FFF2-40B4-BE49-F238E27FC236}">
                <a16:creationId xmlns:a16="http://schemas.microsoft.com/office/drawing/2014/main" id="{92E9A831-74B4-4386-BBA3-F0F53871637C}"/>
              </a:ext>
            </a:extLst>
          </p:cNvPr>
          <p:cNvPicPr>
            <a:picLocks noChangeAspect="1"/>
          </p:cNvPicPr>
          <p:nvPr/>
        </p:nvPicPr>
        <p:blipFill>
          <a:blip r:embed="rId6"/>
          <a:stretch>
            <a:fillRect/>
          </a:stretch>
        </p:blipFill>
        <p:spPr>
          <a:xfrm>
            <a:off x="2597742" y="3969342"/>
            <a:ext cx="2589256" cy="788780"/>
          </a:xfrm>
          <a:prstGeom prst="rect">
            <a:avLst/>
          </a:prstGeom>
        </p:spPr>
      </p:pic>
      <p:pic>
        <p:nvPicPr>
          <p:cNvPr id="11" name="Picture 10">
            <a:extLst>
              <a:ext uri="{FF2B5EF4-FFF2-40B4-BE49-F238E27FC236}">
                <a16:creationId xmlns:a16="http://schemas.microsoft.com/office/drawing/2014/main" id="{3D17EFF6-E285-4F3E-8ABC-5DA1B8D80979}"/>
              </a:ext>
            </a:extLst>
          </p:cNvPr>
          <p:cNvPicPr>
            <a:picLocks noChangeAspect="1"/>
          </p:cNvPicPr>
          <p:nvPr/>
        </p:nvPicPr>
        <p:blipFill>
          <a:blip r:embed="rId4"/>
          <a:stretch>
            <a:fillRect/>
          </a:stretch>
        </p:blipFill>
        <p:spPr>
          <a:xfrm>
            <a:off x="2872062" y="4168375"/>
            <a:ext cx="1011552" cy="137160"/>
          </a:xfrm>
          <a:prstGeom prst="rect">
            <a:avLst/>
          </a:prstGeom>
        </p:spPr>
      </p:pic>
      <p:pic>
        <p:nvPicPr>
          <p:cNvPr id="1026" name="Picture 2" descr="Feedback, Opinion, Gut, Bad, Neutral, Thumb, High, Down">
            <a:extLst>
              <a:ext uri="{FF2B5EF4-FFF2-40B4-BE49-F238E27FC236}">
                <a16:creationId xmlns:a16="http://schemas.microsoft.com/office/drawing/2014/main" id="{41BA6FBE-23F3-4970-9CBD-A19B5772B25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73909" r="69613"/>
          <a:stretch/>
        </p:blipFill>
        <p:spPr bwMode="auto">
          <a:xfrm>
            <a:off x="6716928" y="2942547"/>
            <a:ext cx="677025" cy="6173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eedback, Opinion, Gut, Bad, Neutral, Thumb, High, Down">
            <a:extLst>
              <a:ext uri="{FF2B5EF4-FFF2-40B4-BE49-F238E27FC236}">
                <a16:creationId xmlns:a16="http://schemas.microsoft.com/office/drawing/2014/main" id="{0B987821-B7C1-4D2E-9A11-C019C2689134}"/>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3035" t="74024" r="36395"/>
          <a:stretch/>
        </p:blipFill>
        <p:spPr bwMode="auto">
          <a:xfrm>
            <a:off x="6643961" y="3969344"/>
            <a:ext cx="681089" cy="61460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amsung s7 edge gold">
            <a:extLst>
              <a:ext uri="{FF2B5EF4-FFF2-40B4-BE49-F238E27FC236}">
                <a16:creationId xmlns:a16="http://schemas.microsoft.com/office/drawing/2014/main" id="{CDD4731B-87C6-4944-9502-E38E9DF2E970}"/>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9664"/>
          <a:stretch/>
        </p:blipFill>
        <p:spPr bwMode="auto">
          <a:xfrm>
            <a:off x="1041539" y="1940169"/>
            <a:ext cx="1350411" cy="2755547"/>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12" name="Slide Number Placeholder 11"/>
          <p:cNvSpPr>
            <a:spLocks noGrp="1"/>
          </p:cNvSpPr>
          <p:nvPr>
            <p:ph type="sldNum" sz="quarter" idx="13"/>
          </p:nvPr>
        </p:nvSpPr>
        <p:spPr/>
        <p:txBody>
          <a:bodyPr/>
          <a:lstStyle/>
          <a:p>
            <a:fld id="{15C29056-5AFA-7949-831A-3EC086771171}" type="slidenum">
              <a:rPr lang="de-DE" smtClean="0"/>
              <a:pPr/>
              <a:t>11</a:t>
            </a:fld>
            <a:endParaRPr lang="de-DE" dirty="0"/>
          </a:p>
        </p:txBody>
      </p:sp>
    </p:spTree>
    <p:extLst>
      <p:ext uri="{BB962C8B-B14F-4D97-AF65-F5344CB8AC3E}">
        <p14:creationId xmlns:p14="http://schemas.microsoft.com/office/powerpoint/2010/main" val="3147024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Anomaly Detection</a:t>
            </a:r>
          </a:p>
        </p:txBody>
      </p:sp>
      <p:sp>
        <p:nvSpPr>
          <p:cNvPr id="15" name="Content Placeholder 2"/>
          <p:cNvSpPr>
            <a:spLocks noGrp="1"/>
          </p:cNvSpPr>
          <p:nvPr>
            <p:ph type="body" sz="quarter" idx="14"/>
          </p:nvPr>
        </p:nvSpPr>
        <p:spPr/>
        <p:txBody>
          <a:bodyPr>
            <a:normAutofit/>
          </a:bodyPr>
          <a:lstStyle/>
          <a:p>
            <a:pPr marL="0" indent="0">
              <a:buNone/>
            </a:pPr>
            <a:r>
              <a:rPr lang="en-GB" dirty="0"/>
              <a:t>Predicting</a:t>
            </a:r>
            <a:r>
              <a:rPr lang="de-DE" dirty="0"/>
              <a:t> </a:t>
            </a:r>
            <a:r>
              <a:rPr lang="en-GB" dirty="0"/>
              <a:t>mechanical</a:t>
            </a:r>
            <a:r>
              <a:rPr lang="de-DE" dirty="0"/>
              <a:t> failure as late as possible but before it happens</a:t>
            </a:r>
            <a:endParaRPr lang="en-GB" dirty="0"/>
          </a:p>
          <a:p>
            <a:pPr marL="0" indent="0">
              <a:buNone/>
            </a:pPr>
            <a:endParaRPr lang="en-US" sz="1350" dirty="0"/>
          </a:p>
          <a:p>
            <a:pPr marL="0" indent="0">
              <a:buNone/>
            </a:pPr>
            <a:endParaRPr lang="en-US" sz="1350" dirty="0"/>
          </a:p>
          <a:p>
            <a:pPr marL="0" indent="0">
              <a:buNone/>
            </a:pPr>
            <a:endParaRPr lang="en-US" sz="1350" dirty="0"/>
          </a:p>
          <a:p>
            <a:pPr marL="0" indent="0">
              <a:buNone/>
            </a:pPr>
            <a:endParaRPr lang="en-US" sz="1350" dirty="0"/>
          </a:p>
          <a:p>
            <a:pPr marL="0" indent="0">
              <a:buNone/>
            </a:pPr>
            <a:endParaRPr lang="en-US" sz="1350" dirty="0"/>
          </a:p>
          <a:p>
            <a:pPr marL="0" indent="0">
              <a:buNone/>
            </a:pPr>
            <a:endParaRPr lang="en-US" sz="1350" dirty="0"/>
          </a:p>
          <a:p>
            <a:pPr marL="0" indent="0">
              <a:buNone/>
            </a:pPr>
            <a:endParaRPr lang="en-US" sz="1350" dirty="0"/>
          </a:p>
          <a:p>
            <a:pPr marL="0" indent="0">
              <a:buNone/>
            </a:pPr>
            <a:endParaRPr lang="en-US" sz="1350" dirty="0"/>
          </a:p>
          <a:p>
            <a:pPr marL="0" indent="0">
              <a:buNone/>
            </a:pPr>
            <a:endParaRPr lang="en-US" sz="1350" dirty="0"/>
          </a:p>
          <a:p>
            <a:pPr marL="0" indent="0">
              <a:buNone/>
            </a:pPr>
            <a:endParaRPr lang="en-US" sz="1350" dirty="0"/>
          </a:p>
          <a:p>
            <a:pPr marL="0" indent="0">
              <a:buNone/>
            </a:pPr>
            <a:endParaRPr lang="en-US" sz="1350" dirty="0"/>
          </a:p>
          <a:p>
            <a:pPr marL="0" indent="0">
              <a:buNone/>
            </a:pPr>
            <a:endParaRPr lang="en-US" sz="1350" dirty="0"/>
          </a:p>
          <a:p>
            <a:pPr marL="0" indent="0">
              <a:buNone/>
            </a:pPr>
            <a:r>
              <a:rPr lang="en-US" sz="1350" dirty="0"/>
              <a:t>Only some Spectral Time Series show the break down </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400" y="2989598"/>
            <a:ext cx="5754722" cy="1563684"/>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962" y="1467470"/>
            <a:ext cx="5754720" cy="1557874"/>
          </a:xfrm>
          <a:prstGeom prst="rect">
            <a:avLst/>
          </a:prstGeom>
        </p:spPr>
      </p:pic>
      <p:sp>
        <p:nvSpPr>
          <p:cNvPr id="7" name="TextBox 6"/>
          <p:cNvSpPr txBox="1"/>
          <p:nvPr/>
        </p:nvSpPr>
        <p:spPr>
          <a:xfrm>
            <a:off x="5238302" y="1669974"/>
            <a:ext cx="847145" cy="310598"/>
          </a:xfrm>
          <a:prstGeom prst="rect">
            <a:avLst/>
          </a:prstGeom>
          <a:noFill/>
          <a:ln>
            <a:solidFill>
              <a:schemeClr val="tx1">
                <a:lumMod val="50000"/>
                <a:lumOff val="50000"/>
              </a:schemeClr>
            </a:solidFill>
          </a:ln>
        </p:spPr>
        <p:txBody>
          <a:bodyPr wrap="square" rtlCol="0">
            <a:spAutoFit/>
          </a:bodyPr>
          <a:lstStyle/>
          <a:p>
            <a:r>
              <a:rPr lang="en-US" sz="709" dirty="0">
                <a:solidFill>
                  <a:schemeClr val="bg2">
                    <a:lumMod val="50000"/>
                  </a:schemeClr>
                </a:solidFill>
              </a:rPr>
              <a:t>A1-SV3 [0, 100] Hz</a:t>
            </a:r>
          </a:p>
        </p:txBody>
      </p:sp>
      <p:sp>
        <p:nvSpPr>
          <p:cNvPr id="8" name="TextBox 7"/>
          <p:cNvSpPr txBox="1"/>
          <p:nvPr/>
        </p:nvSpPr>
        <p:spPr>
          <a:xfrm>
            <a:off x="5226479" y="3197739"/>
            <a:ext cx="940882" cy="310598"/>
          </a:xfrm>
          <a:prstGeom prst="rect">
            <a:avLst/>
          </a:prstGeom>
          <a:noFill/>
          <a:ln>
            <a:solidFill>
              <a:schemeClr val="tx1">
                <a:lumMod val="50000"/>
                <a:lumOff val="50000"/>
              </a:schemeClr>
            </a:solidFill>
          </a:ln>
        </p:spPr>
        <p:txBody>
          <a:bodyPr wrap="square" rtlCol="0">
            <a:spAutoFit/>
          </a:bodyPr>
          <a:lstStyle/>
          <a:p>
            <a:r>
              <a:rPr lang="en-US" sz="709" dirty="0">
                <a:solidFill>
                  <a:schemeClr val="bg2">
                    <a:lumMod val="50000"/>
                  </a:schemeClr>
                </a:solidFill>
              </a:rPr>
              <a:t>A1-SV3 [500, 600] Hz</a:t>
            </a:r>
          </a:p>
        </p:txBody>
      </p:sp>
      <p:sp>
        <p:nvSpPr>
          <p:cNvPr id="11" name="Rectangle 10"/>
          <p:cNvSpPr/>
          <p:nvPr/>
        </p:nvSpPr>
        <p:spPr>
          <a:xfrm>
            <a:off x="4086244" y="3203297"/>
            <a:ext cx="138917" cy="119674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292" tIns="23146" rIns="46292" bIns="23146" numCol="1" spcCol="0" rtlCol="0" fromWordArt="0" anchor="ctr" anchorCtr="0" forceAA="0" compatLnSpc="1">
            <a:prstTxWarp prst="textNoShape">
              <a:avLst/>
            </a:prstTxWarp>
            <a:noAutofit/>
          </a:bodyPr>
          <a:lstStyle/>
          <a:p>
            <a:pPr algn="ctr"/>
            <a:endParaRPr lang="en-US" sz="912"/>
          </a:p>
        </p:txBody>
      </p:sp>
      <p:sp>
        <p:nvSpPr>
          <p:cNvPr id="12" name="Rectangle 11"/>
          <p:cNvSpPr/>
          <p:nvPr/>
        </p:nvSpPr>
        <p:spPr>
          <a:xfrm>
            <a:off x="4084004" y="1677269"/>
            <a:ext cx="138918" cy="119953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6292" tIns="23146" rIns="46292" bIns="23146" numCol="1" spcCol="0" rtlCol="0" fromWordArt="0" anchor="ctr" anchorCtr="0" forceAA="0" compatLnSpc="1">
            <a:prstTxWarp prst="textNoShape">
              <a:avLst/>
            </a:prstTxWarp>
            <a:noAutofit/>
          </a:bodyPr>
          <a:lstStyle/>
          <a:p>
            <a:pPr algn="ctr"/>
            <a:endParaRPr lang="en-US" sz="912"/>
          </a:p>
        </p:txBody>
      </p:sp>
      <p:sp>
        <p:nvSpPr>
          <p:cNvPr id="10" name="TextBox 9"/>
          <p:cNvSpPr txBox="1"/>
          <p:nvPr/>
        </p:nvSpPr>
        <p:spPr>
          <a:xfrm>
            <a:off x="4197946" y="3273766"/>
            <a:ext cx="770945" cy="310598"/>
          </a:xfrm>
          <a:prstGeom prst="rect">
            <a:avLst/>
          </a:prstGeom>
          <a:noFill/>
          <a:ln>
            <a:solidFill>
              <a:schemeClr val="tx1">
                <a:lumMod val="50000"/>
                <a:lumOff val="50000"/>
              </a:schemeClr>
            </a:solidFill>
          </a:ln>
        </p:spPr>
        <p:txBody>
          <a:bodyPr wrap="square" rtlCol="0">
            <a:spAutoFit/>
          </a:bodyPr>
          <a:lstStyle/>
          <a:p>
            <a:r>
              <a:rPr lang="en-US" sz="709" dirty="0">
                <a:solidFill>
                  <a:schemeClr val="bg2">
                    <a:lumMod val="50000"/>
                  </a:schemeClr>
                </a:solidFill>
              </a:rPr>
              <a:t>Breaking point</a:t>
            </a:r>
          </a:p>
          <a:p>
            <a:r>
              <a:rPr lang="en-US" sz="709" dirty="0">
                <a:solidFill>
                  <a:schemeClr val="bg2">
                    <a:lumMod val="50000"/>
                  </a:schemeClr>
                </a:solidFill>
              </a:rPr>
              <a:t>July 21, 2008</a:t>
            </a:r>
          </a:p>
        </p:txBody>
      </p:sp>
      <p:cxnSp>
        <p:nvCxnSpPr>
          <p:cNvPr id="4" name="Straight Connector 3"/>
          <p:cNvCxnSpPr/>
          <p:nvPr/>
        </p:nvCxnSpPr>
        <p:spPr>
          <a:xfrm>
            <a:off x="2306456" y="1497015"/>
            <a:ext cx="0" cy="3043191"/>
          </a:xfrm>
          <a:prstGeom prst="line">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66218" y="2679000"/>
            <a:ext cx="742194" cy="310598"/>
          </a:xfrm>
          <a:prstGeom prst="rect">
            <a:avLst/>
          </a:prstGeom>
          <a:noFill/>
          <a:ln>
            <a:solidFill>
              <a:schemeClr val="tx1">
                <a:lumMod val="50000"/>
                <a:lumOff val="50000"/>
              </a:schemeClr>
            </a:solidFill>
          </a:ln>
        </p:spPr>
        <p:txBody>
          <a:bodyPr wrap="square" rtlCol="0">
            <a:spAutoFit/>
          </a:bodyPr>
          <a:lstStyle/>
          <a:p>
            <a:r>
              <a:rPr lang="en-US" sz="709" dirty="0">
                <a:solidFill>
                  <a:schemeClr val="bg2">
                    <a:lumMod val="50000"/>
                  </a:schemeClr>
                </a:solidFill>
              </a:rPr>
              <a:t>31 August 2007</a:t>
            </a:r>
          </a:p>
        </p:txBody>
      </p:sp>
      <p:sp>
        <p:nvSpPr>
          <p:cNvPr id="16" name="TextBox 15"/>
          <p:cNvSpPr txBox="1"/>
          <p:nvPr/>
        </p:nvSpPr>
        <p:spPr>
          <a:xfrm>
            <a:off x="997361" y="3640449"/>
            <a:ext cx="982043" cy="258532"/>
          </a:xfrm>
          <a:prstGeom prst="rect">
            <a:avLst/>
          </a:prstGeom>
          <a:noFill/>
          <a:ln>
            <a:solidFill>
              <a:schemeClr val="tx1">
                <a:lumMod val="50000"/>
                <a:lumOff val="50000"/>
              </a:schemeClr>
            </a:solidFill>
          </a:ln>
        </p:spPr>
        <p:txBody>
          <a:bodyPr wrap="square" rtlCol="0">
            <a:spAutoFit/>
          </a:bodyPr>
          <a:lstStyle/>
          <a:p>
            <a:pPr algn="ctr"/>
            <a:r>
              <a:rPr lang="en-US" sz="1080" dirty="0">
                <a:solidFill>
                  <a:schemeClr val="bg2">
                    <a:lumMod val="50000"/>
                  </a:schemeClr>
                </a:solidFill>
              </a:rPr>
              <a:t>Training Set</a:t>
            </a:r>
          </a:p>
        </p:txBody>
      </p:sp>
      <p:sp>
        <p:nvSpPr>
          <p:cNvPr id="18" name="TextBox 17"/>
          <p:cNvSpPr txBox="1"/>
          <p:nvPr/>
        </p:nvSpPr>
        <p:spPr>
          <a:xfrm>
            <a:off x="2329316" y="3197740"/>
            <a:ext cx="1494275" cy="424732"/>
          </a:xfrm>
          <a:prstGeom prst="rect">
            <a:avLst/>
          </a:prstGeom>
          <a:noFill/>
          <a:ln>
            <a:solidFill>
              <a:schemeClr val="tx1">
                <a:lumMod val="50000"/>
                <a:lumOff val="50000"/>
              </a:schemeClr>
            </a:solidFill>
          </a:ln>
        </p:spPr>
        <p:txBody>
          <a:bodyPr wrap="square" rtlCol="0">
            <a:spAutoFit/>
          </a:bodyPr>
          <a:lstStyle/>
          <a:p>
            <a:pPr algn="ctr"/>
            <a:r>
              <a:rPr lang="en-US" sz="1080" dirty="0">
                <a:solidFill>
                  <a:schemeClr val="bg2">
                    <a:lumMod val="50000"/>
                  </a:schemeClr>
                </a:solidFill>
              </a:rPr>
              <a:t>Predictive Maintenance</a:t>
            </a:r>
          </a:p>
        </p:txBody>
      </p:sp>
      <p:cxnSp>
        <p:nvCxnSpPr>
          <p:cNvPr id="19" name="Straight Connector 18"/>
          <p:cNvCxnSpPr/>
          <p:nvPr/>
        </p:nvCxnSpPr>
        <p:spPr>
          <a:xfrm>
            <a:off x="4153461" y="1515524"/>
            <a:ext cx="0" cy="3043191"/>
          </a:xfrm>
          <a:prstGeom prst="line">
            <a:avLst/>
          </a:prstGeom>
          <a:ln w="19050">
            <a:solidFill>
              <a:srgbClr val="FFC000"/>
            </a:solidFill>
            <a:prstDash val="sysDash"/>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247F3CF5-832C-46DB-ABB8-37AF2B548865}"/>
              </a:ext>
            </a:extLst>
          </p:cNvPr>
          <p:cNvPicPr>
            <a:picLocks noChangeAspect="1"/>
          </p:cNvPicPr>
          <p:nvPr/>
        </p:nvPicPr>
        <p:blipFill>
          <a:blip r:embed="rId5"/>
          <a:stretch>
            <a:fillRect/>
          </a:stretch>
        </p:blipFill>
        <p:spPr>
          <a:xfrm>
            <a:off x="6407229" y="1470668"/>
            <a:ext cx="2376771" cy="1518930"/>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B633BABF-EFC2-4D3D-80EB-C88ED33405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0016" y="3419549"/>
            <a:ext cx="764979" cy="1112696"/>
          </a:xfrm>
          <a:prstGeom prst="rect">
            <a:avLst/>
          </a:prstGeom>
        </p:spPr>
      </p:pic>
      <p:sp>
        <p:nvSpPr>
          <p:cNvPr id="25" name="TextBox 24">
            <a:extLst>
              <a:ext uri="{FF2B5EF4-FFF2-40B4-BE49-F238E27FC236}">
                <a16:creationId xmlns:a16="http://schemas.microsoft.com/office/drawing/2014/main" id="{B4BAA775-D983-4FF0-8689-6843D3BD670A}"/>
              </a:ext>
            </a:extLst>
          </p:cNvPr>
          <p:cNvSpPr txBox="1"/>
          <p:nvPr/>
        </p:nvSpPr>
        <p:spPr>
          <a:xfrm>
            <a:off x="7009083" y="4559459"/>
            <a:ext cx="1184940" cy="369332"/>
          </a:xfrm>
          <a:prstGeom prst="rect">
            <a:avLst/>
          </a:prstGeom>
          <a:noFill/>
        </p:spPr>
        <p:txBody>
          <a:bodyPr wrap="none" rtlCol="0">
            <a:spAutoFit/>
          </a:bodyPr>
          <a:lstStyle/>
          <a:p>
            <a:r>
              <a:rPr lang="de-DE" b="1" dirty="0"/>
              <a:t>via REST</a:t>
            </a:r>
            <a:endParaRPr lang="en-GB" b="1" dirty="0"/>
          </a:p>
        </p:txBody>
      </p:sp>
      <p:pic>
        <p:nvPicPr>
          <p:cNvPr id="1026" name="Picture 2" descr="Image result for ambulance light">
            <a:extLst>
              <a:ext uri="{FF2B5EF4-FFF2-40B4-BE49-F238E27FC236}">
                <a16:creationId xmlns:a16="http://schemas.microsoft.com/office/drawing/2014/main" id="{CE54E907-08BC-4FFA-8A6B-7613D0E117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15210" y="3179855"/>
            <a:ext cx="1358568" cy="135856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9" name="Slide Number Placeholder 8"/>
          <p:cNvSpPr>
            <a:spLocks noGrp="1"/>
          </p:cNvSpPr>
          <p:nvPr>
            <p:ph type="sldNum" sz="quarter" idx="13"/>
          </p:nvPr>
        </p:nvSpPr>
        <p:spPr/>
        <p:txBody>
          <a:bodyPr/>
          <a:lstStyle/>
          <a:p>
            <a:fld id="{15C29056-5AFA-7949-831A-3EC086771171}" type="slidenum">
              <a:rPr lang="de-DE" smtClean="0"/>
              <a:pPr/>
              <a:t>12</a:t>
            </a:fld>
            <a:endParaRPr lang="de-DE" dirty="0"/>
          </a:p>
        </p:txBody>
      </p:sp>
    </p:spTree>
    <p:extLst>
      <p:ext uri="{BB962C8B-B14F-4D97-AF65-F5344CB8AC3E}">
        <p14:creationId xmlns:p14="http://schemas.microsoft.com/office/powerpoint/2010/main" val="3142917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0B680A1-7267-4EA8-B279-1A7D938C711E}"/>
              </a:ext>
            </a:extLst>
          </p:cNvPr>
          <p:cNvPicPr>
            <a:picLocks noChangeAspect="1"/>
          </p:cNvPicPr>
          <p:nvPr/>
        </p:nvPicPr>
        <p:blipFill>
          <a:blip r:embed="rId3"/>
          <a:stretch>
            <a:fillRect/>
          </a:stretch>
        </p:blipFill>
        <p:spPr>
          <a:xfrm>
            <a:off x="3014741" y="2901337"/>
            <a:ext cx="2970431" cy="2080934"/>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FA13BFE2-D994-4031-BD41-8A32C59C34EA}"/>
              </a:ext>
            </a:extLst>
          </p:cNvPr>
          <p:cNvPicPr>
            <a:picLocks noChangeAspect="1"/>
          </p:cNvPicPr>
          <p:nvPr/>
        </p:nvPicPr>
        <p:blipFill>
          <a:blip r:embed="rId4"/>
          <a:stretch>
            <a:fillRect/>
          </a:stretch>
        </p:blipFill>
        <p:spPr>
          <a:xfrm>
            <a:off x="7065735" y="3038622"/>
            <a:ext cx="1593836" cy="1863470"/>
          </a:xfrm>
          <a:prstGeom prst="rect">
            <a:avLst/>
          </a:prstGeom>
        </p:spPr>
      </p:pic>
      <p:sp>
        <p:nvSpPr>
          <p:cNvPr id="2" name="Title 1">
            <a:extLst>
              <a:ext uri="{FF2B5EF4-FFF2-40B4-BE49-F238E27FC236}">
                <a16:creationId xmlns:a16="http://schemas.microsoft.com/office/drawing/2014/main" id="{5745F6DE-62E3-466C-BD0A-FAA57D72EA92}"/>
              </a:ext>
            </a:extLst>
          </p:cNvPr>
          <p:cNvSpPr>
            <a:spLocks noGrp="1"/>
          </p:cNvSpPr>
          <p:nvPr>
            <p:ph type="title"/>
          </p:nvPr>
        </p:nvSpPr>
        <p:spPr/>
        <p:txBody>
          <a:bodyPr/>
          <a:lstStyle/>
          <a:p>
            <a:r>
              <a:rPr lang="en-US" dirty="0"/>
              <a:t>Compound Search</a:t>
            </a:r>
            <a:endParaRPr lang="de-DE" dirty="0"/>
          </a:p>
        </p:txBody>
      </p:sp>
      <p:pic>
        <p:nvPicPr>
          <p:cNvPr id="5" name="Content Placeholder 4">
            <a:extLst>
              <a:ext uri="{FF2B5EF4-FFF2-40B4-BE49-F238E27FC236}">
                <a16:creationId xmlns:a16="http://schemas.microsoft.com/office/drawing/2014/main" id="{5457551F-BFE3-4628-AD22-724ECD8E7DD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77464" y="3496593"/>
            <a:ext cx="1388943" cy="941877"/>
          </a:xfrm>
          <a:prstGeom prst="rect">
            <a:avLst/>
          </a:prstGeom>
          <a:noFill/>
          <a:ln>
            <a:noFill/>
          </a:ln>
        </p:spPr>
      </p:pic>
      <p:sp>
        <p:nvSpPr>
          <p:cNvPr id="6" name="Speech Bubble: Oval 5">
            <a:extLst>
              <a:ext uri="{FF2B5EF4-FFF2-40B4-BE49-F238E27FC236}">
                <a16:creationId xmlns:a16="http://schemas.microsoft.com/office/drawing/2014/main" id="{29F9F1B4-791F-4D32-B0D6-5E1474EE5593}"/>
              </a:ext>
            </a:extLst>
          </p:cNvPr>
          <p:cNvSpPr/>
          <p:nvPr/>
        </p:nvSpPr>
        <p:spPr>
          <a:xfrm>
            <a:off x="360000" y="1090472"/>
            <a:ext cx="3212813" cy="2039810"/>
          </a:xfrm>
          <a:prstGeom prst="wedgeEllipseCallout">
            <a:avLst>
              <a:gd name="adj1" fmla="val -20833"/>
              <a:gd name="adj2" fmla="val 62500"/>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 name="Picture 3">
            <a:extLst>
              <a:ext uri="{FF2B5EF4-FFF2-40B4-BE49-F238E27FC236}">
                <a16:creationId xmlns:a16="http://schemas.microsoft.com/office/drawing/2014/main" id="{5F438E3F-B2A4-4917-95AB-DCCA6F652161}"/>
              </a:ext>
            </a:extLst>
          </p:cNvPr>
          <p:cNvPicPr>
            <a:picLocks noChangeAspect="1"/>
          </p:cNvPicPr>
          <p:nvPr/>
        </p:nvPicPr>
        <p:blipFill>
          <a:blip r:embed="rId7"/>
          <a:stretch>
            <a:fillRect/>
          </a:stretch>
        </p:blipFill>
        <p:spPr>
          <a:xfrm>
            <a:off x="1379904" y="2062328"/>
            <a:ext cx="1372036" cy="930394"/>
          </a:xfrm>
          <a:prstGeom prst="rect">
            <a:avLst/>
          </a:prstGeom>
        </p:spPr>
      </p:pic>
      <p:pic>
        <p:nvPicPr>
          <p:cNvPr id="7" name="Picture 6">
            <a:extLst>
              <a:ext uri="{FF2B5EF4-FFF2-40B4-BE49-F238E27FC236}">
                <a16:creationId xmlns:a16="http://schemas.microsoft.com/office/drawing/2014/main" id="{EAB1A634-FD20-478E-81A6-A512F80AEFAE}"/>
              </a:ext>
            </a:extLst>
          </p:cNvPr>
          <p:cNvPicPr>
            <a:picLocks noChangeAspect="1"/>
          </p:cNvPicPr>
          <p:nvPr/>
        </p:nvPicPr>
        <p:blipFill rotWithShape="1">
          <a:blip r:embed="rId8"/>
          <a:srcRect l="1880" t="4939" r="4423" b="6229"/>
          <a:stretch/>
        </p:blipFill>
        <p:spPr>
          <a:xfrm>
            <a:off x="4830501" y="1176759"/>
            <a:ext cx="2515565" cy="1500851"/>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DF524D48-83C7-43C0-B296-F0660140DFEA}"/>
              </a:ext>
            </a:extLst>
          </p:cNvPr>
          <p:cNvSpPr txBox="1"/>
          <p:nvPr/>
        </p:nvSpPr>
        <p:spPr>
          <a:xfrm>
            <a:off x="740179" y="1620995"/>
            <a:ext cx="3048000" cy="553998"/>
          </a:xfrm>
          <a:prstGeom prst="rect">
            <a:avLst/>
          </a:prstGeom>
          <a:noFill/>
        </p:spPr>
        <p:txBody>
          <a:bodyPr wrap="square" rtlCol="0">
            <a:spAutoFit/>
          </a:bodyPr>
          <a:lstStyle/>
          <a:p>
            <a:r>
              <a:rPr lang="en-US" sz="1000" dirty="0"/>
              <a:t>Are there other compounds having this </a:t>
            </a:r>
          </a:p>
          <a:p>
            <a:r>
              <a:rPr lang="en-US" sz="1000" dirty="0"/>
              <a:t>substructure and being a dopaminergic antagonist?</a:t>
            </a:r>
            <a:endParaRPr lang="de-DE" sz="1000" dirty="0"/>
          </a:p>
        </p:txBody>
      </p:sp>
      <p:sp>
        <p:nvSpPr>
          <p:cNvPr id="10" name="Arrow: Right 9">
            <a:extLst>
              <a:ext uri="{FF2B5EF4-FFF2-40B4-BE49-F238E27FC236}">
                <a16:creationId xmlns:a16="http://schemas.microsoft.com/office/drawing/2014/main" id="{5A582AE4-B031-416F-BD26-B32CBB61508D}"/>
              </a:ext>
            </a:extLst>
          </p:cNvPr>
          <p:cNvSpPr/>
          <p:nvPr/>
        </p:nvSpPr>
        <p:spPr>
          <a:xfrm>
            <a:off x="3874094" y="1779922"/>
            <a:ext cx="838200" cy="457200"/>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1" name="Picture 2">
            <a:extLst>
              <a:ext uri="{FF2B5EF4-FFF2-40B4-BE49-F238E27FC236}">
                <a16:creationId xmlns:a16="http://schemas.microsoft.com/office/drawing/2014/main" id="{2515EED0-9B59-4043-8CE9-931CE5BA441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64106" y="3049263"/>
            <a:ext cx="2055081" cy="13507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Arrow: Right 11">
            <a:extLst>
              <a:ext uri="{FF2B5EF4-FFF2-40B4-BE49-F238E27FC236}">
                <a16:creationId xmlns:a16="http://schemas.microsoft.com/office/drawing/2014/main" id="{817C6303-1A6A-457F-B5A0-56CFBFC6D7FE}"/>
              </a:ext>
            </a:extLst>
          </p:cNvPr>
          <p:cNvSpPr/>
          <p:nvPr/>
        </p:nvSpPr>
        <p:spPr>
          <a:xfrm rot="5400000">
            <a:off x="5524692" y="2459692"/>
            <a:ext cx="771380" cy="457200"/>
          </a:xfrm>
          <a:prstGeom prst="right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Footer Placeholder 1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16" name="Slide Number Placeholder 15"/>
          <p:cNvSpPr>
            <a:spLocks noGrp="1"/>
          </p:cNvSpPr>
          <p:nvPr>
            <p:ph type="sldNum" sz="quarter" idx="13"/>
          </p:nvPr>
        </p:nvSpPr>
        <p:spPr/>
        <p:txBody>
          <a:bodyPr/>
          <a:lstStyle/>
          <a:p>
            <a:fld id="{15C29056-5AFA-7949-831A-3EC086771171}" type="slidenum">
              <a:rPr lang="de-DE" smtClean="0"/>
              <a:pPr/>
              <a:t>13</a:t>
            </a:fld>
            <a:endParaRPr lang="de-DE" dirty="0"/>
          </a:p>
        </p:txBody>
      </p:sp>
    </p:spTree>
    <p:extLst>
      <p:ext uri="{BB962C8B-B14F-4D97-AF65-F5344CB8AC3E}">
        <p14:creationId xmlns:p14="http://schemas.microsoft.com/office/powerpoint/2010/main" val="1643775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Project Understanding</a:t>
            </a:r>
          </a:p>
        </p:txBody>
      </p:sp>
      <p:sp>
        <p:nvSpPr>
          <p:cNvPr id="4" name="Footer Placeholder 3"/>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Slide Number Placeholder 5"/>
          <p:cNvSpPr>
            <a:spLocks noGrp="1"/>
          </p:cNvSpPr>
          <p:nvPr>
            <p:ph type="sldNum" sz="quarter" idx="4"/>
          </p:nvPr>
        </p:nvSpPr>
        <p:spPr/>
        <p:txBody>
          <a:bodyPr/>
          <a:lstStyle/>
          <a:p>
            <a:fld id="{15C29056-5AFA-7949-831A-3EC086771171}" type="slidenum">
              <a:rPr lang="de-DE" smtClean="0"/>
              <a:pPr/>
              <a:t>14</a:t>
            </a:fld>
            <a:endParaRPr lang="de-DE" dirty="0"/>
          </a:p>
        </p:txBody>
      </p:sp>
    </p:spTree>
    <p:extLst>
      <p:ext uri="{BB962C8B-B14F-4D97-AF65-F5344CB8AC3E}">
        <p14:creationId xmlns:p14="http://schemas.microsoft.com/office/powerpoint/2010/main" val="338463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Determine the Project Objective</a:t>
            </a:r>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p:txBody>
          <a:bodyPr/>
          <a:lstStyle/>
          <a:p>
            <a:r>
              <a:rPr lang="de-DE" dirty="0"/>
              <a:t>What is the primary objective?</a:t>
            </a:r>
          </a:p>
          <a:p>
            <a:r>
              <a:rPr lang="de-DE" dirty="0"/>
              <a:t>What are the criteria for success?</a:t>
            </a:r>
          </a:p>
          <a:p>
            <a:r>
              <a:rPr lang="de-DE" dirty="0"/>
              <a:t>These are difficult to define</a:t>
            </a:r>
          </a:p>
          <a:p>
            <a:pPr lvl="1"/>
            <a:r>
              <a:rPr lang="de-DE" sz="1600" dirty="0"/>
              <a:t>The project owner &amp; the analysis </a:t>
            </a:r>
            <a:r>
              <a:rPr lang="de-DE" sz="1600" i="1" dirty="0"/>
              <a:t>speak different languages</a:t>
            </a:r>
          </a:p>
        </p:txBody>
      </p:sp>
      <p:graphicFrame>
        <p:nvGraphicFramePr>
          <p:cNvPr id="7" name="Table 6"/>
          <p:cNvGraphicFramePr>
            <a:graphicFrameLocks noGrp="1"/>
          </p:cNvGraphicFramePr>
          <p:nvPr>
            <p:extLst>
              <p:ext uri="{D42A27DB-BD31-4B8C-83A1-F6EECF244321}">
                <p14:modId xmlns:p14="http://schemas.microsoft.com/office/powerpoint/2010/main" val="1688865741"/>
              </p:ext>
            </p:extLst>
          </p:nvPr>
        </p:nvGraphicFramePr>
        <p:xfrm>
          <a:off x="449388" y="2601746"/>
          <a:ext cx="8245224" cy="2605625"/>
        </p:xfrm>
        <a:graphic>
          <a:graphicData uri="http://schemas.openxmlformats.org/drawingml/2006/table">
            <a:tbl>
              <a:tblPr firstRow="1" bandRow="1">
                <a:tableStyleId>{5C22544A-7EE6-4342-B048-85BDC9FD1C3A}</a:tableStyleId>
              </a:tblPr>
              <a:tblGrid>
                <a:gridCol w="1988024">
                  <a:extLst>
                    <a:ext uri="{9D8B030D-6E8A-4147-A177-3AD203B41FA5}">
                      <a16:colId xmlns:a16="http://schemas.microsoft.com/office/drawing/2014/main" val="3913318680"/>
                    </a:ext>
                  </a:extLst>
                </a:gridCol>
                <a:gridCol w="3013624">
                  <a:extLst>
                    <a:ext uri="{9D8B030D-6E8A-4147-A177-3AD203B41FA5}">
                      <a16:colId xmlns:a16="http://schemas.microsoft.com/office/drawing/2014/main" val="685314801"/>
                    </a:ext>
                  </a:extLst>
                </a:gridCol>
                <a:gridCol w="3243576">
                  <a:extLst>
                    <a:ext uri="{9D8B030D-6E8A-4147-A177-3AD203B41FA5}">
                      <a16:colId xmlns:a16="http://schemas.microsoft.com/office/drawing/2014/main" val="1935621140"/>
                    </a:ext>
                  </a:extLst>
                </a:gridCol>
              </a:tblGrid>
              <a:tr h="411065">
                <a:tc>
                  <a:txBody>
                    <a:bodyPr/>
                    <a:lstStyle/>
                    <a:p>
                      <a:r>
                        <a:rPr lang="en-GB" sz="1400" dirty="0"/>
                        <a:t>Problem</a:t>
                      </a:r>
                      <a:r>
                        <a:rPr lang="en-GB" sz="1400" baseline="0" dirty="0"/>
                        <a:t> source</a:t>
                      </a:r>
                      <a:endParaRPr lang="en-US" sz="1400" dirty="0"/>
                    </a:p>
                  </a:txBody>
                  <a:tcPr/>
                </a:tc>
                <a:tc>
                  <a:txBody>
                    <a:bodyPr/>
                    <a:lstStyle/>
                    <a:p>
                      <a:r>
                        <a:rPr lang="en-GB" sz="1400" dirty="0"/>
                        <a:t>Project owner perspective</a:t>
                      </a:r>
                      <a:endParaRPr lang="en-US" sz="1400" dirty="0"/>
                    </a:p>
                  </a:txBody>
                  <a:tcPr/>
                </a:tc>
                <a:tc>
                  <a:txBody>
                    <a:bodyPr/>
                    <a:lstStyle/>
                    <a:p>
                      <a:r>
                        <a:rPr lang="en-GB" sz="1400" dirty="0"/>
                        <a:t>Analyst perspective</a:t>
                      </a:r>
                      <a:endParaRPr lang="en-US" sz="1400" dirty="0"/>
                    </a:p>
                  </a:txBody>
                  <a:tcPr/>
                </a:tc>
                <a:extLst>
                  <a:ext uri="{0D108BD9-81ED-4DB2-BD59-A6C34878D82A}">
                    <a16:rowId xmlns:a16="http://schemas.microsoft.com/office/drawing/2014/main" val="1286805779"/>
                  </a:ext>
                </a:extLst>
              </a:tr>
              <a:tr h="370840">
                <a:tc>
                  <a:txBody>
                    <a:bodyPr/>
                    <a:lstStyle/>
                    <a:p>
                      <a:r>
                        <a:rPr lang="en-GB" sz="1400" dirty="0"/>
                        <a:t>Communication</a:t>
                      </a:r>
                      <a:endParaRPr lang="en-US" sz="1400" dirty="0"/>
                    </a:p>
                  </a:txBody>
                  <a:tcPr/>
                </a:tc>
                <a:tc>
                  <a:txBody>
                    <a:bodyPr/>
                    <a:lstStyle/>
                    <a:p>
                      <a:r>
                        <a:rPr lang="en-US" sz="1400" b="0" i="0" u="none" strike="noStrike" kern="1200" baseline="0" dirty="0">
                          <a:solidFill>
                            <a:schemeClr val="dk1"/>
                          </a:solidFill>
                          <a:latin typeface="+mn-lt"/>
                          <a:ea typeface="+mn-ea"/>
                          <a:cs typeface="+mn-cs"/>
                        </a:rPr>
                        <a:t>Project owner does not understand the technical terms of the analyst</a:t>
                      </a:r>
                    </a:p>
                  </a:txBody>
                  <a:tcPr/>
                </a:tc>
                <a:tc>
                  <a:txBody>
                    <a:bodyPr/>
                    <a:lstStyle/>
                    <a:p>
                      <a:r>
                        <a:rPr lang="en-US" sz="1400" b="0" i="0" u="none" strike="noStrike" kern="1200" baseline="0" dirty="0">
                          <a:solidFill>
                            <a:schemeClr val="dk1"/>
                          </a:solidFill>
                          <a:latin typeface="+mn-lt"/>
                          <a:ea typeface="+mn-ea"/>
                          <a:cs typeface="+mn-cs"/>
                        </a:rPr>
                        <a:t>Analyst does not understand the terms of the domain of the project owner</a:t>
                      </a:r>
                      <a:endParaRPr lang="en-US" sz="1400" dirty="0"/>
                    </a:p>
                  </a:txBody>
                  <a:tcPr/>
                </a:tc>
                <a:extLst>
                  <a:ext uri="{0D108BD9-81ED-4DB2-BD59-A6C34878D82A}">
                    <a16:rowId xmlns:a16="http://schemas.microsoft.com/office/drawing/2014/main" val="3425922354"/>
                  </a:ext>
                </a:extLst>
              </a:tr>
              <a:tr h="370840">
                <a:tc>
                  <a:txBody>
                    <a:bodyPr/>
                    <a:lstStyle/>
                    <a:p>
                      <a:r>
                        <a:rPr lang="en-GB" sz="1400" dirty="0"/>
                        <a:t>Lack of understanding</a:t>
                      </a:r>
                      <a:endParaRPr lang="en-US" sz="1400" dirty="0"/>
                    </a:p>
                  </a:txBody>
                  <a:tcPr/>
                </a:tc>
                <a:tc>
                  <a:txBody>
                    <a:bodyPr/>
                    <a:lstStyle/>
                    <a:p>
                      <a:r>
                        <a:rPr lang="en-US" sz="1400" b="0" i="0" u="none" strike="noStrike" kern="1200" baseline="0" dirty="0">
                          <a:solidFill>
                            <a:schemeClr val="dk1"/>
                          </a:solidFill>
                          <a:latin typeface="+mn-lt"/>
                          <a:ea typeface="+mn-ea"/>
                          <a:cs typeface="+mn-cs"/>
                        </a:rPr>
                        <a:t>Project owner was not sure what the analyst could do or achieve</a:t>
                      </a:r>
                      <a:br>
                        <a:rPr lang="en-US" sz="1400" b="0" i="0" u="none" strike="noStrike" kern="1200" baseline="0" dirty="0">
                          <a:solidFill>
                            <a:schemeClr val="dk1"/>
                          </a:solidFill>
                          <a:latin typeface="+mn-lt"/>
                          <a:ea typeface="+mn-ea"/>
                          <a:cs typeface="+mn-cs"/>
                        </a:rPr>
                      </a:br>
                      <a:r>
                        <a:rPr lang="en-US" sz="1400" b="0" i="0" u="none" strike="noStrike" kern="1200" baseline="0" dirty="0">
                          <a:solidFill>
                            <a:schemeClr val="dk1"/>
                          </a:solidFill>
                          <a:latin typeface="+mn-lt"/>
                          <a:ea typeface="+mn-ea"/>
                          <a:cs typeface="+mn-cs"/>
                        </a:rPr>
                        <a:t>Models of analyst were different from what the project owner envisioned</a:t>
                      </a:r>
                      <a:endParaRPr lang="en-US" sz="1400" dirty="0"/>
                    </a:p>
                  </a:txBody>
                  <a:tcPr/>
                </a:tc>
                <a:tc>
                  <a:txBody>
                    <a:bodyPr/>
                    <a:lstStyle/>
                    <a:p>
                      <a:r>
                        <a:rPr lang="en-US" sz="1400" b="0" i="0" u="none" strike="noStrike" kern="1200" baseline="0" dirty="0">
                          <a:solidFill>
                            <a:schemeClr val="dk1"/>
                          </a:solidFill>
                          <a:latin typeface="+mn-lt"/>
                          <a:ea typeface="+mn-ea"/>
                          <a:cs typeface="+mn-cs"/>
                        </a:rPr>
                        <a:t>Analyst found it hard to understand how to help the project owner</a:t>
                      </a:r>
                      <a:endParaRPr lang="en-US" sz="1400" dirty="0"/>
                    </a:p>
                  </a:txBody>
                  <a:tcPr/>
                </a:tc>
                <a:extLst>
                  <a:ext uri="{0D108BD9-81ED-4DB2-BD59-A6C34878D82A}">
                    <a16:rowId xmlns:a16="http://schemas.microsoft.com/office/drawing/2014/main" val="1882384303"/>
                  </a:ext>
                </a:extLst>
              </a:tr>
              <a:tr h="370840">
                <a:tc>
                  <a:txBody>
                    <a:bodyPr/>
                    <a:lstStyle/>
                    <a:p>
                      <a:r>
                        <a:rPr lang="en-GB" sz="1400" dirty="0"/>
                        <a:t>Organization</a:t>
                      </a:r>
                      <a:endParaRPr lang="en-US" sz="1400" dirty="0"/>
                    </a:p>
                  </a:txBody>
                  <a:tcPr/>
                </a:tc>
                <a:tc>
                  <a:txBody>
                    <a:bodyPr/>
                    <a:lstStyle/>
                    <a:p>
                      <a:r>
                        <a:rPr lang="en-US" sz="1400" b="0" i="0" u="none" strike="noStrike" kern="1200" baseline="0" dirty="0">
                          <a:solidFill>
                            <a:schemeClr val="dk1"/>
                          </a:solidFill>
                          <a:latin typeface="+mn-lt"/>
                          <a:ea typeface="+mn-ea"/>
                          <a:cs typeface="+mn-cs"/>
                        </a:rPr>
                        <a:t>Requirements had to be adopted in later stages as problems with the data became evident</a:t>
                      </a:r>
                      <a:endParaRPr lang="en-US" sz="1400" dirty="0"/>
                    </a:p>
                  </a:txBody>
                  <a:tcPr/>
                </a:tc>
                <a:tc>
                  <a:txBody>
                    <a:bodyPr/>
                    <a:lstStyle/>
                    <a:p>
                      <a:r>
                        <a:rPr lang="en-US" sz="1400" b="0" i="0" u="none" strike="noStrike" kern="1200" baseline="0" dirty="0">
                          <a:solidFill>
                            <a:schemeClr val="dk1"/>
                          </a:solidFill>
                          <a:latin typeface="+mn-lt"/>
                          <a:ea typeface="+mn-ea"/>
                          <a:cs typeface="+mn-cs"/>
                        </a:rPr>
                        <a:t>Project owner was an unpredictable group (not so concerned with the project)</a:t>
                      </a:r>
                      <a:endParaRPr lang="en-US" sz="1400" dirty="0"/>
                    </a:p>
                  </a:txBody>
                  <a:tcPr/>
                </a:tc>
                <a:extLst>
                  <a:ext uri="{0D108BD9-81ED-4DB2-BD59-A6C34878D82A}">
                    <a16:rowId xmlns:a16="http://schemas.microsoft.com/office/drawing/2014/main" val="1681726799"/>
                  </a:ext>
                </a:extLst>
              </a:tr>
            </a:tbl>
          </a:graphicData>
        </a:graphic>
      </p:graphicFrame>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8" name="Slide Number Placeholder 7"/>
          <p:cNvSpPr>
            <a:spLocks noGrp="1"/>
          </p:cNvSpPr>
          <p:nvPr>
            <p:ph type="sldNum" sz="quarter" idx="13"/>
          </p:nvPr>
        </p:nvSpPr>
        <p:spPr/>
        <p:txBody>
          <a:bodyPr/>
          <a:lstStyle/>
          <a:p>
            <a:fld id="{15C29056-5AFA-7949-831A-3EC086771171}" type="slidenum">
              <a:rPr lang="de-DE" smtClean="0"/>
              <a:pPr/>
              <a:t>15</a:t>
            </a:fld>
            <a:endParaRPr lang="de-DE" dirty="0"/>
          </a:p>
        </p:txBody>
      </p:sp>
    </p:spTree>
    <p:extLst>
      <p:ext uri="{BB962C8B-B14F-4D97-AF65-F5344CB8AC3E}">
        <p14:creationId xmlns:p14="http://schemas.microsoft.com/office/powerpoint/2010/main" val="3414067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E56D488-BF00-5243-860A-FF1D6FD8DA47}"/>
              </a:ext>
            </a:extLst>
          </p:cNvPr>
          <p:cNvSpPr>
            <a:spLocks noGrp="1"/>
          </p:cNvSpPr>
          <p:nvPr>
            <p:ph type="title"/>
          </p:nvPr>
        </p:nvSpPr>
        <p:spPr/>
        <p:txBody>
          <a:bodyPr/>
          <a:lstStyle/>
          <a:p>
            <a:r>
              <a:rPr lang="de-DE" dirty="0"/>
              <a:t>Cognitive maps</a:t>
            </a:r>
          </a:p>
        </p:txBody>
      </p:sp>
      <p:sp>
        <p:nvSpPr>
          <p:cNvPr id="5" name="Textplatzhalter 4">
            <a:extLst>
              <a:ext uri="{FF2B5EF4-FFF2-40B4-BE49-F238E27FC236}">
                <a16:creationId xmlns:a16="http://schemas.microsoft.com/office/drawing/2014/main" id="{69F87433-1E60-9B4C-B81D-BCC019012465}"/>
              </a:ext>
            </a:extLst>
          </p:cNvPr>
          <p:cNvSpPr>
            <a:spLocks noGrp="1"/>
          </p:cNvSpPr>
          <p:nvPr>
            <p:ph type="body" sz="quarter" idx="15"/>
          </p:nvPr>
        </p:nvSpPr>
        <p:spPr>
          <a:xfrm>
            <a:off x="358776" y="900001"/>
            <a:ext cx="2728136" cy="4302237"/>
          </a:xfrm>
        </p:spPr>
        <p:txBody>
          <a:bodyPr/>
          <a:lstStyle/>
          <a:p>
            <a:r>
              <a:rPr lang="de-DE" dirty="0"/>
              <a:t>Tool to sketch</a:t>
            </a:r>
          </a:p>
          <a:p>
            <a:pPr lvl="1"/>
            <a:r>
              <a:rPr lang="de-DE" sz="1600" dirty="0"/>
              <a:t>Beliefs</a:t>
            </a:r>
          </a:p>
          <a:p>
            <a:pPr lvl="1"/>
            <a:r>
              <a:rPr lang="de-DE" sz="1600" dirty="0"/>
              <a:t>Experiences</a:t>
            </a:r>
          </a:p>
          <a:p>
            <a:pPr lvl="1"/>
            <a:r>
              <a:rPr lang="de-DE" sz="1600" dirty="0"/>
              <a:t>Known factors</a:t>
            </a:r>
          </a:p>
          <a:p>
            <a:pPr lvl="1"/>
            <a:r>
              <a:rPr lang="de-DE" sz="1600" dirty="0"/>
              <a:t>How they influence </a:t>
            </a:r>
          </a:p>
          <a:p>
            <a:pPr marL="488950" lvl="2" indent="0">
              <a:buNone/>
            </a:pPr>
            <a:r>
              <a:rPr lang="de-DE" sz="1600" dirty="0"/>
              <a:t>each other</a:t>
            </a:r>
          </a:p>
        </p:txBody>
      </p:sp>
      <p:pic>
        <p:nvPicPr>
          <p:cNvPr id="2" name="Picture 1">
            <a:extLst>
              <a:ext uri="{FF2B5EF4-FFF2-40B4-BE49-F238E27FC236}">
                <a16:creationId xmlns:a16="http://schemas.microsoft.com/office/drawing/2014/main" id="{735A0A9E-2034-4D09-97AD-5BC1C63DA89E}"/>
              </a:ext>
            </a:extLst>
          </p:cNvPr>
          <p:cNvPicPr>
            <a:picLocks noChangeAspect="1"/>
          </p:cNvPicPr>
          <p:nvPr/>
        </p:nvPicPr>
        <p:blipFill>
          <a:blip r:embed="rId2"/>
          <a:stretch>
            <a:fillRect/>
          </a:stretch>
        </p:blipFill>
        <p:spPr>
          <a:xfrm>
            <a:off x="3272443" y="709348"/>
            <a:ext cx="5751109" cy="4411494"/>
          </a:xfrm>
          <a:prstGeom prst="rect">
            <a:avLst/>
          </a:prstGeom>
        </p:spPr>
      </p:pic>
      <p:sp>
        <p:nvSpPr>
          <p:cNvPr id="6" name="Footer Placeholder 5"/>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8" name="Slide Number Placeholder 7"/>
          <p:cNvSpPr>
            <a:spLocks noGrp="1"/>
          </p:cNvSpPr>
          <p:nvPr>
            <p:ph type="sldNum" sz="quarter" idx="14"/>
          </p:nvPr>
        </p:nvSpPr>
        <p:spPr/>
        <p:txBody>
          <a:bodyPr/>
          <a:lstStyle/>
          <a:p>
            <a:fld id="{15C29056-5AFA-7949-831A-3EC086771171}" type="slidenum">
              <a:rPr lang="de-DE" smtClean="0"/>
              <a:pPr/>
              <a:t>16</a:t>
            </a:fld>
            <a:endParaRPr lang="de-DE" dirty="0"/>
          </a:p>
        </p:txBody>
      </p:sp>
    </p:spTree>
    <p:extLst>
      <p:ext uri="{BB962C8B-B14F-4D97-AF65-F5344CB8AC3E}">
        <p14:creationId xmlns:p14="http://schemas.microsoft.com/office/powerpoint/2010/main" val="1442802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E56D488-BF00-5243-860A-FF1D6FD8DA47}"/>
              </a:ext>
            </a:extLst>
          </p:cNvPr>
          <p:cNvSpPr>
            <a:spLocks noGrp="1"/>
          </p:cNvSpPr>
          <p:nvPr>
            <p:ph type="title"/>
          </p:nvPr>
        </p:nvSpPr>
        <p:spPr/>
        <p:txBody>
          <a:bodyPr/>
          <a:lstStyle/>
          <a:p>
            <a:r>
              <a:rPr lang="de-DE" dirty="0"/>
              <a:t>Cognitive maps</a:t>
            </a:r>
          </a:p>
        </p:txBody>
      </p:sp>
      <p:sp>
        <p:nvSpPr>
          <p:cNvPr id="5" name="Textplatzhalter 4">
            <a:extLst>
              <a:ext uri="{FF2B5EF4-FFF2-40B4-BE49-F238E27FC236}">
                <a16:creationId xmlns:a16="http://schemas.microsoft.com/office/drawing/2014/main" id="{69F87433-1E60-9B4C-B81D-BCC019012465}"/>
              </a:ext>
            </a:extLst>
          </p:cNvPr>
          <p:cNvSpPr>
            <a:spLocks noGrp="1"/>
          </p:cNvSpPr>
          <p:nvPr>
            <p:ph type="body" sz="quarter" idx="15"/>
          </p:nvPr>
        </p:nvSpPr>
        <p:spPr>
          <a:xfrm>
            <a:off x="358776" y="900001"/>
            <a:ext cx="2974570" cy="4302237"/>
          </a:xfrm>
        </p:spPr>
        <p:txBody>
          <a:bodyPr/>
          <a:lstStyle/>
          <a:p>
            <a:r>
              <a:rPr lang="de-DE" dirty="0"/>
              <a:t>How often will a certain product be found in a basket?</a:t>
            </a:r>
          </a:p>
          <a:p>
            <a:pPr lvl="1"/>
            <a:r>
              <a:rPr lang="de-DE" sz="1600" dirty="0"/>
              <a:t>Directly influenced by factors around it</a:t>
            </a:r>
          </a:p>
          <a:p>
            <a:pPr lvl="2"/>
            <a:r>
              <a:rPr lang="de-DE" sz="1600" dirty="0"/>
              <a:t>E.g., affordability</a:t>
            </a:r>
          </a:p>
          <a:p>
            <a:pPr lvl="1"/>
            <a:r>
              <a:rPr lang="de-DE" sz="1600" dirty="0"/>
              <a:t>Indirectly influenced by other factors</a:t>
            </a:r>
          </a:p>
          <a:p>
            <a:pPr lvl="2"/>
            <a:r>
              <a:rPr lang="de-DE" sz="1600" dirty="0"/>
              <a:t>E.g., size of household</a:t>
            </a:r>
          </a:p>
          <a:p>
            <a:pPr lvl="1"/>
            <a:r>
              <a:rPr lang="de-DE" sz="1600" dirty="0"/>
              <a:t>Postive or negative correlation</a:t>
            </a:r>
          </a:p>
          <a:p>
            <a:pPr lvl="1"/>
            <a:endParaRPr lang="de-DE" dirty="0"/>
          </a:p>
          <a:p>
            <a:pPr lvl="1"/>
            <a:endParaRPr lang="de-DE" dirty="0"/>
          </a:p>
        </p:txBody>
      </p:sp>
      <p:pic>
        <p:nvPicPr>
          <p:cNvPr id="2" name="Picture 1">
            <a:extLst>
              <a:ext uri="{FF2B5EF4-FFF2-40B4-BE49-F238E27FC236}">
                <a16:creationId xmlns:a16="http://schemas.microsoft.com/office/drawing/2014/main" id="{DE8E1763-615A-4194-83C6-861CE00B92A8}"/>
              </a:ext>
            </a:extLst>
          </p:cNvPr>
          <p:cNvPicPr>
            <a:picLocks noChangeAspect="1"/>
          </p:cNvPicPr>
          <p:nvPr/>
        </p:nvPicPr>
        <p:blipFill>
          <a:blip r:embed="rId2"/>
          <a:stretch>
            <a:fillRect/>
          </a:stretch>
        </p:blipFill>
        <p:spPr>
          <a:xfrm>
            <a:off x="3272443" y="709348"/>
            <a:ext cx="5751109" cy="4411494"/>
          </a:xfrm>
          <a:prstGeom prst="rect">
            <a:avLst/>
          </a:prstGeom>
        </p:spPr>
      </p:pic>
      <p:sp>
        <p:nvSpPr>
          <p:cNvPr id="6" name="Footer Placeholder 5"/>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8" name="Slide Number Placeholder 7"/>
          <p:cNvSpPr>
            <a:spLocks noGrp="1"/>
          </p:cNvSpPr>
          <p:nvPr>
            <p:ph type="sldNum" sz="quarter" idx="14"/>
          </p:nvPr>
        </p:nvSpPr>
        <p:spPr/>
        <p:txBody>
          <a:bodyPr/>
          <a:lstStyle/>
          <a:p>
            <a:fld id="{15C29056-5AFA-7949-831A-3EC086771171}" type="slidenum">
              <a:rPr lang="de-DE" smtClean="0"/>
              <a:pPr/>
              <a:t>17</a:t>
            </a:fld>
            <a:endParaRPr lang="de-DE" dirty="0"/>
          </a:p>
        </p:txBody>
      </p:sp>
    </p:spTree>
    <p:extLst>
      <p:ext uri="{BB962C8B-B14F-4D97-AF65-F5344CB8AC3E}">
        <p14:creationId xmlns:p14="http://schemas.microsoft.com/office/powerpoint/2010/main" val="833067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F32B7-5327-42D6-AD0B-BA79D683F910}"/>
              </a:ext>
            </a:extLst>
          </p:cNvPr>
          <p:cNvSpPr>
            <a:spLocks noGrp="1"/>
          </p:cNvSpPr>
          <p:nvPr>
            <p:ph type="title"/>
          </p:nvPr>
        </p:nvSpPr>
        <p:spPr/>
        <p:txBody>
          <a:bodyPr/>
          <a:lstStyle/>
          <a:p>
            <a:r>
              <a:rPr lang="en-US" dirty="0"/>
              <a:t>Clarifying the Primary Objectives</a:t>
            </a:r>
          </a:p>
        </p:txBody>
      </p:sp>
      <p:sp>
        <p:nvSpPr>
          <p:cNvPr id="4" name="Text Placeholder 3">
            <a:extLst>
              <a:ext uri="{FF2B5EF4-FFF2-40B4-BE49-F238E27FC236}">
                <a16:creationId xmlns:a16="http://schemas.microsoft.com/office/drawing/2014/main" id="{2ACDD529-F1AE-4BFC-86E6-96467742EA0B}"/>
              </a:ext>
            </a:extLst>
          </p:cNvPr>
          <p:cNvSpPr>
            <a:spLocks noGrp="1"/>
          </p:cNvSpPr>
          <p:nvPr>
            <p:ph type="body" sz="quarter" idx="14"/>
          </p:nvPr>
        </p:nvSpPr>
        <p:spPr/>
        <p:txBody>
          <a:bodyPr/>
          <a:lstStyle/>
          <a:p>
            <a:r>
              <a:rPr lang="en-US" dirty="0"/>
              <a:t>Once the solution is identified</a:t>
            </a:r>
          </a:p>
          <a:p>
            <a:pPr lvl="1"/>
            <a:r>
              <a:rPr lang="en-US" sz="1600" dirty="0"/>
              <a:t>Explore advantages &amp; disadvantages</a:t>
            </a:r>
          </a:p>
          <a:p>
            <a:r>
              <a:rPr lang="en-US" dirty="0"/>
              <a:t>Is the goal</a:t>
            </a:r>
          </a:p>
          <a:p>
            <a:pPr lvl="1"/>
            <a:r>
              <a:rPr lang="en-US" sz="1600" dirty="0"/>
              <a:t>Precise enough?</a:t>
            </a:r>
          </a:p>
          <a:p>
            <a:pPr lvl="1"/>
            <a:r>
              <a:rPr lang="en-US" sz="1600" dirty="0"/>
              <a:t>Actionable?</a:t>
            </a:r>
          </a:p>
        </p:txBody>
      </p:sp>
      <p:graphicFrame>
        <p:nvGraphicFramePr>
          <p:cNvPr id="7" name="Table 6"/>
          <p:cNvGraphicFramePr>
            <a:graphicFrameLocks noGrp="1"/>
          </p:cNvGraphicFramePr>
          <p:nvPr>
            <p:extLst>
              <p:ext uri="{D42A27DB-BD31-4B8C-83A1-F6EECF244321}">
                <p14:modId xmlns:p14="http://schemas.microsoft.com/office/powerpoint/2010/main" val="93591042"/>
              </p:ext>
            </p:extLst>
          </p:nvPr>
        </p:nvGraphicFramePr>
        <p:xfrm>
          <a:off x="664873" y="2771192"/>
          <a:ext cx="7940351" cy="2295331"/>
        </p:xfrm>
        <a:graphic>
          <a:graphicData uri="http://schemas.openxmlformats.org/drawingml/2006/table">
            <a:tbl>
              <a:tblPr firstCol="1" bandRow="1">
                <a:tableStyleId>{5C22544A-7EE6-4342-B048-85BDC9FD1C3A}</a:tableStyleId>
              </a:tblPr>
              <a:tblGrid>
                <a:gridCol w="1631988">
                  <a:extLst>
                    <a:ext uri="{9D8B030D-6E8A-4147-A177-3AD203B41FA5}">
                      <a16:colId xmlns:a16="http://schemas.microsoft.com/office/drawing/2014/main" val="1717123714"/>
                    </a:ext>
                  </a:extLst>
                </a:gridCol>
                <a:gridCol w="6308363">
                  <a:extLst>
                    <a:ext uri="{9D8B030D-6E8A-4147-A177-3AD203B41FA5}">
                      <a16:colId xmlns:a16="http://schemas.microsoft.com/office/drawing/2014/main" val="3587730444"/>
                    </a:ext>
                  </a:extLst>
                </a:gridCol>
              </a:tblGrid>
              <a:tr h="673297">
                <a:tc>
                  <a:txBody>
                    <a:bodyPr/>
                    <a:lstStyle/>
                    <a:p>
                      <a:r>
                        <a:rPr lang="en-GB" sz="1600" dirty="0"/>
                        <a:t>Objective</a:t>
                      </a:r>
                      <a:endParaRPr lang="en-US" sz="1600" dirty="0"/>
                    </a:p>
                  </a:txBody>
                  <a:tcPr/>
                </a:tc>
                <a:tc>
                  <a:txBody>
                    <a:bodyPr/>
                    <a:lstStyle/>
                    <a:p>
                      <a:r>
                        <a:rPr lang="en-US" sz="1600" b="0" i="0" u="none" strike="noStrike" kern="1200" baseline="0" dirty="0">
                          <a:solidFill>
                            <a:schemeClr val="dk1"/>
                          </a:solidFill>
                          <a:latin typeface="+mn-lt"/>
                          <a:ea typeface="+mn-ea"/>
                          <a:cs typeface="+mn-cs"/>
                        </a:rPr>
                        <a:t>Increase revenues (per campaign and/or per customer) in direct mailing campaigns by personalized offer and individual customer selection</a:t>
                      </a:r>
                      <a:endParaRPr lang="en-US" sz="1600" dirty="0"/>
                    </a:p>
                  </a:txBody>
                  <a:tcPr/>
                </a:tc>
                <a:extLst>
                  <a:ext uri="{0D108BD9-81ED-4DB2-BD59-A6C34878D82A}">
                    <a16:rowId xmlns:a16="http://schemas.microsoft.com/office/drawing/2014/main" val="3444367655"/>
                  </a:ext>
                </a:extLst>
              </a:tr>
              <a:tr h="948737">
                <a:tc>
                  <a:txBody>
                    <a:bodyPr/>
                    <a:lstStyle/>
                    <a:p>
                      <a:r>
                        <a:rPr lang="en-GB" sz="1600" dirty="0"/>
                        <a:t>Deliverable</a:t>
                      </a:r>
                      <a:endParaRPr lang="en-US" sz="1600" dirty="0"/>
                    </a:p>
                  </a:txBody>
                  <a:tcPr/>
                </a:tc>
                <a:tc>
                  <a:txBody>
                    <a:bodyPr/>
                    <a:lstStyle/>
                    <a:p>
                      <a:r>
                        <a:rPr lang="en-US" sz="1600" b="0" i="0" u="none" strike="noStrike" kern="1200" baseline="0" dirty="0">
                          <a:solidFill>
                            <a:schemeClr val="dk1"/>
                          </a:solidFill>
                          <a:latin typeface="+mn-lt"/>
                          <a:ea typeface="+mn-ea"/>
                          <a:cs typeface="+mn-cs"/>
                        </a:rPr>
                        <a:t>Software that automatically selects a specified number of customers from the database to whom the mailing shall be sent, runtime max. half-day for database of current size</a:t>
                      </a:r>
                      <a:endParaRPr lang="en-US" sz="1600" dirty="0"/>
                    </a:p>
                  </a:txBody>
                  <a:tcPr/>
                </a:tc>
                <a:extLst>
                  <a:ext uri="{0D108BD9-81ED-4DB2-BD59-A6C34878D82A}">
                    <a16:rowId xmlns:a16="http://schemas.microsoft.com/office/drawing/2014/main" val="1997770113"/>
                  </a:ext>
                </a:extLst>
              </a:tr>
              <a:tr h="673297">
                <a:tc>
                  <a:txBody>
                    <a:bodyPr/>
                    <a:lstStyle/>
                    <a:p>
                      <a:r>
                        <a:rPr lang="en-GB" sz="1600" dirty="0"/>
                        <a:t>Success criteria</a:t>
                      </a:r>
                      <a:endParaRPr lang="en-US" sz="1600" dirty="0"/>
                    </a:p>
                  </a:txBody>
                  <a:tcPr/>
                </a:tc>
                <a:tc>
                  <a:txBody>
                    <a:bodyPr/>
                    <a:lstStyle/>
                    <a:p>
                      <a:r>
                        <a:rPr lang="en-US" sz="1600" b="0" i="0" u="none" strike="noStrike" kern="1200" baseline="0" dirty="0">
                          <a:solidFill>
                            <a:schemeClr val="dk1"/>
                          </a:solidFill>
                          <a:latin typeface="+mn-lt"/>
                          <a:ea typeface="+mn-ea"/>
                          <a:cs typeface="+mn-cs"/>
                        </a:rPr>
                        <a:t>Improve order rate by 5% or total revenues by 5%, measured within 4 weeks after mailing was sent, compared to rate of last 3 mailings</a:t>
                      </a:r>
                      <a:endParaRPr lang="en-US" sz="1600" dirty="0"/>
                    </a:p>
                  </a:txBody>
                  <a:tcPr/>
                </a:tc>
                <a:extLst>
                  <a:ext uri="{0D108BD9-81ED-4DB2-BD59-A6C34878D82A}">
                    <a16:rowId xmlns:a16="http://schemas.microsoft.com/office/drawing/2014/main" val="54935062"/>
                  </a:ext>
                </a:extLst>
              </a:tr>
            </a:tbl>
          </a:graphicData>
        </a:graphic>
      </p:graphicFrame>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8" name="Slide Number Placeholder 7"/>
          <p:cNvSpPr>
            <a:spLocks noGrp="1"/>
          </p:cNvSpPr>
          <p:nvPr>
            <p:ph type="sldNum" sz="quarter" idx="13"/>
          </p:nvPr>
        </p:nvSpPr>
        <p:spPr/>
        <p:txBody>
          <a:bodyPr/>
          <a:lstStyle/>
          <a:p>
            <a:fld id="{15C29056-5AFA-7949-831A-3EC086771171}" type="slidenum">
              <a:rPr lang="de-DE" smtClean="0"/>
              <a:pPr/>
              <a:t>18</a:t>
            </a:fld>
            <a:endParaRPr lang="de-DE" dirty="0"/>
          </a:p>
        </p:txBody>
      </p:sp>
    </p:spTree>
    <p:extLst>
      <p:ext uri="{BB962C8B-B14F-4D97-AF65-F5344CB8AC3E}">
        <p14:creationId xmlns:p14="http://schemas.microsoft.com/office/powerpoint/2010/main" val="831035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66340-F25C-4615-A31E-BC97B68BFE1B}"/>
              </a:ext>
            </a:extLst>
          </p:cNvPr>
          <p:cNvSpPr>
            <a:spLocks noGrp="1"/>
          </p:cNvSpPr>
          <p:nvPr>
            <p:ph type="title"/>
          </p:nvPr>
        </p:nvSpPr>
        <p:spPr/>
        <p:txBody>
          <a:bodyPr/>
          <a:lstStyle/>
          <a:p>
            <a:r>
              <a:rPr lang="en-US" dirty="0"/>
              <a:t>Assess the Situation</a:t>
            </a:r>
          </a:p>
        </p:txBody>
      </p:sp>
      <p:sp>
        <p:nvSpPr>
          <p:cNvPr id="4" name="Text Placeholder 3">
            <a:extLst>
              <a:ext uri="{FF2B5EF4-FFF2-40B4-BE49-F238E27FC236}">
                <a16:creationId xmlns:a16="http://schemas.microsoft.com/office/drawing/2014/main" id="{DE8D7767-D00B-441D-9BD7-D7DC84D530E0}"/>
              </a:ext>
            </a:extLst>
          </p:cNvPr>
          <p:cNvSpPr>
            <a:spLocks noGrp="1"/>
          </p:cNvSpPr>
          <p:nvPr>
            <p:ph type="body" sz="quarter" idx="14"/>
          </p:nvPr>
        </p:nvSpPr>
        <p:spPr/>
        <p:txBody>
          <a:bodyPr/>
          <a:lstStyle/>
          <a:p>
            <a:r>
              <a:rPr lang="en-US" dirty="0"/>
              <a:t>Will this be a successful data analysis project?</a:t>
            </a:r>
          </a:p>
          <a:p>
            <a:r>
              <a:rPr lang="en-US" dirty="0"/>
              <a:t>Examine the following:</a:t>
            </a:r>
          </a:p>
          <a:p>
            <a:endParaRPr lang="en-US" dirty="0"/>
          </a:p>
          <a:p>
            <a:r>
              <a:rPr lang="en-US" b="1" dirty="0"/>
              <a:t>Requirements and constraints</a:t>
            </a:r>
          </a:p>
          <a:p>
            <a:pPr lvl="1"/>
            <a:r>
              <a:rPr lang="en-US" dirty="0"/>
              <a:t>Model requirements (e.g., explanatory model)</a:t>
            </a:r>
          </a:p>
          <a:p>
            <a:pPr lvl="1"/>
            <a:r>
              <a:rPr lang="en-US" dirty="0"/>
              <a:t>Ethical, political, and legal issues (e.g., must exclude gender, race, and/or age)</a:t>
            </a:r>
          </a:p>
          <a:p>
            <a:pPr lvl="1"/>
            <a:r>
              <a:rPr lang="en-US" dirty="0"/>
              <a:t>Technical constrains</a:t>
            </a:r>
          </a:p>
          <a:p>
            <a:r>
              <a:rPr lang="en-US" b="1" dirty="0"/>
              <a:t>Assumptions</a:t>
            </a:r>
          </a:p>
          <a:p>
            <a:pPr lvl="1"/>
            <a:r>
              <a:rPr lang="en-US" dirty="0"/>
              <a:t>Representativeness (the sample represents the whole population)</a:t>
            </a:r>
          </a:p>
          <a:p>
            <a:pPr lvl="1"/>
            <a:r>
              <a:rPr lang="en-US" dirty="0"/>
              <a:t>Informativeness (influencing factors should be included in the model)</a:t>
            </a:r>
          </a:p>
          <a:p>
            <a:pPr lvl="1"/>
            <a:r>
              <a:rPr lang="en-US" dirty="0"/>
              <a:t>Good data quality</a:t>
            </a:r>
          </a:p>
          <a:p>
            <a:pPr lvl="1"/>
            <a:r>
              <a:rPr lang="en-US" dirty="0"/>
              <a:t>Presence of external factors</a:t>
            </a:r>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19</a:t>
            </a:fld>
            <a:endParaRPr lang="de-DE" dirty="0"/>
          </a:p>
        </p:txBody>
      </p:sp>
    </p:spTree>
    <p:extLst>
      <p:ext uri="{BB962C8B-B14F-4D97-AF65-F5344CB8AC3E}">
        <p14:creationId xmlns:p14="http://schemas.microsoft.com/office/powerpoint/2010/main" val="3359215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Summary of this lesson</a:t>
            </a:r>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4"/>
          </p:nvPr>
        </p:nvSpPr>
        <p:spPr>
          <a:xfrm>
            <a:off x="360000" y="2011680"/>
            <a:ext cx="8378825" cy="3195999"/>
          </a:xfrm>
        </p:spPr>
        <p:txBody>
          <a:bodyPr/>
          <a:lstStyle/>
          <a:p>
            <a:pPr marL="6350" indent="0" algn="ctr">
              <a:buNone/>
            </a:pPr>
            <a:r>
              <a:rPr lang="de-DE" i="1" dirty="0"/>
              <a:t>„... </a:t>
            </a:r>
            <a:r>
              <a:rPr lang="en-US" i="1" dirty="0"/>
              <a:t>the goal of the project understanding phase is to assess the main objective, the potential benefits, as well as the constraints, assumptions, and risks”</a:t>
            </a:r>
          </a:p>
          <a:p>
            <a:pPr marL="6350" indent="0" algn="ctr">
              <a:buNone/>
            </a:pPr>
            <a:endParaRPr lang="de-DE" dirty="0"/>
          </a:p>
          <a:p>
            <a:pPr marL="6350" indent="0" algn="ctr">
              <a:buNone/>
            </a:pPr>
            <a:r>
              <a:rPr lang="de-DE" dirty="0"/>
              <a:t>How do we identify the main objective of a project, and plan the approach?</a:t>
            </a:r>
          </a:p>
        </p:txBody>
      </p:sp>
      <p:sp>
        <p:nvSpPr>
          <p:cNvPr id="7" name="TextBox 6">
            <a:extLst>
              <a:ext uri="{FF2B5EF4-FFF2-40B4-BE49-F238E27FC236}">
                <a16:creationId xmlns:a16="http://schemas.microsoft.com/office/drawing/2014/main" id="{52714CF6-6886-4870-9E02-EDDDDBBD7270}"/>
              </a:ext>
            </a:extLst>
          </p:cNvPr>
          <p:cNvSpPr txBox="1"/>
          <p:nvPr/>
        </p:nvSpPr>
        <p:spPr>
          <a:xfrm>
            <a:off x="558052" y="4795554"/>
            <a:ext cx="8047172" cy="369332"/>
          </a:xfrm>
          <a:prstGeom prst="rect">
            <a:avLst/>
          </a:prstGeom>
          <a:solidFill>
            <a:schemeClr val="bg1"/>
          </a:solidFill>
        </p:spPr>
        <p:txBody>
          <a:bodyPr wrap="square">
            <a:spAutoFit/>
          </a:bodyPr>
          <a:lstStyle/>
          <a:p>
            <a:pPr algn="ctr"/>
            <a:r>
              <a:rPr lang="de-DE" i="1" dirty="0"/>
              <a:t>*This lesson refers to chapter 3 and part of chapter 4 of the GIDS book</a:t>
            </a:r>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8" name="Slide Number Placeholder 7"/>
          <p:cNvSpPr>
            <a:spLocks noGrp="1"/>
          </p:cNvSpPr>
          <p:nvPr>
            <p:ph type="sldNum" sz="quarter" idx="13"/>
          </p:nvPr>
        </p:nvSpPr>
        <p:spPr/>
        <p:txBody>
          <a:bodyPr/>
          <a:lstStyle/>
          <a:p>
            <a:fld id="{15C29056-5AFA-7949-831A-3EC086771171}" type="slidenum">
              <a:rPr lang="de-DE" smtClean="0"/>
              <a:pPr/>
              <a:t>2</a:t>
            </a:fld>
            <a:endParaRPr lang="de-DE" dirty="0"/>
          </a:p>
        </p:txBody>
      </p:sp>
    </p:spTree>
    <p:extLst>
      <p:ext uri="{BB962C8B-B14F-4D97-AF65-F5344CB8AC3E}">
        <p14:creationId xmlns:p14="http://schemas.microsoft.com/office/powerpoint/2010/main" val="4177084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FF887-25F4-4B3C-B00C-0740AC8209E5}"/>
              </a:ext>
            </a:extLst>
          </p:cNvPr>
          <p:cNvSpPr>
            <a:spLocks noGrp="1"/>
          </p:cNvSpPr>
          <p:nvPr>
            <p:ph type="title"/>
          </p:nvPr>
        </p:nvSpPr>
        <p:spPr/>
        <p:txBody>
          <a:bodyPr/>
          <a:lstStyle/>
          <a:p>
            <a:r>
              <a:rPr lang="en-US" dirty="0"/>
              <a:t>Determine Analysis Goals</a:t>
            </a:r>
          </a:p>
        </p:txBody>
      </p:sp>
      <p:sp>
        <p:nvSpPr>
          <p:cNvPr id="4" name="Text Placeholder 3">
            <a:extLst>
              <a:ext uri="{FF2B5EF4-FFF2-40B4-BE49-F238E27FC236}">
                <a16:creationId xmlns:a16="http://schemas.microsoft.com/office/drawing/2014/main" id="{065E4769-3FF2-48C5-967B-0365E372B55A}"/>
              </a:ext>
            </a:extLst>
          </p:cNvPr>
          <p:cNvSpPr>
            <a:spLocks noGrp="1"/>
          </p:cNvSpPr>
          <p:nvPr>
            <p:ph type="body" sz="quarter" idx="14"/>
          </p:nvPr>
        </p:nvSpPr>
        <p:spPr/>
        <p:txBody>
          <a:bodyPr/>
          <a:lstStyle/>
          <a:p>
            <a:pPr marL="6350" indent="0">
              <a:buNone/>
            </a:pPr>
            <a:r>
              <a:rPr lang="en-US" dirty="0"/>
              <a:t>Select models and techniques with the following properties</a:t>
            </a:r>
          </a:p>
          <a:p>
            <a:pPr lvl="1"/>
            <a:r>
              <a:rPr lang="en-US" sz="1600" b="1" dirty="0"/>
              <a:t>Interpretability</a:t>
            </a:r>
          </a:p>
          <a:p>
            <a:pPr lvl="2"/>
            <a:r>
              <a:rPr lang="en-US" sz="1600" dirty="0"/>
              <a:t>The model can be understood / interpreted</a:t>
            </a:r>
          </a:p>
          <a:p>
            <a:pPr lvl="2"/>
            <a:endParaRPr lang="en-US" sz="1600" dirty="0"/>
          </a:p>
          <a:p>
            <a:pPr lvl="1"/>
            <a:r>
              <a:rPr lang="en-US" sz="1600" b="1" dirty="0"/>
              <a:t>Reproducibility / stability</a:t>
            </a:r>
          </a:p>
          <a:p>
            <a:pPr lvl="2"/>
            <a:r>
              <a:rPr lang="en-US" sz="1600" dirty="0"/>
              <a:t>Similar model performance every time the analysis is carried out</a:t>
            </a:r>
          </a:p>
          <a:p>
            <a:pPr lvl="2"/>
            <a:endParaRPr lang="en-US" sz="1600" dirty="0"/>
          </a:p>
          <a:p>
            <a:pPr lvl="1"/>
            <a:r>
              <a:rPr lang="en-US" sz="1600" b="1" dirty="0"/>
              <a:t>Model flexibility / adequacy</a:t>
            </a:r>
          </a:p>
          <a:p>
            <a:pPr lvl="2"/>
            <a:r>
              <a:rPr lang="en-US" sz="1600" dirty="0"/>
              <a:t>The model can adapt to more complicated situations</a:t>
            </a:r>
          </a:p>
          <a:p>
            <a:pPr lvl="2"/>
            <a:endParaRPr lang="en-US" sz="1600" dirty="0"/>
          </a:p>
          <a:p>
            <a:pPr lvl="1"/>
            <a:r>
              <a:rPr lang="en-US" sz="1600" b="1" dirty="0"/>
              <a:t>Runtime</a:t>
            </a:r>
          </a:p>
          <a:p>
            <a:pPr lvl="2"/>
            <a:r>
              <a:rPr lang="en-US" sz="1600" dirty="0"/>
              <a:t>Strict runtime requirements may limit computationally intensive approaches</a:t>
            </a:r>
          </a:p>
          <a:p>
            <a:pPr lvl="2"/>
            <a:endParaRPr lang="en-US" sz="1600" dirty="0"/>
          </a:p>
          <a:p>
            <a:pPr lvl="1"/>
            <a:r>
              <a:rPr lang="en-US" sz="1600" b="1" dirty="0"/>
              <a:t>Interestingness / use of expert knowledge</a:t>
            </a:r>
          </a:p>
          <a:p>
            <a:pPr lvl="2"/>
            <a:r>
              <a:rPr lang="en-US" sz="1600" dirty="0"/>
              <a:t>Experts may already know the finings from the analysis</a:t>
            </a:r>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20</a:t>
            </a:fld>
            <a:endParaRPr lang="de-DE" dirty="0"/>
          </a:p>
        </p:txBody>
      </p:sp>
    </p:spTree>
    <p:extLst>
      <p:ext uri="{BB962C8B-B14F-4D97-AF65-F5344CB8AC3E}">
        <p14:creationId xmlns:p14="http://schemas.microsoft.com/office/powerpoint/2010/main" val="938623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4516" y="1044000"/>
            <a:ext cx="5484553" cy="1938992"/>
          </a:xfrm>
        </p:spPr>
        <p:txBody>
          <a:bodyPr/>
          <a:lstStyle/>
          <a:p>
            <a:r>
              <a:rPr lang="en-GB" dirty="0"/>
              <a:t>ETL: Extraction, Transformation, Loading</a:t>
            </a:r>
            <a:endParaRPr lang="en-US" dirty="0"/>
          </a:p>
        </p:txBody>
      </p:sp>
      <p:sp>
        <p:nvSpPr>
          <p:cNvPr id="4" name="Footer Placeholder 3"/>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Slide Number Placeholder 5"/>
          <p:cNvSpPr>
            <a:spLocks noGrp="1"/>
          </p:cNvSpPr>
          <p:nvPr>
            <p:ph type="sldNum" sz="quarter" idx="4"/>
          </p:nvPr>
        </p:nvSpPr>
        <p:spPr/>
        <p:txBody>
          <a:bodyPr/>
          <a:lstStyle/>
          <a:p>
            <a:fld id="{15C29056-5AFA-7949-831A-3EC086771171}" type="slidenum">
              <a:rPr lang="de-DE" smtClean="0"/>
              <a:pPr/>
              <a:t>21</a:t>
            </a:fld>
            <a:endParaRPr lang="de-DE" dirty="0"/>
          </a:p>
        </p:txBody>
      </p:sp>
    </p:spTree>
    <p:extLst>
      <p:ext uri="{BB962C8B-B14F-4D97-AF65-F5344CB8AC3E}">
        <p14:creationId xmlns:p14="http://schemas.microsoft.com/office/powerpoint/2010/main" val="139093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34B9B-7943-418F-91F4-FD3A65F8378F}"/>
              </a:ext>
            </a:extLst>
          </p:cNvPr>
          <p:cNvSpPr>
            <a:spLocks noGrp="1"/>
          </p:cNvSpPr>
          <p:nvPr>
            <p:ph type="title"/>
          </p:nvPr>
        </p:nvSpPr>
        <p:spPr/>
        <p:txBody>
          <a:bodyPr/>
          <a:lstStyle/>
          <a:p>
            <a:r>
              <a:rPr lang="de-DE" dirty="0"/>
              <a:t>ETL</a:t>
            </a:r>
            <a:endParaRPr lang="en-GB" dirty="0"/>
          </a:p>
        </p:txBody>
      </p:sp>
      <p:sp>
        <p:nvSpPr>
          <p:cNvPr id="4" name="Text Placeholder 3">
            <a:extLst>
              <a:ext uri="{FF2B5EF4-FFF2-40B4-BE49-F238E27FC236}">
                <a16:creationId xmlns:a16="http://schemas.microsoft.com/office/drawing/2014/main" id="{85496C18-2799-44EE-994D-3F2362A77D79}"/>
              </a:ext>
            </a:extLst>
          </p:cNvPr>
          <p:cNvSpPr>
            <a:spLocks noGrp="1"/>
          </p:cNvSpPr>
          <p:nvPr>
            <p:ph type="body" sz="quarter" idx="14"/>
          </p:nvPr>
        </p:nvSpPr>
        <p:spPr/>
        <p:txBody>
          <a:bodyPr/>
          <a:lstStyle/>
          <a:p>
            <a:pPr marL="6350" indent="0" algn="l">
              <a:buNone/>
            </a:pPr>
            <a:r>
              <a:rPr lang="en-GB" b="0" i="0" u="none" strike="noStrike" baseline="0" dirty="0"/>
              <a:t>Getting the data in not always easy:</a:t>
            </a:r>
          </a:p>
          <a:p>
            <a:pPr algn="l"/>
            <a:r>
              <a:rPr lang="fr-FR" b="0" i="0" u="none" strike="noStrike" baseline="0" dirty="0" err="1"/>
              <a:t>Different</a:t>
            </a:r>
            <a:r>
              <a:rPr lang="fr-FR" b="0" i="0" u="none" strike="noStrike" baseline="0" dirty="0"/>
              <a:t> </a:t>
            </a:r>
            <a:r>
              <a:rPr lang="fr-FR" b="0" i="0" u="none" strike="noStrike" baseline="0" dirty="0" err="1"/>
              <a:t>resources</a:t>
            </a:r>
            <a:r>
              <a:rPr lang="fr-FR" b="0" i="0" u="none" strike="noStrike" baseline="0" dirty="0"/>
              <a:t>: flat files, </a:t>
            </a:r>
            <a:r>
              <a:rPr lang="fr-FR" b="0" i="0" u="none" strike="noStrike" baseline="0" dirty="0" err="1"/>
              <a:t>different</a:t>
            </a:r>
            <a:r>
              <a:rPr lang="fr-FR" b="0" i="0" u="none" strike="noStrike" baseline="0" dirty="0"/>
              <a:t> </a:t>
            </a:r>
            <a:r>
              <a:rPr lang="fr-FR" b="0" i="0" u="none" strike="noStrike" baseline="0" dirty="0" err="1"/>
              <a:t>databases</a:t>
            </a:r>
            <a:r>
              <a:rPr lang="fr-FR" b="0" i="0" u="none" strike="noStrike" baseline="0" dirty="0"/>
              <a:t>, </a:t>
            </a:r>
            <a:r>
              <a:rPr lang="fr-FR" b="0" i="0" u="none" strike="noStrike" baseline="0" dirty="0" err="1"/>
              <a:t>excel</a:t>
            </a:r>
            <a:r>
              <a:rPr lang="fr-FR" dirty="0"/>
              <a:t> </a:t>
            </a:r>
            <a:r>
              <a:rPr lang="en-GB" b="0" i="0" u="none" strike="noStrike" baseline="0" dirty="0"/>
              <a:t>spreadsheets, ...</a:t>
            </a:r>
          </a:p>
          <a:p>
            <a:pPr algn="l"/>
            <a:r>
              <a:rPr lang="en-GB" b="0" i="0" u="none" strike="noStrike" baseline="0" dirty="0"/>
              <a:t>Integration is cumbersome: Missing/not unique IDs, wrong entries, ...</a:t>
            </a:r>
          </a:p>
          <a:p>
            <a:pPr algn="l"/>
            <a:r>
              <a:rPr lang="en-GB" b="0" i="0" u="none" strike="noStrike" baseline="0" dirty="0"/>
              <a:t>Sometimes also privacy concerns (not all data in one location)</a:t>
            </a:r>
          </a:p>
          <a:p>
            <a:pPr algn="l"/>
            <a:endParaRPr lang="en-GB" b="0" i="0" u="none" strike="noStrike" baseline="0" dirty="0"/>
          </a:p>
          <a:p>
            <a:pPr marL="6350" indent="0" algn="l">
              <a:buNone/>
            </a:pPr>
            <a:r>
              <a:rPr lang="en-GB" b="0" i="0" u="none" strike="noStrike" baseline="0" dirty="0"/>
              <a:t>Data needs to be transformed:</a:t>
            </a:r>
          </a:p>
          <a:p>
            <a:pPr algn="l"/>
            <a:r>
              <a:rPr lang="en-GB" b="0" i="0" u="none" strike="noStrike" baseline="0" dirty="0"/>
              <a:t>Type conversions</a:t>
            </a:r>
          </a:p>
          <a:p>
            <a:pPr algn="l"/>
            <a:r>
              <a:rPr lang="en-GB" b="0" i="0" u="none" strike="noStrike" baseline="0" dirty="0"/>
              <a:t>Missing value correction/clean up/imputation</a:t>
            </a:r>
          </a:p>
          <a:p>
            <a:pPr algn="l"/>
            <a:r>
              <a:rPr lang="en-GB" b="0" i="0" u="none" strike="noStrike" baseline="0" dirty="0"/>
              <a:t>Generation of new values (e.g. convert year of birth into age)</a:t>
            </a:r>
            <a:endParaRPr lang="en-GB" dirty="0"/>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22</a:t>
            </a:fld>
            <a:endParaRPr lang="de-DE" dirty="0"/>
          </a:p>
        </p:txBody>
      </p:sp>
    </p:spTree>
    <p:extLst>
      <p:ext uri="{BB962C8B-B14F-4D97-AF65-F5344CB8AC3E}">
        <p14:creationId xmlns:p14="http://schemas.microsoft.com/office/powerpoint/2010/main" val="729604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A77D9-F392-4C26-9074-A753E8124D66}"/>
              </a:ext>
            </a:extLst>
          </p:cNvPr>
          <p:cNvSpPr>
            <a:spLocks noGrp="1"/>
          </p:cNvSpPr>
          <p:nvPr>
            <p:ph type="title"/>
          </p:nvPr>
        </p:nvSpPr>
        <p:spPr/>
        <p:txBody>
          <a:bodyPr/>
          <a:lstStyle/>
          <a:p>
            <a:r>
              <a:rPr lang="de-DE" dirty="0"/>
              <a:t>ETL</a:t>
            </a:r>
            <a:endParaRPr lang="en-GB" dirty="0"/>
          </a:p>
        </p:txBody>
      </p:sp>
      <p:sp>
        <p:nvSpPr>
          <p:cNvPr id="4" name="Text Placeholder 3">
            <a:extLst>
              <a:ext uri="{FF2B5EF4-FFF2-40B4-BE49-F238E27FC236}">
                <a16:creationId xmlns:a16="http://schemas.microsoft.com/office/drawing/2014/main" id="{FAAEB85E-8B53-4F12-A4CB-6C201A3EE741}"/>
              </a:ext>
            </a:extLst>
          </p:cNvPr>
          <p:cNvSpPr>
            <a:spLocks noGrp="1"/>
          </p:cNvSpPr>
          <p:nvPr>
            <p:ph type="body" sz="quarter" idx="14"/>
          </p:nvPr>
        </p:nvSpPr>
        <p:spPr/>
        <p:txBody>
          <a:bodyPr/>
          <a:lstStyle/>
          <a:p>
            <a:pPr algn="l"/>
            <a:r>
              <a:rPr lang="en-GB" b="0" i="0" u="none" strike="noStrike" baseline="0" dirty="0"/>
              <a:t>Three files: </a:t>
            </a:r>
          </a:p>
          <a:p>
            <a:pPr lvl="1"/>
            <a:r>
              <a:rPr lang="en-GB" sz="1600" b="0" i="0" u="none" strike="noStrike" baseline="0" dirty="0"/>
              <a:t>customers, </a:t>
            </a:r>
          </a:p>
          <a:p>
            <a:pPr lvl="1"/>
            <a:r>
              <a:rPr lang="en-GB" sz="1600" b="0" i="0" u="none" strike="noStrike" baseline="0" dirty="0"/>
              <a:t>products, </a:t>
            </a:r>
          </a:p>
          <a:p>
            <a:pPr lvl="1"/>
            <a:r>
              <a:rPr lang="en-GB" sz="1600" b="0" i="0" u="none" strike="noStrike" baseline="0" dirty="0"/>
              <a:t>shopping baskets.</a:t>
            </a:r>
          </a:p>
          <a:p>
            <a:pPr lvl="1"/>
            <a:endParaRPr lang="en-GB" sz="1600" b="0" i="0" u="none" strike="noStrike" baseline="0" dirty="0"/>
          </a:p>
          <a:p>
            <a:pPr algn="l"/>
            <a:r>
              <a:rPr lang="en-GB" b="0" i="0" u="none" strike="noStrike" baseline="0" dirty="0"/>
              <a:t>Can we load these file and create a new attribute “age”?</a:t>
            </a:r>
          </a:p>
          <a:p>
            <a:pPr algn="l"/>
            <a:endParaRPr lang="en-GB" b="0" i="0" u="none" strike="noStrike" baseline="0" dirty="0"/>
          </a:p>
          <a:p>
            <a:pPr algn="l"/>
            <a:r>
              <a:rPr lang="en-GB" b="0" i="0" u="none" strike="noStrike" baseline="0" dirty="0"/>
              <a:t>Can we find out:</a:t>
            </a:r>
          </a:p>
          <a:p>
            <a:pPr lvl="1"/>
            <a:r>
              <a:rPr lang="en-GB" sz="1600" b="0" i="0" u="none" strike="noStrike" baseline="0" dirty="0"/>
              <a:t>how often each customer went shopping </a:t>
            </a:r>
          </a:p>
          <a:p>
            <a:pPr lvl="1"/>
            <a:r>
              <a:rPr lang="en-GB" sz="1600" b="0" i="0" u="none" strike="noStrike" baseline="0" dirty="0"/>
              <a:t>how much (s)he bought together (and on average)</a:t>
            </a:r>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23</a:t>
            </a:fld>
            <a:endParaRPr lang="de-DE" dirty="0"/>
          </a:p>
        </p:txBody>
      </p:sp>
    </p:spTree>
    <p:extLst>
      <p:ext uri="{BB962C8B-B14F-4D97-AF65-F5344CB8AC3E}">
        <p14:creationId xmlns:p14="http://schemas.microsoft.com/office/powerpoint/2010/main" val="1779148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21674-287D-47FF-99E9-E2EFD67C5CAD}"/>
              </a:ext>
            </a:extLst>
          </p:cNvPr>
          <p:cNvSpPr>
            <a:spLocks noGrp="1"/>
          </p:cNvSpPr>
          <p:nvPr>
            <p:ph type="title"/>
          </p:nvPr>
        </p:nvSpPr>
        <p:spPr/>
        <p:txBody>
          <a:bodyPr/>
          <a:lstStyle/>
          <a:p>
            <a:r>
              <a:rPr lang="de-DE" dirty="0"/>
              <a:t>Data Loading and Preprocessing</a:t>
            </a:r>
            <a:endParaRPr lang="en-GB" dirty="0"/>
          </a:p>
        </p:txBody>
      </p:sp>
      <p:sp>
        <p:nvSpPr>
          <p:cNvPr id="4" name="Text Placeholder 3">
            <a:extLst>
              <a:ext uri="{FF2B5EF4-FFF2-40B4-BE49-F238E27FC236}">
                <a16:creationId xmlns:a16="http://schemas.microsoft.com/office/drawing/2014/main" id="{A2D07EED-8D2D-43FE-B322-1076FC3EDF7C}"/>
              </a:ext>
            </a:extLst>
          </p:cNvPr>
          <p:cNvSpPr>
            <a:spLocks noGrp="1"/>
          </p:cNvSpPr>
          <p:nvPr>
            <p:ph type="body" sz="quarter" idx="14"/>
          </p:nvPr>
        </p:nvSpPr>
        <p:spPr>
          <a:xfrm>
            <a:off x="360000" y="900000"/>
            <a:ext cx="8378825" cy="2433345"/>
          </a:xfrm>
        </p:spPr>
        <p:txBody>
          <a:bodyPr/>
          <a:lstStyle/>
          <a:p>
            <a:pPr algn="l"/>
            <a:r>
              <a:rPr lang="en-GB" b="0" i="0" u="none" strike="noStrike" baseline="0" dirty="0"/>
              <a:t>Database issues</a:t>
            </a:r>
          </a:p>
          <a:p>
            <a:pPr algn="l"/>
            <a:endParaRPr lang="en-GB" b="0" i="0" u="none" strike="noStrike" baseline="0" dirty="0"/>
          </a:p>
          <a:p>
            <a:pPr algn="l"/>
            <a:r>
              <a:rPr lang="en-GB" b="0" i="0" u="none" strike="noStrike" baseline="0" dirty="0"/>
              <a:t>More details regarding pre-processing later:</a:t>
            </a:r>
          </a:p>
          <a:p>
            <a:pPr lvl="1"/>
            <a:r>
              <a:rPr lang="en-GB" sz="1600" b="0" i="0" u="none" strike="noStrike" baseline="0" dirty="0"/>
              <a:t>Normalization</a:t>
            </a:r>
          </a:p>
          <a:p>
            <a:pPr lvl="1"/>
            <a:r>
              <a:rPr lang="en-GB" sz="1600" b="0" i="0" u="none" strike="noStrike" baseline="0" dirty="0"/>
              <a:t>Binning</a:t>
            </a:r>
          </a:p>
          <a:p>
            <a:pPr lvl="1"/>
            <a:r>
              <a:rPr lang="en-GB" sz="1600" b="0" i="0" u="none" strike="noStrike" baseline="0" dirty="0"/>
              <a:t>Feature (and Data!) Reduction</a:t>
            </a:r>
          </a:p>
          <a:p>
            <a:pPr lvl="1"/>
            <a:r>
              <a:rPr lang="en-GB" sz="1600" b="0" i="0" u="none" strike="noStrike" baseline="0" dirty="0"/>
              <a:t>...</a:t>
            </a:r>
          </a:p>
        </p:txBody>
      </p:sp>
      <p:sp>
        <p:nvSpPr>
          <p:cNvPr id="7" name="TextBox 6">
            <a:extLst>
              <a:ext uri="{FF2B5EF4-FFF2-40B4-BE49-F238E27FC236}">
                <a16:creationId xmlns:a16="http://schemas.microsoft.com/office/drawing/2014/main" id="{6DCC62EE-D01C-4E18-9A52-084D1557E13D}"/>
              </a:ext>
            </a:extLst>
          </p:cNvPr>
          <p:cNvSpPr txBox="1"/>
          <p:nvPr/>
        </p:nvSpPr>
        <p:spPr>
          <a:xfrm>
            <a:off x="839820" y="3889913"/>
            <a:ext cx="7577847" cy="749141"/>
          </a:xfrm>
          <a:prstGeom prst="roundRect">
            <a:avLst/>
          </a:prstGeom>
          <a:solidFill>
            <a:schemeClr val="bg1"/>
          </a:solidFill>
          <a:ln w="38100">
            <a:solidFill>
              <a:schemeClr val="accent1"/>
            </a:solidFill>
          </a:ln>
        </p:spPr>
        <p:txBody>
          <a:bodyPr wrap="square">
            <a:spAutoFit/>
          </a:bodyPr>
          <a:lstStyle/>
          <a:p>
            <a:r>
              <a:rPr lang="en-GB" sz="2000" b="1" i="0" u="none" strike="noStrike" baseline="0" dirty="0">
                <a:latin typeface="Arial" panose="020B0604020202020204" pitchFamily="34" charset="0"/>
                <a:cs typeface="Arial" panose="020B0604020202020204" pitchFamily="34" charset="0"/>
              </a:rPr>
              <a:t>The 80% Rule</a:t>
            </a:r>
          </a:p>
          <a:p>
            <a:pPr algn="l"/>
            <a:r>
              <a:rPr lang="en-GB" sz="1800" b="0" i="0" u="none" strike="noStrike" baseline="0" dirty="0">
                <a:latin typeface="Arial" panose="020B0604020202020204" pitchFamily="34" charset="0"/>
                <a:cs typeface="Arial" panose="020B0604020202020204" pitchFamily="34" charset="0"/>
              </a:rPr>
              <a:t>Over 80% of data analysts’ time is spent on loading and cleaning data.</a:t>
            </a:r>
            <a:endParaRPr lang="en-GB"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8" name="Slide Number Placeholder 7"/>
          <p:cNvSpPr>
            <a:spLocks noGrp="1"/>
          </p:cNvSpPr>
          <p:nvPr>
            <p:ph type="sldNum" sz="quarter" idx="13"/>
          </p:nvPr>
        </p:nvSpPr>
        <p:spPr/>
        <p:txBody>
          <a:bodyPr/>
          <a:lstStyle/>
          <a:p>
            <a:fld id="{15C29056-5AFA-7949-831A-3EC086771171}" type="slidenum">
              <a:rPr lang="de-DE" smtClean="0"/>
              <a:pPr/>
              <a:t>24</a:t>
            </a:fld>
            <a:endParaRPr lang="de-DE" dirty="0"/>
          </a:p>
        </p:txBody>
      </p:sp>
    </p:spTree>
    <p:extLst>
      <p:ext uri="{BB962C8B-B14F-4D97-AF65-F5344CB8AC3E}">
        <p14:creationId xmlns:p14="http://schemas.microsoft.com/office/powerpoint/2010/main" val="2451754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4516" y="1044000"/>
            <a:ext cx="5484553" cy="646331"/>
          </a:xfrm>
        </p:spPr>
        <p:txBody>
          <a:bodyPr/>
          <a:lstStyle/>
          <a:p>
            <a:r>
              <a:rPr lang="en-GB" dirty="0"/>
              <a:t>Data Understanding</a:t>
            </a:r>
            <a:endParaRPr lang="en-US" dirty="0"/>
          </a:p>
        </p:txBody>
      </p:sp>
      <p:sp>
        <p:nvSpPr>
          <p:cNvPr id="4" name="Footer Placeholder 3"/>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Slide Number Placeholder 5"/>
          <p:cNvSpPr>
            <a:spLocks noGrp="1"/>
          </p:cNvSpPr>
          <p:nvPr>
            <p:ph type="sldNum" sz="quarter" idx="4"/>
          </p:nvPr>
        </p:nvSpPr>
        <p:spPr/>
        <p:txBody>
          <a:bodyPr/>
          <a:lstStyle/>
          <a:p>
            <a:fld id="{15C29056-5AFA-7949-831A-3EC086771171}" type="slidenum">
              <a:rPr lang="de-DE" smtClean="0"/>
              <a:pPr/>
              <a:t>25</a:t>
            </a:fld>
            <a:endParaRPr lang="de-DE" dirty="0"/>
          </a:p>
        </p:txBody>
      </p:sp>
    </p:spTree>
    <p:extLst>
      <p:ext uri="{BB962C8B-B14F-4D97-AF65-F5344CB8AC3E}">
        <p14:creationId xmlns:p14="http://schemas.microsoft.com/office/powerpoint/2010/main" val="2632274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understanding</a:t>
            </a:r>
            <a:endParaRPr lang="en-US" dirty="0"/>
          </a:p>
        </p:txBody>
      </p:sp>
      <p:sp>
        <p:nvSpPr>
          <p:cNvPr id="4" name="Text Placeholder 3"/>
          <p:cNvSpPr>
            <a:spLocks noGrp="1"/>
          </p:cNvSpPr>
          <p:nvPr>
            <p:ph type="body" sz="quarter" idx="14"/>
          </p:nvPr>
        </p:nvSpPr>
        <p:spPr/>
        <p:txBody>
          <a:bodyPr/>
          <a:lstStyle/>
          <a:p>
            <a:r>
              <a:rPr lang="en-GB" b="1" dirty="0"/>
              <a:t>Goal of the Data Understanding phase</a:t>
            </a:r>
            <a:endParaRPr lang="en-US" b="1" dirty="0"/>
          </a:p>
          <a:p>
            <a:pPr lvl="1"/>
            <a:r>
              <a:rPr lang="en-US" sz="1800" dirty="0"/>
              <a:t>Gain general insights about the data that will potentially be helpful for the further steps in the data analysis process</a:t>
            </a:r>
          </a:p>
          <a:p>
            <a:r>
              <a:rPr lang="en-GB" b="1" dirty="0"/>
              <a:t>Reasons</a:t>
            </a:r>
            <a:endParaRPr lang="en-US" b="1" dirty="0"/>
          </a:p>
          <a:p>
            <a:pPr lvl="1"/>
            <a:r>
              <a:rPr lang="en-US" sz="1800" dirty="0"/>
              <a:t>Never trust any data as long as you have not carried out some simple plausibility checks. </a:t>
            </a:r>
          </a:p>
          <a:p>
            <a:r>
              <a:rPr lang="en-GB" b="1" dirty="0"/>
              <a:t>Results</a:t>
            </a:r>
            <a:endParaRPr lang="en-US" b="1" dirty="0"/>
          </a:p>
          <a:p>
            <a:pPr lvl="1"/>
            <a:r>
              <a:rPr lang="en-US" sz="1800" dirty="0"/>
              <a:t>At the end of the data understanding phase, we know much better whether the assumptions we made during the project understanding phase concerning representativeness, </a:t>
            </a:r>
            <a:r>
              <a:rPr lang="en-US" sz="1800" dirty="0" err="1"/>
              <a:t>informativeness</a:t>
            </a:r>
            <a:r>
              <a:rPr lang="en-US" sz="1800" dirty="0"/>
              <a:t>, data quality, and the presence or absence of external factors are justified</a:t>
            </a:r>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26</a:t>
            </a:fld>
            <a:endParaRPr lang="de-DE" dirty="0"/>
          </a:p>
        </p:txBody>
      </p:sp>
    </p:spTree>
    <p:extLst>
      <p:ext uri="{BB962C8B-B14F-4D97-AF65-F5344CB8AC3E}">
        <p14:creationId xmlns:p14="http://schemas.microsoft.com/office/powerpoint/2010/main" val="591972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Attribute Understanding</a:t>
            </a:r>
            <a:endParaRPr lang="en-US" dirty="0"/>
          </a:p>
        </p:txBody>
      </p:sp>
      <p:sp>
        <p:nvSpPr>
          <p:cNvPr id="4" name="Text Placeholder 3"/>
          <p:cNvSpPr>
            <a:spLocks noGrp="1"/>
          </p:cNvSpPr>
          <p:nvPr>
            <p:ph type="body" sz="quarter" idx="14"/>
          </p:nvPr>
        </p:nvSpPr>
        <p:spPr>
          <a:xfrm>
            <a:off x="5011518" y="3692964"/>
            <a:ext cx="3874831" cy="1525683"/>
          </a:xfrm>
        </p:spPr>
        <p:txBody>
          <a:bodyPr/>
          <a:lstStyle/>
          <a:p>
            <a:r>
              <a:rPr lang="en-GB" sz="1800" dirty="0"/>
              <a:t>Data can usually be described in terms of table or matrices</a:t>
            </a:r>
          </a:p>
          <a:p>
            <a:r>
              <a:rPr lang="en-GB" sz="1800" dirty="0"/>
              <a:t>Sometimes data are spread among different table that need to be </a:t>
            </a:r>
            <a:r>
              <a:rPr lang="en-GB" sz="1800" b="1" dirty="0"/>
              <a:t>joined</a:t>
            </a:r>
            <a:endParaRPr lang="en-US" sz="1800" b="1" dirty="0"/>
          </a:p>
        </p:txBody>
      </p:sp>
      <p:graphicFrame>
        <p:nvGraphicFramePr>
          <p:cNvPr id="6" name="Table 5">
            <a:extLst>
              <a:ext uri="{FF2B5EF4-FFF2-40B4-BE49-F238E27FC236}">
                <a16:creationId xmlns:a16="http://schemas.microsoft.com/office/drawing/2014/main" id="{4D4A37AE-A6E1-4B54-AA48-29E734F15B94}"/>
              </a:ext>
            </a:extLst>
          </p:cNvPr>
          <p:cNvGraphicFramePr>
            <a:graphicFrameLocks noGrp="1"/>
          </p:cNvGraphicFramePr>
          <p:nvPr>
            <p:extLst>
              <p:ext uri="{D42A27DB-BD31-4B8C-83A1-F6EECF244321}">
                <p14:modId xmlns:p14="http://schemas.microsoft.com/office/powerpoint/2010/main" val="1290775179"/>
              </p:ext>
            </p:extLst>
          </p:nvPr>
        </p:nvGraphicFramePr>
        <p:xfrm>
          <a:off x="358775" y="1482015"/>
          <a:ext cx="4041545" cy="3352800"/>
        </p:xfrm>
        <a:graphic>
          <a:graphicData uri="http://schemas.openxmlformats.org/drawingml/2006/table">
            <a:tbl>
              <a:tblPr firstRow="1" bandRow="1">
                <a:tableStyleId>{5C22544A-7EE6-4342-B048-85BDC9FD1C3A}</a:tableStyleId>
              </a:tblPr>
              <a:tblGrid>
                <a:gridCol w="421829">
                  <a:extLst>
                    <a:ext uri="{9D8B030D-6E8A-4147-A177-3AD203B41FA5}">
                      <a16:colId xmlns:a16="http://schemas.microsoft.com/office/drawing/2014/main" val="2411907428"/>
                    </a:ext>
                  </a:extLst>
                </a:gridCol>
                <a:gridCol w="855397">
                  <a:extLst>
                    <a:ext uri="{9D8B030D-6E8A-4147-A177-3AD203B41FA5}">
                      <a16:colId xmlns:a16="http://schemas.microsoft.com/office/drawing/2014/main" val="1028034906"/>
                    </a:ext>
                  </a:extLst>
                </a:gridCol>
                <a:gridCol w="511981">
                  <a:extLst>
                    <a:ext uri="{9D8B030D-6E8A-4147-A177-3AD203B41FA5}">
                      <a16:colId xmlns:a16="http://schemas.microsoft.com/office/drawing/2014/main" val="450771752"/>
                    </a:ext>
                  </a:extLst>
                </a:gridCol>
                <a:gridCol w="855133">
                  <a:extLst>
                    <a:ext uri="{9D8B030D-6E8A-4147-A177-3AD203B41FA5}">
                      <a16:colId xmlns:a16="http://schemas.microsoft.com/office/drawing/2014/main" val="742581767"/>
                    </a:ext>
                  </a:extLst>
                </a:gridCol>
                <a:gridCol w="841864">
                  <a:extLst>
                    <a:ext uri="{9D8B030D-6E8A-4147-A177-3AD203B41FA5}">
                      <a16:colId xmlns:a16="http://schemas.microsoft.com/office/drawing/2014/main" val="2325331892"/>
                    </a:ext>
                  </a:extLst>
                </a:gridCol>
                <a:gridCol w="555341">
                  <a:extLst>
                    <a:ext uri="{9D8B030D-6E8A-4147-A177-3AD203B41FA5}">
                      <a16:colId xmlns:a16="http://schemas.microsoft.com/office/drawing/2014/main" val="684143948"/>
                    </a:ext>
                  </a:extLst>
                </a:gridCol>
              </a:tblGrid>
              <a:tr h="216025">
                <a:tc>
                  <a:txBody>
                    <a:bodyPr/>
                    <a:lstStyle/>
                    <a:p>
                      <a:pPr algn="ctr"/>
                      <a:r>
                        <a:rPr lang="en-US" sz="1400" dirty="0"/>
                        <a:t>No</a:t>
                      </a:r>
                    </a:p>
                  </a:txBody>
                  <a:tcPr/>
                </a:tc>
                <a:tc>
                  <a:txBody>
                    <a:bodyPr/>
                    <a:lstStyle/>
                    <a:p>
                      <a:pPr algn="ctr"/>
                      <a:r>
                        <a:rPr lang="en-US" sz="1400" dirty="0"/>
                        <a:t>Sex </a:t>
                      </a:r>
                    </a:p>
                  </a:txBody>
                  <a:tcPr/>
                </a:tc>
                <a:tc>
                  <a:txBody>
                    <a:bodyPr/>
                    <a:lstStyle/>
                    <a:p>
                      <a:pPr algn="ctr"/>
                      <a:r>
                        <a:rPr lang="en-US" sz="1400" dirty="0"/>
                        <a:t>Age</a:t>
                      </a:r>
                    </a:p>
                  </a:txBody>
                  <a:tcPr/>
                </a:tc>
                <a:tc>
                  <a:txBody>
                    <a:bodyPr/>
                    <a:lstStyle/>
                    <a:p>
                      <a:pPr algn="ctr"/>
                      <a:r>
                        <a:rPr lang="en-US" sz="1400" dirty="0"/>
                        <a:t>Blood pr.</a:t>
                      </a:r>
                    </a:p>
                  </a:txBody>
                  <a:tcPr/>
                </a:tc>
                <a:tc>
                  <a:txBody>
                    <a:bodyPr/>
                    <a:lstStyle/>
                    <a:p>
                      <a:pPr algn="ctr"/>
                      <a:r>
                        <a:rPr lang="en-GB" sz="1400" dirty="0"/>
                        <a:t>Height</a:t>
                      </a:r>
                      <a:endParaRPr lang="en-US" sz="1400" dirty="0"/>
                    </a:p>
                  </a:txBody>
                  <a:tcPr/>
                </a:tc>
                <a:tc>
                  <a:txBody>
                    <a:bodyPr/>
                    <a:lstStyle/>
                    <a:p>
                      <a:pPr algn="ctr"/>
                      <a:r>
                        <a:rPr lang="en-US" sz="1400" dirty="0"/>
                        <a:t>Drug</a:t>
                      </a:r>
                    </a:p>
                  </a:txBody>
                  <a:tcPr/>
                </a:tc>
                <a:extLst>
                  <a:ext uri="{0D108BD9-81ED-4DB2-BD59-A6C34878D82A}">
                    <a16:rowId xmlns:a16="http://schemas.microsoft.com/office/drawing/2014/main" val="3698052464"/>
                  </a:ext>
                </a:extLst>
              </a:tr>
              <a:tr h="238814">
                <a:tc>
                  <a:txBody>
                    <a:bodyPr/>
                    <a:lstStyle/>
                    <a:p>
                      <a:r>
                        <a:rPr lang="en-US" sz="1400" dirty="0"/>
                        <a:t>1</a:t>
                      </a:r>
                    </a:p>
                  </a:txBody>
                  <a:tcPr/>
                </a:tc>
                <a:tc>
                  <a:txBody>
                    <a:bodyPr/>
                    <a:lstStyle/>
                    <a:p>
                      <a:r>
                        <a:rPr lang="en-US" sz="1400" dirty="0"/>
                        <a:t>male</a:t>
                      </a:r>
                    </a:p>
                  </a:txBody>
                  <a:tcPr/>
                </a:tc>
                <a:tc>
                  <a:txBody>
                    <a:bodyPr/>
                    <a:lstStyle/>
                    <a:p>
                      <a:r>
                        <a:rPr lang="en-US" sz="1400" dirty="0"/>
                        <a:t>20</a:t>
                      </a:r>
                    </a:p>
                  </a:txBody>
                  <a:tcPr/>
                </a:tc>
                <a:tc>
                  <a:txBody>
                    <a:bodyPr/>
                    <a:lstStyle/>
                    <a:p>
                      <a:r>
                        <a:rPr lang="en-US" sz="1400" dirty="0"/>
                        <a:t>normal</a:t>
                      </a:r>
                    </a:p>
                  </a:txBody>
                  <a:tcPr/>
                </a:tc>
                <a:tc>
                  <a:txBody>
                    <a:bodyPr/>
                    <a:lstStyle/>
                    <a:p>
                      <a:r>
                        <a:rPr lang="en-GB" sz="1400" dirty="0"/>
                        <a:t>175,0</a:t>
                      </a:r>
                      <a:endParaRPr lang="en-US" sz="1400" dirty="0"/>
                    </a:p>
                  </a:txBody>
                  <a:tcPr/>
                </a:tc>
                <a:tc>
                  <a:txBody>
                    <a:bodyPr/>
                    <a:lstStyle/>
                    <a:p>
                      <a:r>
                        <a:rPr lang="en-US" sz="1400" dirty="0"/>
                        <a:t>A</a:t>
                      </a:r>
                    </a:p>
                  </a:txBody>
                  <a:tcPr/>
                </a:tc>
                <a:extLst>
                  <a:ext uri="{0D108BD9-81ED-4DB2-BD59-A6C34878D82A}">
                    <a16:rowId xmlns:a16="http://schemas.microsoft.com/office/drawing/2014/main" val="590388205"/>
                  </a:ext>
                </a:extLst>
              </a:tr>
              <a:tr h="238814">
                <a:tc>
                  <a:txBody>
                    <a:bodyPr/>
                    <a:lstStyle/>
                    <a:p>
                      <a:r>
                        <a:rPr lang="en-US" sz="1400" dirty="0"/>
                        <a:t>2</a:t>
                      </a:r>
                    </a:p>
                  </a:txBody>
                  <a:tcPr/>
                </a:tc>
                <a:tc>
                  <a:txBody>
                    <a:bodyPr/>
                    <a:lstStyle/>
                    <a:p>
                      <a:r>
                        <a:rPr lang="en-US" sz="1400" dirty="0"/>
                        <a:t>female</a:t>
                      </a:r>
                    </a:p>
                  </a:txBody>
                  <a:tcPr/>
                </a:tc>
                <a:tc>
                  <a:txBody>
                    <a:bodyPr/>
                    <a:lstStyle/>
                    <a:p>
                      <a:r>
                        <a:rPr lang="en-US" sz="1400" dirty="0"/>
                        <a:t>73</a:t>
                      </a:r>
                    </a:p>
                  </a:txBody>
                  <a:tcPr/>
                </a:tc>
                <a:tc>
                  <a:txBody>
                    <a:bodyPr/>
                    <a:lstStyle/>
                    <a:p>
                      <a:r>
                        <a:rPr lang="en-US" sz="1400" dirty="0"/>
                        <a:t>normal</a:t>
                      </a:r>
                    </a:p>
                  </a:txBody>
                  <a:tcPr/>
                </a:tc>
                <a:tc>
                  <a:txBody>
                    <a:bodyPr/>
                    <a:lstStyle/>
                    <a:p>
                      <a:r>
                        <a:rPr lang="en-GB" sz="1400" dirty="0"/>
                        <a:t>172,2</a:t>
                      </a:r>
                      <a:endParaRPr lang="en-US" sz="1400" dirty="0"/>
                    </a:p>
                  </a:txBody>
                  <a:tcPr/>
                </a:tc>
                <a:tc>
                  <a:txBody>
                    <a:bodyPr/>
                    <a:lstStyle/>
                    <a:p>
                      <a:r>
                        <a:rPr lang="en-US" sz="1400" dirty="0"/>
                        <a:t>B</a:t>
                      </a:r>
                    </a:p>
                  </a:txBody>
                  <a:tcPr/>
                </a:tc>
                <a:extLst>
                  <a:ext uri="{0D108BD9-81ED-4DB2-BD59-A6C34878D82A}">
                    <a16:rowId xmlns:a16="http://schemas.microsoft.com/office/drawing/2014/main" val="1700446912"/>
                  </a:ext>
                </a:extLst>
              </a:tr>
              <a:tr h="238814">
                <a:tc>
                  <a:txBody>
                    <a:bodyPr/>
                    <a:lstStyle/>
                    <a:p>
                      <a:r>
                        <a:rPr lang="en-US" sz="1400" dirty="0"/>
                        <a:t>3</a:t>
                      </a:r>
                    </a:p>
                  </a:txBody>
                  <a:tcPr/>
                </a:tc>
                <a:tc>
                  <a:txBody>
                    <a:bodyPr/>
                    <a:lstStyle/>
                    <a:p>
                      <a:r>
                        <a:rPr lang="en-US" sz="1400" dirty="0"/>
                        <a:t>female</a:t>
                      </a:r>
                    </a:p>
                  </a:txBody>
                  <a:tcPr/>
                </a:tc>
                <a:tc>
                  <a:txBody>
                    <a:bodyPr/>
                    <a:lstStyle/>
                    <a:p>
                      <a:r>
                        <a:rPr lang="en-US" sz="1400" dirty="0"/>
                        <a:t>37</a:t>
                      </a:r>
                    </a:p>
                  </a:txBody>
                  <a:tcPr/>
                </a:tc>
                <a:tc>
                  <a:txBody>
                    <a:bodyPr/>
                    <a:lstStyle/>
                    <a:p>
                      <a:r>
                        <a:rPr lang="en-US" sz="1400" dirty="0"/>
                        <a:t>high</a:t>
                      </a:r>
                    </a:p>
                  </a:txBody>
                  <a:tcPr/>
                </a:tc>
                <a:tc>
                  <a:txBody>
                    <a:bodyPr/>
                    <a:lstStyle/>
                    <a:p>
                      <a:r>
                        <a:rPr lang="en-GB" sz="1400" dirty="0"/>
                        <a:t>163,8</a:t>
                      </a:r>
                      <a:endParaRPr lang="en-US" sz="1400" dirty="0"/>
                    </a:p>
                  </a:txBody>
                  <a:tcPr/>
                </a:tc>
                <a:tc>
                  <a:txBody>
                    <a:bodyPr/>
                    <a:lstStyle/>
                    <a:p>
                      <a:r>
                        <a:rPr lang="en-US" sz="1400" dirty="0"/>
                        <a:t>A</a:t>
                      </a:r>
                    </a:p>
                  </a:txBody>
                  <a:tcPr/>
                </a:tc>
                <a:extLst>
                  <a:ext uri="{0D108BD9-81ED-4DB2-BD59-A6C34878D82A}">
                    <a16:rowId xmlns:a16="http://schemas.microsoft.com/office/drawing/2014/main" val="2257606901"/>
                  </a:ext>
                </a:extLst>
              </a:tr>
              <a:tr h="238814">
                <a:tc>
                  <a:txBody>
                    <a:bodyPr/>
                    <a:lstStyle/>
                    <a:p>
                      <a:r>
                        <a:rPr lang="en-US" sz="1400" dirty="0"/>
                        <a:t>4</a:t>
                      </a:r>
                    </a:p>
                  </a:txBody>
                  <a:tcPr/>
                </a:tc>
                <a:tc>
                  <a:txBody>
                    <a:bodyPr/>
                    <a:lstStyle/>
                    <a:p>
                      <a:r>
                        <a:rPr lang="en-US" sz="1400" dirty="0"/>
                        <a:t>male</a:t>
                      </a:r>
                    </a:p>
                  </a:txBody>
                  <a:tcPr/>
                </a:tc>
                <a:tc>
                  <a:txBody>
                    <a:bodyPr/>
                    <a:lstStyle/>
                    <a:p>
                      <a:r>
                        <a:rPr lang="en-US" sz="1400" dirty="0"/>
                        <a:t>33</a:t>
                      </a:r>
                    </a:p>
                  </a:txBody>
                  <a:tcPr/>
                </a:tc>
                <a:tc>
                  <a:txBody>
                    <a:bodyPr/>
                    <a:lstStyle/>
                    <a:p>
                      <a:r>
                        <a:rPr lang="en-US" sz="1400" dirty="0"/>
                        <a:t>low</a:t>
                      </a:r>
                    </a:p>
                  </a:txBody>
                  <a:tcPr/>
                </a:tc>
                <a:tc>
                  <a:txBody>
                    <a:bodyPr/>
                    <a:lstStyle/>
                    <a:p>
                      <a:r>
                        <a:rPr lang="en-GB" sz="1400" dirty="0"/>
                        <a:t>171,4</a:t>
                      </a:r>
                      <a:endParaRPr lang="en-US" sz="1400" dirty="0"/>
                    </a:p>
                  </a:txBody>
                  <a:tcPr/>
                </a:tc>
                <a:tc>
                  <a:txBody>
                    <a:bodyPr/>
                    <a:lstStyle/>
                    <a:p>
                      <a:r>
                        <a:rPr lang="en-US" sz="1400" dirty="0"/>
                        <a:t>B</a:t>
                      </a:r>
                    </a:p>
                  </a:txBody>
                  <a:tcPr/>
                </a:tc>
                <a:extLst>
                  <a:ext uri="{0D108BD9-81ED-4DB2-BD59-A6C34878D82A}">
                    <a16:rowId xmlns:a16="http://schemas.microsoft.com/office/drawing/2014/main" val="1754478977"/>
                  </a:ext>
                </a:extLst>
              </a:tr>
              <a:tr h="238814">
                <a:tc>
                  <a:txBody>
                    <a:bodyPr/>
                    <a:lstStyle/>
                    <a:p>
                      <a:r>
                        <a:rPr lang="en-US" sz="1400" dirty="0"/>
                        <a:t>5</a:t>
                      </a:r>
                    </a:p>
                  </a:txBody>
                  <a:tcPr/>
                </a:tc>
                <a:tc>
                  <a:txBody>
                    <a:bodyPr/>
                    <a:lstStyle/>
                    <a:p>
                      <a:r>
                        <a:rPr lang="en-US" sz="1400" dirty="0"/>
                        <a:t>female</a:t>
                      </a:r>
                    </a:p>
                  </a:txBody>
                  <a:tcPr/>
                </a:tc>
                <a:tc>
                  <a:txBody>
                    <a:bodyPr/>
                    <a:lstStyle/>
                    <a:p>
                      <a:r>
                        <a:rPr lang="en-US" sz="1400" dirty="0"/>
                        <a:t>48</a:t>
                      </a:r>
                    </a:p>
                  </a:txBody>
                  <a:tcPr/>
                </a:tc>
                <a:tc>
                  <a:txBody>
                    <a:bodyPr/>
                    <a:lstStyle/>
                    <a:p>
                      <a:r>
                        <a:rPr lang="en-US" sz="1400" dirty="0"/>
                        <a:t>high</a:t>
                      </a:r>
                    </a:p>
                  </a:txBody>
                  <a:tcPr/>
                </a:tc>
                <a:tc>
                  <a:txBody>
                    <a:bodyPr/>
                    <a:lstStyle/>
                    <a:p>
                      <a:r>
                        <a:rPr lang="en-GB" sz="1400" dirty="0"/>
                        <a:t>165,9</a:t>
                      </a:r>
                      <a:endParaRPr lang="en-US" sz="1400" dirty="0"/>
                    </a:p>
                  </a:txBody>
                  <a:tcPr/>
                </a:tc>
                <a:tc>
                  <a:txBody>
                    <a:bodyPr/>
                    <a:lstStyle/>
                    <a:p>
                      <a:r>
                        <a:rPr lang="en-US" sz="1400" dirty="0"/>
                        <a:t>A</a:t>
                      </a:r>
                    </a:p>
                  </a:txBody>
                  <a:tcPr/>
                </a:tc>
                <a:extLst>
                  <a:ext uri="{0D108BD9-81ED-4DB2-BD59-A6C34878D82A}">
                    <a16:rowId xmlns:a16="http://schemas.microsoft.com/office/drawing/2014/main" val="2553964614"/>
                  </a:ext>
                </a:extLst>
              </a:tr>
              <a:tr h="238814">
                <a:tc>
                  <a:txBody>
                    <a:bodyPr/>
                    <a:lstStyle/>
                    <a:p>
                      <a:r>
                        <a:rPr lang="en-US" sz="1400" dirty="0"/>
                        <a:t>6</a:t>
                      </a:r>
                    </a:p>
                  </a:txBody>
                  <a:tcPr/>
                </a:tc>
                <a:tc>
                  <a:txBody>
                    <a:bodyPr/>
                    <a:lstStyle/>
                    <a:p>
                      <a:r>
                        <a:rPr lang="en-US" sz="1400" dirty="0"/>
                        <a:t>male</a:t>
                      </a:r>
                    </a:p>
                  </a:txBody>
                  <a:tcPr/>
                </a:tc>
                <a:tc>
                  <a:txBody>
                    <a:bodyPr/>
                    <a:lstStyle/>
                    <a:p>
                      <a:r>
                        <a:rPr lang="en-US" sz="1400" dirty="0"/>
                        <a:t>29</a:t>
                      </a:r>
                    </a:p>
                  </a:txBody>
                  <a:tcPr/>
                </a:tc>
                <a:tc>
                  <a:txBody>
                    <a:bodyPr/>
                    <a:lstStyle/>
                    <a:p>
                      <a:r>
                        <a:rPr lang="en-US" sz="1400" dirty="0"/>
                        <a:t>normal</a:t>
                      </a:r>
                    </a:p>
                  </a:txBody>
                  <a:tcPr/>
                </a:tc>
                <a:tc>
                  <a:txBody>
                    <a:bodyPr/>
                    <a:lstStyle/>
                    <a:p>
                      <a:r>
                        <a:rPr lang="en-GB" sz="1400" dirty="0"/>
                        <a:t>182,3</a:t>
                      </a:r>
                      <a:endParaRPr lang="en-US" sz="1400" dirty="0"/>
                    </a:p>
                  </a:txBody>
                  <a:tcPr/>
                </a:tc>
                <a:tc>
                  <a:txBody>
                    <a:bodyPr/>
                    <a:lstStyle/>
                    <a:p>
                      <a:r>
                        <a:rPr lang="en-US" sz="1400" dirty="0"/>
                        <a:t>A</a:t>
                      </a:r>
                    </a:p>
                  </a:txBody>
                  <a:tcPr/>
                </a:tc>
                <a:extLst>
                  <a:ext uri="{0D108BD9-81ED-4DB2-BD59-A6C34878D82A}">
                    <a16:rowId xmlns:a16="http://schemas.microsoft.com/office/drawing/2014/main" val="3095027678"/>
                  </a:ext>
                </a:extLst>
              </a:tr>
              <a:tr h="238814">
                <a:tc>
                  <a:txBody>
                    <a:bodyPr/>
                    <a:lstStyle/>
                    <a:p>
                      <a:r>
                        <a:rPr lang="en-US" sz="1400" dirty="0"/>
                        <a:t>7</a:t>
                      </a:r>
                    </a:p>
                  </a:txBody>
                  <a:tcPr/>
                </a:tc>
                <a:tc>
                  <a:txBody>
                    <a:bodyPr/>
                    <a:lstStyle/>
                    <a:p>
                      <a:r>
                        <a:rPr lang="en-US" sz="1400" dirty="0"/>
                        <a:t>female</a:t>
                      </a:r>
                    </a:p>
                  </a:txBody>
                  <a:tcPr/>
                </a:tc>
                <a:tc>
                  <a:txBody>
                    <a:bodyPr/>
                    <a:lstStyle/>
                    <a:p>
                      <a:r>
                        <a:rPr lang="en-US" sz="1400" dirty="0"/>
                        <a:t>52</a:t>
                      </a:r>
                    </a:p>
                  </a:txBody>
                  <a:tcPr/>
                </a:tc>
                <a:tc>
                  <a:txBody>
                    <a:bodyPr/>
                    <a:lstStyle/>
                    <a:p>
                      <a:r>
                        <a:rPr lang="en-US" sz="1400" dirty="0"/>
                        <a:t>normal</a:t>
                      </a:r>
                    </a:p>
                  </a:txBody>
                  <a:tcPr/>
                </a:tc>
                <a:tc>
                  <a:txBody>
                    <a:bodyPr/>
                    <a:lstStyle/>
                    <a:p>
                      <a:r>
                        <a:rPr lang="en-GB" sz="1400" dirty="0"/>
                        <a:t>167,2</a:t>
                      </a:r>
                      <a:endParaRPr lang="en-US" sz="1400" dirty="0"/>
                    </a:p>
                  </a:txBody>
                  <a:tcPr/>
                </a:tc>
                <a:tc>
                  <a:txBody>
                    <a:bodyPr/>
                    <a:lstStyle/>
                    <a:p>
                      <a:r>
                        <a:rPr lang="en-US" sz="1400" dirty="0"/>
                        <a:t>B</a:t>
                      </a:r>
                    </a:p>
                  </a:txBody>
                  <a:tcPr/>
                </a:tc>
                <a:extLst>
                  <a:ext uri="{0D108BD9-81ED-4DB2-BD59-A6C34878D82A}">
                    <a16:rowId xmlns:a16="http://schemas.microsoft.com/office/drawing/2014/main" val="1783094970"/>
                  </a:ext>
                </a:extLst>
              </a:tr>
              <a:tr h="238814">
                <a:tc>
                  <a:txBody>
                    <a:bodyPr/>
                    <a:lstStyle/>
                    <a:p>
                      <a:r>
                        <a:rPr lang="en-US" sz="1400" dirty="0"/>
                        <a:t>8</a:t>
                      </a:r>
                    </a:p>
                  </a:txBody>
                  <a:tcPr/>
                </a:tc>
                <a:tc>
                  <a:txBody>
                    <a:bodyPr/>
                    <a:lstStyle/>
                    <a:p>
                      <a:r>
                        <a:rPr lang="en-US" sz="1400" dirty="0"/>
                        <a:t>male</a:t>
                      </a:r>
                    </a:p>
                  </a:txBody>
                  <a:tcPr/>
                </a:tc>
                <a:tc>
                  <a:txBody>
                    <a:bodyPr/>
                    <a:lstStyle/>
                    <a:p>
                      <a:r>
                        <a:rPr lang="en-US" sz="1400" dirty="0"/>
                        <a:t>42</a:t>
                      </a:r>
                    </a:p>
                  </a:txBody>
                  <a:tcPr/>
                </a:tc>
                <a:tc>
                  <a:txBody>
                    <a:bodyPr/>
                    <a:lstStyle/>
                    <a:p>
                      <a:r>
                        <a:rPr lang="en-US" sz="1400" dirty="0"/>
                        <a:t>low</a:t>
                      </a:r>
                    </a:p>
                  </a:txBody>
                  <a:tcPr/>
                </a:tc>
                <a:tc>
                  <a:txBody>
                    <a:bodyPr/>
                    <a:lstStyle/>
                    <a:p>
                      <a:r>
                        <a:rPr lang="en-GB" sz="1400" dirty="0"/>
                        <a:t>177,2</a:t>
                      </a:r>
                      <a:endParaRPr lang="en-US" sz="1400" dirty="0"/>
                    </a:p>
                  </a:txBody>
                  <a:tcPr/>
                </a:tc>
                <a:tc>
                  <a:txBody>
                    <a:bodyPr/>
                    <a:lstStyle/>
                    <a:p>
                      <a:r>
                        <a:rPr lang="en-US" sz="1400" dirty="0"/>
                        <a:t>B</a:t>
                      </a:r>
                    </a:p>
                  </a:txBody>
                  <a:tcPr/>
                </a:tc>
                <a:extLst>
                  <a:ext uri="{0D108BD9-81ED-4DB2-BD59-A6C34878D82A}">
                    <a16:rowId xmlns:a16="http://schemas.microsoft.com/office/drawing/2014/main" val="3068628321"/>
                  </a:ext>
                </a:extLst>
              </a:tr>
              <a:tr h="238814">
                <a:tc>
                  <a:txBody>
                    <a:bodyPr/>
                    <a:lstStyle/>
                    <a:p>
                      <a:r>
                        <a:rPr lang="en-US" sz="1400" dirty="0"/>
                        <a:t>9</a:t>
                      </a:r>
                    </a:p>
                  </a:txBody>
                  <a:tcPr/>
                </a:tc>
                <a:tc>
                  <a:txBody>
                    <a:bodyPr/>
                    <a:lstStyle/>
                    <a:p>
                      <a:r>
                        <a:rPr lang="en-US" sz="1400" dirty="0"/>
                        <a:t>male</a:t>
                      </a:r>
                    </a:p>
                  </a:txBody>
                  <a:tcPr/>
                </a:tc>
                <a:tc>
                  <a:txBody>
                    <a:bodyPr/>
                    <a:lstStyle/>
                    <a:p>
                      <a:r>
                        <a:rPr lang="en-US" sz="1400" dirty="0"/>
                        <a:t>61</a:t>
                      </a:r>
                    </a:p>
                  </a:txBody>
                  <a:tcPr/>
                </a:tc>
                <a:tc>
                  <a:txBody>
                    <a:bodyPr/>
                    <a:lstStyle/>
                    <a:p>
                      <a:r>
                        <a:rPr lang="en-US" sz="1400" dirty="0"/>
                        <a:t>normal</a:t>
                      </a:r>
                    </a:p>
                  </a:txBody>
                  <a:tcPr/>
                </a:tc>
                <a:tc>
                  <a:txBody>
                    <a:bodyPr/>
                    <a:lstStyle/>
                    <a:p>
                      <a:r>
                        <a:rPr lang="en-GB" sz="1400" dirty="0"/>
                        <a:t>168,4</a:t>
                      </a:r>
                      <a:endParaRPr lang="en-US" sz="1400" dirty="0"/>
                    </a:p>
                  </a:txBody>
                  <a:tcPr/>
                </a:tc>
                <a:tc>
                  <a:txBody>
                    <a:bodyPr/>
                    <a:lstStyle/>
                    <a:p>
                      <a:r>
                        <a:rPr lang="en-US" sz="1400" dirty="0"/>
                        <a:t>B</a:t>
                      </a:r>
                    </a:p>
                  </a:txBody>
                  <a:tcPr/>
                </a:tc>
                <a:extLst>
                  <a:ext uri="{0D108BD9-81ED-4DB2-BD59-A6C34878D82A}">
                    <a16:rowId xmlns:a16="http://schemas.microsoft.com/office/drawing/2014/main" val="1393704813"/>
                  </a:ext>
                </a:extLst>
              </a:tr>
              <a:tr h="238814">
                <a:tc>
                  <a:txBody>
                    <a:bodyPr/>
                    <a:lstStyle/>
                    <a:p>
                      <a:r>
                        <a:rPr lang="en-US" sz="1400" dirty="0"/>
                        <a:t>10</a:t>
                      </a:r>
                    </a:p>
                  </a:txBody>
                  <a:tcPr/>
                </a:tc>
                <a:tc>
                  <a:txBody>
                    <a:bodyPr/>
                    <a:lstStyle/>
                    <a:p>
                      <a:r>
                        <a:rPr lang="en-US" sz="1400" dirty="0"/>
                        <a:t>female</a:t>
                      </a:r>
                    </a:p>
                  </a:txBody>
                  <a:tcPr/>
                </a:tc>
                <a:tc>
                  <a:txBody>
                    <a:bodyPr/>
                    <a:lstStyle/>
                    <a:p>
                      <a:r>
                        <a:rPr lang="en-US" sz="1400" dirty="0"/>
                        <a:t>30</a:t>
                      </a:r>
                    </a:p>
                  </a:txBody>
                  <a:tcPr/>
                </a:tc>
                <a:tc>
                  <a:txBody>
                    <a:bodyPr/>
                    <a:lstStyle/>
                    <a:p>
                      <a:r>
                        <a:rPr lang="en-US" sz="1400" dirty="0"/>
                        <a:t>normal</a:t>
                      </a:r>
                    </a:p>
                  </a:txBody>
                  <a:tcPr/>
                </a:tc>
                <a:tc>
                  <a:txBody>
                    <a:bodyPr/>
                    <a:lstStyle/>
                    <a:p>
                      <a:r>
                        <a:rPr lang="en-GB" sz="1400" dirty="0"/>
                        <a:t>174,9</a:t>
                      </a:r>
                      <a:endParaRPr lang="en-US" sz="1400" dirty="0"/>
                    </a:p>
                  </a:txBody>
                  <a:tcPr/>
                </a:tc>
                <a:tc>
                  <a:txBody>
                    <a:bodyPr/>
                    <a:lstStyle/>
                    <a:p>
                      <a:r>
                        <a:rPr lang="en-US" sz="1400" dirty="0"/>
                        <a:t>A</a:t>
                      </a:r>
                    </a:p>
                  </a:txBody>
                  <a:tcPr/>
                </a:tc>
                <a:extLst>
                  <a:ext uri="{0D108BD9-81ED-4DB2-BD59-A6C34878D82A}">
                    <a16:rowId xmlns:a16="http://schemas.microsoft.com/office/drawing/2014/main" val="1450199416"/>
                  </a:ext>
                </a:extLst>
              </a:tr>
            </a:tbl>
          </a:graphicData>
        </a:graphic>
      </p:graphicFrame>
      <p:sp>
        <p:nvSpPr>
          <p:cNvPr id="7" name="Rounded Rectangular Callout 6"/>
          <p:cNvSpPr/>
          <p:nvPr/>
        </p:nvSpPr>
        <p:spPr>
          <a:xfrm>
            <a:off x="5147920" y="1907697"/>
            <a:ext cx="2455240" cy="803258"/>
          </a:xfrm>
          <a:prstGeom prst="wedgeRoundRectCallout">
            <a:avLst>
              <a:gd name="adj1" fmla="val -56842"/>
              <a:gd name="adj2" fmla="val 114073"/>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Instances</a:t>
            </a:r>
            <a:r>
              <a:rPr lang="en-GB" sz="1600" dirty="0">
                <a:solidFill>
                  <a:schemeClr val="tx1"/>
                </a:solidFill>
                <a:latin typeface="Arial" panose="020B0604020202020204" pitchFamily="34" charset="0"/>
                <a:cs typeface="Arial" panose="020B0604020202020204" pitchFamily="34" charset="0"/>
              </a:rPr>
              <a:t>, records, data objects, entries</a:t>
            </a:r>
            <a:r>
              <a:rPr lang="en-DE" sz="1600" dirty="0">
                <a:solidFill>
                  <a:schemeClr val="tx1"/>
                </a:solidFill>
                <a:latin typeface="Arial" panose="020B0604020202020204" pitchFamily="34" charset="0"/>
                <a:cs typeface="Arial" panose="020B0604020202020204" pitchFamily="34" charset="0"/>
              </a:rPr>
              <a:t>…</a:t>
            </a:r>
            <a:endParaRPr lang="en-US" sz="1600" dirty="0">
              <a:solidFill>
                <a:schemeClr val="tx1"/>
              </a:solidFill>
              <a:latin typeface="Arial" panose="020B0604020202020204" pitchFamily="34" charset="0"/>
              <a:cs typeface="Arial" panose="020B0604020202020204" pitchFamily="34" charset="0"/>
            </a:endParaRPr>
          </a:p>
        </p:txBody>
      </p:sp>
      <p:sp>
        <p:nvSpPr>
          <p:cNvPr id="8" name="Rounded Rectangular Callout 7"/>
          <p:cNvSpPr/>
          <p:nvPr/>
        </p:nvSpPr>
        <p:spPr>
          <a:xfrm>
            <a:off x="4844804" y="808453"/>
            <a:ext cx="2161386" cy="663359"/>
          </a:xfrm>
          <a:prstGeom prst="wedgeRoundRectCallout">
            <a:avLst>
              <a:gd name="adj1" fmla="val -147572"/>
              <a:gd name="adj2" fmla="val -162"/>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Attributes</a:t>
            </a:r>
            <a:r>
              <a:rPr lang="en-GB" sz="1600" dirty="0">
                <a:solidFill>
                  <a:schemeClr val="tx1"/>
                </a:solidFill>
                <a:latin typeface="Arial" panose="020B0604020202020204" pitchFamily="34" charset="0"/>
                <a:cs typeface="Arial" panose="020B0604020202020204" pitchFamily="34" charset="0"/>
              </a:rPr>
              <a:t>, features, variables</a:t>
            </a:r>
            <a:r>
              <a:rPr lang="en-DE" sz="1600" dirty="0">
                <a:solidFill>
                  <a:schemeClr val="tx1"/>
                </a:solidFill>
                <a:latin typeface="Arial" panose="020B0604020202020204" pitchFamily="34" charset="0"/>
                <a:cs typeface="Arial" panose="020B0604020202020204" pitchFamily="34" charset="0"/>
              </a:rPr>
              <a:t>…</a:t>
            </a:r>
            <a:endParaRPr lang="en-US" sz="1600" dirty="0">
              <a:solidFill>
                <a:schemeClr val="tx1"/>
              </a:solidFill>
              <a:latin typeface="Arial" panose="020B0604020202020204" pitchFamily="34" charset="0"/>
              <a:cs typeface="Arial" panose="020B0604020202020204" pitchFamily="34" charset="0"/>
            </a:endParaRPr>
          </a:p>
        </p:txBody>
      </p:sp>
      <p:sp>
        <p:nvSpPr>
          <p:cNvPr id="11" name="Left Brace 10">
            <a:extLst>
              <a:ext uri="{FF2B5EF4-FFF2-40B4-BE49-F238E27FC236}">
                <a16:creationId xmlns:a16="http://schemas.microsoft.com/office/drawing/2014/main" id="{3F63A5A6-7F9B-4546-9895-C5246886D987}"/>
              </a:ext>
            </a:extLst>
          </p:cNvPr>
          <p:cNvSpPr/>
          <p:nvPr/>
        </p:nvSpPr>
        <p:spPr>
          <a:xfrm rot="10800000">
            <a:off x="4544838" y="1859112"/>
            <a:ext cx="193876" cy="2879602"/>
          </a:xfrm>
          <a:prstGeom prst="leftBrace">
            <a:avLst>
              <a:gd name="adj1" fmla="val 0"/>
              <a:gd name="adj2" fmla="val 50000"/>
            </a:avLst>
          </a:prstGeom>
          <a:ln w="57150" cap="rnd" cmpd="sng">
            <a:solidFill>
              <a:srgbClr val="ED1846"/>
            </a:solidFill>
            <a:prstDash val="soli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Left Brace 11">
            <a:extLst>
              <a:ext uri="{FF2B5EF4-FFF2-40B4-BE49-F238E27FC236}">
                <a16:creationId xmlns:a16="http://schemas.microsoft.com/office/drawing/2014/main" id="{3F63A5A6-7F9B-4546-9895-C5246886D987}"/>
              </a:ext>
            </a:extLst>
          </p:cNvPr>
          <p:cNvSpPr/>
          <p:nvPr/>
        </p:nvSpPr>
        <p:spPr>
          <a:xfrm rot="5400000">
            <a:off x="2492178" y="-448250"/>
            <a:ext cx="193876" cy="3450470"/>
          </a:xfrm>
          <a:prstGeom prst="leftBrace">
            <a:avLst>
              <a:gd name="adj1" fmla="val 0"/>
              <a:gd name="adj2" fmla="val 50000"/>
            </a:avLst>
          </a:prstGeom>
          <a:ln w="57150" cap="rnd" cmpd="sng">
            <a:solidFill>
              <a:srgbClr val="ED1846"/>
            </a:solidFill>
            <a:prstDash val="solid"/>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10" name="Slide Number Placeholder 9"/>
          <p:cNvSpPr>
            <a:spLocks noGrp="1"/>
          </p:cNvSpPr>
          <p:nvPr>
            <p:ph type="sldNum" sz="quarter" idx="13"/>
          </p:nvPr>
        </p:nvSpPr>
        <p:spPr/>
        <p:txBody>
          <a:bodyPr/>
          <a:lstStyle/>
          <a:p>
            <a:fld id="{15C29056-5AFA-7949-831A-3EC086771171}" type="slidenum">
              <a:rPr lang="de-DE" smtClean="0"/>
              <a:pPr/>
              <a:t>27</a:t>
            </a:fld>
            <a:endParaRPr lang="de-DE" dirty="0"/>
          </a:p>
        </p:txBody>
      </p:sp>
    </p:spTree>
    <p:extLst>
      <p:ext uri="{BB962C8B-B14F-4D97-AF65-F5344CB8AC3E}">
        <p14:creationId xmlns:p14="http://schemas.microsoft.com/office/powerpoint/2010/main" val="2248116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Attribute Understanding</a:t>
            </a:r>
            <a:endParaRPr lang="en-US" dirty="0"/>
          </a:p>
        </p:txBody>
      </p:sp>
      <p:sp>
        <p:nvSpPr>
          <p:cNvPr id="4" name="Text Placeholder 3"/>
          <p:cNvSpPr>
            <a:spLocks noGrp="1"/>
          </p:cNvSpPr>
          <p:nvPr>
            <p:ph type="body" sz="quarter" idx="14"/>
          </p:nvPr>
        </p:nvSpPr>
        <p:spPr>
          <a:xfrm>
            <a:off x="4910394" y="1243032"/>
            <a:ext cx="3874831" cy="2596437"/>
          </a:xfrm>
        </p:spPr>
        <p:txBody>
          <a:bodyPr/>
          <a:lstStyle/>
          <a:p>
            <a:r>
              <a:rPr lang="en-GB" sz="1800" dirty="0"/>
              <a:t>Attributes differ for their </a:t>
            </a:r>
            <a:r>
              <a:rPr lang="en-GB" sz="1800" b="1" dirty="0"/>
              <a:t>scale type</a:t>
            </a:r>
            <a:r>
              <a:rPr lang="en-GB" sz="1800" dirty="0"/>
              <a:t>, according to the type of values that they can assume</a:t>
            </a:r>
          </a:p>
          <a:p>
            <a:endParaRPr lang="en-GB" sz="1800" dirty="0"/>
          </a:p>
          <a:p>
            <a:r>
              <a:rPr lang="en-GB" sz="1800" dirty="0"/>
              <a:t>Three scale types:</a:t>
            </a:r>
          </a:p>
          <a:p>
            <a:pPr lvl="1">
              <a:buFont typeface="Arial" panose="020B0604020202020204" pitchFamily="34" charset="0"/>
              <a:buChar char="•"/>
            </a:pPr>
            <a:r>
              <a:rPr lang="en-GB" sz="1600" dirty="0"/>
              <a:t>Categorical / Nominal</a:t>
            </a:r>
          </a:p>
          <a:p>
            <a:pPr lvl="1">
              <a:buFont typeface="Arial" panose="020B0604020202020204" pitchFamily="34" charset="0"/>
              <a:buChar char="•"/>
            </a:pPr>
            <a:r>
              <a:rPr lang="en-GB" sz="1600" dirty="0"/>
              <a:t>Ordinal</a:t>
            </a:r>
          </a:p>
          <a:p>
            <a:pPr lvl="1">
              <a:buFont typeface="Arial" panose="020B0604020202020204" pitchFamily="34" charset="0"/>
              <a:buChar char="•"/>
            </a:pPr>
            <a:r>
              <a:rPr lang="en-GB" sz="1600" dirty="0"/>
              <a:t>Numeric</a:t>
            </a:r>
            <a:endParaRPr lang="en-US" sz="1600" dirty="0"/>
          </a:p>
        </p:txBody>
      </p:sp>
      <p:graphicFrame>
        <p:nvGraphicFramePr>
          <p:cNvPr id="6" name="Table 5">
            <a:extLst>
              <a:ext uri="{FF2B5EF4-FFF2-40B4-BE49-F238E27FC236}">
                <a16:creationId xmlns:a16="http://schemas.microsoft.com/office/drawing/2014/main" id="{4D4A37AE-A6E1-4B54-AA48-29E734F15B94}"/>
              </a:ext>
            </a:extLst>
          </p:cNvPr>
          <p:cNvGraphicFramePr>
            <a:graphicFrameLocks noGrp="1"/>
          </p:cNvGraphicFramePr>
          <p:nvPr/>
        </p:nvGraphicFramePr>
        <p:xfrm>
          <a:off x="358775" y="1482015"/>
          <a:ext cx="4041545" cy="3352800"/>
        </p:xfrm>
        <a:graphic>
          <a:graphicData uri="http://schemas.openxmlformats.org/drawingml/2006/table">
            <a:tbl>
              <a:tblPr firstRow="1" bandRow="1">
                <a:tableStyleId>{5C22544A-7EE6-4342-B048-85BDC9FD1C3A}</a:tableStyleId>
              </a:tblPr>
              <a:tblGrid>
                <a:gridCol w="421829">
                  <a:extLst>
                    <a:ext uri="{9D8B030D-6E8A-4147-A177-3AD203B41FA5}">
                      <a16:colId xmlns:a16="http://schemas.microsoft.com/office/drawing/2014/main" val="2411907428"/>
                    </a:ext>
                  </a:extLst>
                </a:gridCol>
                <a:gridCol w="855397">
                  <a:extLst>
                    <a:ext uri="{9D8B030D-6E8A-4147-A177-3AD203B41FA5}">
                      <a16:colId xmlns:a16="http://schemas.microsoft.com/office/drawing/2014/main" val="1028034906"/>
                    </a:ext>
                  </a:extLst>
                </a:gridCol>
                <a:gridCol w="511981">
                  <a:extLst>
                    <a:ext uri="{9D8B030D-6E8A-4147-A177-3AD203B41FA5}">
                      <a16:colId xmlns:a16="http://schemas.microsoft.com/office/drawing/2014/main" val="450771752"/>
                    </a:ext>
                  </a:extLst>
                </a:gridCol>
                <a:gridCol w="855133">
                  <a:extLst>
                    <a:ext uri="{9D8B030D-6E8A-4147-A177-3AD203B41FA5}">
                      <a16:colId xmlns:a16="http://schemas.microsoft.com/office/drawing/2014/main" val="742581767"/>
                    </a:ext>
                  </a:extLst>
                </a:gridCol>
                <a:gridCol w="841864">
                  <a:extLst>
                    <a:ext uri="{9D8B030D-6E8A-4147-A177-3AD203B41FA5}">
                      <a16:colId xmlns:a16="http://schemas.microsoft.com/office/drawing/2014/main" val="2325331892"/>
                    </a:ext>
                  </a:extLst>
                </a:gridCol>
                <a:gridCol w="555341">
                  <a:extLst>
                    <a:ext uri="{9D8B030D-6E8A-4147-A177-3AD203B41FA5}">
                      <a16:colId xmlns:a16="http://schemas.microsoft.com/office/drawing/2014/main" val="684143948"/>
                    </a:ext>
                  </a:extLst>
                </a:gridCol>
              </a:tblGrid>
              <a:tr h="216025">
                <a:tc>
                  <a:txBody>
                    <a:bodyPr/>
                    <a:lstStyle/>
                    <a:p>
                      <a:pPr algn="ctr"/>
                      <a:r>
                        <a:rPr lang="en-US" sz="1400" dirty="0"/>
                        <a:t>No</a:t>
                      </a:r>
                    </a:p>
                  </a:txBody>
                  <a:tcPr/>
                </a:tc>
                <a:tc>
                  <a:txBody>
                    <a:bodyPr/>
                    <a:lstStyle/>
                    <a:p>
                      <a:pPr algn="ctr"/>
                      <a:r>
                        <a:rPr lang="en-US" sz="1400" dirty="0"/>
                        <a:t>Sex </a:t>
                      </a:r>
                    </a:p>
                  </a:txBody>
                  <a:tcPr/>
                </a:tc>
                <a:tc>
                  <a:txBody>
                    <a:bodyPr/>
                    <a:lstStyle/>
                    <a:p>
                      <a:pPr algn="ctr"/>
                      <a:r>
                        <a:rPr lang="en-US" sz="1400" dirty="0"/>
                        <a:t>Age</a:t>
                      </a:r>
                    </a:p>
                  </a:txBody>
                  <a:tcPr/>
                </a:tc>
                <a:tc>
                  <a:txBody>
                    <a:bodyPr/>
                    <a:lstStyle/>
                    <a:p>
                      <a:pPr algn="ctr"/>
                      <a:r>
                        <a:rPr lang="en-US" sz="1400" dirty="0"/>
                        <a:t>Blood pr.</a:t>
                      </a:r>
                    </a:p>
                  </a:txBody>
                  <a:tcPr/>
                </a:tc>
                <a:tc>
                  <a:txBody>
                    <a:bodyPr/>
                    <a:lstStyle/>
                    <a:p>
                      <a:pPr algn="ctr"/>
                      <a:r>
                        <a:rPr lang="en-GB" sz="1400" dirty="0"/>
                        <a:t>Height</a:t>
                      </a:r>
                      <a:endParaRPr lang="en-US" sz="1400" dirty="0"/>
                    </a:p>
                  </a:txBody>
                  <a:tcPr/>
                </a:tc>
                <a:tc>
                  <a:txBody>
                    <a:bodyPr/>
                    <a:lstStyle/>
                    <a:p>
                      <a:pPr algn="ctr"/>
                      <a:r>
                        <a:rPr lang="en-US" sz="1400" dirty="0"/>
                        <a:t>Drug</a:t>
                      </a:r>
                    </a:p>
                  </a:txBody>
                  <a:tcPr/>
                </a:tc>
                <a:extLst>
                  <a:ext uri="{0D108BD9-81ED-4DB2-BD59-A6C34878D82A}">
                    <a16:rowId xmlns:a16="http://schemas.microsoft.com/office/drawing/2014/main" val="3698052464"/>
                  </a:ext>
                </a:extLst>
              </a:tr>
              <a:tr h="238814">
                <a:tc>
                  <a:txBody>
                    <a:bodyPr/>
                    <a:lstStyle/>
                    <a:p>
                      <a:r>
                        <a:rPr lang="en-US" sz="1400" dirty="0"/>
                        <a:t>1</a:t>
                      </a:r>
                    </a:p>
                  </a:txBody>
                  <a:tcPr/>
                </a:tc>
                <a:tc>
                  <a:txBody>
                    <a:bodyPr/>
                    <a:lstStyle/>
                    <a:p>
                      <a:r>
                        <a:rPr lang="en-US" sz="1400" dirty="0"/>
                        <a:t>male</a:t>
                      </a:r>
                    </a:p>
                  </a:txBody>
                  <a:tcPr/>
                </a:tc>
                <a:tc>
                  <a:txBody>
                    <a:bodyPr/>
                    <a:lstStyle/>
                    <a:p>
                      <a:r>
                        <a:rPr lang="en-US" sz="1400" dirty="0"/>
                        <a:t>20</a:t>
                      </a:r>
                    </a:p>
                  </a:txBody>
                  <a:tcPr/>
                </a:tc>
                <a:tc>
                  <a:txBody>
                    <a:bodyPr/>
                    <a:lstStyle/>
                    <a:p>
                      <a:r>
                        <a:rPr lang="en-US" sz="1400" dirty="0"/>
                        <a:t>normal</a:t>
                      </a:r>
                    </a:p>
                  </a:txBody>
                  <a:tcPr/>
                </a:tc>
                <a:tc>
                  <a:txBody>
                    <a:bodyPr/>
                    <a:lstStyle/>
                    <a:p>
                      <a:r>
                        <a:rPr lang="en-GB" sz="1400" dirty="0"/>
                        <a:t>175,0</a:t>
                      </a:r>
                      <a:endParaRPr lang="en-US" sz="1400" dirty="0"/>
                    </a:p>
                  </a:txBody>
                  <a:tcPr/>
                </a:tc>
                <a:tc>
                  <a:txBody>
                    <a:bodyPr/>
                    <a:lstStyle/>
                    <a:p>
                      <a:r>
                        <a:rPr lang="en-US" sz="1400" dirty="0"/>
                        <a:t>A</a:t>
                      </a:r>
                    </a:p>
                  </a:txBody>
                  <a:tcPr/>
                </a:tc>
                <a:extLst>
                  <a:ext uri="{0D108BD9-81ED-4DB2-BD59-A6C34878D82A}">
                    <a16:rowId xmlns:a16="http://schemas.microsoft.com/office/drawing/2014/main" val="590388205"/>
                  </a:ext>
                </a:extLst>
              </a:tr>
              <a:tr h="238814">
                <a:tc>
                  <a:txBody>
                    <a:bodyPr/>
                    <a:lstStyle/>
                    <a:p>
                      <a:r>
                        <a:rPr lang="en-US" sz="1400" dirty="0"/>
                        <a:t>2</a:t>
                      </a:r>
                    </a:p>
                  </a:txBody>
                  <a:tcPr/>
                </a:tc>
                <a:tc>
                  <a:txBody>
                    <a:bodyPr/>
                    <a:lstStyle/>
                    <a:p>
                      <a:r>
                        <a:rPr lang="en-US" sz="1400" dirty="0"/>
                        <a:t>female</a:t>
                      </a:r>
                    </a:p>
                  </a:txBody>
                  <a:tcPr/>
                </a:tc>
                <a:tc>
                  <a:txBody>
                    <a:bodyPr/>
                    <a:lstStyle/>
                    <a:p>
                      <a:r>
                        <a:rPr lang="en-US" sz="1400" dirty="0"/>
                        <a:t>73</a:t>
                      </a:r>
                    </a:p>
                  </a:txBody>
                  <a:tcPr/>
                </a:tc>
                <a:tc>
                  <a:txBody>
                    <a:bodyPr/>
                    <a:lstStyle/>
                    <a:p>
                      <a:r>
                        <a:rPr lang="en-US" sz="1400" dirty="0"/>
                        <a:t>normal</a:t>
                      </a:r>
                    </a:p>
                  </a:txBody>
                  <a:tcPr/>
                </a:tc>
                <a:tc>
                  <a:txBody>
                    <a:bodyPr/>
                    <a:lstStyle/>
                    <a:p>
                      <a:r>
                        <a:rPr lang="en-GB" sz="1400" dirty="0"/>
                        <a:t>172,2</a:t>
                      </a:r>
                      <a:endParaRPr lang="en-US" sz="1400" dirty="0"/>
                    </a:p>
                  </a:txBody>
                  <a:tcPr/>
                </a:tc>
                <a:tc>
                  <a:txBody>
                    <a:bodyPr/>
                    <a:lstStyle/>
                    <a:p>
                      <a:r>
                        <a:rPr lang="en-US" sz="1400" dirty="0"/>
                        <a:t>B</a:t>
                      </a:r>
                    </a:p>
                  </a:txBody>
                  <a:tcPr/>
                </a:tc>
                <a:extLst>
                  <a:ext uri="{0D108BD9-81ED-4DB2-BD59-A6C34878D82A}">
                    <a16:rowId xmlns:a16="http://schemas.microsoft.com/office/drawing/2014/main" val="1700446912"/>
                  </a:ext>
                </a:extLst>
              </a:tr>
              <a:tr h="238814">
                <a:tc>
                  <a:txBody>
                    <a:bodyPr/>
                    <a:lstStyle/>
                    <a:p>
                      <a:r>
                        <a:rPr lang="en-US" sz="1400" dirty="0"/>
                        <a:t>3</a:t>
                      </a:r>
                    </a:p>
                  </a:txBody>
                  <a:tcPr/>
                </a:tc>
                <a:tc>
                  <a:txBody>
                    <a:bodyPr/>
                    <a:lstStyle/>
                    <a:p>
                      <a:r>
                        <a:rPr lang="en-US" sz="1400" dirty="0"/>
                        <a:t>female</a:t>
                      </a:r>
                    </a:p>
                  </a:txBody>
                  <a:tcPr/>
                </a:tc>
                <a:tc>
                  <a:txBody>
                    <a:bodyPr/>
                    <a:lstStyle/>
                    <a:p>
                      <a:r>
                        <a:rPr lang="en-US" sz="1400" dirty="0"/>
                        <a:t>37</a:t>
                      </a:r>
                    </a:p>
                  </a:txBody>
                  <a:tcPr/>
                </a:tc>
                <a:tc>
                  <a:txBody>
                    <a:bodyPr/>
                    <a:lstStyle/>
                    <a:p>
                      <a:r>
                        <a:rPr lang="en-US" sz="1400" dirty="0"/>
                        <a:t>high</a:t>
                      </a:r>
                    </a:p>
                  </a:txBody>
                  <a:tcPr/>
                </a:tc>
                <a:tc>
                  <a:txBody>
                    <a:bodyPr/>
                    <a:lstStyle/>
                    <a:p>
                      <a:r>
                        <a:rPr lang="en-GB" sz="1400" dirty="0"/>
                        <a:t>163,8</a:t>
                      </a:r>
                      <a:endParaRPr lang="en-US" sz="1400" dirty="0"/>
                    </a:p>
                  </a:txBody>
                  <a:tcPr/>
                </a:tc>
                <a:tc>
                  <a:txBody>
                    <a:bodyPr/>
                    <a:lstStyle/>
                    <a:p>
                      <a:r>
                        <a:rPr lang="en-US" sz="1400" dirty="0"/>
                        <a:t>A</a:t>
                      </a:r>
                    </a:p>
                  </a:txBody>
                  <a:tcPr/>
                </a:tc>
                <a:extLst>
                  <a:ext uri="{0D108BD9-81ED-4DB2-BD59-A6C34878D82A}">
                    <a16:rowId xmlns:a16="http://schemas.microsoft.com/office/drawing/2014/main" val="2257606901"/>
                  </a:ext>
                </a:extLst>
              </a:tr>
              <a:tr h="238814">
                <a:tc>
                  <a:txBody>
                    <a:bodyPr/>
                    <a:lstStyle/>
                    <a:p>
                      <a:r>
                        <a:rPr lang="en-US" sz="1400" dirty="0"/>
                        <a:t>4</a:t>
                      </a:r>
                    </a:p>
                  </a:txBody>
                  <a:tcPr/>
                </a:tc>
                <a:tc>
                  <a:txBody>
                    <a:bodyPr/>
                    <a:lstStyle/>
                    <a:p>
                      <a:r>
                        <a:rPr lang="en-US" sz="1400" dirty="0"/>
                        <a:t>male</a:t>
                      </a:r>
                    </a:p>
                  </a:txBody>
                  <a:tcPr/>
                </a:tc>
                <a:tc>
                  <a:txBody>
                    <a:bodyPr/>
                    <a:lstStyle/>
                    <a:p>
                      <a:r>
                        <a:rPr lang="en-US" sz="1400" dirty="0"/>
                        <a:t>33</a:t>
                      </a:r>
                    </a:p>
                  </a:txBody>
                  <a:tcPr/>
                </a:tc>
                <a:tc>
                  <a:txBody>
                    <a:bodyPr/>
                    <a:lstStyle/>
                    <a:p>
                      <a:r>
                        <a:rPr lang="en-US" sz="1400" dirty="0"/>
                        <a:t>low</a:t>
                      </a:r>
                    </a:p>
                  </a:txBody>
                  <a:tcPr/>
                </a:tc>
                <a:tc>
                  <a:txBody>
                    <a:bodyPr/>
                    <a:lstStyle/>
                    <a:p>
                      <a:r>
                        <a:rPr lang="en-GB" sz="1400" dirty="0"/>
                        <a:t>171,4</a:t>
                      </a:r>
                      <a:endParaRPr lang="en-US" sz="1400" dirty="0"/>
                    </a:p>
                  </a:txBody>
                  <a:tcPr/>
                </a:tc>
                <a:tc>
                  <a:txBody>
                    <a:bodyPr/>
                    <a:lstStyle/>
                    <a:p>
                      <a:r>
                        <a:rPr lang="en-US" sz="1400" dirty="0"/>
                        <a:t>B</a:t>
                      </a:r>
                    </a:p>
                  </a:txBody>
                  <a:tcPr/>
                </a:tc>
                <a:extLst>
                  <a:ext uri="{0D108BD9-81ED-4DB2-BD59-A6C34878D82A}">
                    <a16:rowId xmlns:a16="http://schemas.microsoft.com/office/drawing/2014/main" val="1754478977"/>
                  </a:ext>
                </a:extLst>
              </a:tr>
              <a:tr h="238814">
                <a:tc>
                  <a:txBody>
                    <a:bodyPr/>
                    <a:lstStyle/>
                    <a:p>
                      <a:r>
                        <a:rPr lang="en-US" sz="1400" dirty="0"/>
                        <a:t>5</a:t>
                      </a:r>
                    </a:p>
                  </a:txBody>
                  <a:tcPr/>
                </a:tc>
                <a:tc>
                  <a:txBody>
                    <a:bodyPr/>
                    <a:lstStyle/>
                    <a:p>
                      <a:r>
                        <a:rPr lang="en-US" sz="1400" dirty="0"/>
                        <a:t>female</a:t>
                      </a:r>
                    </a:p>
                  </a:txBody>
                  <a:tcPr/>
                </a:tc>
                <a:tc>
                  <a:txBody>
                    <a:bodyPr/>
                    <a:lstStyle/>
                    <a:p>
                      <a:r>
                        <a:rPr lang="en-US" sz="1400" dirty="0"/>
                        <a:t>48</a:t>
                      </a:r>
                    </a:p>
                  </a:txBody>
                  <a:tcPr/>
                </a:tc>
                <a:tc>
                  <a:txBody>
                    <a:bodyPr/>
                    <a:lstStyle/>
                    <a:p>
                      <a:r>
                        <a:rPr lang="en-US" sz="1400" dirty="0"/>
                        <a:t>high</a:t>
                      </a:r>
                    </a:p>
                  </a:txBody>
                  <a:tcPr/>
                </a:tc>
                <a:tc>
                  <a:txBody>
                    <a:bodyPr/>
                    <a:lstStyle/>
                    <a:p>
                      <a:r>
                        <a:rPr lang="en-GB" sz="1400" dirty="0"/>
                        <a:t>165,9</a:t>
                      </a:r>
                      <a:endParaRPr lang="en-US" sz="1400" dirty="0"/>
                    </a:p>
                  </a:txBody>
                  <a:tcPr/>
                </a:tc>
                <a:tc>
                  <a:txBody>
                    <a:bodyPr/>
                    <a:lstStyle/>
                    <a:p>
                      <a:r>
                        <a:rPr lang="en-US" sz="1400" dirty="0"/>
                        <a:t>A</a:t>
                      </a:r>
                    </a:p>
                  </a:txBody>
                  <a:tcPr/>
                </a:tc>
                <a:extLst>
                  <a:ext uri="{0D108BD9-81ED-4DB2-BD59-A6C34878D82A}">
                    <a16:rowId xmlns:a16="http://schemas.microsoft.com/office/drawing/2014/main" val="2553964614"/>
                  </a:ext>
                </a:extLst>
              </a:tr>
              <a:tr h="238814">
                <a:tc>
                  <a:txBody>
                    <a:bodyPr/>
                    <a:lstStyle/>
                    <a:p>
                      <a:r>
                        <a:rPr lang="en-US" sz="1400" dirty="0"/>
                        <a:t>6</a:t>
                      </a:r>
                    </a:p>
                  </a:txBody>
                  <a:tcPr/>
                </a:tc>
                <a:tc>
                  <a:txBody>
                    <a:bodyPr/>
                    <a:lstStyle/>
                    <a:p>
                      <a:r>
                        <a:rPr lang="en-US" sz="1400" dirty="0"/>
                        <a:t>male</a:t>
                      </a:r>
                    </a:p>
                  </a:txBody>
                  <a:tcPr/>
                </a:tc>
                <a:tc>
                  <a:txBody>
                    <a:bodyPr/>
                    <a:lstStyle/>
                    <a:p>
                      <a:r>
                        <a:rPr lang="en-US" sz="1400" dirty="0"/>
                        <a:t>29</a:t>
                      </a:r>
                    </a:p>
                  </a:txBody>
                  <a:tcPr/>
                </a:tc>
                <a:tc>
                  <a:txBody>
                    <a:bodyPr/>
                    <a:lstStyle/>
                    <a:p>
                      <a:r>
                        <a:rPr lang="en-US" sz="1400" dirty="0"/>
                        <a:t>normal</a:t>
                      </a:r>
                    </a:p>
                  </a:txBody>
                  <a:tcPr/>
                </a:tc>
                <a:tc>
                  <a:txBody>
                    <a:bodyPr/>
                    <a:lstStyle/>
                    <a:p>
                      <a:r>
                        <a:rPr lang="en-GB" sz="1400" dirty="0"/>
                        <a:t>182,3</a:t>
                      </a:r>
                      <a:endParaRPr lang="en-US" sz="1400" dirty="0"/>
                    </a:p>
                  </a:txBody>
                  <a:tcPr/>
                </a:tc>
                <a:tc>
                  <a:txBody>
                    <a:bodyPr/>
                    <a:lstStyle/>
                    <a:p>
                      <a:r>
                        <a:rPr lang="en-US" sz="1400" dirty="0"/>
                        <a:t>A</a:t>
                      </a:r>
                    </a:p>
                  </a:txBody>
                  <a:tcPr/>
                </a:tc>
                <a:extLst>
                  <a:ext uri="{0D108BD9-81ED-4DB2-BD59-A6C34878D82A}">
                    <a16:rowId xmlns:a16="http://schemas.microsoft.com/office/drawing/2014/main" val="3095027678"/>
                  </a:ext>
                </a:extLst>
              </a:tr>
              <a:tr h="238814">
                <a:tc>
                  <a:txBody>
                    <a:bodyPr/>
                    <a:lstStyle/>
                    <a:p>
                      <a:r>
                        <a:rPr lang="en-US" sz="1400" dirty="0"/>
                        <a:t>7</a:t>
                      </a:r>
                    </a:p>
                  </a:txBody>
                  <a:tcPr/>
                </a:tc>
                <a:tc>
                  <a:txBody>
                    <a:bodyPr/>
                    <a:lstStyle/>
                    <a:p>
                      <a:r>
                        <a:rPr lang="en-US" sz="1400" dirty="0"/>
                        <a:t>female</a:t>
                      </a:r>
                    </a:p>
                  </a:txBody>
                  <a:tcPr/>
                </a:tc>
                <a:tc>
                  <a:txBody>
                    <a:bodyPr/>
                    <a:lstStyle/>
                    <a:p>
                      <a:r>
                        <a:rPr lang="en-US" sz="1400" dirty="0"/>
                        <a:t>52</a:t>
                      </a:r>
                    </a:p>
                  </a:txBody>
                  <a:tcPr/>
                </a:tc>
                <a:tc>
                  <a:txBody>
                    <a:bodyPr/>
                    <a:lstStyle/>
                    <a:p>
                      <a:r>
                        <a:rPr lang="en-US" sz="1400" dirty="0"/>
                        <a:t>normal</a:t>
                      </a:r>
                    </a:p>
                  </a:txBody>
                  <a:tcPr/>
                </a:tc>
                <a:tc>
                  <a:txBody>
                    <a:bodyPr/>
                    <a:lstStyle/>
                    <a:p>
                      <a:r>
                        <a:rPr lang="en-GB" sz="1400" dirty="0"/>
                        <a:t>167,2</a:t>
                      </a:r>
                      <a:endParaRPr lang="en-US" sz="1400" dirty="0"/>
                    </a:p>
                  </a:txBody>
                  <a:tcPr/>
                </a:tc>
                <a:tc>
                  <a:txBody>
                    <a:bodyPr/>
                    <a:lstStyle/>
                    <a:p>
                      <a:r>
                        <a:rPr lang="en-US" sz="1400" dirty="0"/>
                        <a:t>B</a:t>
                      </a:r>
                    </a:p>
                  </a:txBody>
                  <a:tcPr/>
                </a:tc>
                <a:extLst>
                  <a:ext uri="{0D108BD9-81ED-4DB2-BD59-A6C34878D82A}">
                    <a16:rowId xmlns:a16="http://schemas.microsoft.com/office/drawing/2014/main" val="1783094970"/>
                  </a:ext>
                </a:extLst>
              </a:tr>
              <a:tr h="238814">
                <a:tc>
                  <a:txBody>
                    <a:bodyPr/>
                    <a:lstStyle/>
                    <a:p>
                      <a:r>
                        <a:rPr lang="en-US" sz="1400" dirty="0"/>
                        <a:t>8</a:t>
                      </a:r>
                    </a:p>
                  </a:txBody>
                  <a:tcPr/>
                </a:tc>
                <a:tc>
                  <a:txBody>
                    <a:bodyPr/>
                    <a:lstStyle/>
                    <a:p>
                      <a:r>
                        <a:rPr lang="en-US" sz="1400" dirty="0"/>
                        <a:t>male</a:t>
                      </a:r>
                    </a:p>
                  </a:txBody>
                  <a:tcPr/>
                </a:tc>
                <a:tc>
                  <a:txBody>
                    <a:bodyPr/>
                    <a:lstStyle/>
                    <a:p>
                      <a:r>
                        <a:rPr lang="en-US" sz="1400" dirty="0"/>
                        <a:t>42</a:t>
                      </a:r>
                    </a:p>
                  </a:txBody>
                  <a:tcPr/>
                </a:tc>
                <a:tc>
                  <a:txBody>
                    <a:bodyPr/>
                    <a:lstStyle/>
                    <a:p>
                      <a:r>
                        <a:rPr lang="en-US" sz="1400" dirty="0"/>
                        <a:t>low</a:t>
                      </a:r>
                    </a:p>
                  </a:txBody>
                  <a:tcPr/>
                </a:tc>
                <a:tc>
                  <a:txBody>
                    <a:bodyPr/>
                    <a:lstStyle/>
                    <a:p>
                      <a:r>
                        <a:rPr lang="en-GB" sz="1400" dirty="0"/>
                        <a:t>177,2</a:t>
                      </a:r>
                      <a:endParaRPr lang="en-US" sz="1400" dirty="0"/>
                    </a:p>
                  </a:txBody>
                  <a:tcPr/>
                </a:tc>
                <a:tc>
                  <a:txBody>
                    <a:bodyPr/>
                    <a:lstStyle/>
                    <a:p>
                      <a:r>
                        <a:rPr lang="en-US" sz="1400" dirty="0"/>
                        <a:t>B</a:t>
                      </a:r>
                    </a:p>
                  </a:txBody>
                  <a:tcPr/>
                </a:tc>
                <a:extLst>
                  <a:ext uri="{0D108BD9-81ED-4DB2-BD59-A6C34878D82A}">
                    <a16:rowId xmlns:a16="http://schemas.microsoft.com/office/drawing/2014/main" val="3068628321"/>
                  </a:ext>
                </a:extLst>
              </a:tr>
              <a:tr h="238814">
                <a:tc>
                  <a:txBody>
                    <a:bodyPr/>
                    <a:lstStyle/>
                    <a:p>
                      <a:r>
                        <a:rPr lang="en-US" sz="1400" dirty="0"/>
                        <a:t>9</a:t>
                      </a:r>
                    </a:p>
                  </a:txBody>
                  <a:tcPr/>
                </a:tc>
                <a:tc>
                  <a:txBody>
                    <a:bodyPr/>
                    <a:lstStyle/>
                    <a:p>
                      <a:r>
                        <a:rPr lang="en-US" sz="1400" dirty="0"/>
                        <a:t>male</a:t>
                      </a:r>
                    </a:p>
                  </a:txBody>
                  <a:tcPr/>
                </a:tc>
                <a:tc>
                  <a:txBody>
                    <a:bodyPr/>
                    <a:lstStyle/>
                    <a:p>
                      <a:r>
                        <a:rPr lang="en-US" sz="1400" dirty="0"/>
                        <a:t>61</a:t>
                      </a:r>
                    </a:p>
                  </a:txBody>
                  <a:tcPr/>
                </a:tc>
                <a:tc>
                  <a:txBody>
                    <a:bodyPr/>
                    <a:lstStyle/>
                    <a:p>
                      <a:r>
                        <a:rPr lang="en-US" sz="1400" dirty="0"/>
                        <a:t>normal</a:t>
                      </a:r>
                    </a:p>
                  </a:txBody>
                  <a:tcPr/>
                </a:tc>
                <a:tc>
                  <a:txBody>
                    <a:bodyPr/>
                    <a:lstStyle/>
                    <a:p>
                      <a:r>
                        <a:rPr lang="en-GB" sz="1400" dirty="0"/>
                        <a:t>168,4</a:t>
                      </a:r>
                      <a:endParaRPr lang="en-US" sz="1400" dirty="0"/>
                    </a:p>
                  </a:txBody>
                  <a:tcPr/>
                </a:tc>
                <a:tc>
                  <a:txBody>
                    <a:bodyPr/>
                    <a:lstStyle/>
                    <a:p>
                      <a:r>
                        <a:rPr lang="en-US" sz="1400" dirty="0"/>
                        <a:t>B</a:t>
                      </a:r>
                    </a:p>
                  </a:txBody>
                  <a:tcPr/>
                </a:tc>
                <a:extLst>
                  <a:ext uri="{0D108BD9-81ED-4DB2-BD59-A6C34878D82A}">
                    <a16:rowId xmlns:a16="http://schemas.microsoft.com/office/drawing/2014/main" val="1393704813"/>
                  </a:ext>
                </a:extLst>
              </a:tr>
              <a:tr h="238814">
                <a:tc>
                  <a:txBody>
                    <a:bodyPr/>
                    <a:lstStyle/>
                    <a:p>
                      <a:r>
                        <a:rPr lang="en-US" sz="1400" dirty="0"/>
                        <a:t>10</a:t>
                      </a:r>
                    </a:p>
                  </a:txBody>
                  <a:tcPr/>
                </a:tc>
                <a:tc>
                  <a:txBody>
                    <a:bodyPr/>
                    <a:lstStyle/>
                    <a:p>
                      <a:r>
                        <a:rPr lang="en-US" sz="1400" dirty="0"/>
                        <a:t>female</a:t>
                      </a:r>
                    </a:p>
                  </a:txBody>
                  <a:tcPr/>
                </a:tc>
                <a:tc>
                  <a:txBody>
                    <a:bodyPr/>
                    <a:lstStyle/>
                    <a:p>
                      <a:r>
                        <a:rPr lang="en-US" sz="1400" dirty="0"/>
                        <a:t>30</a:t>
                      </a:r>
                    </a:p>
                  </a:txBody>
                  <a:tcPr/>
                </a:tc>
                <a:tc>
                  <a:txBody>
                    <a:bodyPr/>
                    <a:lstStyle/>
                    <a:p>
                      <a:r>
                        <a:rPr lang="en-US" sz="1400" dirty="0"/>
                        <a:t>normal</a:t>
                      </a:r>
                    </a:p>
                  </a:txBody>
                  <a:tcPr/>
                </a:tc>
                <a:tc>
                  <a:txBody>
                    <a:bodyPr/>
                    <a:lstStyle/>
                    <a:p>
                      <a:r>
                        <a:rPr lang="en-GB" sz="1400" dirty="0"/>
                        <a:t>174,9</a:t>
                      </a:r>
                      <a:endParaRPr lang="en-US" sz="1400" dirty="0"/>
                    </a:p>
                  </a:txBody>
                  <a:tcPr/>
                </a:tc>
                <a:tc>
                  <a:txBody>
                    <a:bodyPr/>
                    <a:lstStyle/>
                    <a:p>
                      <a:r>
                        <a:rPr lang="en-US" sz="1400" dirty="0"/>
                        <a:t>A</a:t>
                      </a:r>
                    </a:p>
                  </a:txBody>
                  <a:tcPr/>
                </a:tc>
                <a:extLst>
                  <a:ext uri="{0D108BD9-81ED-4DB2-BD59-A6C34878D82A}">
                    <a16:rowId xmlns:a16="http://schemas.microsoft.com/office/drawing/2014/main" val="1450199416"/>
                  </a:ext>
                </a:extLst>
              </a:tr>
            </a:tbl>
          </a:graphicData>
        </a:graphic>
      </p:graphicFrame>
      <p:sp>
        <p:nvSpPr>
          <p:cNvPr id="13" name="Rounded Rectangular Callout 12"/>
          <p:cNvSpPr/>
          <p:nvPr/>
        </p:nvSpPr>
        <p:spPr>
          <a:xfrm>
            <a:off x="3104412" y="1087485"/>
            <a:ext cx="1116478" cy="279789"/>
          </a:xfrm>
          <a:prstGeom prst="wedgeRoundRectCallout">
            <a:avLst>
              <a:gd name="adj1" fmla="val -21821"/>
              <a:gd name="adj2" fmla="val 77919"/>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Numeric</a:t>
            </a:r>
            <a:endParaRPr lang="en-US" sz="1200" dirty="0">
              <a:solidFill>
                <a:schemeClr val="tx1"/>
              </a:solidFill>
              <a:latin typeface="Arial" panose="020B0604020202020204" pitchFamily="34" charset="0"/>
              <a:cs typeface="Arial" panose="020B0604020202020204" pitchFamily="34" charset="0"/>
            </a:endParaRPr>
          </a:p>
        </p:txBody>
      </p:sp>
      <p:sp>
        <p:nvSpPr>
          <p:cNvPr id="14" name="Rounded Rectangular Callout 13"/>
          <p:cNvSpPr/>
          <p:nvPr/>
        </p:nvSpPr>
        <p:spPr>
          <a:xfrm>
            <a:off x="756107" y="1085685"/>
            <a:ext cx="1077745" cy="277038"/>
          </a:xfrm>
          <a:prstGeom prst="wedgeRoundRectCallout">
            <a:avLst>
              <a:gd name="adj1" fmla="val -21821"/>
              <a:gd name="adj2" fmla="val 77919"/>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Categorical</a:t>
            </a:r>
            <a:endParaRPr lang="en-US" sz="1200" dirty="0">
              <a:solidFill>
                <a:schemeClr val="tx1"/>
              </a:solidFill>
              <a:latin typeface="Arial" panose="020B0604020202020204" pitchFamily="34" charset="0"/>
              <a:cs typeface="Arial" panose="020B0604020202020204" pitchFamily="34" charset="0"/>
            </a:endParaRPr>
          </a:p>
        </p:txBody>
      </p:sp>
      <p:sp>
        <p:nvSpPr>
          <p:cNvPr id="15" name="Rounded Rectangular Callout 14"/>
          <p:cNvSpPr/>
          <p:nvPr/>
        </p:nvSpPr>
        <p:spPr>
          <a:xfrm>
            <a:off x="2148755" y="1082933"/>
            <a:ext cx="862197" cy="279789"/>
          </a:xfrm>
          <a:prstGeom prst="wedgeRoundRectCallout">
            <a:avLst>
              <a:gd name="adj1" fmla="val -21821"/>
              <a:gd name="adj2" fmla="val 77919"/>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Ordinal</a:t>
            </a:r>
            <a:endParaRPr lang="en-US" sz="1200" dirty="0">
              <a:solidFill>
                <a:schemeClr val="tx1"/>
              </a:solidFill>
              <a:latin typeface="Arial" panose="020B0604020202020204" pitchFamily="34" charset="0"/>
              <a:cs typeface="Arial" panose="020B0604020202020204" pitchFamily="34" charset="0"/>
            </a:endParaRPr>
          </a:p>
        </p:txBody>
      </p:sp>
      <p:sp>
        <p:nvSpPr>
          <p:cNvPr id="16" name="Rounded Rectangular Callout 15"/>
          <p:cNvSpPr/>
          <p:nvPr/>
        </p:nvSpPr>
        <p:spPr>
          <a:xfrm>
            <a:off x="3662651" y="4955058"/>
            <a:ext cx="1077745" cy="277038"/>
          </a:xfrm>
          <a:prstGeom prst="wedgeRoundRectCallout">
            <a:avLst>
              <a:gd name="adj1" fmla="val -23696"/>
              <a:gd name="adj2" fmla="val -71613"/>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Categorical</a:t>
            </a:r>
            <a:endParaRPr lang="en-US" sz="1200" dirty="0">
              <a:solidFill>
                <a:schemeClr val="tx1"/>
              </a:solidFill>
              <a:latin typeface="Arial" panose="020B0604020202020204" pitchFamily="34" charset="0"/>
              <a:cs typeface="Arial" panose="020B0604020202020204" pitchFamily="34" charset="0"/>
            </a:endParaRPr>
          </a:p>
        </p:txBody>
      </p:sp>
      <p:sp>
        <p:nvSpPr>
          <p:cNvPr id="17" name="Rounded Rectangular Callout 16"/>
          <p:cNvSpPr/>
          <p:nvPr/>
        </p:nvSpPr>
        <p:spPr>
          <a:xfrm>
            <a:off x="1463375" y="4952307"/>
            <a:ext cx="1116478" cy="279789"/>
          </a:xfrm>
          <a:prstGeom prst="wedgeRoundRectCallout">
            <a:avLst>
              <a:gd name="adj1" fmla="val -22274"/>
              <a:gd name="adj2" fmla="val -77365"/>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Numeric</a:t>
            </a:r>
            <a:endParaRPr lang="en-US" sz="1200" dirty="0">
              <a:solidFill>
                <a:schemeClr val="tx1"/>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8" name="Slide Number Placeholder 7"/>
          <p:cNvSpPr>
            <a:spLocks noGrp="1"/>
          </p:cNvSpPr>
          <p:nvPr>
            <p:ph type="sldNum" sz="quarter" idx="13"/>
          </p:nvPr>
        </p:nvSpPr>
        <p:spPr/>
        <p:txBody>
          <a:bodyPr/>
          <a:lstStyle/>
          <a:p>
            <a:fld id="{15C29056-5AFA-7949-831A-3EC086771171}" type="slidenum">
              <a:rPr lang="de-DE" smtClean="0"/>
              <a:pPr/>
              <a:t>28</a:t>
            </a:fld>
            <a:endParaRPr lang="de-DE" dirty="0"/>
          </a:p>
        </p:txBody>
      </p:sp>
    </p:spTree>
    <p:extLst>
      <p:ext uri="{BB962C8B-B14F-4D97-AF65-F5344CB8AC3E}">
        <p14:creationId xmlns:p14="http://schemas.microsoft.com/office/powerpoint/2010/main" val="1987301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Categorical Attributes</a:t>
            </a:r>
            <a:endParaRPr lang="en-US" dirty="0"/>
          </a:p>
        </p:txBody>
      </p:sp>
      <p:sp>
        <p:nvSpPr>
          <p:cNvPr id="4" name="Text Placeholder 3"/>
          <p:cNvSpPr>
            <a:spLocks noGrp="1"/>
          </p:cNvSpPr>
          <p:nvPr>
            <p:ph type="body" sz="quarter" idx="14"/>
          </p:nvPr>
        </p:nvSpPr>
        <p:spPr>
          <a:xfrm>
            <a:off x="4910394" y="1243033"/>
            <a:ext cx="3874831" cy="3424954"/>
          </a:xfrm>
        </p:spPr>
        <p:txBody>
          <a:bodyPr/>
          <a:lstStyle/>
          <a:p>
            <a:r>
              <a:rPr lang="en-GB" sz="1600" dirty="0"/>
              <a:t>Categorical (or Nominal) attributes have a finite set of possible values</a:t>
            </a:r>
            <a:endParaRPr lang="en-US" dirty="0"/>
          </a:p>
          <a:p>
            <a:r>
              <a:rPr lang="en-GB" sz="1600" dirty="0"/>
              <a:t>Granularity must be taken into account</a:t>
            </a:r>
          </a:p>
          <a:p>
            <a:pPr lvl="1"/>
            <a:r>
              <a:rPr lang="en-GB" sz="1200" dirty="0"/>
              <a:t>Hierarchical structure of the categories</a:t>
            </a:r>
          </a:p>
          <a:p>
            <a:pPr lvl="1"/>
            <a:r>
              <a:rPr lang="en-GB" sz="1200" dirty="0"/>
              <a:t>e.g. shallow subdivision: </a:t>
            </a:r>
            <a:r>
              <a:rPr lang="en-GB" sz="1200" i="1" dirty="0"/>
              <a:t>food, non</a:t>
            </a:r>
            <a:r>
              <a:rPr lang="en-DE" sz="1200" i="1" dirty="0"/>
              <a:t>-</a:t>
            </a:r>
            <a:r>
              <a:rPr lang="en-GB" sz="1200" i="1" dirty="0"/>
              <a:t>food, drinks</a:t>
            </a:r>
            <a:r>
              <a:rPr lang="en-DE" sz="1200" i="1" dirty="0"/>
              <a:t>…</a:t>
            </a:r>
            <a:r>
              <a:rPr lang="en-GB" sz="1200" i="1" dirty="0"/>
              <a:t> </a:t>
            </a:r>
          </a:p>
          <a:p>
            <a:pPr lvl="1"/>
            <a:r>
              <a:rPr lang="en-GB" sz="1200" dirty="0"/>
              <a:t>further subdivision for drinks: </a:t>
            </a:r>
            <a:r>
              <a:rPr lang="en-GB" sz="1200" i="1" dirty="0"/>
              <a:t>water, beer, wine</a:t>
            </a:r>
            <a:r>
              <a:rPr lang="en-DE" sz="1200" i="1" dirty="0"/>
              <a:t>…</a:t>
            </a:r>
            <a:endParaRPr lang="en-GB" sz="1200" i="1" dirty="0"/>
          </a:p>
          <a:p>
            <a:pPr lvl="1"/>
            <a:r>
              <a:rPr lang="en-GB" sz="1200" dirty="0"/>
              <a:t>Which level of granularity is appropriate?</a:t>
            </a:r>
            <a:endParaRPr lang="en-GB" sz="1800" dirty="0"/>
          </a:p>
          <a:p>
            <a:r>
              <a:rPr lang="en-GB" sz="1600" dirty="0"/>
              <a:t>Dynamic Domain</a:t>
            </a:r>
          </a:p>
          <a:p>
            <a:pPr lvl="1"/>
            <a:r>
              <a:rPr lang="en-GB" sz="1200" dirty="0"/>
              <a:t>Some attributes have a fixed domain (e.g. months)</a:t>
            </a:r>
          </a:p>
          <a:p>
            <a:pPr lvl="1"/>
            <a:r>
              <a:rPr lang="en-GB" sz="1200" dirty="0"/>
              <a:t>For other attributes the domain can change over time (e.g. the products in a catalogue)</a:t>
            </a:r>
          </a:p>
          <a:p>
            <a:pPr lvl="1"/>
            <a:r>
              <a:rPr lang="en-GB" sz="1200" dirty="0"/>
              <a:t>Those attributes must be identified and handled</a:t>
            </a:r>
          </a:p>
        </p:txBody>
      </p:sp>
      <p:graphicFrame>
        <p:nvGraphicFramePr>
          <p:cNvPr id="6" name="Table 5">
            <a:extLst>
              <a:ext uri="{FF2B5EF4-FFF2-40B4-BE49-F238E27FC236}">
                <a16:creationId xmlns:a16="http://schemas.microsoft.com/office/drawing/2014/main" id="{4D4A37AE-A6E1-4B54-AA48-29E734F15B94}"/>
              </a:ext>
            </a:extLst>
          </p:cNvPr>
          <p:cNvGraphicFramePr>
            <a:graphicFrameLocks noGrp="1"/>
          </p:cNvGraphicFramePr>
          <p:nvPr>
            <p:extLst>
              <p:ext uri="{D42A27DB-BD31-4B8C-83A1-F6EECF244321}">
                <p14:modId xmlns:p14="http://schemas.microsoft.com/office/powerpoint/2010/main" val="3455518670"/>
              </p:ext>
            </p:extLst>
          </p:nvPr>
        </p:nvGraphicFramePr>
        <p:xfrm>
          <a:off x="358775" y="1482015"/>
          <a:ext cx="4041545" cy="3352800"/>
        </p:xfrm>
        <a:graphic>
          <a:graphicData uri="http://schemas.openxmlformats.org/drawingml/2006/table">
            <a:tbl>
              <a:tblPr firstRow="1" bandRow="1">
                <a:tableStyleId>{5C22544A-7EE6-4342-B048-85BDC9FD1C3A}</a:tableStyleId>
              </a:tblPr>
              <a:tblGrid>
                <a:gridCol w="421829">
                  <a:extLst>
                    <a:ext uri="{9D8B030D-6E8A-4147-A177-3AD203B41FA5}">
                      <a16:colId xmlns:a16="http://schemas.microsoft.com/office/drawing/2014/main" val="2411907428"/>
                    </a:ext>
                  </a:extLst>
                </a:gridCol>
                <a:gridCol w="855397">
                  <a:extLst>
                    <a:ext uri="{9D8B030D-6E8A-4147-A177-3AD203B41FA5}">
                      <a16:colId xmlns:a16="http://schemas.microsoft.com/office/drawing/2014/main" val="1028034906"/>
                    </a:ext>
                  </a:extLst>
                </a:gridCol>
                <a:gridCol w="511981">
                  <a:extLst>
                    <a:ext uri="{9D8B030D-6E8A-4147-A177-3AD203B41FA5}">
                      <a16:colId xmlns:a16="http://schemas.microsoft.com/office/drawing/2014/main" val="450771752"/>
                    </a:ext>
                  </a:extLst>
                </a:gridCol>
                <a:gridCol w="855133">
                  <a:extLst>
                    <a:ext uri="{9D8B030D-6E8A-4147-A177-3AD203B41FA5}">
                      <a16:colId xmlns:a16="http://schemas.microsoft.com/office/drawing/2014/main" val="742581767"/>
                    </a:ext>
                  </a:extLst>
                </a:gridCol>
                <a:gridCol w="841864">
                  <a:extLst>
                    <a:ext uri="{9D8B030D-6E8A-4147-A177-3AD203B41FA5}">
                      <a16:colId xmlns:a16="http://schemas.microsoft.com/office/drawing/2014/main" val="2325331892"/>
                    </a:ext>
                  </a:extLst>
                </a:gridCol>
                <a:gridCol w="555341">
                  <a:extLst>
                    <a:ext uri="{9D8B030D-6E8A-4147-A177-3AD203B41FA5}">
                      <a16:colId xmlns:a16="http://schemas.microsoft.com/office/drawing/2014/main" val="684143948"/>
                    </a:ext>
                  </a:extLst>
                </a:gridCol>
              </a:tblGrid>
              <a:tr h="216025">
                <a:tc>
                  <a:txBody>
                    <a:bodyPr/>
                    <a:lstStyle/>
                    <a:p>
                      <a:pPr algn="ctr"/>
                      <a:r>
                        <a:rPr lang="en-US" sz="1400" dirty="0"/>
                        <a:t>No</a:t>
                      </a:r>
                    </a:p>
                  </a:txBody>
                  <a:tcPr>
                    <a:solidFill>
                      <a:schemeClr val="bg1">
                        <a:lumMod val="95000"/>
                      </a:schemeClr>
                    </a:solidFill>
                  </a:tcPr>
                </a:tc>
                <a:tc>
                  <a:txBody>
                    <a:bodyPr/>
                    <a:lstStyle/>
                    <a:p>
                      <a:pPr algn="ctr"/>
                      <a:r>
                        <a:rPr lang="en-US" sz="1400" dirty="0"/>
                        <a:t>Sex </a:t>
                      </a:r>
                    </a:p>
                  </a:txBody>
                  <a:tcPr/>
                </a:tc>
                <a:tc>
                  <a:txBody>
                    <a:bodyPr/>
                    <a:lstStyle/>
                    <a:p>
                      <a:pPr marL="0" algn="ctr" defTabSz="685800" rtl="0" eaLnBrk="1" latinLnBrk="0" hangingPunct="1"/>
                      <a:r>
                        <a:rPr lang="en-US" sz="1400" b="1" kern="1200" dirty="0">
                          <a:solidFill>
                            <a:schemeClr val="lt1"/>
                          </a:solidFill>
                          <a:latin typeface="+mn-lt"/>
                          <a:ea typeface="+mn-ea"/>
                          <a:cs typeface="+mn-cs"/>
                        </a:rPr>
                        <a:t>Age</a:t>
                      </a:r>
                    </a:p>
                  </a:txBody>
                  <a:tcPr>
                    <a:solidFill>
                      <a:schemeClr val="bg1">
                        <a:lumMod val="95000"/>
                      </a:schemeClr>
                    </a:solidFill>
                  </a:tcPr>
                </a:tc>
                <a:tc>
                  <a:txBody>
                    <a:bodyPr/>
                    <a:lstStyle/>
                    <a:p>
                      <a:pPr marL="0" algn="ctr" defTabSz="685800" rtl="0" eaLnBrk="1" latinLnBrk="0" hangingPunct="1"/>
                      <a:r>
                        <a:rPr lang="en-US" sz="1400" b="1" kern="1200" dirty="0">
                          <a:solidFill>
                            <a:schemeClr val="lt1"/>
                          </a:solidFill>
                          <a:latin typeface="+mn-lt"/>
                          <a:ea typeface="+mn-ea"/>
                          <a:cs typeface="+mn-cs"/>
                        </a:rPr>
                        <a:t>Blood pr.</a:t>
                      </a:r>
                    </a:p>
                  </a:txBody>
                  <a:tcPr>
                    <a:solidFill>
                      <a:schemeClr val="bg1">
                        <a:lumMod val="95000"/>
                      </a:schemeClr>
                    </a:solidFill>
                  </a:tcPr>
                </a:tc>
                <a:tc>
                  <a:txBody>
                    <a:bodyPr/>
                    <a:lstStyle/>
                    <a:p>
                      <a:pPr marL="0" algn="ctr" defTabSz="685800" rtl="0" eaLnBrk="1" latinLnBrk="0" hangingPunct="1"/>
                      <a:r>
                        <a:rPr lang="en-GB" sz="1400" b="1" kern="1200" dirty="0">
                          <a:solidFill>
                            <a:schemeClr val="lt1"/>
                          </a:solidFill>
                          <a:latin typeface="+mn-lt"/>
                          <a:ea typeface="+mn-ea"/>
                          <a:cs typeface="+mn-cs"/>
                        </a:rPr>
                        <a:t>Height</a:t>
                      </a:r>
                      <a:endParaRPr lang="en-US" sz="1400" b="1" kern="1200" dirty="0">
                        <a:solidFill>
                          <a:schemeClr val="lt1"/>
                        </a:solidFill>
                        <a:latin typeface="+mn-lt"/>
                        <a:ea typeface="+mn-ea"/>
                        <a:cs typeface="+mn-cs"/>
                      </a:endParaRPr>
                    </a:p>
                  </a:txBody>
                  <a:tcPr>
                    <a:solidFill>
                      <a:schemeClr val="bg1">
                        <a:lumMod val="95000"/>
                      </a:schemeClr>
                    </a:solidFill>
                  </a:tcPr>
                </a:tc>
                <a:tc>
                  <a:txBody>
                    <a:bodyPr/>
                    <a:lstStyle/>
                    <a:p>
                      <a:pPr algn="ctr"/>
                      <a:r>
                        <a:rPr lang="en-US" sz="1400" dirty="0"/>
                        <a:t>Drug</a:t>
                      </a:r>
                    </a:p>
                  </a:txBody>
                  <a:tcPr/>
                </a:tc>
                <a:extLst>
                  <a:ext uri="{0D108BD9-81ED-4DB2-BD59-A6C34878D82A}">
                    <a16:rowId xmlns:a16="http://schemas.microsoft.com/office/drawing/2014/main" val="3698052464"/>
                  </a:ext>
                </a:extLst>
              </a:tr>
              <a:tr h="238814">
                <a:tc>
                  <a:txBody>
                    <a:bodyPr/>
                    <a:lstStyle/>
                    <a:p>
                      <a:r>
                        <a:rPr lang="en-US" sz="1400" dirty="0">
                          <a:solidFill>
                            <a:schemeClr val="bg1">
                              <a:lumMod val="85000"/>
                            </a:schemeClr>
                          </a:solidFill>
                        </a:rPr>
                        <a:t>1</a:t>
                      </a:r>
                    </a:p>
                  </a:txBody>
                  <a:tcPr>
                    <a:solidFill>
                      <a:schemeClr val="bg1">
                        <a:lumMod val="95000"/>
                      </a:schemeClr>
                    </a:solidFill>
                  </a:tcPr>
                </a:tc>
                <a:tc>
                  <a:txBody>
                    <a:bodyPr/>
                    <a:lstStyle/>
                    <a:p>
                      <a:r>
                        <a:rPr lang="en-US" sz="1400" dirty="0"/>
                        <a:t>male</a:t>
                      </a:r>
                    </a:p>
                  </a:txBody>
                  <a:tcPr/>
                </a:tc>
                <a:tc>
                  <a:txBody>
                    <a:bodyPr/>
                    <a:lstStyle/>
                    <a:p>
                      <a:r>
                        <a:rPr lang="en-US" sz="1400" dirty="0">
                          <a:solidFill>
                            <a:schemeClr val="bg1">
                              <a:lumMod val="85000"/>
                            </a:schemeClr>
                          </a:solidFill>
                        </a:rPr>
                        <a:t>20</a:t>
                      </a:r>
                    </a:p>
                  </a:txBody>
                  <a:tcPr>
                    <a:solidFill>
                      <a:schemeClr val="bg1">
                        <a:lumMod val="95000"/>
                      </a:schemeClr>
                    </a:solidFill>
                  </a:tcPr>
                </a:tc>
                <a:tc>
                  <a:txBody>
                    <a:bodyPr/>
                    <a:lstStyle/>
                    <a:p>
                      <a:r>
                        <a:rPr lang="en-US" sz="1400" dirty="0">
                          <a:solidFill>
                            <a:schemeClr val="bg1">
                              <a:lumMod val="85000"/>
                            </a:schemeClr>
                          </a:solidFill>
                        </a:rPr>
                        <a:t>normal</a:t>
                      </a:r>
                    </a:p>
                  </a:txBody>
                  <a:tcPr>
                    <a:solidFill>
                      <a:schemeClr val="bg1">
                        <a:lumMod val="95000"/>
                      </a:schemeClr>
                    </a:solidFill>
                  </a:tcPr>
                </a:tc>
                <a:tc>
                  <a:txBody>
                    <a:bodyPr/>
                    <a:lstStyle/>
                    <a:p>
                      <a:r>
                        <a:rPr lang="en-GB" sz="1400" dirty="0">
                          <a:solidFill>
                            <a:schemeClr val="bg1">
                              <a:lumMod val="85000"/>
                            </a:schemeClr>
                          </a:solidFill>
                        </a:rPr>
                        <a:t>175,0</a:t>
                      </a:r>
                      <a:endParaRPr lang="en-US" sz="1400" dirty="0">
                        <a:solidFill>
                          <a:schemeClr val="bg1">
                            <a:lumMod val="85000"/>
                          </a:schemeClr>
                        </a:solidFill>
                      </a:endParaRPr>
                    </a:p>
                  </a:txBody>
                  <a:tcPr>
                    <a:solidFill>
                      <a:schemeClr val="bg1">
                        <a:lumMod val="95000"/>
                      </a:schemeClr>
                    </a:solidFill>
                  </a:tcPr>
                </a:tc>
                <a:tc>
                  <a:txBody>
                    <a:bodyPr/>
                    <a:lstStyle/>
                    <a:p>
                      <a:r>
                        <a:rPr lang="en-US" sz="1400" dirty="0"/>
                        <a:t>A</a:t>
                      </a:r>
                    </a:p>
                  </a:txBody>
                  <a:tcPr/>
                </a:tc>
                <a:extLst>
                  <a:ext uri="{0D108BD9-81ED-4DB2-BD59-A6C34878D82A}">
                    <a16:rowId xmlns:a16="http://schemas.microsoft.com/office/drawing/2014/main" val="590388205"/>
                  </a:ext>
                </a:extLst>
              </a:tr>
              <a:tr h="238814">
                <a:tc>
                  <a:txBody>
                    <a:bodyPr/>
                    <a:lstStyle/>
                    <a:p>
                      <a:r>
                        <a:rPr lang="en-US" sz="1400" dirty="0">
                          <a:solidFill>
                            <a:schemeClr val="bg1">
                              <a:lumMod val="85000"/>
                            </a:schemeClr>
                          </a:solidFill>
                        </a:rPr>
                        <a:t>2</a:t>
                      </a:r>
                    </a:p>
                  </a:txBody>
                  <a:tcPr>
                    <a:solidFill>
                      <a:schemeClr val="bg1">
                        <a:lumMod val="95000"/>
                      </a:schemeClr>
                    </a:solidFill>
                  </a:tcPr>
                </a:tc>
                <a:tc>
                  <a:txBody>
                    <a:bodyPr/>
                    <a:lstStyle/>
                    <a:p>
                      <a:r>
                        <a:rPr lang="en-US" sz="1400" dirty="0"/>
                        <a:t>female</a:t>
                      </a:r>
                    </a:p>
                  </a:txBody>
                  <a:tcPr/>
                </a:tc>
                <a:tc>
                  <a:txBody>
                    <a:bodyPr/>
                    <a:lstStyle/>
                    <a:p>
                      <a:r>
                        <a:rPr lang="en-US" sz="1400" dirty="0">
                          <a:solidFill>
                            <a:schemeClr val="bg1">
                              <a:lumMod val="85000"/>
                            </a:schemeClr>
                          </a:solidFill>
                        </a:rPr>
                        <a:t>73</a:t>
                      </a:r>
                    </a:p>
                  </a:txBody>
                  <a:tcPr>
                    <a:solidFill>
                      <a:schemeClr val="bg1">
                        <a:lumMod val="95000"/>
                      </a:schemeClr>
                    </a:solidFill>
                  </a:tcPr>
                </a:tc>
                <a:tc>
                  <a:txBody>
                    <a:bodyPr/>
                    <a:lstStyle/>
                    <a:p>
                      <a:r>
                        <a:rPr lang="en-US" sz="1400" dirty="0">
                          <a:solidFill>
                            <a:schemeClr val="bg1">
                              <a:lumMod val="85000"/>
                            </a:schemeClr>
                          </a:solidFill>
                        </a:rPr>
                        <a:t>normal</a:t>
                      </a:r>
                    </a:p>
                  </a:txBody>
                  <a:tcPr>
                    <a:solidFill>
                      <a:schemeClr val="bg1">
                        <a:lumMod val="95000"/>
                      </a:schemeClr>
                    </a:solidFill>
                  </a:tcPr>
                </a:tc>
                <a:tc>
                  <a:txBody>
                    <a:bodyPr/>
                    <a:lstStyle/>
                    <a:p>
                      <a:r>
                        <a:rPr lang="en-GB" sz="1400" dirty="0">
                          <a:solidFill>
                            <a:schemeClr val="bg1">
                              <a:lumMod val="85000"/>
                            </a:schemeClr>
                          </a:solidFill>
                        </a:rPr>
                        <a:t>172,2</a:t>
                      </a:r>
                      <a:endParaRPr lang="en-US" sz="1400" dirty="0">
                        <a:solidFill>
                          <a:schemeClr val="bg1">
                            <a:lumMod val="85000"/>
                          </a:schemeClr>
                        </a:solidFill>
                      </a:endParaRPr>
                    </a:p>
                  </a:txBody>
                  <a:tcPr>
                    <a:solidFill>
                      <a:schemeClr val="bg1">
                        <a:lumMod val="95000"/>
                      </a:schemeClr>
                    </a:solidFill>
                  </a:tcPr>
                </a:tc>
                <a:tc>
                  <a:txBody>
                    <a:bodyPr/>
                    <a:lstStyle/>
                    <a:p>
                      <a:r>
                        <a:rPr lang="en-US" sz="1400" dirty="0"/>
                        <a:t>B</a:t>
                      </a:r>
                    </a:p>
                  </a:txBody>
                  <a:tcPr/>
                </a:tc>
                <a:extLst>
                  <a:ext uri="{0D108BD9-81ED-4DB2-BD59-A6C34878D82A}">
                    <a16:rowId xmlns:a16="http://schemas.microsoft.com/office/drawing/2014/main" val="1700446912"/>
                  </a:ext>
                </a:extLst>
              </a:tr>
              <a:tr h="238814">
                <a:tc>
                  <a:txBody>
                    <a:bodyPr/>
                    <a:lstStyle/>
                    <a:p>
                      <a:r>
                        <a:rPr lang="en-US" sz="1400" dirty="0">
                          <a:solidFill>
                            <a:schemeClr val="bg1">
                              <a:lumMod val="85000"/>
                            </a:schemeClr>
                          </a:solidFill>
                        </a:rPr>
                        <a:t>3</a:t>
                      </a:r>
                    </a:p>
                  </a:txBody>
                  <a:tcPr>
                    <a:solidFill>
                      <a:schemeClr val="bg1">
                        <a:lumMod val="95000"/>
                      </a:schemeClr>
                    </a:solidFill>
                  </a:tcPr>
                </a:tc>
                <a:tc>
                  <a:txBody>
                    <a:bodyPr/>
                    <a:lstStyle/>
                    <a:p>
                      <a:r>
                        <a:rPr lang="en-US" sz="1400" dirty="0"/>
                        <a:t>female</a:t>
                      </a:r>
                    </a:p>
                  </a:txBody>
                  <a:tcPr/>
                </a:tc>
                <a:tc>
                  <a:txBody>
                    <a:bodyPr/>
                    <a:lstStyle/>
                    <a:p>
                      <a:r>
                        <a:rPr lang="en-US" sz="1400" dirty="0">
                          <a:solidFill>
                            <a:schemeClr val="bg1">
                              <a:lumMod val="85000"/>
                            </a:schemeClr>
                          </a:solidFill>
                        </a:rPr>
                        <a:t>37</a:t>
                      </a:r>
                    </a:p>
                  </a:txBody>
                  <a:tcPr>
                    <a:solidFill>
                      <a:schemeClr val="bg1">
                        <a:lumMod val="95000"/>
                      </a:schemeClr>
                    </a:solidFill>
                  </a:tcPr>
                </a:tc>
                <a:tc>
                  <a:txBody>
                    <a:bodyPr/>
                    <a:lstStyle/>
                    <a:p>
                      <a:r>
                        <a:rPr lang="en-US" sz="1400" dirty="0">
                          <a:solidFill>
                            <a:schemeClr val="bg1">
                              <a:lumMod val="85000"/>
                            </a:schemeClr>
                          </a:solidFill>
                        </a:rPr>
                        <a:t>high</a:t>
                      </a:r>
                    </a:p>
                  </a:txBody>
                  <a:tcPr>
                    <a:solidFill>
                      <a:schemeClr val="bg1">
                        <a:lumMod val="95000"/>
                      </a:schemeClr>
                    </a:solidFill>
                  </a:tcPr>
                </a:tc>
                <a:tc>
                  <a:txBody>
                    <a:bodyPr/>
                    <a:lstStyle/>
                    <a:p>
                      <a:r>
                        <a:rPr lang="en-GB" sz="1400" dirty="0">
                          <a:solidFill>
                            <a:schemeClr val="bg1">
                              <a:lumMod val="85000"/>
                            </a:schemeClr>
                          </a:solidFill>
                        </a:rPr>
                        <a:t>163,8</a:t>
                      </a:r>
                      <a:endParaRPr lang="en-US" sz="1400" dirty="0">
                        <a:solidFill>
                          <a:schemeClr val="bg1">
                            <a:lumMod val="85000"/>
                          </a:schemeClr>
                        </a:solidFill>
                      </a:endParaRPr>
                    </a:p>
                  </a:txBody>
                  <a:tcPr>
                    <a:solidFill>
                      <a:schemeClr val="bg1">
                        <a:lumMod val="95000"/>
                      </a:schemeClr>
                    </a:solidFill>
                  </a:tcPr>
                </a:tc>
                <a:tc>
                  <a:txBody>
                    <a:bodyPr/>
                    <a:lstStyle/>
                    <a:p>
                      <a:r>
                        <a:rPr lang="en-US" sz="1400" dirty="0"/>
                        <a:t>A</a:t>
                      </a:r>
                    </a:p>
                  </a:txBody>
                  <a:tcPr/>
                </a:tc>
                <a:extLst>
                  <a:ext uri="{0D108BD9-81ED-4DB2-BD59-A6C34878D82A}">
                    <a16:rowId xmlns:a16="http://schemas.microsoft.com/office/drawing/2014/main" val="2257606901"/>
                  </a:ext>
                </a:extLst>
              </a:tr>
              <a:tr h="238814">
                <a:tc>
                  <a:txBody>
                    <a:bodyPr/>
                    <a:lstStyle/>
                    <a:p>
                      <a:r>
                        <a:rPr lang="en-US" sz="1400" dirty="0">
                          <a:solidFill>
                            <a:schemeClr val="bg1">
                              <a:lumMod val="85000"/>
                            </a:schemeClr>
                          </a:solidFill>
                        </a:rPr>
                        <a:t>4</a:t>
                      </a:r>
                    </a:p>
                  </a:txBody>
                  <a:tcPr>
                    <a:solidFill>
                      <a:schemeClr val="bg1">
                        <a:lumMod val="95000"/>
                      </a:schemeClr>
                    </a:solidFill>
                  </a:tcPr>
                </a:tc>
                <a:tc>
                  <a:txBody>
                    <a:bodyPr/>
                    <a:lstStyle/>
                    <a:p>
                      <a:r>
                        <a:rPr lang="en-US" sz="1400" dirty="0"/>
                        <a:t>male</a:t>
                      </a:r>
                    </a:p>
                  </a:txBody>
                  <a:tcPr/>
                </a:tc>
                <a:tc>
                  <a:txBody>
                    <a:bodyPr/>
                    <a:lstStyle/>
                    <a:p>
                      <a:r>
                        <a:rPr lang="en-US" sz="1400" dirty="0">
                          <a:solidFill>
                            <a:schemeClr val="bg1">
                              <a:lumMod val="85000"/>
                            </a:schemeClr>
                          </a:solidFill>
                        </a:rPr>
                        <a:t>33</a:t>
                      </a:r>
                    </a:p>
                  </a:txBody>
                  <a:tcPr>
                    <a:solidFill>
                      <a:schemeClr val="bg1">
                        <a:lumMod val="95000"/>
                      </a:schemeClr>
                    </a:solidFill>
                  </a:tcPr>
                </a:tc>
                <a:tc>
                  <a:txBody>
                    <a:bodyPr/>
                    <a:lstStyle/>
                    <a:p>
                      <a:r>
                        <a:rPr lang="en-US" sz="1400" dirty="0">
                          <a:solidFill>
                            <a:schemeClr val="bg1">
                              <a:lumMod val="85000"/>
                            </a:schemeClr>
                          </a:solidFill>
                        </a:rPr>
                        <a:t>low</a:t>
                      </a:r>
                    </a:p>
                  </a:txBody>
                  <a:tcPr>
                    <a:solidFill>
                      <a:schemeClr val="bg1">
                        <a:lumMod val="95000"/>
                      </a:schemeClr>
                    </a:solidFill>
                  </a:tcPr>
                </a:tc>
                <a:tc>
                  <a:txBody>
                    <a:bodyPr/>
                    <a:lstStyle/>
                    <a:p>
                      <a:r>
                        <a:rPr lang="en-GB" sz="1400" dirty="0">
                          <a:solidFill>
                            <a:schemeClr val="bg1">
                              <a:lumMod val="85000"/>
                            </a:schemeClr>
                          </a:solidFill>
                        </a:rPr>
                        <a:t>171,4</a:t>
                      </a:r>
                      <a:endParaRPr lang="en-US" sz="1400" dirty="0">
                        <a:solidFill>
                          <a:schemeClr val="bg1">
                            <a:lumMod val="85000"/>
                          </a:schemeClr>
                        </a:solidFill>
                      </a:endParaRPr>
                    </a:p>
                  </a:txBody>
                  <a:tcPr>
                    <a:solidFill>
                      <a:schemeClr val="bg1">
                        <a:lumMod val="95000"/>
                      </a:schemeClr>
                    </a:solidFill>
                  </a:tcPr>
                </a:tc>
                <a:tc>
                  <a:txBody>
                    <a:bodyPr/>
                    <a:lstStyle/>
                    <a:p>
                      <a:r>
                        <a:rPr lang="en-US" sz="1400" dirty="0"/>
                        <a:t>B</a:t>
                      </a:r>
                    </a:p>
                  </a:txBody>
                  <a:tcPr/>
                </a:tc>
                <a:extLst>
                  <a:ext uri="{0D108BD9-81ED-4DB2-BD59-A6C34878D82A}">
                    <a16:rowId xmlns:a16="http://schemas.microsoft.com/office/drawing/2014/main" val="1754478977"/>
                  </a:ext>
                </a:extLst>
              </a:tr>
              <a:tr h="238814">
                <a:tc>
                  <a:txBody>
                    <a:bodyPr/>
                    <a:lstStyle/>
                    <a:p>
                      <a:r>
                        <a:rPr lang="en-US" sz="1400" dirty="0">
                          <a:solidFill>
                            <a:schemeClr val="bg1">
                              <a:lumMod val="85000"/>
                            </a:schemeClr>
                          </a:solidFill>
                        </a:rPr>
                        <a:t>5</a:t>
                      </a:r>
                    </a:p>
                  </a:txBody>
                  <a:tcPr>
                    <a:solidFill>
                      <a:schemeClr val="bg1">
                        <a:lumMod val="95000"/>
                      </a:schemeClr>
                    </a:solidFill>
                  </a:tcPr>
                </a:tc>
                <a:tc>
                  <a:txBody>
                    <a:bodyPr/>
                    <a:lstStyle/>
                    <a:p>
                      <a:r>
                        <a:rPr lang="en-US" sz="1400" dirty="0"/>
                        <a:t>female</a:t>
                      </a:r>
                    </a:p>
                  </a:txBody>
                  <a:tcPr/>
                </a:tc>
                <a:tc>
                  <a:txBody>
                    <a:bodyPr/>
                    <a:lstStyle/>
                    <a:p>
                      <a:r>
                        <a:rPr lang="en-US" sz="1400" dirty="0">
                          <a:solidFill>
                            <a:schemeClr val="bg1">
                              <a:lumMod val="85000"/>
                            </a:schemeClr>
                          </a:solidFill>
                        </a:rPr>
                        <a:t>48</a:t>
                      </a:r>
                    </a:p>
                  </a:txBody>
                  <a:tcPr>
                    <a:solidFill>
                      <a:schemeClr val="bg1">
                        <a:lumMod val="95000"/>
                      </a:schemeClr>
                    </a:solidFill>
                  </a:tcPr>
                </a:tc>
                <a:tc>
                  <a:txBody>
                    <a:bodyPr/>
                    <a:lstStyle/>
                    <a:p>
                      <a:r>
                        <a:rPr lang="en-US" sz="1400" dirty="0">
                          <a:solidFill>
                            <a:schemeClr val="bg1">
                              <a:lumMod val="85000"/>
                            </a:schemeClr>
                          </a:solidFill>
                        </a:rPr>
                        <a:t>high</a:t>
                      </a:r>
                    </a:p>
                  </a:txBody>
                  <a:tcPr>
                    <a:solidFill>
                      <a:schemeClr val="bg1">
                        <a:lumMod val="95000"/>
                      </a:schemeClr>
                    </a:solidFill>
                  </a:tcPr>
                </a:tc>
                <a:tc>
                  <a:txBody>
                    <a:bodyPr/>
                    <a:lstStyle/>
                    <a:p>
                      <a:r>
                        <a:rPr lang="en-GB" sz="1400" dirty="0">
                          <a:solidFill>
                            <a:schemeClr val="bg1">
                              <a:lumMod val="85000"/>
                            </a:schemeClr>
                          </a:solidFill>
                        </a:rPr>
                        <a:t>165,9</a:t>
                      </a:r>
                      <a:endParaRPr lang="en-US" sz="1400" dirty="0">
                        <a:solidFill>
                          <a:schemeClr val="bg1">
                            <a:lumMod val="85000"/>
                          </a:schemeClr>
                        </a:solidFill>
                      </a:endParaRPr>
                    </a:p>
                  </a:txBody>
                  <a:tcPr>
                    <a:solidFill>
                      <a:schemeClr val="bg1">
                        <a:lumMod val="95000"/>
                      </a:schemeClr>
                    </a:solidFill>
                  </a:tcPr>
                </a:tc>
                <a:tc>
                  <a:txBody>
                    <a:bodyPr/>
                    <a:lstStyle/>
                    <a:p>
                      <a:r>
                        <a:rPr lang="en-US" sz="1400" dirty="0"/>
                        <a:t>A</a:t>
                      </a:r>
                    </a:p>
                  </a:txBody>
                  <a:tcPr/>
                </a:tc>
                <a:extLst>
                  <a:ext uri="{0D108BD9-81ED-4DB2-BD59-A6C34878D82A}">
                    <a16:rowId xmlns:a16="http://schemas.microsoft.com/office/drawing/2014/main" val="2553964614"/>
                  </a:ext>
                </a:extLst>
              </a:tr>
              <a:tr h="238814">
                <a:tc>
                  <a:txBody>
                    <a:bodyPr/>
                    <a:lstStyle/>
                    <a:p>
                      <a:r>
                        <a:rPr lang="en-US" sz="1400" dirty="0">
                          <a:solidFill>
                            <a:schemeClr val="bg1">
                              <a:lumMod val="85000"/>
                            </a:schemeClr>
                          </a:solidFill>
                        </a:rPr>
                        <a:t>6</a:t>
                      </a:r>
                    </a:p>
                  </a:txBody>
                  <a:tcPr>
                    <a:solidFill>
                      <a:schemeClr val="bg1">
                        <a:lumMod val="95000"/>
                      </a:schemeClr>
                    </a:solidFill>
                  </a:tcPr>
                </a:tc>
                <a:tc>
                  <a:txBody>
                    <a:bodyPr/>
                    <a:lstStyle/>
                    <a:p>
                      <a:r>
                        <a:rPr lang="en-US" sz="1400" dirty="0"/>
                        <a:t>male</a:t>
                      </a:r>
                    </a:p>
                  </a:txBody>
                  <a:tcPr/>
                </a:tc>
                <a:tc>
                  <a:txBody>
                    <a:bodyPr/>
                    <a:lstStyle/>
                    <a:p>
                      <a:r>
                        <a:rPr lang="en-US" sz="1400" dirty="0">
                          <a:solidFill>
                            <a:schemeClr val="bg1">
                              <a:lumMod val="85000"/>
                            </a:schemeClr>
                          </a:solidFill>
                        </a:rPr>
                        <a:t>29</a:t>
                      </a:r>
                    </a:p>
                  </a:txBody>
                  <a:tcPr>
                    <a:solidFill>
                      <a:schemeClr val="bg1">
                        <a:lumMod val="95000"/>
                      </a:schemeClr>
                    </a:solidFill>
                  </a:tcPr>
                </a:tc>
                <a:tc>
                  <a:txBody>
                    <a:bodyPr/>
                    <a:lstStyle/>
                    <a:p>
                      <a:r>
                        <a:rPr lang="en-US" sz="1400" dirty="0">
                          <a:solidFill>
                            <a:schemeClr val="bg1">
                              <a:lumMod val="85000"/>
                            </a:schemeClr>
                          </a:solidFill>
                        </a:rPr>
                        <a:t>normal</a:t>
                      </a:r>
                    </a:p>
                  </a:txBody>
                  <a:tcPr>
                    <a:solidFill>
                      <a:schemeClr val="bg1">
                        <a:lumMod val="95000"/>
                      </a:schemeClr>
                    </a:solidFill>
                  </a:tcPr>
                </a:tc>
                <a:tc>
                  <a:txBody>
                    <a:bodyPr/>
                    <a:lstStyle/>
                    <a:p>
                      <a:r>
                        <a:rPr lang="en-GB" sz="1400" dirty="0">
                          <a:solidFill>
                            <a:schemeClr val="bg1">
                              <a:lumMod val="85000"/>
                            </a:schemeClr>
                          </a:solidFill>
                        </a:rPr>
                        <a:t>182,3</a:t>
                      </a:r>
                      <a:endParaRPr lang="en-US" sz="1400" dirty="0">
                        <a:solidFill>
                          <a:schemeClr val="bg1">
                            <a:lumMod val="85000"/>
                          </a:schemeClr>
                        </a:solidFill>
                      </a:endParaRPr>
                    </a:p>
                  </a:txBody>
                  <a:tcPr>
                    <a:solidFill>
                      <a:schemeClr val="bg1">
                        <a:lumMod val="95000"/>
                      </a:schemeClr>
                    </a:solidFill>
                  </a:tcPr>
                </a:tc>
                <a:tc>
                  <a:txBody>
                    <a:bodyPr/>
                    <a:lstStyle/>
                    <a:p>
                      <a:r>
                        <a:rPr lang="en-US" sz="1400" dirty="0"/>
                        <a:t>A</a:t>
                      </a:r>
                    </a:p>
                  </a:txBody>
                  <a:tcPr/>
                </a:tc>
                <a:extLst>
                  <a:ext uri="{0D108BD9-81ED-4DB2-BD59-A6C34878D82A}">
                    <a16:rowId xmlns:a16="http://schemas.microsoft.com/office/drawing/2014/main" val="3095027678"/>
                  </a:ext>
                </a:extLst>
              </a:tr>
              <a:tr h="238814">
                <a:tc>
                  <a:txBody>
                    <a:bodyPr/>
                    <a:lstStyle/>
                    <a:p>
                      <a:r>
                        <a:rPr lang="en-US" sz="1400" dirty="0">
                          <a:solidFill>
                            <a:schemeClr val="bg1">
                              <a:lumMod val="85000"/>
                            </a:schemeClr>
                          </a:solidFill>
                        </a:rPr>
                        <a:t>7</a:t>
                      </a:r>
                    </a:p>
                  </a:txBody>
                  <a:tcPr>
                    <a:solidFill>
                      <a:schemeClr val="bg1">
                        <a:lumMod val="95000"/>
                      </a:schemeClr>
                    </a:solidFill>
                  </a:tcPr>
                </a:tc>
                <a:tc>
                  <a:txBody>
                    <a:bodyPr/>
                    <a:lstStyle/>
                    <a:p>
                      <a:r>
                        <a:rPr lang="en-US" sz="1400" dirty="0"/>
                        <a:t>female</a:t>
                      </a:r>
                    </a:p>
                  </a:txBody>
                  <a:tcPr/>
                </a:tc>
                <a:tc>
                  <a:txBody>
                    <a:bodyPr/>
                    <a:lstStyle/>
                    <a:p>
                      <a:r>
                        <a:rPr lang="en-US" sz="1400" dirty="0">
                          <a:solidFill>
                            <a:schemeClr val="bg1">
                              <a:lumMod val="85000"/>
                            </a:schemeClr>
                          </a:solidFill>
                        </a:rPr>
                        <a:t>52</a:t>
                      </a:r>
                    </a:p>
                  </a:txBody>
                  <a:tcPr>
                    <a:solidFill>
                      <a:schemeClr val="bg1">
                        <a:lumMod val="95000"/>
                      </a:schemeClr>
                    </a:solidFill>
                  </a:tcPr>
                </a:tc>
                <a:tc>
                  <a:txBody>
                    <a:bodyPr/>
                    <a:lstStyle/>
                    <a:p>
                      <a:r>
                        <a:rPr lang="en-US" sz="1400" dirty="0">
                          <a:solidFill>
                            <a:schemeClr val="bg1">
                              <a:lumMod val="85000"/>
                            </a:schemeClr>
                          </a:solidFill>
                        </a:rPr>
                        <a:t>normal</a:t>
                      </a:r>
                    </a:p>
                  </a:txBody>
                  <a:tcPr>
                    <a:solidFill>
                      <a:schemeClr val="bg1">
                        <a:lumMod val="95000"/>
                      </a:schemeClr>
                    </a:solidFill>
                  </a:tcPr>
                </a:tc>
                <a:tc>
                  <a:txBody>
                    <a:bodyPr/>
                    <a:lstStyle/>
                    <a:p>
                      <a:r>
                        <a:rPr lang="en-GB" sz="1400" dirty="0">
                          <a:solidFill>
                            <a:schemeClr val="bg1">
                              <a:lumMod val="85000"/>
                            </a:schemeClr>
                          </a:solidFill>
                        </a:rPr>
                        <a:t>167,2</a:t>
                      </a:r>
                      <a:endParaRPr lang="en-US" sz="1400" dirty="0">
                        <a:solidFill>
                          <a:schemeClr val="bg1">
                            <a:lumMod val="85000"/>
                          </a:schemeClr>
                        </a:solidFill>
                      </a:endParaRPr>
                    </a:p>
                  </a:txBody>
                  <a:tcPr>
                    <a:solidFill>
                      <a:schemeClr val="bg1">
                        <a:lumMod val="95000"/>
                      </a:schemeClr>
                    </a:solidFill>
                  </a:tcPr>
                </a:tc>
                <a:tc>
                  <a:txBody>
                    <a:bodyPr/>
                    <a:lstStyle/>
                    <a:p>
                      <a:r>
                        <a:rPr lang="en-US" sz="1400" dirty="0"/>
                        <a:t>B</a:t>
                      </a:r>
                    </a:p>
                  </a:txBody>
                  <a:tcPr/>
                </a:tc>
                <a:extLst>
                  <a:ext uri="{0D108BD9-81ED-4DB2-BD59-A6C34878D82A}">
                    <a16:rowId xmlns:a16="http://schemas.microsoft.com/office/drawing/2014/main" val="1783094970"/>
                  </a:ext>
                </a:extLst>
              </a:tr>
              <a:tr h="238814">
                <a:tc>
                  <a:txBody>
                    <a:bodyPr/>
                    <a:lstStyle/>
                    <a:p>
                      <a:r>
                        <a:rPr lang="en-US" sz="1400" dirty="0">
                          <a:solidFill>
                            <a:schemeClr val="bg1">
                              <a:lumMod val="85000"/>
                            </a:schemeClr>
                          </a:solidFill>
                        </a:rPr>
                        <a:t>8</a:t>
                      </a:r>
                    </a:p>
                  </a:txBody>
                  <a:tcPr>
                    <a:solidFill>
                      <a:schemeClr val="bg1">
                        <a:lumMod val="95000"/>
                      </a:schemeClr>
                    </a:solidFill>
                  </a:tcPr>
                </a:tc>
                <a:tc>
                  <a:txBody>
                    <a:bodyPr/>
                    <a:lstStyle/>
                    <a:p>
                      <a:r>
                        <a:rPr lang="en-US" sz="1400" dirty="0"/>
                        <a:t>male</a:t>
                      </a:r>
                    </a:p>
                  </a:txBody>
                  <a:tcPr/>
                </a:tc>
                <a:tc>
                  <a:txBody>
                    <a:bodyPr/>
                    <a:lstStyle/>
                    <a:p>
                      <a:r>
                        <a:rPr lang="en-US" sz="1400" dirty="0">
                          <a:solidFill>
                            <a:schemeClr val="bg1">
                              <a:lumMod val="85000"/>
                            </a:schemeClr>
                          </a:solidFill>
                        </a:rPr>
                        <a:t>42</a:t>
                      </a:r>
                    </a:p>
                  </a:txBody>
                  <a:tcPr>
                    <a:solidFill>
                      <a:schemeClr val="bg1">
                        <a:lumMod val="95000"/>
                      </a:schemeClr>
                    </a:solidFill>
                  </a:tcPr>
                </a:tc>
                <a:tc>
                  <a:txBody>
                    <a:bodyPr/>
                    <a:lstStyle/>
                    <a:p>
                      <a:r>
                        <a:rPr lang="en-US" sz="1400" dirty="0">
                          <a:solidFill>
                            <a:schemeClr val="bg1">
                              <a:lumMod val="85000"/>
                            </a:schemeClr>
                          </a:solidFill>
                        </a:rPr>
                        <a:t>low</a:t>
                      </a:r>
                    </a:p>
                  </a:txBody>
                  <a:tcPr>
                    <a:solidFill>
                      <a:schemeClr val="bg1">
                        <a:lumMod val="95000"/>
                      </a:schemeClr>
                    </a:solidFill>
                  </a:tcPr>
                </a:tc>
                <a:tc>
                  <a:txBody>
                    <a:bodyPr/>
                    <a:lstStyle/>
                    <a:p>
                      <a:r>
                        <a:rPr lang="en-GB" sz="1400" dirty="0">
                          <a:solidFill>
                            <a:schemeClr val="bg1">
                              <a:lumMod val="85000"/>
                            </a:schemeClr>
                          </a:solidFill>
                        </a:rPr>
                        <a:t>177,2</a:t>
                      </a:r>
                      <a:endParaRPr lang="en-US" sz="1400" dirty="0">
                        <a:solidFill>
                          <a:schemeClr val="bg1">
                            <a:lumMod val="85000"/>
                          </a:schemeClr>
                        </a:solidFill>
                      </a:endParaRPr>
                    </a:p>
                  </a:txBody>
                  <a:tcPr>
                    <a:solidFill>
                      <a:schemeClr val="bg1">
                        <a:lumMod val="95000"/>
                      </a:schemeClr>
                    </a:solidFill>
                  </a:tcPr>
                </a:tc>
                <a:tc>
                  <a:txBody>
                    <a:bodyPr/>
                    <a:lstStyle/>
                    <a:p>
                      <a:r>
                        <a:rPr lang="en-US" sz="1400" dirty="0"/>
                        <a:t>B</a:t>
                      </a:r>
                    </a:p>
                  </a:txBody>
                  <a:tcPr/>
                </a:tc>
                <a:extLst>
                  <a:ext uri="{0D108BD9-81ED-4DB2-BD59-A6C34878D82A}">
                    <a16:rowId xmlns:a16="http://schemas.microsoft.com/office/drawing/2014/main" val="3068628321"/>
                  </a:ext>
                </a:extLst>
              </a:tr>
              <a:tr h="238814">
                <a:tc>
                  <a:txBody>
                    <a:bodyPr/>
                    <a:lstStyle/>
                    <a:p>
                      <a:r>
                        <a:rPr lang="en-US" sz="1400" dirty="0">
                          <a:solidFill>
                            <a:schemeClr val="bg1">
                              <a:lumMod val="85000"/>
                            </a:schemeClr>
                          </a:solidFill>
                        </a:rPr>
                        <a:t>9</a:t>
                      </a:r>
                    </a:p>
                  </a:txBody>
                  <a:tcPr>
                    <a:solidFill>
                      <a:schemeClr val="bg1">
                        <a:lumMod val="95000"/>
                      </a:schemeClr>
                    </a:solidFill>
                  </a:tcPr>
                </a:tc>
                <a:tc>
                  <a:txBody>
                    <a:bodyPr/>
                    <a:lstStyle/>
                    <a:p>
                      <a:r>
                        <a:rPr lang="en-US" sz="1400" dirty="0"/>
                        <a:t>male</a:t>
                      </a:r>
                    </a:p>
                  </a:txBody>
                  <a:tcPr/>
                </a:tc>
                <a:tc>
                  <a:txBody>
                    <a:bodyPr/>
                    <a:lstStyle/>
                    <a:p>
                      <a:r>
                        <a:rPr lang="en-US" sz="1400" dirty="0">
                          <a:solidFill>
                            <a:schemeClr val="bg1">
                              <a:lumMod val="85000"/>
                            </a:schemeClr>
                          </a:solidFill>
                        </a:rPr>
                        <a:t>61</a:t>
                      </a:r>
                    </a:p>
                  </a:txBody>
                  <a:tcPr>
                    <a:solidFill>
                      <a:schemeClr val="bg1">
                        <a:lumMod val="95000"/>
                      </a:schemeClr>
                    </a:solidFill>
                  </a:tcPr>
                </a:tc>
                <a:tc>
                  <a:txBody>
                    <a:bodyPr/>
                    <a:lstStyle/>
                    <a:p>
                      <a:r>
                        <a:rPr lang="en-US" sz="1400" dirty="0">
                          <a:solidFill>
                            <a:schemeClr val="bg1">
                              <a:lumMod val="85000"/>
                            </a:schemeClr>
                          </a:solidFill>
                        </a:rPr>
                        <a:t>normal</a:t>
                      </a:r>
                    </a:p>
                  </a:txBody>
                  <a:tcPr>
                    <a:solidFill>
                      <a:schemeClr val="bg1">
                        <a:lumMod val="95000"/>
                      </a:schemeClr>
                    </a:solidFill>
                  </a:tcPr>
                </a:tc>
                <a:tc>
                  <a:txBody>
                    <a:bodyPr/>
                    <a:lstStyle/>
                    <a:p>
                      <a:r>
                        <a:rPr lang="en-GB" sz="1400" dirty="0">
                          <a:solidFill>
                            <a:schemeClr val="bg1">
                              <a:lumMod val="85000"/>
                            </a:schemeClr>
                          </a:solidFill>
                        </a:rPr>
                        <a:t>168,4</a:t>
                      </a:r>
                      <a:endParaRPr lang="en-US" sz="1400" dirty="0">
                        <a:solidFill>
                          <a:schemeClr val="bg1">
                            <a:lumMod val="85000"/>
                          </a:schemeClr>
                        </a:solidFill>
                      </a:endParaRPr>
                    </a:p>
                  </a:txBody>
                  <a:tcPr>
                    <a:solidFill>
                      <a:schemeClr val="bg1">
                        <a:lumMod val="95000"/>
                      </a:schemeClr>
                    </a:solidFill>
                  </a:tcPr>
                </a:tc>
                <a:tc>
                  <a:txBody>
                    <a:bodyPr/>
                    <a:lstStyle/>
                    <a:p>
                      <a:r>
                        <a:rPr lang="en-US" sz="1400" dirty="0"/>
                        <a:t>B</a:t>
                      </a:r>
                    </a:p>
                  </a:txBody>
                  <a:tcPr/>
                </a:tc>
                <a:extLst>
                  <a:ext uri="{0D108BD9-81ED-4DB2-BD59-A6C34878D82A}">
                    <a16:rowId xmlns:a16="http://schemas.microsoft.com/office/drawing/2014/main" val="1393704813"/>
                  </a:ext>
                </a:extLst>
              </a:tr>
              <a:tr h="238814">
                <a:tc>
                  <a:txBody>
                    <a:bodyPr/>
                    <a:lstStyle/>
                    <a:p>
                      <a:r>
                        <a:rPr lang="en-US" sz="1400" dirty="0">
                          <a:solidFill>
                            <a:schemeClr val="bg1">
                              <a:lumMod val="85000"/>
                            </a:schemeClr>
                          </a:solidFill>
                        </a:rPr>
                        <a:t>10</a:t>
                      </a:r>
                    </a:p>
                  </a:txBody>
                  <a:tcPr>
                    <a:solidFill>
                      <a:schemeClr val="bg1">
                        <a:lumMod val="95000"/>
                      </a:schemeClr>
                    </a:solidFill>
                  </a:tcPr>
                </a:tc>
                <a:tc>
                  <a:txBody>
                    <a:bodyPr/>
                    <a:lstStyle/>
                    <a:p>
                      <a:r>
                        <a:rPr lang="en-US" sz="1400" dirty="0"/>
                        <a:t>female</a:t>
                      </a:r>
                    </a:p>
                  </a:txBody>
                  <a:tcPr/>
                </a:tc>
                <a:tc>
                  <a:txBody>
                    <a:bodyPr/>
                    <a:lstStyle/>
                    <a:p>
                      <a:r>
                        <a:rPr lang="en-US" sz="1400" dirty="0">
                          <a:solidFill>
                            <a:schemeClr val="bg1">
                              <a:lumMod val="85000"/>
                            </a:schemeClr>
                          </a:solidFill>
                        </a:rPr>
                        <a:t>30</a:t>
                      </a:r>
                    </a:p>
                  </a:txBody>
                  <a:tcPr>
                    <a:solidFill>
                      <a:schemeClr val="bg1">
                        <a:lumMod val="95000"/>
                      </a:schemeClr>
                    </a:solidFill>
                  </a:tcPr>
                </a:tc>
                <a:tc>
                  <a:txBody>
                    <a:bodyPr/>
                    <a:lstStyle/>
                    <a:p>
                      <a:r>
                        <a:rPr lang="en-US" sz="1400" dirty="0">
                          <a:solidFill>
                            <a:schemeClr val="bg1">
                              <a:lumMod val="85000"/>
                            </a:schemeClr>
                          </a:solidFill>
                        </a:rPr>
                        <a:t>normal</a:t>
                      </a:r>
                    </a:p>
                  </a:txBody>
                  <a:tcPr>
                    <a:solidFill>
                      <a:schemeClr val="bg1">
                        <a:lumMod val="95000"/>
                      </a:schemeClr>
                    </a:solidFill>
                  </a:tcPr>
                </a:tc>
                <a:tc>
                  <a:txBody>
                    <a:bodyPr/>
                    <a:lstStyle/>
                    <a:p>
                      <a:r>
                        <a:rPr lang="en-GB" sz="1400" dirty="0">
                          <a:solidFill>
                            <a:schemeClr val="bg1">
                              <a:lumMod val="85000"/>
                            </a:schemeClr>
                          </a:solidFill>
                        </a:rPr>
                        <a:t>174,9</a:t>
                      </a:r>
                      <a:endParaRPr lang="en-US" sz="1400" dirty="0">
                        <a:solidFill>
                          <a:schemeClr val="bg1">
                            <a:lumMod val="85000"/>
                          </a:schemeClr>
                        </a:solidFill>
                      </a:endParaRPr>
                    </a:p>
                  </a:txBody>
                  <a:tcPr>
                    <a:solidFill>
                      <a:schemeClr val="bg1">
                        <a:lumMod val="95000"/>
                      </a:schemeClr>
                    </a:solidFill>
                  </a:tcPr>
                </a:tc>
                <a:tc>
                  <a:txBody>
                    <a:bodyPr/>
                    <a:lstStyle/>
                    <a:p>
                      <a:r>
                        <a:rPr lang="en-US" sz="1400" dirty="0"/>
                        <a:t>A</a:t>
                      </a:r>
                    </a:p>
                  </a:txBody>
                  <a:tcPr/>
                </a:tc>
                <a:extLst>
                  <a:ext uri="{0D108BD9-81ED-4DB2-BD59-A6C34878D82A}">
                    <a16:rowId xmlns:a16="http://schemas.microsoft.com/office/drawing/2014/main" val="1450199416"/>
                  </a:ext>
                </a:extLst>
              </a:tr>
            </a:tbl>
          </a:graphicData>
        </a:graphic>
      </p:graphicFrame>
      <p:sp>
        <p:nvSpPr>
          <p:cNvPr id="14" name="Rounded Rectangular Callout 13"/>
          <p:cNvSpPr/>
          <p:nvPr/>
        </p:nvSpPr>
        <p:spPr>
          <a:xfrm>
            <a:off x="756107" y="1085685"/>
            <a:ext cx="1077745" cy="277038"/>
          </a:xfrm>
          <a:prstGeom prst="wedgeRoundRectCallout">
            <a:avLst>
              <a:gd name="adj1" fmla="val -21821"/>
              <a:gd name="adj2" fmla="val 77919"/>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Categorical</a:t>
            </a:r>
            <a:endParaRPr lang="en-US" sz="1200" dirty="0">
              <a:solidFill>
                <a:schemeClr val="tx1"/>
              </a:solidFill>
              <a:latin typeface="Arial" panose="020B0604020202020204" pitchFamily="34" charset="0"/>
              <a:cs typeface="Arial" panose="020B0604020202020204" pitchFamily="34" charset="0"/>
            </a:endParaRPr>
          </a:p>
        </p:txBody>
      </p:sp>
      <p:sp>
        <p:nvSpPr>
          <p:cNvPr id="16" name="Rounded Rectangular Callout 15"/>
          <p:cNvSpPr/>
          <p:nvPr/>
        </p:nvSpPr>
        <p:spPr>
          <a:xfrm>
            <a:off x="3662651" y="4955058"/>
            <a:ext cx="1077745" cy="277038"/>
          </a:xfrm>
          <a:prstGeom prst="wedgeRoundRectCallout">
            <a:avLst>
              <a:gd name="adj1" fmla="val -23696"/>
              <a:gd name="adj2" fmla="val -71613"/>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Categorical</a:t>
            </a:r>
            <a:endParaRPr lang="en-US" sz="1200" dirty="0">
              <a:solidFill>
                <a:schemeClr val="tx1"/>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8" name="Slide Number Placeholder 7"/>
          <p:cNvSpPr>
            <a:spLocks noGrp="1"/>
          </p:cNvSpPr>
          <p:nvPr>
            <p:ph type="sldNum" sz="quarter" idx="13"/>
          </p:nvPr>
        </p:nvSpPr>
        <p:spPr/>
        <p:txBody>
          <a:bodyPr/>
          <a:lstStyle/>
          <a:p>
            <a:fld id="{15C29056-5AFA-7949-831A-3EC086771171}" type="slidenum">
              <a:rPr lang="de-DE" smtClean="0"/>
              <a:pPr/>
              <a:t>29</a:t>
            </a:fld>
            <a:endParaRPr lang="de-DE" dirty="0"/>
          </a:p>
        </p:txBody>
      </p:sp>
    </p:spTree>
    <p:extLst>
      <p:ext uri="{BB962C8B-B14F-4D97-AF65-F5344CB8AC3E}">
        <p14:creationId xmlns:p14="http://schemas.microsoft.com/office/powerpoint/2010/main" val="3662107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57FE7-BA53-432B-A9BE-B011F73679F7}"/>
              </a:ext>
            </a:extLst>
          </p:cNvPr>
          <p:cNvSpPr>
            <a:spLocks noGrp="1"/>
          </p:cNvSpPr>
          <p:nvPr>
            <p:ph type="title"/>
          </p:nvPr>
        </p:nvSpPr>
        <p:spPr/>
        <p:txBody>
          <a:bodyPr/>
          <a:lstStyle/>
          <a:p>
            <a:r>
              <a:rPr lang="de-DE" dirty="0"/>
              <a:t>Content of this lesson</a:t>
            </a:r>
            <a:endParaRPr lang="en-GB" dirty="0"/>
          </a:p>
        </p:txBody>
      </p:sp>
      <p:sp>
        <p:nvSpPr>
          <p:cNvPr id="4" name="Text Placeholder 3">
            <a:extLst>
              <a:ext uri="{FF2B5EF4-FFF2-40B4-BE49-F238E27FC236}">
                <a16:creationId xmlns:a16="http://schemas.microsoft.com/office/drawing/2014/main" id="{C7CE0B97-D61B-481D-8AFD-10CBE2756797}"/>
              </a:ext>
            </a:extLst>
          </p:cNvPr>
          <p:cNvSpPr>
            <a:spLocks noGrp="1"/>
          </p:cNvSpPr>
          <p:nvPr>
            <p:ph type="body" sz="quarter" idx="14"/>
          </p:nvPr>
        </p:nvSpPr>
        <p:spPr/>
        <p:txBody>
          <a:bodyPr/>
          <a:lstStyle/>
          <a:p>
            <a:r>
              <a:rPr lang="de-DE" dirty="0"/>
              <a:t>Some Classic Use Cases</a:t>
            </a:r>
          </a:p>
          <a:p>
            <a:r>
              <a:rPr lang="de-DE" dirty="0"/>
              <a:t>Project Understanding</a:t>
            </a:r>
          </a:p>
          <a:p>
            <a:r>
              <a:rPr lang="de-DE" dirty="0"/>
              <a:t>ETL: Extraction, Transformation Loading</a:t>
            </a:r>
          </a:p>
          <a:p>
            <a:r>
              <a:rPr lang="de-DE" dirty="0"/>
              <a:t>Data Understanding</a:t>
            </a:r>
          </a:p>
          <a:p>
            <a:r>
              <a:rPr lang="de-DE" dirty="0"/>
              <a:t>Describing your Data</a:t>
            </a:r>
          </a:p>
          <a:p>
            <a:r>
              <a:rPr lang="de-DE" dirty="0"/>
              <a:t>Finding Patterns</a:t>
            </a:r>
          </a:p>
          <a:p>
            <a:r>
              <a:rPr lang="de-DE" dirty="0"/>
              <a:t>Finding Models</a:t>
            </a:r>
          </a:p>
          <a:p>
            <a:r>
              <a:rPr lang="de-DE" dirty="0"/>
              <a:t>Finding Predictors</a:t>
            </a:r>
          </a:p>
          <a:p>
            <a:r>
              <a:rPr lang="de-DE" dirty="0"/>
              <a:t>A tiny bit of History</a:t>
            </a:r>
          </a:p>
          <a:p>
            <a:r>
              <a:rPr lang="de-DE" dirty="0"/>
              <a:t>One final word of Warning: Correlation vs. Causality</a:t>
            </a:r>
          </a:p>
          <a:p>
            <a:endParaRPr lang="de-DE" dirty="0"/>
          </a:p>
          <a:p>
            <a:endParaRPr lang="en-GB" dirty="0"/>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3</a:t>
            </a:fld>
            <a:endParaRPr lang="de-DE" dirty="0"/>
          </a:p>
        </p:txBody>
      </p:sp>
    </p:spTree>
    <p:extLst>
      <p:ext uri="{BB962C8B-B14F-4D97-AF65-F5344CB8AC3E}">
        <p14:creationId xmlns:p14="http://schemas.microsoft.com/office/powerpoint/2010/main" val="1405316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Ordinal Attributes</a:t>
            </a:r>
            <a:endParaRPr lang="en-US" dirty="0"/>
          </a:p>
        </p:txBody>
      </p:sp>
      <p:sp>
        <p:nvSpPr>
          <p:cNvPr id="4" name="Text Placeholder 3"/>
          <p:cNvSpPr>
            <a:spLocks noGrp="1"/>
          </p:cNvSpPr>
          <p:nvPr>
            <p:ph type="body" sz="quarter" idx="14"/>
          </p:nvPr>
        </p:nvSpPr>
        <p:spPr>
          <a:xfrm>
            <a:off x="4910394" y="1243033"/>
            <a:ext cx="3874831" cy="2348892"/>
          </a:xfrm>
        </p:spPr>
        <p:txBody>
          <a:bodyPr/>
          <a:lstStyle/>
          <a:p>
            <a:r>
              <a:rPr lang="en-GB" sz="1600" dirty="0"/>
              <a:t>Ordinal attributes have an additional linear ordering offered by the domain</a:t>
            </a:r>
          </a:p>
          <a:p>
            <a:r>
              <a:rPr lang="en-GB" sz="1600" dirty="0"/>
              <a:t>The ordering does not provide the distance between two object</a:t>
            </a:r>
          </a:p>
          <a:p>
            <a:r>
              <a:rPr lang="en-GB" sz="1400" dirty="0"/>
              <a:t>e.g. for an attribute containing university degrees, we can state that a </a:t>
            </a:r>
            <a:r>
              <a:rPr lang="en-GB" sz="1400" i="1" dirty="0" err="1"/>
              <a:t>Ph.D</a:t>
            </a:r>
            <a:r>
              <a:rPr lang="en-GB" sz="1400" dirty="0"/>
              <a:t> is an higher degree than a </a:t>
            </a:r>
            <a:r>
              <a:rPr lang="en-GB" sz="1400" i="1" dirty="0"/>
              <a:t>M.Sc. </a:t>
            </a:r>
            <a:r>
              <a:rPr lang="en-GB" sz="1400" dirty="0"/>
              <a:t>and that this is higher than a </a:t>
            </a:r>
            <a:r>
              <a:rPr lang="en-GB" sz="1400" i="1" dirty="0"/>
              <a:t>B.Sc.</a:t>
            </a:r>
            <a:r>
              <a:rPr lang="en-GB" sz="1400" dirty="0"/>
              <a:t>. </a:t>
            </a:r>
            <a:endParaRPr lang="en-US" sz="1800" i="1" dirty="0"/>
          </a:p>
        </p:txBody>
      </p:sp>
      <p:graphicFrame>
        <p:nvGraphicFramePr>
          <p:cNvPr id="6" name="Table 5">
            <a:extLst>
              <a:ext uri="{FF2B5EF4-FFF2-40B4-BE49-F238E27FC236}">
                <a16:creationId xmlns:a16="http://schemas.microsoft.com/office/drawing/2014/main" id="{4D4A37AE-A6E1-4B54-AA48-29E734F15B94}"/>
              </a:ext>
            </a:extLst>
          </p:cNvPr>
          <p:cNvGraphicFramePr>
            <a:graphicFrameLocks noGrp="1"/>
          </p:cNvGraphicFramePr>
          <p:nvPr>
            <p:extLst>
              <p:ext uri="{D42A27DB-BD31-4B8C-83A1-F6EECF244321}">
                <p14:modId xmlns:p14="http://schemas.microsoft.com/office/powerpoint/2010/main" val="412691948"/>
              </p:ext>
            </p:extLst>
          </p:nvPr>
        </p:nvGraphicFramePr>
        <p:xfrm>
          <a:off x="358775" y="1482015"/>
          <a:ext cx="4041545" cy="3352800"/>
        </p:xfrm>
        <a:graphic>
          <a:graphicData uri="http://schemas.openxmlformats.org/drawingml/2006/table">
            <a:tbl>
              <a:tblPr firstRow="1" bandRow="1">
                <a:tableStyleId>{5C22544A-7EE6-4342-B048-85BDC9FD1C3A}</a:tableStyleId>
              </a:tblPr>
              <a:tblGrid>
                <a:gridCol w="421829">
                  <a:extLst>
                    <a:ext uri="{9D8B030D-6E8A-4147-A177-3AD203B41FA5}">
                      <a16:colId xmlns:a16="http://schemas.microsoft.com/office/drawing/2014/main" val="2411907428"/>
                    </a:ext>
                  </a:extLst>
                </a:gridCol>
                <a:gridCol w="855397">
                  <a:extLst>
                    <a:ext uri="{9D8B030D-6E8A-4147-A177-3AD203B41FA5}">
                      <a16:colId xmlns:a16="http://schemas.microsoft.com/office/drawing/2014/main" val="1028034906"/>
                    </a:ext>
                  </a:extLst>
                </a:gridCol>
                <a:gridCol w="511981">
                  <a:extLst>
                    <a:ext uri="{9D8B030D-6E8A-4147-A177-3AD203B41FA5}">
                      <a16:colId xmlns:a16="http://schemas.microsoft.com/office/drawing/2014/main" val="450771752"/>
                    </a:ext>
                  </a:extLst>
                </a:gridCol>
                <a:gridCol w="855133">
                  <a:extLst>
                    <a:ext uri="{9D8B030D-6E8A-4147-A177-3AD203B41FA5}">
                      <a16:colId xmlns:a16="http://schemas.microsoft.com/office/drawing/2014/main" val="742581767"/>
                    </a:ext>
                  </a:extLst>
                </a:gridCol>
                <a:gridCol w="841864">
                  <a:extLst>
                    <a:ext uri="{9D8B030D-6E8A-4147-A177-3AD203B41FA5}">
                      <a16:colId xmlns:a16="http://schemas.microsoft.com/office/drawing/2014/main" val="2325331892"/>
                    </a:ext>
                  </a:extLst>
                </a:gridCol>
                <a:gridCol w="555341">
                  <a:extLst>
                    <a:ext uri="{9D8B030D-6E8A-4147-A177-3AD203B41FA5}">
                      <a16:colId xmlns:a16="http://schemas.microsoft.com/office/drawing/2014/main" val="684143948"/>
                    </a:ext>
                  </a:extLst>
                </a:gridCol>
              </a:tblGrid>
              <a:tr h="216025">
                <a:tc>
                  <a:txBody>
                    <a:bodyPr/>
                    <a:lstStyle/>
                    <a:p>
                      <a:pPr algn="ctr"/>
                      <a:r>
                        <a:rPr lang="en-US" sz="1400" dirty="0"/>
                        <a:t>No</a:t>
                      </a:r>
                    </a:p>
                  </a:txBody>
                  <a:tcPr>
                    <a:solidFill>
                      <a:schemeClr val="bg1">
                        <a:lumMod val="95000"/>
                      </a:schemeClr>
                    </a:solidFill>
                  </a:tcPr>
                </a:tc>
                <a:tc>
                  <a:txBody>
                    <a:bodyPr/>
                    <a:lstStyle/>
                    <a:p>
                      <a:pPr algn="ctr"/>
                      <a:r>
                        <a:rPr lang="en-US" sz="1400" dirty="0"/>
                        <a:t>Sex </a:t>
                      </a:r>
                    </a:p>
                  </a:txBody>
                  <a:tcPr>
                    <a:solidFill>
                      <a:schemeClr val="bg1">
                        <a:lumMod val="95000"/>
                      </a:schemeClr>
                    </a:solidFill>
                  </a:tcPr>
                </a:tc>
                <a:tc>
                  <a:txBody>
                    <a:bodyPr/>
                    <a:lstStyle/>
                    <a:p>
                      <a:pPr algn="ctr"/>
                      <a:r>
                        <a:rPr lang="en-US" sz="1400" dirty="0"/>
                        <a:t>Age</a:t>
                      </a:r>
                    </a:p>
                  </a:txBody>
                  <a:tcPr>
                    <a:solidFill>
                      <a:schemeClr val="bg1">
                        <a:lumMod val="95000"/>
                      </a:schemeClr>
                    </a:solidFill>
                  </a:tcPr>
                </a:tc>
                <a:tc>
                  <a:txBody>
                    <a:bodyPr/>
                    <a:lstStyle/>
                    <a:p>
                      <a:pPr algn="ctr"/>
                      <a:r>
                        <a:rPr lang="en-US" sz="1400" dirty="0"/>
                        <a:t>Blood pr.</a:t>
                      </a:r>
                    </a:p>
                  </a:txBody>
                  <a:tcPr/>
                </a:tc>
                <a:tc>
                  <a:txBody>
                    <a:bodyPr/>
                    <a:lstStyle/>
                    <a:p>
                      <a:pPr algn="ctr"/>
                      <a:r>
                        <a:rPr lang="en-GB" sz="1400" dirty="0"/>
                        <a:t>Height</a:t>
                      </a:r>
                      <a:endParaRPr lang="en-US" sz="1400" dirty="0"/>
                    </a:p>
                  </a:txBody>
                  <a:tcPr>
                    <a:solidFill>
                      <a:schemeClr val="bg1">
                        <a:lumMod val="95000"/>
                      </a:schemeClr>
                    </a:solidFill>
                  </a:tcPr>
                </a:tc>
                <a:tc>
                  <a:txBody>
                    <a:bodyPr/>
                    <a:lstStyle/>
                    <a:p>
                      <a:pPr algn="ctr"/>
                      <a:r>
                        <a:rPr lang="en-US" sz="1400" dirty="0"/>
                        <a:t>Drug</a:t>
                      </a:r>
                    </a:p>
                  </a:txBody>
                  <a:tcPr>
                    <a:solidFill>
                      <a:schemeClr val="bg1">
                        <a:lumMod val="95000"/>
                      </a:schemeClr>
                    </a:solidFill>
                  </a:tcPr>
                </a:tc>
                <a:extLst>
                  <a:ext uri="{0D108BD9-81ED-4DB2-BD59-A6C34878D82A}">
                    <a16:rowId xmlns:a16="http://schemas.microsoft.com/office/drawing/2014/main" val="3698052464"/>
                  </a:ext>
                </a:extLst>
              </a:tr>
              <a:tr h="238814">
                <a:tc>
                  <a:txBody>
                    <a:bodyPr/>
                    <a:lstStyle/>
                    <a:p>
                      <a:r>
                        <a:rPr lang="en-US" sz="1400" dirty="0">
                          <a:solidFill>
                            <a:schemeClr val="bg1">
                              <a:lumMod val="85000"/>
                            </a:schemeClr>
                          </a:solidFill>
                        </a:rPr>
                        <a:t>1</a:t>
                      </a:r>
                    </a:p>
                  </a:txBody>
                  <a:tcPr>
                    <a:solidFill>
                      <a:schemeClr val="bg1">
                        <a:lumMod val="95000"/>
                      </a:schemeClr>
                    </a:solidFill>
                  </a:tcPr>
                </a:tc>
                <a:tc>
                  <a:txBody>
                    <a:bodyPr/>
                    <a:lstStyle/>
                    <a:p>
                      <a:r>
                        <a:rPr lang="en-US" sz="1400" dirty="0">
                          <a:solidFill>
                            <a:schemeClr val="bg1">
                              <a:lumMod val="85000"/>
                            </a:schemeClr>
                          </a:solidFill>
                        </a:rPr>
                        <a:t>male</a:t>
                      </a:r>
                    </a:p>
                  </a:txBody>
                  <a:tcPr>
                    <a:solidFill>
                      <a:schemeClr val="bg1">
                        <a:lumMod val="95000"/>
                      </a:schemeClr>
                    </a:solidFill>
                  </a:tcPr>
                </a:tc>
                <a:tc>
                  <a:txBody>
                    <a:bodyPr/>
                    <a:lstStyle/>
                    <a:p>
                      <a:r>
                        <a:rPr lang="en-US" sz="1400" dirty="0">
                          <a:solidFill>
                            <a:schemeClr val="bg1">
                              <a:lumMod val="85000"/>
                            </a:schemeClr>
                          </a:solidFill>
                        </a:rPr>
                        <a:t>20</a:t>
                      </a:r>
                    </a:p>
                  </a:txBody>
                  <a:tcPr>
                    <a:solidFill>
                      <a:schemeClr val="bg1">
                        <a:lumMod val="95000"/>
                      </a:schemeClr>
                    </a:solidFill>
                  </a:tcPr>
                </a:tc>
                <a:tc>
                  <a:txBody>
                    <a:bodyPr/>
                    <a:lstStyle/>
                    <a:p>
                      <a:r>
                        <a:rPr lang="en-US" sz="1400" dirty="0"/>
                        <a:t>normal</a:t>
                      </a:r>
                    </a:p>
                  </a:txBody>
                  <a:tcPr/>
                </a:tc>
                <a:tc>
                  <a:txBody>
                    <a:bodyPr/>
                    <a:lstStyle/>
                    <a:p>
                      <a:r>
                        <a:rPr lang="en-GB" sz="1400" dirty="0">
                          <a:solidFill>
                            <a:schemeClr val="bg1">
                              <a:lumMod val="85000"/>
                            </a:schemeClr>
                          </a:solidFill>
                        </a:rPr>
                        <a:t>175,0</a:t>
                      </a:r>
                      <a:endParaRPr lang="en-US" sz="1400" dirty="0">
                        <a:solidFill>
                          <a:schemeClr val="bg1">
                            <a:lumMod val="85000"/>
                          </a:schemeClr>
                        </a:solidFill>
                      </a:endParaRPr>
                    </a:p>
                  </a:txBody>
                  <a:tcPr>
                    <a:solidFill>
                      <a:schemeClr val="bg1">
                        <a:lumMod val="95000"/>
                      </a:schemeClr>
                    </a:solidFill>
                  </a:tcPr>
                </a:tc>
                <a:tc>
                  <a:txBody>
                    <a:bodyPr/>
                    <a:lstStyle/>
                    <a:p>
                      <a:r>
                        <a:rPr lang="en-US" sz="1400" dirty="0">
                          <a:solidFill>
                            <a:schemeClr val="bg1">
                              <a:lumMod val="85000"/>
                            </a:schemeClr>
                          </a:solidFill>
                        </a:rPr>
                        <a:t>A</a:t>
                      </a:r>
                    </a:p>
                  </a:txBody>
                  <a:tcPr>
                    <a:solidFill>
                      <a:schemeClr val="bg1">
                        <a:lumMod val="95000"/>
                      </a:schemeClr>
                    </a:solidFill>
                  </a:tcPr>
                </a:tc>
                <a:extLst>
                  <a:ext uri="{0D108BD9-81ED-4DB2-BD59-A6C34878D82A}">
                    <a16:rowId xmlns:a16="http://schemas.microsoft.com/office/drawing/2014/main" val="590388205"/>
                  </a:ext>
                </a:extLst>
              </a:tr>
              <a:tr h="238814">
                <a:tc>
                  <a:txBody>
                    <a:bodyPr/>
                    <a:lstStyle/>
                    <a:p>
                      <a:r>
                        <a:rPr lang="en-US" sz="1400" dirty="0">
                          <a:solidFill>
                            <a:schemeClr val="bg1">
                              <a:lumMod val="85000"/>
                            </a:schemeClr>
                          </a:solidFill>
                        </a:rPr>
                        <a:t>2</a:t>
                      </a:r>
                    </a:p>
                  </a:txBody>
                  <a:tcPr>
                    <a:solidFill>
                      <a:schemeClr val="bg1">
                        <a:lumMod val="95000"/>
                      </a:schemeClr>
                    </a:solidFill>
                  </a:tcPr>
                </a:tc>
                <a:tc>
                  <a:txBody>
                    <a:bodyPr/>
                    <a:lstStyle/>
                    <a:p>
                      <a:r>
                        <a:rPr lang="en-US" sz="1400" dirty="0">
                          <a:solidFill>
                            <a:schemeClr val="bg1">
                              <a:lumMod val="85000"/>
                            </a:schemeClr>
                          </a:solidFill>
                        </a:rPr>
                        <a:t>female</a:t>
                      </a:r>
                    </a:p>
                  </a:txBody>
                  <a:tcPr>
                    <a:solidFill>
                      <a:schemeClr val="bg1">
                        <a:lumMod val="95000"/>
                      </a:schemeClr>
                    </a:solidFill>
                  </a:tcPr>
                </a:tc>
                <a:tc>
                  <a:txBody>
                    <a:bodyPr/>
                    <a:lstStyle/>
                    <a:p>
                      <a:r>
                        <a:rPr lang="en-US" sz="1400" dirty="0">
                          <a:solidFill>
                            <a:schemeClr val="bg1">
                              <a:lumMod val="85000"/>
                            </a:schemeClr>
                          </a:solidFill>
                        </a:rPr>
                        <a:t>73</a:t>
                      </a:r>
                    </a:p>
                  </a:txBody>
                  <a:tcPr>
                    <a:solidFill>
                      <a:schemeClr val="bg1">
                        <a:lumMod val="95000"/>
                      </a:schemeClr>
                    </a:solidFill>
                  </a:tcPr>
                </a:tc>
                <a:tc>
                  <a:txBody>
                    <a:bodyPr/>
                    <a:lstStyle/>
                    <a:p>
                      <a:r>
                        <a:rPr lang="en-US" sz="1400" dirty="0"/>
                        <a:t>normal</a:t>
                      </a:r>
                    </a:p>
                  </a:txBody>
                  <a:tcPr/>
                </a:tc>
                <a:tc>
                  <a:txBody>
                    <a:bodyPr/>
                    <a:lstStyle/>
                    <a:p>
                      <a:r>
                        <a:rPr lang="en-GB" sz="1400" dirty="0">
                          <a:solidFill>
                            <a:schemeClr val="bg1">
                              <a:lumMod val="85000"/>
                            </a:schemeClr>
                          </a:solidFill>
                        </a:rPr>
                        <a:t>172,2</a:t>
                      </a:r>
                      <a:endParaRPr lang="en-US" sz="1400" dirty="0">
                        <a:solidFill>
                          <a:schemeClr val="bg1">
                            <a:lumMod val="85000"/>
                          </a:schemeClr>
                        </a:solidFill>
                      </a:endParaRPr>
                    </a:p>
                  </a:txBody>
                  <a:tcPr>
                    <a:solidFill>
                      <a:schemeClr val="bg1">
                        <a:lumMod val="95000"/>
                      </a:schemeClr>
                    </a:solidFill>
                  </a:tcPr>
                </a:tc>
                <a:tc>
                  <a:txBody>
                    <a:bodyPr/>
                    <a:lstStyle/>
                    <a:p>
                      <a:r>
                        <a:rPr lang="en-US" sz="1400" dirty="0">
                          <a:solidFill>
                            <a:schemeClr val="bg1">
                              <a:lumMod val="85000"/>
                            </a:schemeClr>
                          </a:solidFill>
                        </a:rPr>
                        <a:t>B</a:t>
                      </a:r>
                    </a:p>
                  </a:txBody>
                  <a:tcPr>
                    <a:solidFill>
                      <a:schemeClr val="bg1">
                        <a:lumMod val="95000"/>
                      </a:schemeClr>
                    </a:solidFill>
                  </a:tcPr>
                </a:tc>
                <a:extLst>
                  <a:ext uri="{0D108BD9-81ED-4DB2-BD59-A6C34878D82A}">
                    <a16:rowId xmlns:a16="http://schemas.microsoft.com/office/drawing/2014/main" val="1700446912"/>
                  </a:ext>
                </a:extLst>
              </a:tr>
              <a:tr h="238814">
                <a:tc>
                  <a:txBody>
                    <a:bodyPr/>
                    <a:lstStyle/>
                    <a:p>
                      <a:r>
                        <a:rPr lang="en-US" sz="1400" dirty="0">
                          <a:solidFill>
                            <a:schemeClr val="bg1">
                              <a:lumMod val="85000"/>
                            </a:schemeClr>
                          </a:solidFill>
                        </a:rPr>
                        <a:t>3</a:t>
                      </a:r>
                    </a:p>
                  </a:txBody>
                  <a:tcPr>
                    <a:solidFill>
                      <a:schemeClr val="bg1">
                        <a:lumMod val="95000"/>
                      </a:schemeClr>
                    </a:solidFill>
                  </a:tcPr>
                </a:tc>
                <a:tc>
                  <a:txBody>
                    <a:bodyPr/>
                    <a:lstStyle/>
                    <a:p>
                      <a:r>
                        <a:rPr lang="en-US" sz="1400" dirty="0">
                          <a:solidFill>
                            <a:schemeClr val="bg1">
                              <a:lumMod val="85000"/>
                            </a:schemeClr>
                          </a:solidFill>
                        </a:rPr>
                        <a:t>female</a:t>
                      </a:r>
                    </a:p>
                  </a:txBody>
                  <a:tcPr>
                    <a:solidFill>
                      <a:schemeClr val="bg1">
                        <a:lumMod val="95000"/>
                      </a:schemeClr>
                    </a:solidFill>
                  </a:tcPr>
                </a:tc>
                <a:tc>
                  <a:txBody>
                    <a:bodyPr/>
                    <a:lstStyle/>
                    <a:p>
                      <a:r>
                        <a:rPr lang="en-US" sz="1400" dirty="0">
                          <a:solidFill>
                            <a:schemeClr val="bg1">
                              <a:lumMod val="85000"/>
                            </a:schemeClr>
                          </a:solidFill>
                        </a:rPr>
                        <a:t>37</a:t>
                      </a:r>
                    </a:p>
                  </a:txBody>
                  <a:tcPr>
                    <a:solidFill>
                      <a:schemeClr val="bg1">
                        <a:lumMod val="95000"/>
                      </a:schemeClr>
                    </a:solidFill>
                  </a:tcPr>
                </a:tc>
                <a:tc>
                  <a:txBody>
                    <a:bodyPr/>
                    <a:lstStyle/>
                    <a:p>
                      <a:r>
                        <a:rPr lang="en-US" sz="1400" dirty="0"/>
                        <a:t>high</a:t>
                      </a:r>
                    </a:p>
                  </a:txBody>
                  <a:tcPr/>
                </a:tc>
                <a:tc>
                  <a:txBody>
                    <a:bodyPr/>
                    <a:lstStyle/>
                    <a:p>
                      <a:r>
                        <a:rPr lang="en-GB" sz="1400" dirty="0">
                          <a:solidFill>
                            <a:schemeClr val="bg1">
                              <a:lumMod val="85000"/>
                            </a:schemeClr>
                          </a:solidFill>
                        </a:rPr>
                        <a:t>163,8</a:t>
                      </a:r>
                      <a:endParaRPr lang="en-US" sz="1400" dirty="0">
                        <a:solidFill>
                          <a:schemeClr val="bg1">
                            <a:lumMod val="85000"/>
                          </a:schemeClr>
                        </a:solidFill>
                      </a:endParaRPr>
                    </a:p>
                  </a:txBody>
                  <a:tcPr>
                    <a:solidFill>
                      <a:schemeClr val="bg1">
                        <a:lumMod val="95000"/>
                      </a:schemeClr>
                    </a:solidFill>
                  </a:tcPr>
                </a:tc>
                <a:tc>
                  <a:txBody>
                    <a:bodyPr/>
                    <a:lstStyle/>
                    <a:p>
                      <a:r>
                        <a:rPr lang="en-US" sz="1400" dirty="0">
                          <a:solidFill>
                            <a:schemeClr val="bg1">
                              <a:lumMod val="85000"/>
                            </a:schemeClr>
                          </a:solidFill>
                        </a:rPr>
                        <a:t>A</a:t>
                      </a:r>
                    </a:p>
                  </a:txBody>
                  <a:tcPr>
                    <a:solidFill>
                      <a:schemeClr val="bg1">
                        <a:lumMod val="95000"/>
                      </a:schemeClr>
                    </a:solidFill>
                  </a:tcPr>
                </a:tc>
                <a:extLst>
                  <a:ext uri="{0D108BD9-81ED-4DB2-BD59-A6C34878D82A}">
                    <a16:rowId xmlns:a16="http://schemas.microsoft.com/office/drawing/2014/main" val="2257606901"/>
                  </a:ext>
                </a:extLst>
              </a:tr>
              <a:tr h="238814">
                <a:tc>
                  <a:txBody>
                    <a:bodyPr/>
                    <a:lstStyle/>
                    <a:p>
                      <a:r>
                        <a:rPr lang="en-US" sz="1400" dirty="0">
                          <a:solidFill>
                            <a:schemeClr val="bg1">
                              <a:lumMod val="85000"/>
                            </a:schemeClr>
                          </a:solidFill>
                        </a:rPr>
                        <a:t>4</a:t>
                      </a:r>
                    </a:p>
                  </a:txBody>
                  <a:tcPr>
                    <a:solidFill>
                      <a:schemeClr val="bg1">
                        <a:lumMod val="95000"/>
                      </a:schemeClr>
                    </a:solidFill>
                  </a:tcPr>
                </a:tc>
                <a:tc>
                  <a:txBody>
                    <a:bodyPr/>
                    <a:lstStyle/>
                    <a:p>
                      <a:r>
                        <a:rPr lang="en-US" sz="1400" dirty="0">
                          <a:solidFill>
                            <a:schemeClr val="bg1">
                              <a:lumMod val="85000"/>
                            </a:schemeClr>
                          </a:solidFill>
                        </a:rPr>
                        <a:t>male</a:t>
                      </a:r>
                    </a:p>
                  </a:txBody>
                  <a:tcPr>
                    <a:solidFill>
                      <a:schemeClr val="bg1">
                        <a:lumMod val="95000"/>
                      </a:schemeClr>
                    </a:solidFill>
                  </a:tcPr>
                </a:tc>
                <a:tc>
                  <a:txBody>
                    <a:bodyPr/>
                    <a:lstStyle/>
                    <a:p>
                      <a:r>
                        <a:rPr lang="en-US" sz="1400" dirty="0">
                          <a:solidFill>
                            <a:schemeClr val="bg1">
                              <a:lumMod val="85000"/>
                            </a:schemeClr>
                          </a:solidFill>
                        </a:rPr>
                        <a:t>33</a:t>
                      </a:r>
                    </a:p>
                  </a:txBody>
                  <a:tcPr>
                    <a:solidFill>
                      <a:schemeClr val="bg1">
                        <a:lumMod val="95000"/>
                      </a:schemeClr>
                    </a:solidFill>
                  </a:tcPr>
                </a:tc>
                <a:tc>
                  <a:txBody>
                    <a:bodyPr/>
                    <a:lstStyle/>
                    <a:p>
                      <a:r>
                        <a:rPr lang="en-US" sz="1400" dirty="0"/>
                        <a:t>low</a:t>
                      </a:r>
                    </a:p>
                  </a:txBody>
                  <a:tcPr/>
                </a:tc>
                <a:tc>
                  <a:txBody>
                    <a:bodyPr/>
                    <a:lstStyle/>
                    <a:p>
                      <a:r>
                        <a:rPr lang="en-GB" sz="1400" dirty="0">
                          <a:solidFill>
                            <a:schemeClr val="bg1">
                              <a:lumMod val="85000"/>
                            </a:schemeClr>
                          </a:solidFill>
                        </a:rPr>
                        <a:t>171,4</a:t>
                      </a:r>
                      <a:endParaRPr lang="en-US" sz="1400" dirty="0">
                        <a:solidFill>
                          <a:schemeClr val="bg1">
                            <a:lumMod val="85000"/>
                          </a:schemeClr>
                        </a:solidFill>
                      </a:endParaRPr>
                    </a:p>
                  </a:txBody>
                  <a:tcPr>
                    <a:solidFill>
                      <a:schemeClr val="bg1">
                        <a:lumMod val="95000"/>
                      </a:schemeClr>
                    </a:solidFill>
                  </a:tcPr>
                </a:tc>
                <a:tc>
                  <a:txBody>
                    <a:bodyPr/>
                    <a:lstStyle/>
                    <a:p>
                      <a:r>
                        <a:rPr lang="en-US" sz="1400" dirty="0">
                          <a:solidFill>
                            <a:schemeClr val="bg1">
                              <a:lumMod val="85000"/>
                            </a:schemeClr>
                          </a:solidFill>
                        </a:rPr>
                        <a:t>B</a:t>
                      </a:r>
                    </a:p>
                  </a:txBody>
                  <a:tcPr>
                    <a:solidFill>
                      <a:schemeClr val="bg1">
                        <a:lumMod val="95000"/>
                      </a:schemeClr>
                    </a:solidFill>
                  </a:tcPr>
                </a:tc>
                <a:extLst>
                  <a:ext uri="{0D108BD9-81ED-4DB2-BD59-A6C34878D82A}">
                    <a16:rowId xmlns:a16="http://schemas.microsoft.com/office/drawing/2014/main" val="1754478977"/>
                  </a:ext>
                </a:extLst>
              </a:tr>
              <a:tr h="238814">
                <a:tc>
                  <a:txBody>
                    <a:bodyPr/>
                    <a:lstStyle/>
                    <a:p>
                      <a:r>
                        <a:rPr lang="en-US" sz="1400" dirty="0">
                          <a:solidFill>
                            <a:schemeClr val="bg1">
                              <a:lumMod val="85000"/>
                            </a:schemeClr>
                          </a:solidFill>
                        </a:rPr>
                        <a:t>5</a:t>
                      </a:r>
                    </a:p>
                  </a:txBody>
                  <a:tcPr>
                    <a:solidFill>
                      <a:schemeClr val="bg1">
                        <a:lumMod val="95000"/>
                      </a:schemeClr>
                    </a:solidFill>
                  </a:tcPr>
                </a:tc>
                <a:tc>
                  <a:txBody>
                    <a:bodyPr/>
                    <a:lstStyle/>
                    <a:p>
                      <a:r>
                        <a:rPr lang="en-US" sz="1400" dirty="0">
                          <a:solidFill>
                            <a:schemeClr val="bg1">
                              <a:lumMod val="85000"/>
                            </a:schemeClr>
                          </a:solidFill>
                        </a:rPr>
                        <a:t>female</a:t>
                      </a:r>
                    </a:p>
                  </a:txBody>
                  <a:tcPr>
                    <a:solidFill>
                      <a:schemeClr val="bg1">
                        <a:lumMod val="95000"/>
                      </a:schemeClr>
                    </a:solidFill>
                  </a:tcPr>
                </a:tc>
                <a:tc>
                  <a:txBody>
                    <a:bodyPr/>
                    <a:lstStyle/>
                    <a:p>
                      <a:r>
                        <a:rPr lang="en-US" sz="1400" dirty="0">
                          <a:solidFill>
                            <a:schemeClr val="bg1">
                              <a:lumMod val="85000"/>
                            </a:schemeClr>
                          </a:solidFill>
                        </a:rPr>
                        <a:t>48</a:t>
                      </a:r>
                    </a:p>
                  </a:txBody>
                  <a:tcPr>
                    <a:solidFill>
                      <a:schemeClr val="bg1">
                        <a:lumMod val="95000"/>
                      </a:schemeClr>
                    </a:solidFill>
                  </a:tcPr>
                </a:tc>
                <a:tc>
                  <a:txBody>
                    <a:bodyPr/>
                    <a:lstStyle/>
                    <a:p>
                      <a:r>
                        <a:rPr lang="en-US" sz="1400" dirty="0"/>
                        <a:t>high</a:t>
                      </a:r>
                    </a:p>
                  </a:txBody>
                  <a:tcPr/>
                </a:tc>
                <a:tc>
                  <a:txBody>
                    <a:bodyPr/>
                    <a:lstStyle/>
                    <a:p>
                      <a:r>
                        <a:rPr lang="en-GB" sz="1400" dirty="0">
                          <a:solidFill>
                            <a:schemeClr val="bg1">
                              <a:lumMod val="85000"/>
                            </a:schemeClr>
                          </a:solidFill>
                        </a:rPr>
                        <a:t>165,9</a:t>
                      </a:r>
                      <a:endParaRPr lang="en-US" sz="1400" dirty="0">
                        <a:solidFill>
                          <a:schemeClr val="bg1">
                            <a:lumMod val="85000"/>
                          </a:schemeClr>
                        </a:solidFill>
                      </a:endParaRPr>
                    </a:p>
                  </a:txBody>
                  <a:tcPr>
                    <a:solidFill>
                      <a:schemeClr val="bg1">
                        <a:lumMod val="95000"/>
                      </a:schemeClr>
                    </a:solidFill>
                  </a:tcPr>
                </a:tc>
                <a:tc>
                  <a:txBody>
                    <a:bodyPr/>
                    <a:lstStyle/>
                    <a:p>
                      <a:r>
                        <a:rPr lang="en-US" sz="1400" dirty="0">
                          <a:solidFill>
                            <a:schemeClr val="bg1">
                              <a:lumMod val="85000"/>
                            </a:schemeClr>
                          </a:solidFill>
                        </a:rPr>
                        <a:t>A</a:t>
                      </a:r>
                    </a:p>
                  </a:txBody>
                  <a:tcPr>
                    <a:solidFill>
                      <a:schemeClr val="bg1">
                        <a:lumMod val="95000"/>
                      </a:schemeClr>
                    </a:solidFill>
                  </a:tcPr>
                </a:tc>
                <a:extLst>
                  <a:ext uri="{0D108BD9-81ED-4DB2-BD59-A6C34878D82A}">
                    <a16:rowId xmlns:a16="http://schemas.microsoft.com/office/drawing/2014/main" val="2553964614"/>
                  </a:ext>
                </a:extLst>
              </a:tr>
              <a:tr h="238814">
                <a:tc>
                  <a:txBody>
                    <a:bodyPr/>
                    <a:lstStyle/>
                    <a:p>
                      <a:r>
                        <a:rPr lang="en-US" sz="1400" dirty="0">
                          <a:solidFill>
                            <a:schemeClr val="bg1">
                              <a:lumMod val="85000"/>
                            </a:schemeClr>
                          </a:solidFill>
                        </a:rPr>
                        <a:t>6</a:t>
                      </a:r>
                    </a:p>
                  </a:txBody>
                  <a:tcPr>
                    <a:solidFill>
                      <a:schemeClr val="bg1">
                        <a:lumMod val="95000"/>
                      </a:schemeClr>
                    </a:solidFill>
                  </a:tcPr>
                </a:tc>
                <a:tc>
                  <a:txBody>
                    <a:bodyPr/>
                    <a:lstStyle/>
                    <a:p>
                      <a:r>
                        <a:rPr lang="en-US" sz="1400" dirty="0">
                          <a:solidFill>
                            <a:schemeClr val="bg1">
                              <a:lumMod val="85000"/>
                            </a:schemeClr>
                          </a:solidFill>
                        </a:rPr>
                        <a:t>male</a:t>
                      </a:r>
                    </a:p>
                  </a:txBody>
                  <a:tcPr>
                    <a:solidFill>
                      <a:schemeClr val="bg1">
                        <a:lumMod val="95000"/>
                      </a:schemeClr>
                    </a:solidFill>
                  </a:tcPr>
                </a:tc>
                <a:tc>
                  <a:txBody>
                    <a:bodyPr/>
                    <a:lstStyle/>
                    <a:p>
                      <a:r>
                        <a:rPr lang="en-US" sz="1400" dirty="0">
                          <a:solidFill>
                            <a:schemeClr val="bg1">
                              <a:lumMod val="85000"/>
                            </a:schemeClr>
                          </a:solidFill>
                        </a:rPr>
                        <a:t>29</a:t>
                      </a:r>
                    </a:p>
                  </a:txBody>
                  <a:tcPr>
                    <a:solidFill>
                      <a:schemeClr val="bg1">
                        <a:lumMod val="95000"/>
                      </a:schemeClr>
                    </a:solidFill>
                  </a:tcPr>
                </a:tc>
                <a:tc>
                  <a:txBody>
                    <a:bodyPr/>
                    <a:lstStyle/>
                    <a:p>
                      <a:r>
                        <a:rPr lang="en-US" sz="1400" dirty="0"/>
                        <a:t>normal</a:t>
                      </a:r>
                    </a:p>
                  </a:txBody>
                  <a:tcPr/>
                </a:tc>
                <a:tc>
                  <a:txBody>
                    <a:bodyPr/>
                    <a:lstStyle/>
                    <a:p>
                      <a:r>
                        <a:rPr lang="en-GB" sz="1400" dirty="0">
                          <a:solidFill>
                            <a:schemeClr val="bg1">
                              <a:lumMod val="85000"/>
                            </a:schemeClr>
                          </a:solidFill>
                        </a:rPr>
                        <a:t>182,3</a:t>
                      </a:r>
                      <a:endParaRPr lang="en-US" sz="1400" dirty="0">
                        <a:solidFill>
                          <a:schemeClr val="bg1">
                            <a:lumMod val="85000"/>
                          </a:schemeClr>
                        </a:solidFill>
                      </a:endParaRPr>
                    </a:p>
                  </a:txBody>
                  <a:tcPr>
                    <a:solidFill>
                      <a:schemeClr val="bg1">
                        <a:lumMod val="95000"/>
                      </a:schemeClr>
                    </a:solidFill>
                  </a:tcPr>
                </a:tc>
                <a:tc>
                  <a:txBody>
                    <a:bodyPr/>
                    <a:lstStyle/>
                    <a:p>
                      <a:r>
                        <a:rPr lang="en-US" sz="1400" dirty="0">
                          <a:solidFill>
                            <a:schemeClr val="bg1">
                              <a:lumMod val="85000"/>
                            </a:schemeClr>
                          </a:solidFill>
                        </a:rPr>
                        <a:t>A</a:t>
                      </a:r>
                    </a:p>
                  </a:txBody>
                  <a:tcPr>
                    <a:solidFill>
                      <a:schemeClr val="bg1">
                        <a:lumMod val="95000"/>
                      </a:schemeClr>
                    </a:solidFill>
                  </a:tcPr>
                </a:tc>
                <a:extLst>
                  <a:ext uri="{0D108BD9-81ED-4DB2-BD59-A6C34878D82A}">
                    <a16:rowId xmlns:a16="http://schemas.microsoft.com/office/drawing/2014/main" val="3095027678"/>
                  </a:ext>
                </a:extLst>
              </a:tr>
              <a:tr h="238814">
                <a:tc>
                  <a:txBody>
                    <a:bodyPr/>
                    <a:lstStyle/>
                    <a:p>
                      <a:r>
                        <a:rPr lang="en-US" sz="1400" dirty="0">
                          <a:solidFill>
                            <a:schemeClr val="bg1">
                              <a:lumMod val="85000"/>
                            </a:schemeClr>
                          </a:solidFill>
                        </a:rPr>
                        <a:t>7</a:t>
                      </a:r>
                    </a:p>
                  </a:txBody>
                  <a:tcPr>
                    <a:solidFill>
                      <a:schemeClr val="bg1">
                        <a:lumMod val="95000"/>
                      </a:schemeClr>
                    </a:solidFill>
                  </a:tcPr>
                </a:tc>
                <a:tc>
                  <a:txBody>
                    <a:bodyPr/>
                    <a:lstStyle/>
                    <a:p>
                      <a:r>
                        <a:rPr lang="en-US" sz="1400" dirty="0">
                          <a:solidFill>
                            <a:schemeClr val="bg1">
                              <a:lumMod val="85000"/>
                            </a:schemeClr>
                          </a:solidFill>
                        </a:rPr>
                        <a:t>female</a:t>
                      </a:r>
                    </a:p>
                  </a:txBody>
                  <a:tcPr>
                    <a:solidFill>
                      <a:schemeClr val="bg1">
                        <a:lumMod val="95000"/>
                      </a:schemeClr>
                    </a:solidFill>
                  </a:tcPr>
                </a:tc>
                <a:tc>
                  <a:txBody>
                    <a:bodyPr/>
                    <a:lstStyle/>
                    <a:p>
                      <a:r>
                        <a:rPr lang="en-US" sz="1400" dirty="0">
                          <a:solidFill>
                            <a:schemeClr val="bg1">
                              <a:lumMod val="85000"/>
                            </a:schemeClr>
                          </a:solidFill>
                        </a:rPr>
                        <a:t>52</a:t>
                      </a:r>
                    </a:p>
                  </a:txBody>
                  <a:tcPr>
                    <a:solidFill>
                      <a:schemeClr val="bg1">
                        <a:lumMod val="95000"/>
                      </a:schemeClr>
                    </a:solidFill>
                  </a:tcPr>
                </a:tc>
                <a:tc>
                  <a:txBody>
                    <a:bodyPr/>
                    <a:lstStyle/>
                    <a:p>
                      <a:r>
                        <a:rPr lang="en-US" sz="1400" dirty="0"/>
                        <a:t>normal</a:t>
                      </a:r>
                    </a:p>
                  </a:txBody>
                  <a:tcPr/>
                </a:tc>
                <a:tc>
                  <a:txBody>
                    <a:bodyPr/>
                    <a:lstStyle/>
                    <a:p>
                      <a:r>
                        <a:rPr lang="en-GB" sz="1400" dirty="0">
                          <a:solidFill>
                            <a:schemeClr val="bg1">
                              <a:lumMod val="85000"/>
                            </a:schemeClr>
                          </a:solidFill>
                        </a:rPr>
                        <a:t>167,2</a:t>
                      </a:r>
                      <a:endParaRPr lang="en-US" sz="1400" dirty="0">
                        <a:solidFill>
                          <a:schemeClr val="bg1">
                            <a:lumMod val="85000"/>
                          </a:schemeClr>
                        </a:solidFill>
                      </a:endParaRPr>
                    </a:p>
                  </a:txBody>
                  <a:tcPr>
                    <a:solidFill>
                      <a:schemeClr val="bg1">
                        <a:lumMod val="95000"/>
                      </a:schemeClr>
                    </a:solidFill>
                  </a:tcPr>
                </a:tc>
                <a:tc>
                  <a:txBody>
                    <a:bodyPr/>
                    <a:lstStyle/>
                    <a:p>
                      <a:r>
                        <a:rPr lang="en-US" sz="1400" dirty="0">
                          <a:solidFill>
                            <a:schemeClr val="bg1">
                              <a:lumMod val="85000"/>
                            </a:schemeClr>
                          </a:solidFill>
                        </a:rPr>
                        <a:t>B</a:t>
                      </a:r>
                    </a:p>
                  </a:txBody>
                  <a:tcPr>
                    <a:solidFill>
                      <a:schemeClr val="bg1">
                        <a:lumMod val="95000"/>
                      </a:schemeClr>
                    </a:solidFill>
                  </a:tcPr>
                </a:tc>
                <a:extLst>
                  <a:ext uri="{0D108BD9-81ED-4DB2-BD59-A6C34878D82A}">
                    <a16:rowId xmlns:a16="http://schemas.microsoft.com/office/drawing/2014/main" val="1783094970"/>
                  </a:ext>
                </a:extLst>
              </a:tr>
              <a:tr h="238814">
                <a:tc>
                  <a:txBody>
                    <a:bodyPr/>
                    <a:lstStyle/>
                    <a:p>
                      <a:r>
                        <a:rPr lang="en-US" sz="1400" dirty="0">
                          <a:solidFill>
                            <a:schemeClr val="bg1">
                              <a:lumMod val="85000"/>
                            </a:schemeClr>
                          </a:solidFill>
                        </a:rPr>
                        <a:t>8</a:t>
                      </a:r>
                    </a:p>
                  </a:txBody>
                  <a:tcPr>
                    <a:solidFill>
                      <a:schemeClr val="bg1">
                        <a:lumMod val="95000"/>
                      </a:schemeClr>
                    </a:solidFill>
                  </a:tcPr>
                </a:tc>
                <a:tc>
                  <a:txBody>
                    <a:bodyPr/>
                    <a:lstStyle/>
                    <a:p>
                      <a:r>
                        <a:rPr lang="en-US" sz="1400" dirty="0">
                          <a:solidFill>
                            <a:schemeClr val="bg1">
                              <a:lumMod val="85000"/>
                            </a:schemeClr>
                          </a:solidFill>
                        </a:rPr>
                        <a:t>male</a:t>
                      </a:r>
                    </a:p>
                  </a:txBody>
                  <a:tcPr>
                    <a:solidFill>
                      <a:schemeClr val="bg1">
                        <a:lumMod val="95000"/>
                      </a:schemeClr>
                    </a:solidFill>
                  </a:tcPr>
                </a:tc>
                <a:tc>
                  <a:txBody>
                    <a:bodyPr/>
                    <a:lstStyle/>
                    <a:p>
                      <a:r>
                        <a:rPr lang="en-US" sz="1400" dirty="0">
                          <a:solidFill>
                            <a:schemeClr val="bg1">
                              <a:lumMod val="85000"/>
                            </a:schemeClr>
                          </a:solidFill>
                        </a:rPr>
                        <a:t>42</a:t>
                      </a:r>
                    </a:p>
                  </a:txBody>
                  <a:tcPr>
                    <a:solidFill>
                      <a:schemeClr val="bg1">
                        <a:lumMod val="95000"/>
                      </a:schemeClr>
                    </a:solidFill>
                  </a:tcPr>
                </a:tc>
                <a:tc>
                  <a:txBody>
                    <a:bodyPr/>
                    <a:lstStyle/>
                    <a:p>
                      <a:r>
                        <a:rPr lang="en-US" sz="1400" dirty="0"/>
                        <a:t>low</a:t>
                      </a:r>
                    </a:p>
                  </a:txBody>
                  <a:tcPr/>
                </a:tc>
                <a:tc>
                  <a:txBody>
                    <a:bodyPr/>
                    <a:lstStyle/>
                    <a:p>
                      <a:r>
                        <a:rPr lang="en-GB" sz="1400" dirty="0">
                          <a:solidFill>
                            <a:schemeClr val="bg1">
                              <a:lumMod val="85000"/>
                            </a:schemeClr>
                          </a:solidFill>
                        </a:rPr>
                        <a:t>177,2</a:t>
                      </a:r>
                      <a:endParaRPr lang="en-US" sz="1400" dirty="0">
                        <a:solidFill>
                          <a:schemeClr val="bg1">
                            <a:lumMod val="85000"/>
                          </a:schemeClr>
                        </a:solidFill>
                      </a:endParaRPr>
                    </a:p>
                  </a:txBody>
                  <a:tcPr>
                    <a:solidFill>
                      <a:schemeClr val="bg1">
                        <a:lumMod val="95000"/>
                      </a:schemeClr>
                    </a:solidFill>
                  </a:tcPr>
                </a:tc>
                <a:tc>
                  <a:txBody>
                    <a:bodyPr/>
                    <a:lstStyle/>
                    <a:p>
                      <a:r>
                        <a:rPr lang="en-US" sz="1400" dirty="0">
                          <a:solidFill>
                            <a:schemeClr val="bg1">
                              <a:lumMod val="85000"/>
                            </a:schemeClr>
                          </a:solidFill>
                        </a:rPr>
                        <a:t>B</a:t>
                      </a:r>
                    </a:p>
                  </a:txBody>
                  <a:tcPr>
                    <a:solidFill>
                      <a:schemeClr val="bg1">
                        <a:lumMod val="95000"/>
                      </a:schemeClr>
                    </a:solidFill>
                  </a:tcPr>
                </a:tc>
                <a:extLst>
                  <a:ext uri="{0D108BD9-81ED-4DB2-BD59-A6C34878D82A}">
                    <a16:rowId xmlns:a16="http://schemas.microsoft.com/office/drawing/2014/main" val="3068628321"/>
                  </a:ext>
                </a:extLst>
              </a:tr>
              <a:tr h="238814">
                <a:tc>
                  <a:txBody>
                    <a:bodyPr/>
                    <a:lstStyle/>
                    <a:p>
                      <a:r>
                        <a:rPr lang="en-US" sz="1400" dirty="0">
                          <a:solidFill>
                            <a:schemeClr val="bg1">
                              <a:lumMod val="85000"/>
                            </a:schemeClr>
                          </a:solidFill>
                        </a:rPr>
                        <a:t>9</a:t>
                      </a:r>
                    </a:p>
                  </a:txBody>
                  <a:tcPr>
                    <a:solidFill>
                      <a:schemeClr val="bg1">
                        <a:lumMod val="95000"/>
                      </a:schemeClr>
                    </a:solidFill>
                  </a:tcPr>
                </a:tc>
                <a:tc>
                  <a:txBody>
                    <a:bodyPr/>
                    <a:lstStyle/>
                    <a:p>
                      <a:r>
                        <a:rPr lang="en-US" sz="1400" dirty="0">
                          <a:solidFill>
                            <a:schemeClr val="bg1">
                              <a:lumMod val="85000"/>
                            </a:schemeClr>
                          </a:solidFill>
                        </a:rPr>
                        <a:t>male</a:t>
                      </a:r>
                    </a:p>
                  </a:txBody>
                  <a:tcPr>
                    <a:solidFill>
                      <a:schemeClr val="bg1">
                        <a:lumMod val="95000"/>
                      </a:schemeClr>
                    </a:solidFill>
                  </a:tcPr>
                </a:tc>
                <a:tc>
                  <a:txBody>
                    <a:bodyPr/>
                    <a:lstStyle/>
                    <a:p>
                      <a:r>
                        <a:rPr lang="en-US" sz="1400" dirty="0">
                          <a:solidFill>
                            <a:schemeClr val="bg1">
                              <a:lumMod val="85000"/>
                            </a:schemeClr>
                          </a:solidFill>
                        </a:rPr>
                        <a:t>61</a:t>
                      </a:r>
                    </a:p>
                  </a:txBody>
                  <a:tcPr>
                    <a:solidFill>
                      <a:schemeClr val="bg1">
                        <a:lumMod val="95000"/>
                      </a:schemeClr>
                    </a:solidFill>
                  </a:tcPr>
                </a:tc>
                <a:tc>
                  <a:txBody>
                    <a:bodyPr/>
                    <a:lstStyle/>
                    <a:p>
                      <a:r>
                        <a:rPr lang="en-US" sz="1400" dirty="0"/>
                        <a:t>normal</a:t>
                      </a:r>
                    </a:p>
                  </a:txBody>
                  <a:tcPr/>
                </a:tc>
                <a:tc>
                  <a:txBody>
                    <a:bodyPr/>
                    <a:lstStyle/>
                    <a:p>
                      <a:r>
                        <a:rPr lang="en-GB" sz="1400" dirty="0">
                          <a:solidFill>
                            <a:schemeClr val="bg1">
                              <a:lumMod val="85000"/>
                            </a:schemeClr>
                          </a:solidFill>
                        </a:rPr>
                        <a:t>168,4</a:t>
                      </a:r>
                      <a:endParaRPr lang="en-US" sz="1400" dirty="0">
                        <a:solidFill>
                          <a:schemeClr val="bg1">
                            <a:lumMod val="85000"/>
                          </a:schemeClr>
                        </a:solidFill>
                      </a:endParaRPr>
                    </a:p>
                  </a:txBody>
                  <a:tcPr>
                    <a:solidFill>
                      <a:schemeClr val="bg1">
                        <a:lumMod val="95000"/>
                      </a:schemeClr>
                    </a:solidFill>
                  </a:tcPr>
                </a:tc>
                <a:tc>
                  <a:txBody>
                    <a:bodyPr/>
                    <a:lstStyle/>
                    <a:p>
                      <a:r>
                        <a:rPr lang="en-US" sz="1400" dirty="0">
                          <a:solidFill>
                            <a:schemeClr val="bg1">
                              <a:lumMod val="85000"/>
                            </a:schemeClr>
                          </a:solidFill>
                        </a:rPr>
                        <a:t>B</a:t>
                      </a:r>
                    </a:p>
                  </a:txBody>
                  <a:tcPr>
                    <a:solidFill>
                      <a:schemeClr val="bg1">
                        <a:lumMod val="95000"/>
                      </a:schemeClr>
                    </a:solidFill>
                  </a:tcPr>
                </a:tc>
                <a:extLst>
                  <a:ext uri="{0D108BD9-81ED-4DB2-BD59-A6C34878D82A}">
                    <a16:rowId xmlns:a16="http://schemas.microsoft.com/office/drawing/2014/main" val="1393704813"/>
                  </a:ext>
                </a:extLst>
              </a:tr>
              <a:tr h="238814">
                <a:tc>
                  <a:txBody>
                    <a:bodyPr/>
                    <a:lstStyle/>
                    <a:p>
                      <a:r>
                        <a:rPr lang="en-US" sz="1400" dirty="0">
                          <a:solidFill>
                            <a:schemeClr val="bg1">
                              <a:lumMod val="85000"/>
                            </a:schemeClr>
                          </a:solidFill>
                        </a:rPr>
                        <a:t>10</a:t>
                      </a:r>
                    </a:p>
                  </a:txBody>
                  <a:tcPr>
                    <a:solidFill>
                      <a:schemeClr val="bg1">
                        <a:lumMod val="95000"/>
                      </a:schemeClr>
                    </a:solidFill>
                  </a:tcPr>
                </a:tc>
                <a:tc>
                  <a:txBody>
                    <a:bodyPr/>
                    <a:lstStyle/>
                    <a:p>
                      <a:r>
                        <a:rPr lang="en-US" sz="1400" dirty="0">
                          <a:solidFill>
                            <a:schemeClr val="bg1">
                              <a:lumMod val="85000"/>
                            </a:schemeClr>
                          </a:solidFill>
                        </a:rPr>
                        <a:t>female</a:t>
                      </a:r>
                    </a:p>
                  </a:txBody>
                  <a:tcPr>
                    <a:solidFill>
                      <a:schemeClr val="bg1">
                        <a:lumMod val="95000"/>
                      </a:schemeClr>
                    </a:solidFill>
                  </a:tcPr>
                </a:tc>
                <a:tc>
                  <a:txBody>
                    <a:bodyPr/>
                    <a:lstStyle/>
                    <a:p>
                      <a:r>
                        <a:rPr lang="en-US" sz="1400" dirty="0">
                          <a:solidFill>
                            <a:schemeClr val="bg1">
                              <a:lumMod val="85000"/>
                            </a:schemeClr>
                          </a:solidFill>
                        </a:rPr>
                        <a:t>30</a:t>
                      </a:r>
                    </a:p>
                  </a:txBody>
                  <a:tcPr>
                    <a:solidFill>
                      <a:schemeClr val="bg1">
                        <a:lumMod val="95000"/>
                      </a:schemeClr>
                    </a:solidFill>
                  </a:tcPr>
                </a:tc>
                <a:tc>
                  <a:txBody>
                    <a:bodyPr/>
                    <a:lstStyle/>
                    <a:p>
                      <a:r>
                        <a:rPr lang="en-US" sz="1400" dirty="0"/>
                        <a:t>normal</a:t>
                      </a:r>
                    </a:p>
                  </a:txBody>
                  <a:tcPr/>
                </a:tc>
                <a:tc>
                  <a:txBody>
                    <a:bodyPr/>
                    <a:lstStyle/>
                    <a:p>
                      <a:r>
                        <a:rPr lang="en-GB" sz="1400" dirty="0">
                          <a:solidFill>
                            <a:schemeClr val="bg1">
                              <a:lumMod val="85000"/>
                            </a:schemeClr>
                          </a:solidFill>
                        </a:rPr>
                        <a:t>174,9</a:t>
                      </a:r>
                      <a:endParaRPr lang="en-US" sz="1400" dirty="0">
                        <a:solidFill>
                          <a:schemeClr val="bg1">
                            <a:lumMod val="85000"/>
                          </a:schemeClr>
                        </a:solidFill>
                      </a:endParaRPr>
                    </a:p>
                  </a:txBody>
                  <a:tcPr>
                    <a:solidFill>
                      <a:schemeClr val="bg1">
                        <a:lumMod val="95000"/>
                      </a:schemeClr>
                    </a:solidFill>
                  </a:tcPr>
                </a:tc>
                <a:tc>
                  <a:txBody>
                    <a:bodyPr/>
                    <a:lstStyle/>
                    <a:p>
                      <a:r>
                        <a:rPr lang="en-US" sz="1400" dirty="0">
                          <a:solidFill>
                            <a:schemeClr val="bg1">
                              <a:lumMod val="85000"/>
                            </a:schemeClr>
                          </a:solidFill>
                        </a:rPr>
                        <a:t>A</a:t>
                      </a:r>
                    </a:p>
                  </a:txBody>
                  <a:tcPr>
                    <a:solidFill>
                      <a:schemeClr val="bg1">
                        <a:lumMod val="95000"/>
                      </a:schemeClr>
                    </a:solidFill>
                  </a:tcPr>
                </a:tc>
                <a:extLst>
                  <a:ext uri="{0D108BD9-81ED-4DB2-BD59-A6C34878D82A}">
                    <a16:rowId xmlns:a16="http://schemas.microsoft.com/office/drawing/2014/main" val="1450199416"/>
                  </a:ext>
                </a:extLst>
              </a:tr>
            </a:tbl>
          </a:graphicData>
        </a:graphic>
      </p:graphicFrame>
      <p:sp>
        <p:nvSpPr>
          <p:cNvPr id="15" name="Rounded Rectangular Callout 14"/>
          <p:cNvSpPr/>
          <p:nvPr/>
        </p:nvSpPr>
        <p:spPr>
          <a:xfrm>
            <a:off x="2148755" y="1082933"/>
            <a:ext cx="862197" cy="279789"/>
          </a:xfrm>
          <a:prstGeom prst="wedgeRoundRectCallout">
            <a:avLst>
              <a:gd name="adj1" fmla="val -21821"/>
              <a:gd name="adj2" fmla="val 77919"/>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Ordinal</a:t>
            </a:r>
            <a:endParaRPr lang="en-US" sz="1200" dirty="0">
              <a:solidFill>
                <a:schemeClr val="tx1"/>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8" name="Slide Number Placeholder 7"/>
          <p:cNvSpPr>
            <a:spLocks noGrp="1"/>
          </p:cNvSpPr>
          <p:nvPr>
            <p:ph type="sldNum" sz="quarter" idx="13"/>
          </p:nvPr>
        </p:nvSpPr>
        <p:spPr/>
        <p:txBody>
          <a:bodyPr/>
          <a:lstStyle/>
          <a:p>
            <a:fld id="{15C29056-5AFA-7949-831A-3EC086771171}" type="slidenum">
              <a:rPr lang="de-DE" smtClean="0"/>
              <a:pPr/>
              <a:t>30</a:t>
            </a:fld>
            <a:endParaRPr lang="de-DE" dirty="0"/>
          </a:p>
        </p:txBody>
      </p:sp>
    </p:spTree>
    <p:extLst>
      <p:ext uri="{BB962C8B-B14F-4D97-AF65-F5344CB8AC3E}">
        <p14:creationId xmlns:p14="http://schemas.microsoft.com/office/powerpoint/2010/main" val="4164172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Attribute Understanding</a:t>
            </a:r>
            <a:endParaRPr lang="en-US" dirty="0"/>
          </a:p>
        </p:txBody>
      </p:sp>
      <p:sp>
        <p:nvSpPr>
          <p:cNvPr id="4" name="Text Placeholder 3"/>
          <p:cNvSpPr>
            <a:spLocks noGrp="1"/>
          </p:cNvSpPr>
          <p:nvPr>
            <p:ph type="body" sz="quarter" idx="14"/>
          </p:nvPr>
        </p:nvSpPr>
        <p:spPr>
          <a:xfrm>
            <a:off x="4910394" y="863882"/>
            <a:ext cx="3874831" cy="4183000"/>
          </a:xfrm>
        </p:spPr>
        <p:txBody>
          <a:bodyPr/>
          <a:lstStyle/>
          <a:p>
            <a:r>
              <a:rPr lang="en-GB" sz="1600" dirty="0"/>
              <a:t>The domain of numerical attributes are numbers. They can be</a:t>
            </a:r>
          </a:p>
          <a:p>
            <a:r>
              <a:rPr lang="en-GB" sz="1600" b="1" dirty="0"/>
              <a:t>Discrete</a:t>
            </a:r>
            <a:endParaRPr lang="en-GB" b="1" dirty="0"/>
          </a:p>
          <a:p>
            <a:pPr lvl="1"/>
            <a:r>
              <a:rPr lang="en-GB" dirty="0"/>
              <a:t>e.g. age, count</a:t>
            </a:r>
            <a:r>
              <a:rPr lang="en-DE" dirty="0"/>
              <a:t>…</a:t>
            </a:r>
            <a:endParaRPr lang="en-GB" dirty="0"/>
          </a:p>
          <a:p>
            <a:pPr lvl="1"/>
            <a:r>
              <a:rPr lang="en-GB" dirty="0"/>
              <a:t>Represented as integer values</a:t>
            </a:r>
          </a:p>
          <a:p>
            <a:r>
              <a:rPr lang="en-GB" sz="1600" b="1" dirty="0"/>
              <a:t>Continuous</a:t>
            </a:r>
            <a:endParaRPr lang="en-GB" b="1" dirty="0"/>
          </a:p>
          <a:p>
            <a:pPr lvl="1"/>
            <a:r>
              <a:rPr lang="en-GB" dirty="0"/>
              <a:t>e.g. height, weight, distance</a:t>
            </a:r>
            <a:r>
              <a:rPr lang="en-DE" dirty="0"/>
              <a:t>…</a:t>
            </a:r>
            <a:endParaRPr lang="en-GB" dirty="0"/>
          </a:p>
          <a:p>
            <a:pPr lvl="1"/>
            <a:r>
              <a:rPr lang="en-GB" dirty="0"/>
              <a:t>Represented as real values</a:t>
            </a:r>
          </a:p>
          <a:p>
            <a:pPr lvl="1"/>
            <a:r>
              <a:rPr lang="en-GB" dirty="0"/>
              <a:t>Precision (rounding) has to be handled</a:t>
            </a:r>
          </a:p>
          <a:p>
            <a:r>
              <a:rPr lang="en-GB" sz="1600" dirty="0"/>
              <a:t>The scale of numeric attributes can be:</a:t>
            </a:r>
          </a:p>
          <a:p>
            <a:pPr lvl="1"/>
            <a:r>
              <a:rPr lang="en-GB" dirty="0"/>
              <a:t>Interval e.g. date</a:t>
            </a:r>
          </a:p>
          <a:p>
            <a:pPr lvl="1"/>
            <a:r>
              <a:rPr lang="en-GB" dirty="0"/>
              <a:t>Ratio Scale e.g. distance, with a canonical zero value</a:t>
            </a:r>
          </a:p>
          <a:p>
            <a:pPr lvl="1"/>
            <a:r>
              <a:rPr lang="en-GB" dirty="0"/>
              <a:t>Absolute Scale e.g. counting</a:t>
            </a:r>
            <a:endParaRPr lang="en-US" dirty="0"/>
          </a:p>
        </p:txBody>
      </p:sp>
      <p:graphicFrame>
        <p:nvGraphicFramePr>
          <p:cNvPr id="6" name="Table 5">
            <a:extLst>
              <a:ext uri="{FF2B5EF4-FFF2-40B4-BE49-F238E27FC236}">
                <a16:creationId xmlns:a16="http://schemas.microsoft.com/office/drawing/2014/main" id="{4D4A37AE-A6E1-4B54-AA48-29E734F15B94}"/>
              </a:ext>
            </a:extLst>
          </p:cNvPr>
          <p:cNvGraphicFramePr>
            <a:graphicFrameLocks noGrp="1"/>
          </p:cNvGraphicFramePr>
          <p:nvPr>
            <p:extLst>
              <p:ext uri="{D42A27DB-BD31-4B8C-83A1-F6EECF244321}">
                <p14:modId xmlns:p14="http://schemas.microsoft.com/office/powerpoint/2010/main" val="3287223639"/>
              </p:ext>
            </p:extLst>
          </p:nvPr>
        </p:nvGraphicFramePr>
        <p:xfrm>
          <a:off x="358775" y="1482015"/>
          <a:ext cx="4041545" cy="3352800"/>
        </p:xfrm>
        <a:graphic>
          <a:graphicData uri="http://schemas.openxmlformats.org/drawingml/2006/table">
            <a:tbl>
              <a:tblPr firstRow="1" bandRow="1">
                <a:tableStyleId>{5C22544A-7EE6-4342-B048-85BDC9FD1C3A}</a:tableStyleId>
              </a:tblPr>
              <a:tblGrid>
                <a:gridCol w="421829">
                  <a:extLst>
                    <a:ext uri="{9D8B030D-6E8A-4147-A177-3AD203B41FA5}">
                      <a16:colId xmlns:a16="http://schemas.microsoft.com/office/drawing/2014/main" val="2411907428"/>
                    </a:ext>
                  </a:extLst>
                </a:gridCol>
                <a:gridCol w="855397">
                  <a:extLst>
                    <a:ext uri="{9D8B030D-6E8A-4147-A177-3AD203B41FA5}">
                      <a16:colId xmlns:a16="http://schemas.microsoft.com/office/drawing/2014/main" val="1028034906"/>
                    </a:ext>
                  </a:extLst>
                </a:gridCol>
                <a:gridCol w="511981">
                  <a:extLst>
                    <a:ext uri="{9D8B030D-6E8A-4147-A177-3AD203B41FA5}">
                      <a16:colId xmlns:a16="http://schemas.microsoft.com/office/drawing/2014/main" val="450771752"/>
                    </a:ext>
                  </a:extLst>
                </a:gridCol>
                <a:gridCol w="855133">
                  <a:extLst>
                    <a:ext uri="{9D8B030D-6E8A-4147-A177-3AD203B41FA5}">
                      <a16:colId xmlns:a16="http://schemas.microsoft.com/office/drawing/2014/main" val="742581767"/>
                    </a:ext>
                  </a:extLst>
                </a:gridCol>
                <a:gridCol w="841864">
                  <a:extLst>
                    <a:ext uri="{9D8B030D-6E8A-4147-A177-3AD203B41FA5}">
                      <a16:colId xmlns:a16="http://schemas.microsoft.com/office/drawing/2014/main" val="2325331892"/>
                    </a:ext>
                  </a:extLst>
                </a:gridCol>
                <a:gridCol w="555341">
                  <a:extLst>
                    <a:ext uri="{9D8B030D-6E8A-4147-A177-3AD203B41FA5}">
                      <a16:colId xmlns:a16="http://schemas.microsoft.com/office/drawing/2014/main" val="684143948"/>
                    </a:ext>
                  </a:extLst>
                </a:gridCol>
              </a:tblGrid>
              <a:tr h="216025">
                <a:tc>
                  <a:txBody>
                    <a:bodyPr/>
                    <a:lstStyle/>
                    <a:p>
                      <a:pPr algn="ctr"/>
                      <a:r>
                        <a:rPr lang="en-US" sz="1400" dirty="0"/>
                        <a:t>No</a:t>
                      </a:r>
                    </a:p>
                  </a:txBody>
                  <a:tcPr>
                    <a:solidFill>
                      <a:schemeClr val="bg1">
                        <a:lumMod val="95000"/>
                      </a:schemeClr>
                    </a:solidFill>
                  </a:tcPr>
                </a:tc>
                <a:tc>
                  <a:txBody>
                    <a:bodyPr/>
                    <a:lstStyle/>
                    <a:p>
                      <a:pPr algn="ctr"/>
                      <a:r>
                        <a:rPr lang="en-US" sz="1400" dirty="0"/>
                        <a:t>Sex </a:t>
                      </a:r>
                    </a:p>
                  </a:txBody>
                  <a:tcPr>
                    <a:solidFill>
                      <a:schemeClr val="bg1">
                        <a:lumMod val="95000"/>
                      </a:schemeClr>
                    </a:solidFill>
                  </a:tcPr>
                </a:tc>
                <a:tc>
                  <a:txBody>
                    <a:bodyPr/>
                    <a:lstStyle/>
                    <a:p>
                      <a:pPr algn="ctr"/>
                      <a:r>
                        <a:rPr lang="en-US" sz="1400" dirty="0"/>
                        <a:t>Age</a:t>
                      </a:r>
                    </a:p>
                  </a:txBody>
                  <a:tcPr/>
                </a:tc>
                <a:tc>
                  <a:txBody>
                    <a:bodyPr/>
                    <a:lstStyle/>
                    <a:p>
                      <a:pPr algn="ctr"/>
                      <a:r>
                        <a:rPr lang="en-US" sz="1400" dirty="0"/>
                        <a:t>Blood pr.</a:t>
                      </a:r>
                    </a:p>
                  </a:txBody>
                  <a:tcPr>
                    <a:solidFill>
                      <a:schemeClr val="bg1">
                        <a:lumMod val="95000"/>
                      </a:schemeClr>
                    </a:solidFill>
                  </a:tcPr>
                </a:tc>
                <a:tc>
                  <a:txBody>
                    <a:bodyPr/>
                    <a:lstStyle/>
                    <a:p>
                      <a:pPr algn="ctr"/>
                      <a:r>
                        <a:rPr lang="en-GB" sz="1400" dirty="0"/>
                        <a:t>Height</a:t>
                      </a:r>
                      <a:endParaRPr lang="en-US" sz="1400" dirty="0"/>
                    </a:p>
                  </a:txBody>
                  <a:tcPr/>
                </a:tc>
                <a:tc>
                  <a:txBody>
                    <a:bodyPr/>
                    <a:lstStyle/>
                    <a:p>
                      <a:pPr algn="ctr"/>
                      <a:r>
                        <a:rPr lang="en-US" sz="1400" dirty="0"/>
                        <a:t>Drug</a:t>
                      </a:r>
                    </a:p>
                  </a:txBody>
                  <a:tcPr>
                    <a:solidFill>
                      <a:schemeClr val="bg1">
                        <a:lumMod val="95000"/>
                      </a:schemeClr>
                    </a:solidFill>
                  </a:tcPr>
                </a:tc>
                <a:extLst>
                  <a:ext uri="{0D108BD9-81ED-4DB2-BD59-A6C34878D82A}">
                    <a16:rowId xmlns:a16="http://schemas.microsoft.com/office/drawing/2014/main" val="3698052464"/>
                  </a:ext>
                </a:extLst>
              </a:tr>
              <a:tr h="238814">
                <a:tc>
                  <a:txBody>
                    <a:bodyPr/>
                    <a:lstStyle/>
                    <a:p>
                      <a:r>
                        <a:rPr lang="en-US" sz="1400" dirty="0">
                          <a:solidFill>
                            <a:schemeClr val="bg1">
                              <a:lumMod val="85000"/>
                            </a:schemeClr>
                          </a:solidFill>
                        </a:rPr>
                        <a:t>1</a:t>
                      </a:r>
                    </a:p>
                  </a:txBody>
                  <a:tcPr>
                    <a:solidFill>
                      <a:schemeClr val="bg1">
                        <a:lumMod val="95000"/>
                      </a:schemeClr>
                    </a:solidFill>
                  </a:tcPr>
                </a:tc>
                <a:tc>
                  <a:txBody>
                    <a:bodyPr/>
                    <a:lstStyle/>
                    <a:p>
                      <a:r>
                        <a:rPr lang="en-US" sz="1400" dirty="0">
                          <a:solidFill>
                            <a:schemeClr val="bg1">
                              <a:lumMod val="85000"/>
                            </a:schemeClr>
                          </a:solidFill>
                        </a:rPr>
                        <a:t>male</a:t>
                      </a:r>
                    </a:p>
                  </a:txBody>
                  <a:tcPr>
                    <a:solidFill>
                      <a:schemeClr val="bg1">
                        <a:lumMod val="95000"/>
                      </a:schemeClr>
                    </a:solidFill>
                  </a:tcPr>
                </a:tc>
                <a:tc>
                  <a:txBody>
                    <a:bodyPr/>
                    <a:lstStyle/>
                    <a:p>
                      <a:r>
                        <a:rPr lang="en-US" sz="1400" dirty="0"/>
                        <a:t>20</a:t>
                      </a:r>
                    </a:p>
                  </a:txBody>
                  <a:tcPr/>
                </a:tc>
                <a:tc>
                  <a:txBody>
                    <a:bodyPr/>
                    <a:lstStyle/>
                    <a:p>
                      <a:r>
                        <a:rPr lang="en-US" sz="1400" dirty="0">
                          <a:solidFill>
                            <a:schemeClr val="bg1">
                              <a:lumMod val="85000"/>
                            </a:schemeClr>
                          </a:solidFill>
                        </a:rPr>
                        <a:t>normal</a:t>
                      </a:r>
                    </a:p>
                  </a:txBody>
                  <a:tcPr>
                    <a:solidFill>
                      <a:schemeClr val="bg1">
                        <a:lumMod val="95000"/>
                      </a:schemeClr>
                    </a:solidFill>
                  </a:tcPr>
                </a:tc>
                <a:tc>
                  <a:txBody>
                    <a:bodyPr/>
                    <a:lstStyle/>
                    <a:p>
                      <a:r>
                        <a:rPr lang="en-GB" sz="1400" dirty="0"/>
                        <a:t>175,0</a:t>
                      </a:r>
                      <a:endParaRPr lang="en-US" sz="1400" dirty="0"/>
                    </a:p>
                  </a:txBody>
                  <a:tcPr/>
                </a:tc>
                <a:tc>
                  <a:txBody>
                    <a:bodyPr/>
                    <a:lstStyle/>
                    <a:p>
                      <a:r>
                        <a:rPr lang="en-US" sz="1400" dirty="0">
                          <a:solidFill>
                            <a:schemeClr val="bg1">
                              <a:lumMod val="85000"/>
                            </a:schemeClr>
                          </a:solidFill>
                        </a:rPr>
                        <a:t>A</a:t>
                      </a:r>
                    </a:p>
                  </a:txBody>
                  <a:tcPr>
                    <a:solidFill>
                      <a:schemeClr val="bg1">
                        <a:lumMod val="95000"/>
                      </a:schemeClr>
                    </a:solidFill>
                  </a:tcPr>
                </a:tc>
                <a:extLst>
                  <a:ext uri="{0D108BD9-81ED-4DB2-BD59-A6C34878D82A}">
                    <a16:rowId xmlns:a16="http://schemas.microsoft.com/office/drawing/2014/main" val="590388205"/>
                  </a:ext>
                </a:extLst>
              </a:tr>
              <a:tr h="238814">
                <a:tc>
                  <a:txBody>
                    <a:bodyPr/>
                    <a:lstStyle/>
                    <a:p>
                      <a:r>
                        <a:rPr lang="en-US" sz="1400" dirty="0">
                          <a:solidFill>
                            <a:schemeClr val="bg1">
                              <a:lumMod val="85000"/>
                            </a:schemeClr>
                          </a:solidFill>
                        </a:rPr>
                        <a:t>2</a:t>
                      </a:r>
                    </a:p>
                  </a:txBody>
                  <a:tcPr>
                    <a:solidFill>
                      <a:schemeClr val="bg1">
                        <a:lumMod val="95000"/>
                      </a:schemeClr>
                    </a:solidFill>
                  </a:tcPr>
                </a:tc>
                <a:tc>
                  <a:txBody>
                    <a:bodyPr/>
                    <a:lstStyle/>
                    <a:p>
                      <a:r>
                        <a:rPr lang="en-US" sz="1400" dirty="0">
                          <a:solidFill>
                            <a:schemeClr val="bg1">
                              <a:lumMod val="85000"/>
                            </a:schemeClr>
                          </a:solidFill>
                        </a:rPr>
                        <a:t>female</a:t>
                      </a:r>
                    </a:p>
                  </a:txBody>
                  <a:tcPr>
                    <a:solidFill>
                      <a:schemeClr val="bg1">
                        <a:lumMod val="95000"/>
                      </a:schemeClr>
                    </a:solidFill>
                  </a:tcPr>
                </a:tc>
                <a:tc>
                  <a:txBody>
                    <a:bodyPr/>
                    <a:lstStyle/>
                    <a:p>
                      <a:r>
                        <a:rPr lang="en-US" sz="1400" dirty="0"/>
                        <a:t>73</a:t>
                      </a:r>
                    </a:p>
                  </a:txBody>
                  <a:tcPr/>
                </a:tc>
                <a:tc>
                  <a:txBody>
                    <a:bodyPr/>
                    <a:lstStyle/>
                    <a:p>
                      <a:r>
                        <a:rPr lang="en-US" sz="1400" dirty="0">
                          <a:solidFill>
                            <a:schemeClr val="bg1">
                              <a:lumMod val="85000"/>
                            </a:schemeClr>
                          </a:solidFill>
                        </a:rPr>
                        <a:t>normal</a:t>
                      </a:r>
                    </a:p>
                  </a:txBody>
                  <a:tcPr>
                    <a:solidFill>
                      <a:schemeClr val="bg1">
                        <a:lumMod val="95000"/>
                      </a:schemeClr>
                    </a:solidFill>
                  </a:tcPr>
                </a:tc>
                <a:tc>
                  <a:txBody>
                    <a:bodyPr/>
                    <a:lstStyle/>
                    <a:p>
                      <a:r>
                        <a:rPr lang="en-GB" sz="1400" dirty="0"/>
                        <a:t>172,2</a:t>
                      </a:r>
                      <a:endParaRPr lang="en-US" sz="1400" dirty="0"/>
                    </a:p>
                  </a:txBody>
                  <a:tcPr/>
                </a:tc>
                <a:tc>
                  <a:txBody>
                    <a:bodyPr/>
                    <a:lstStyle/>
                    <a:p>
                      <a:r>
                        <a:rPr lang="en-US" sz="1400" dirty="0">
                          <a:solidFill>
                            <a:schemeClr val="bg1">
                              <a:lumMod val="85000"/>
                            </a:schemeClr>
                          </a:solidFill>
                        </a:rPr>
                        <a:t>B</a:t>
                      </a:r>
                    </a:p>
                  </a:txBody>
                  <a:tcPr>
                    <a:solidFill>
                      <a:schemeClr val="bg1">
                        <a:lumMod val="95000"/>
                      </a:schemeClr>
                    </a:solidFill>
                  </a:tcPr>
                </a:tc>
                <a:extLst>
                  <a:ext uri="{0D108BD9-81ED-4DB2-BD59-A6C34878D82A}">
                    <a16:rowId xmlns:a16="http://schemas.microsoft.com/office/drawing/2014/main" val="1700446912"/>
                  </a:ext>
                </a:extLst>
              </a:tr>
              <a:tr h="238814">
                <a:tc>
                  <a:txBody>
                    <a:bodyPr/>
                    <a:lstStyle/>
                    <a:p>
                      <a:r>
                        <a:rPr lang="en-US" sz="1400" dirty="0">
                          <a:solidFill>
                            <a:schemeClr val="bg1">
                              <a:lumMod val="85000"/>
                            </a:schemeClr>
                          </a:solidFill>
                        </a:rPr>
                        <a:t>3</a:t>
                      </a:r>
                    </a:p>
                  </a:txBody>
                  <a:tcPr>
                    <a:solidFill>
                      <a:schemeClr val="bg1">
                        <a:lumMod val="95000"/>
                      </a:schemeClr>
                    </a:solidFill>
                  </a:tcPr>
                </a:tc>
                <a:tc>
                  <a:txBody>
                    <a:bodyPr/>
                    <a:lstStyle/>
                    <a:p>
                      <a:r>
                        <a:rPr lang="en-US" sz="1400" dirty="0">
                          <a:solidFill>
                            <a:schemeClr val="bg1">
                              <a:lumMod val="85000"/>
                            </a:schemeClr>
                          </a:solidFill>
                        </a:rPr>
                        <a:t>female</a:t>
                      </a:r>
                    </a:p>
                  </a:txBody>
                  <a:tcPr>
                    <a:solidFill>
                      <a:schemeClr val="bg1">
                        <a:lumMod val="95000"/>
                      </a:schemeClr>
                    </a:solidFill>
                  </a:tcPr>
                </a:tc>
                <a:tc>
                  <a:txBody>
                    <a:bodyPr/>
                    <a:lstStyle/>
                    <a:p>
                      <a:r>
                        <a:rPr lang="en-US" sz="1400" dirty="0"/>
                        <a:t>37</a:t>
                      </a:r>
                    </a:p>
                  </a:txBody>
                  <a:tcPr/>
                </a:tc>
                <a:tc>
                  <a:txBody>
                    <a:bodyPr/>
                    <a:lstStyle/>
                    <a:p>
                      <a:r>
                        <a:rPr lang="en-US" sz="1400" dirty="0">
                          <a:solidFill>
                            <a:schemeClr val="bg1">
                              <a:lumMod val="85000"/>
                            </a:schemeClr>
                          </a:solidFill>
                        </a:rPr>
                        <a:t>high</a:t>
                      </a:r>
                    </a:p>
                  </a:txBody>
                  <a:tcPr>
                    <a:solidFill>
                      <a:schemeClr val="bg1">
                        <a:lumMod val="95000"/>
                      </a:schemeClr>
                    </a:solidFill>
                  </a:tcPr>
                </a:tc>
                <a:tc>
                  <a:txBody>
                    <a:bodyPr/>
                    <a:lstStyle/>
                    <a:p>
                      <a:r>
                        <a:rPr lang="en-GB" sz="1400" dirty="0"/>
                        <a:t>163,8</a:t>
                      </a:r>
                      <a:endParaRPr lang="en-US" sz="1400" dirty="0"/>
                    </a:p>
                  </a:txBody>
                  <a:tcPr/>
                </a:tc>
                <a:tc>
                  <a:txBody>
                    <a:bodyPr/>
                    <a:lstStyle/>
                    <a:p>
                      <a:r>
                        <a:rPr lang="en-US" sz="1400" dirty="0">
                          <a:solidFill>
                            <a:schemeClr val="bg1">
                              <a:lumMod val="85000"/>
                            </a:schemeClr>
                          </a:solidFill>
                        </a:rPr>
                        <a:t>A</a:t>
                      </a:r>
                    </a:p>
                  </a:txBody>
                  <a:tcPr>
                    <a:solidFill>
                      <a:schemeClr val="bg1">
                        <a:lumMod val="95000"/>
                      </a:schemeClr>
                    </a:solidFill>
                  </a:tcPr>
                </a:tc>
                <a:extLst>
                  <a:ext uri="{0D108BD9-81ED-4DB2-BD59-A6C34878D82A}">
                    <a16:rowId xmlns:a16="http://schemas.microsoft.com/office/drawing/2014/main" val="2257606901"/>
                  </a:ext>
                </a:extLst>
              </a:tr>
              <a:tr h="238814">
                <a:tc>
                  <a:txBody>
                    <a:bodyPr/>
                    <a:lstStyle/>
                    <a:p>
                      <a:r>
                        <a:rPr lang="en-US" sz="1400" dirty="0">
                          <a:solidFill>
                            <a:schemeClr val="bg1">
                              <a:lumMod val="85000"/>
                            </a:schemeClr>
                          </a:solidFill>
                        </a:rPr>
                        <a:t>4</a:t>
                      </a:r>
                    </a:p>
                  </a:txBody>
                  <a:tcPr>
                    <a:solidFill>
                      <a:schemeClr val="bg1">
                        <a:lumMod val="95000"/>
                      </a:schemeClr>
                    </a:solidFill>
                  </a:tcPr>
                </a:tc>
                <a:tc>
                  <a:txBody>
                    <a:bodyPr/>
                    <a:lstStyle/>
                    <a:p>
                      <a:r>
                        <a:rPr lang="en-US" sz="1400" dirty="0">
                          <a:solidFill>
                            <a:schemeClr val="bg1">
                              <a:lumMod val="85000"/>
                            </a:schemeClr>
                          </a:solidFill>
                        </a:rPr>
                        <a:t>male</a:t>
                      </a:r>
                    </a:p>
                  </a:txBody>
                  <a:tcPr>
                    <a:solidFill>
                      <a:schemeClr val="bg1">
                        <a:lumMod val="95000"/>
                      </a:schemeClr>
                    </a:solidFill>
                  </a:tcPr>
                </a:tc>
                <a:tc>
                  <a:txBody>
                    <a:bodyPr/>
                    <a:lstStyle/>
                    <a:p>
                      <a:r>
                        <a:rPr lang="en-US" sz="1400" dirty="0"/>
                        <a:t>33</a:t>
                      </a:r>
                    </a:p>
                  </a:txBody>
                  <a:tcPr/>
                </a:tc>
                <a:tc>
                  <a:txBody>
                    <a:bodyPr/>
                    <a:lstStyle/>
                    <a:p>
                      <a:r>
                        <a:rPr lang="en-US" sz="1400" dirty="0">
                          <a:solidFill>
                            <a:schemeClr val="bg1">
                              <a:lumMod val="85000"/>
                            </a:schemeClr>
                          </a:solidFill>
                        </a:rPr>
                        <a:t>low</a:t>
                      </a:r>
                    </a:p>
                  </a:txBody>
                  <a:tcPr>
                    <a:solidFill>
                      <a:schemeClr val="bg1">
                        <a:lumMod val="95000"/>
                      </a:schemeClr>
                    </a:solidFill>
                  </a:tcPr>
                </a:tc>
                <a:tc>
                  <a:txBody>
                    <a:bodyPr/>
                    <a:lstStyle/>
                    <a:p>
                      <a:r>
                        <a:rPr lang="en-GB" sz="1400" dirty="0"/>
                        <a:t>171,4</a:t>
                      </a:r>
                      <a:endParaRPr lang="en-US" sz="1400" dirty="0"/>
                    </a:p>
                  </a:txBody>
                  <a:tcPr/>
                </a:tc>
                <a:tc>
                  <a:txBody>
                    <a:bodyPr/>
                    <a:lstStyle/>
                    <a:p>
                      <a:r>
                        <a:rPr lang="en-US" sz="1400" dirty="0">
                          <a:solidFill>
                            <a:schemeClr val="bg1">
                              <a:lumMod val="85000"/>
                            </a:schemeClr>
                          </a:solidFill>
                        </a:rPr>
                        <a:t>B</a:t>
                      </a:r>
                    </a:p>
                  </a:txBody>
                  <a:tcPr>
                    <a:solidFill>
                      <a:schemeClr val="bg1">
                        <a:lumMod val="95000"/>
                      </a:schemeClr>
                    </a:solidFill>
                  </a:tcPr>
                </a:tc>
                <a:extLst>
                  <a:ext uri="{0D108BD9-81ED-4DB2-BD59-A6C34878D82A}">
                    <a16:rowId xmlns:a16="http://schemas.microsoft.com/office/drawing/2014/main" val="1754478977"/>
                  </a:ext>
                </a:extLst>
              </a:tr>
              <a:tr h="238814">
                <a:tc>
                  <a:txBody>
                    <a:bodyPr/>
                    <a:lstStyle/>
                    <a:p>
                      <a:r>
                        <a:rPr lang="en-US" sz="1400" dirty="0">
                          <a:solidFill>
                            <a:schemeClr val="bg1">
                              <a:lumMod val="85000"/>
                            </a:schemeClr>
                          </a:solidFill>
                        </a:rPr>
                        <a:t>5</a:t>
                      </a:r>
                    </a:p>
                  </a:txBody>
                  <a:tcPr>
                    <a:solidFill>
                      <a:schemeClr val="bg1">
                        <a:lumMod val="95000"/>
                      </a:schemeClr>
                    </a:solidFill>
                  </a:tcPr>
                </a:tc>
                <a:tc>
                  <a:txBody>
                    <a:bodyPr/>
                    <a:lstStyle/>
                    <a:p>
                      <a:r>
                        <a:rPr lang="en-US" sz="1400" dirty="0">
                          <a:solidFill>
                            <a:schemeClr val="bg1">
                              <a:lumMod val="85000"/>
                            </a:schemeClr>
                          </a:solidFill>
                        </a:rPr>
                        <a:t>female</a:t>
                      </a:r>
                    </a:p>
                  </a:txBody>
                  <a:tcPr>
                    <a:solidFill>
                      <a:schemeClr val="bg1">
                        <a:lumMod val="95000"/>
                      </a:schemeClr>
                    </a:solidFill>
                  </a:tcPr>
                </a:tc>
                <a:tc>
                  <a:txBody>
                    <a:bodyPr/>
                    <a:lstStyle/>
                    <a:p>
                      <a:r>
                        <a:rPr lang="en-US" sz="1400" dirty="0"/>
                        <a:t>48</a:t>
                      </a:r>
                    </a:p>
                  </a:txBody>
                  <a:tcPr/>
                </a:tc>
                <a:tc>
                  <a:txBody>
                    <a:bodyPr/>
                    <a:lstStyle/>
                    <a:p>
                      <a:r>
                        <a:rPr lang="en-US" sz="1400" dirty="0">
                          <a:solidFill>
                            <a:schemeClr val="bg1">
                              <a:lumMod val="85000"/>
                            </a:schemeClr>
                          </a:solidFill>
                        </a:rPr>
                        <a:t>high</a:t>
                      </a:r>
                    </a:p>
                  </a:txBody>
                  <a:tcPr>
                    <a:solidFill>
                      <a:schemeClr val="bg1">
                        <a:lumMod val="95000"/>
                      </a:schemeClr>
                    </a:solidFill>
                  </a:tcPr>
                </a:tc>
                <a:tc>
                  <a:txBody>
                    <a:bodyPr/>
                    <a:lstStyle/>
                    <a:p>
                      <a:r>
                        <a:rPr lang="en-GB" sz="1400" dirty="0"/>
                        <a:t>165,9</a:t>
                      </a:r>
                      <a:endParaRPr lang="en-US" sz="1400" dirty="0"/>
                    </a:p>
                  </a:txBody>
                  <a:tcPr/>
                </a:tc>
                <a:tc>
                  <a:txBody>
                    <a:bodyPr/>
                    <a:lstStyle/>
                    <a:p>
                      <a:r>
                        <a:rPr lang="en-US" sz="1400" dirty="0">
                          <a:solidFill>
                            <a:schemeClr val="bg1">
                              <a:lumMod val="85000"/>
                            </a:schemeClr>
                          </a:solidFill>
                        </a:rPr>
                        <a:t>A</a:t>
                      </a:r>
                    </a:p>
                  </a:txBody>
                  <a:tcPr>
                    <a:solidFill>
                      <a:schemeClr val="bg1">
                        <a:lumMod val="95000"/>
                      </a:schemeClr>
                    </a:solidFill>
                  </a:tcPr>
                </a:tc>
                <a:extLst>
                  <a:ext uri="{0D108BD9-81ED-4DB2-BD59-A6C34878D82A}">
                    <a16:rowId xmlns:a16="http://schemas.microsoft.com/office/drawing/2014/main" val="2553964614"/>
                  </a:ext>
                </a:extLst>
              </a:tr>
              <a:tr h="238814">
                <a:tc>
                  <a:txBody>
                    <a:bodyPr/>
                    <a:lstStyle/>
                    <a:p>
                      <a:r>
                        <a:rPr lang="en-US" sz="1400" dirty="0">
                          <a:solidFill>
                            <a:schemeClr val="bg1">
                              <a:lumMod val="85000"/>
                            </a:schemeClr>
                          </a:solidFill>
                        </a:rPr>
                        <a:t>6</a:t>
                      </a:r>
                    </a:p>
                  </a:txBody>
                  <a:tcPr>
                    <a:solidFill>
                      <a:schemeClr val="bg1">
                        <a:lumMod val="95000"/>
                      </a:schemeClr>
                    </a:solidFill>
                  </a:tcPr>
                </a:tc>
                <a:tc>
                  <a:txBody>
                    <a:bodyPr/>
                    <a:lstStyle/>
                    <a:p>
                      <a:r>
                        <a:rPr lang="en-US" sz="1400" dirty="0">
                          <a:solidFill>
                            <a:schemeClr val="bg1">
                              <a:lumMod val="85000"/>
                            </a:schemeClr>
                          </a:solidFill>
                        </a:rPr>
                        <a:t>male</a:t>
                      </a:r>
                    </a:p>
                  </a:txBody>
                  <a:tcPr>
                    <a:solidFill>
                      <a:schemeClr val="bg1">
                        <a:lumMod val="95000"/>
                      </a:schemeClr>
                    </a:solidFill>
                  </a:tcPr>
                </a:tc>
                <a:tc>
                  <a:txBody>
                    <a:bodyPr/>
                    <a:lstStyle/>
                    <a:p>
                      <a:r>
                        <a:rPr lang="en-US" sz="1400" dirty="0"/>
                        <a:t>29</a:t>
                      </a:r>
                    </a:p>
                  </a:txBody>
                  <a:tcPr/>
                </a:tc>
                <a:tc>
                  <a:txBody>
                    <a:bodyPr/>
                    <a:lstStyle/>
                    <a:p>
                      <a:r>
                        <a:rPr lang="en-US" sz="1400" dirty="0">
                          <a:solidFill>
                            <a:schemeClr val="bg1">
                              <a:lumMod val="85000"/>
                            </a:schemeClr>
                          </a:solidFill>
                        </a:rPr>
                        <a:t>normal</a:t>
                      </a:r>
                    </a:p>
                  </a:txBody>
                  <a:tcPr>
                    <a:solidFill>
                      <a:schemeClr val="bg1">
                        <a:lumMod val="95000"/>
                      </a:schemeClr>
                    </a:solidFill>
                  </a:tcPr>
                </a:tc>
                <a:tc>
                  <a:txBody>
                    <a:bodyPr/>
                    <a:lstStyle/>
                    <a:p>
                      <a:r>
                        <a:rPr lang="en-GB" sz="1400" dirty="0"/>
                        <a:t>182,3</a:t>
                      </a:r>
                      <a:endParaRPr lang="en-US" sz="1400" dirty="0"/>
                    </a:p>
                  </a:txBody>
                  <a:tcPr/>
                </a:tc>
                <a:tc>
                  <a:txBody>
                    <a:bodyPr/>
                    <a:lstStyle/>
                    <a:p>
                      <a:r>
                        <a:rPr lang="en-US" sz="1400" dirty="0">
                          <a:solidFill>
                            <a:schemeClr val="bg1">
                              <a:lumMod val="85000"/>
                            </a:schemeClr>
                          </a:solidFill>
                        </a:rPr>
                        <a:t>A</a:t>
                      </a:r>
                    </a:p>
                  </a:txBody>
                  <a:tcPr>
                    <a:solidFill>
                      <a:schemeClr val="bg1">
                        <a:lumMod val="95000"/>
                      </a:schemeClr>
                    </a:solidFill>
                  </a:tcPr>
                </a:tc>
                <a:extLst>
                  <a:ext uri="{0D108BD9-81ED-4DB2-BD59-A6C34878D82A}">
                    <a16:rowId xmlns:a16="http://schemas.microsoft.com/office/drawing/2014/main" val="3095027678"/>
                  </a:ext>
                </a:extLst>
              </a:tr>
              <a:tr h="238814">
                <a:tc>
                  <a:txBody>
                    <a:bodyPr/>
                    <a:lstStyle/>
                    <a:p>
                      <a:r>
                        <a:rPr lang="en-US" sz="1400" dirty="0">
                          <a:solidFill>
                            <a:schemeClr val="bg1">
                              <a:lumMod val="85000"/>
                            </a:schemeClr>
                          </a:solidFill>
                        </a:rPr>
                        <a:t>7</a:t>
                      </a:r>
                    </a:p>
                  </a:txBody>
                  <a:tcPr>
                    <a:solidFill>
                      <a:schemeClr val="bg1">
                        <a:lumMod val="95000"/>
                      </a:schemeClr>
                    </a:solidFill>
                  </a:tcPr>
                </a:tc>
                <a:tc>
                  <a:txBody>
                    <a:bodyPr/>
                    <a:lstStyle/>
                    <a:p>
                      <a:r>
                        <a:rPr lang="en-US" sz="1400" dirty="0">
                          <a:solidFill>
                            <a:schemeClr val="bg1">
                              <a:lumMod val="85000"/>
                            </a:schemeClr>
                          </a:solidFill>
                        </a:rPr>
                        <a:t>female</a:t>
                      </a:r>
                    </a:p>
                  </a:txBody>
                  <a:tcPr>
                    <a:solidFill>
                      <a:schemeClr val="bg1">
                        <a:lumMod val="95000"/>
                      </a:schemeClr>
                    </a:solidFill>
                  </a:tcPr>
                </a:tc>
                <a:tc>
                  <a:txBody>
                    <a:bodyPr/>
                    <a:lstStyle/>
                    <a:p>
                      <a:r>
                        <a:rPr lang="en-US" sz="1400" dirty="0"/>
                        <a:t>52</a:t>
                      </a:r>
                    </a:p>
                  </a:txBody>
                  <a:tcPr/>
                </a:tc>
                <a:tc>
                  <a:txBody>
                    <a:bodyPr/>
                    <a:lstStyle/>
                    <a:p>
                      <a:r>
                        <a:rPr lang="en-US" sz="1400" dirty="0">
                          <a:solidFill>
                            <a:schemeClr val="bg1">
                              <a:lumMod val="85000"/>
                            </a:schemeClr>
                          </a:solidFill>
                        </a:rPr>
                        <a:t>normal</a:t>
                      </a:r>
                    </a:p>
                  </a:txBody>
                  <a:tcPr>
                    <a:solidFill>
                      <a:schemeClr val="bg1">
                        <a:lumMod val="95000"/>
                      </a:schemeClr>
                    </a:solidFill>
                  </a:tcPr>
                </a:tc>
                <a:tc>
                  <a:txBody>
                    <a:bodyPr/>
                    <a:lstStyle/>
                    <a:p>
                      <a:r>
                        <a:rPr lang="en-GB" sz="1400" dirty="0"/>
                        <a:t>167,2</a:t>
                      </a:r>
                      <a:endParaRPr lang="en-US" sz="1400" dirty="0"/>
                    </a:p>
                  </a:txBody>
                  <a:tcPr/>
                </a:tc>
                <a:tc>
                  <a:txBody>
                    <a:bodyPr/>
                    <a:lstStyle/>
                    <a:p>
                      <a:r>
                        <a:rPr lang="en-US" sz="1400" dirty="0">
                          <a:solidFill>
                            <a:schemeClr val="bg1">
                              <a:lumMod val="85000"/>
                            </a:schemeClr>
                          </a:solidFill>
                        </a:rPr>
                        <a:t>B</a:t>
                      </a:r>
                    </a:p>
                  </a:txBody>
                  <a:tcPr>
                    <a:solidFill>
                      <a:schemeClr val="bg1">
                        <a:lumMod val="95000"/>
                      </a:schemeClr>
                    </a:solidFill>
                  </a:tcPr>
                </a:tc>
                <a:extLst>
                  <a:ext uri="{0D108BD9-81ED-4DB2-BD59-A6C34878D82A}">
                    <a16:rowId xmlns:a16="http://schemas.microsoft.com/office/drawing/2014/main" val="1783094970"/>
                  </a:ext>
                </a:extLst>
              </a:tr>
              <a:tr h="238814">
                <a:tc>
                  <a:txBody>
                    <a:bodyPr/>
                    <a:lstStyle/>
                    <a:p>
                      <a:r>
                        <a:rPr lang="en-US" sz="1400" dirty="0">
                          <a:solidFill>
                            <a:schemeClr val="bg1">
                              <a:lumMod val="85000"/>
                            </a:schemeClr>
                          </a:solidFill>
                        </a:rPr>
                        <a:t>8</a:t>
                      </a:r>
                    </a:p>
                  </a:txBody>
                  <a:tcPr>
                    <a:solidFill>
                      <a:schemeClr val="bg1">
                        <a:lumMod val="95000"/>
                      </a:schemeClr>
                    </a:solidFill>
                  </a:tcPr>
                </a:tc>
                <a:tc>
                  <a:txBody>
                    <a:bodyPr/>
                    <a:lstStyle/>
                    <a:p>
                      <a:r>
                        <a:rPr lang="en-US" sz="1400" dirty="0">
                          <a:solidFill>
                            <a:schemeClr val="bg1">
                              <a:lumMod val="85000"/>
                            </a:schemeClr>
                          </a:solidFill>
                        </a:rPr>
                        <a:t>male</a:t>
                      </a:r>
                    </a:p>
                  </a:txBody>
                  <a:tcPr>
                    <a:solidFill>
                      <a:schemeClr val="bg1">
                        <a:lumMod val="95000"/>
                      </a:schemeClr>
                    </a:solidFill>
                  </a:tcPr>
                </a:tc>
                <a:tc>
                  <a:txBody>
                    <a:bodyPr/>
                    <a:lstStyle/>
                    <a:p>
                      <a:r>
                        <a:rPr lang="en-US" sz="1400" dirty="0"/>
                        <a:t>42</a:t>
                      </a:r>
                    </a:p>
                  </a:txBody>
                  <a:tcPr/>
                </a:tc>
                <a:tc>
                  <a:txBody>
                    <a:bodyPr/>
                    <a:lstStyle/>
                    <a:p>
                      <a:r>
                        <a:rPr lang="en-US" sz="1400" dirty="0">
                          <a:solidFill>
                            <a:schemeClr val="bg1">
                              <a:lumMod val="85000"/>
                            </a:schemeClr>
                          </a:solidFill>
                        </a:rPr>
                        <a:t>low</a:t>
                      </a:r>
                    </a:p>
                  </a:txBody>
                  <a:tcPr>
                    <a:solidFill>
                      <a:schemeClr val="bg1">
                        <a:lumMod val="95000"/>
                      </a:schemeClr>
                    </a:solidFill>
                  </a:tcPr>
                </a:tc>
                <a:tc>
                  <a:txBody>
                    <a:bodyPr/>
                    <a:lstStyle/>
                    <a:p>
                      <a:r>
                        <a:rPr lang="en-GB" sz="1400" dirty="0"/>
                        <a:t>177,2</a:t>
                      </a:r>
                      <a:endParaRPr lang="en-US" sz="1400" dirty="0"/>
                    </a:p>
                  </a:txBody>
                  <a:tcPr/>
                </a:tc>
                <a:tc>
                  <a:txBody>
                    <a:bodyPr/>
                    <a:lstStyle/>
                    <a:p>
                      <a:r>
                        <a:rPr lang="en-US" sz="1400" dirty="0">
                          <a:solidFill>
                            <a:schemeClr val="bg1">
                              <a:lumMod val="85000"/>
                            </a:schemeClr>
                          </a:solidFill>
                        </a:rPr>
                        <a:t>B</a:t>
                      </a:r>
                    </a:p>
                  </a:txBody>
                  <a:tcPr>
                    <a:solidFill>
                      <a:schemeClr val="bg1">
                        <a:lumMod val="95000"/>
                      </a:schemeClr>
                    </a:solidFill>
                  </a:tcPr>
                </a:tc>
                <a:extLst>
                  <a:ext uri="{0D108BD9-81ED-4DB2-BD59-A6C34878D82A}">
                    <a16:rowId xmlns:a16="http://schemas.microsoft.com/office/drawing/2014/main" val="3068628321"/>
                  </a:ext>
                </a:extLst>
              </a:tr>
              <a:tr h="238814">
                <a:tc>
                  <a:txBody>
                    <a:bodyPr/>
                    <a:lstStyle/>
                    <a:p>
                      <a:r>
                        <a:rPr lang="en-US" sz="1400" dirty="0">
                          <a:solidFill>
                            <a:schemeClr val="bg1">
                              <a:lumMod val="85000"/>
                            </a:schemeClr>
                          </a:solidFill>
                        </a:rPr>
                        <a:t>9</a:t>
                      </a:r>
                    </a:p>
                  </a:txBody>
                  <a:tcPr>
                    <a:solidFill>
                      <a:schemeClr val="bg1">
                        <a:lumMod val="95000"/>
                      </a:schemeClr>
                    </a:solidFill>
                  </a:tcPr>
                </a:tc>
                <a:tc>
                  <a:txBody>
                    <a:bodyPr/>
                    <a:lstStyle/>
                    <a:p>
                      <a:r>
                        <a:rPr lang="en-US" sz="1400" dirty="0">
                          <a:solidFill>
                            <a:schemeClr val="bg1">
                              <a:lumMod val="85000"/>
                            </a:schemeClr>
                          </a:solidFill>
                        </a:rPr>
                        <a:t>male</a:t>
                      </a:r>
                    </a:p>
                  </a:txBody>
                  <a:tcPr>
                    <a:solidFill>
                      <a:schemeClr val="bg1">
                        <a:lumMod val="95000"/>
                      </a:schemeClr>
                    </a:solidFill>
                  </a:tcPr>
                </a:tc>
                <a:tc>
                  <a:txBody>
                    <a:bodyPr/>
                    <a:lstStyle/>
                    <a:p>
                      <a:r>
                        <a:rPr lang="en-US" sz="1400" dirty="0"/>
                        <a:t>61</a:t>
                      </a:r>
                    </a:p>
                  </a:txBody>
                  <a:tcPr/>
                </a:tc>
                <a:tc>
                  <a:txBody>
                    <a:bodyPr/>
                    <a:lstStyle/>
                    <a:p>
                      <a:r>
                        <a:rPr lang="en-US" sz="1400" dirty="0">
                          <a:solidFill>
                            <a:schemeClr val="bg1">
                              <a:lumMod val="85000"/>
                            </a:schemeClr>
                          </a:solidFill>
                        </a:rPr>
                        <a:t>normal</a:t>
                      </a:r>
                    </a:p>
                  </a:txBody>
                  <a:tcPr>
                    <a:solidFill>
                      <a:schemeClr val="bg1">
                        <a:lumMod val="95000"/>
                      </a:schemeClr>
                    </a:solidFill>
                  </a:tcPr>
                </a:tc>
                <a:tc>
                  <a:txBody>
                    <a:bodyPr/>
                    <a:lstStyle/>
                    <a:p>
                      <a:r>
                        <a:rPr lang="en-GB" sz="1400" dirty="0"/>
                        <a:t>168,4</a:t>
                      </a:r>
                      <a:endParaRPr lang="en-US" sz="1400" dirty="0"/>
                    </a:p>
                  </a:txBody>
                  <a:tcPr/>
                </a:tc>
                <a:tc>
                  <a:txBody>
                    <a:bodyPr/>
                    <a:lstStyle/>
                    <a:p>
                      <a:r>
                        <a:rPr lang="en-US" sz="1400" dirty="0">
                          <a:solidFill>
                            <a:schemeClr val="bg1">
                              <a:lumMod val="85000"/>
                            </a:schemeClr>
                          </a:solidFill>
                        </a:rPr>
                        <a:t>B</a:t>
                      </a:r>
                    </a:p>
                  </a:txBody>
                  <a:tcPr>
                    <a:solidFill>
                      <a:schemeClr val="bg1">
                        <a:lumMod val="95000"/>
                      </a:schemeClr>
                    </a:solidFill>
                  </a:tcPr>
                </a:tc>
                <a:extLst>
                  <a:ext uri="{0D108BD9-81ED-4DB2-BD59-A6C34878D82A}">
                    <a16:rowId xmlns:a16="http://schemas.microsoft.com/office/drawing/2014/main" val="1393704813"/>
                  </a:ext>
                </a:extLst>
              </a:tr>
              <a:tr h="238814">
                <a:tc>
                  <a:txBody>
                    <a:bodyPr/>
                    <a:lstStyle/>
                    <a:p>
                      <a:r>
                        <a:rPr lang="en-US" sz="1400" dirty="0">
                          <a:solidFill>
                            <a:schemeClr val="bg1">
                              <a:lumMod val="85000"/>
                            </a:schemeClr>
                          </a:solidFill>
                        </a:rPr>
                        <a:t>10</a:t>
                      </a:r>
                    </a:p>
                  </a:txBody>
                  <a:tcPr>
                    <a:solidFill>
                      <a:schemeClr val="bg1">
                        <a:lumMod val="95000"/>
                      </a:schemeClr>
                    </a:solidFill>
                  </a:tcPr>
                </a:tc>
                <a:tc>
                  <a:txBody>
                    <a:bodyPr/>
                    <a:lstStyle/>
                    <a:p>
                      <a:r>
                        <a:rPr lang="en-US" sz="1400" dirty="0">
                          <a:solidFill>
                            <a:schemeClr val="bg1">
                              <a:lumMod val="85000"/>
                            </a:schemeClr>
                          </a:solidFill>
                        </a:rPr>
                        <a:t>female</a:t>
                      </a:r>
                    </a:p>
                  </a:txBody>
                  <a:tcPr>
                    <a:solidFill>
                      <a:schemeClr val="bg1">
                        <a:lumMod val="95000"/>
                      </a:schemeClr>
                    </a:solidFill>
                  </a:tcPr>
                </a:tc>
                <a:tc>
                  <a:txBody>
                    <a:bodyPr/>
                    <a:lstStyle/>
                    <a:p>
                      <a:r>
                        <a:rPr lang="en-US" sz="1400" dirty="0"/>
                        <a:t>30</a:t>
                      </a:r>
                    </a:p>
                  </a:txBody>
                  <a:tcPr/>
                </a:tc>
                <a:tc>
                  <a:txBody>
                    <a:bodyPr/>
                    <a:lstStyle/>
                    <a:p>
                      <a:r>
                        <a:rPr lang="en-US" sz="1400" dirty="0">
                          <a:solidFill>
                            <a:schemeClr val="bg1">
                              <a:lumMod val="85000"/>
                            </a:schemeClr>
                          </a:solidFill>
                        </a:rPr>
                        <a:t>normal</a:t>
                      </a:r>
                    </a:p>
                  </a:txBody>
                  <a:tcPr>
                    <a:solidFill>
                      <a:schemeClr val="bg1">
                        <a:lumMod val="95000"/>
                      </a:schemeClr>
                    </a:solidFill>
                  </a:tcPr>
                </a:tc>
                <a:tc>
                  <a:txBody>
                    <a:bodyPr/>
                    <a:lstStyle/>
                    <a:p>
                      <a:r>
                        <a:rPr lang="en-GB" sz="1400" dirty="0"/>
                        <a:t>174,9</a:t>
                      </a:r>
                      <a:endParaRPr lang="en-US" sz="1400" dirty="0"/>
                    </a:p>
                  </a:txBody>
                  <a:tcPr/>
                </a:tc>
                <a:tc>
                  <a:txBody>
                    <a:bodyPr/>
                    <a:lstStyle/>
                    <a:p>
                      <a:r>
                        <a:rPr lang="en-US" sz="1400" dirty="0">
                          <a:solidFill>
                            <a:schemeClr val="bg1">
                              <a:lumMod val="85000"/>
                            </a:schemeClr>
                          </a:solidFill>
                        </a:rPr>
                        <a:t>A</a:t>
                      </a:r>
                    </a:p>
                  </a:txBody>
                  <a:tcPr>
                    <a:solidFill>
                      <a:schemeClr val="bg1">
                        <a:lumMod val="95000"/>
                      </a:schemeClr>
                    </a:solidFill>
                  </a:tcPr>
                </a:tc>
                <a:extLst>
                  <a:ext uri="{0D108BD9-81ED-4DB2-BD59-A6C34878D82A}">
                    <a16:rowId xmlns:a16="http://schemas.microsoft.com/office/drawing/2014/main" val="1450199416"/>
                  </a:ext>
                </a:extLst>
              </a:tr>
            </a:tbl>
          </a:graphicData>
        </a:graphic>
      </p:graphicFrame>
      <p:sp>
        <p:nvSpPr>
          <p:cNvPr id="13" name="Rounded Rectangular Callout 12"/>
          <p:cNvSpPr/>
          <p:nvPr/>
        </p:nvSpPr>
        <p:spPr>
          <a:xfrm>
            <a:off x="2697733" y="1087485"/>
            <a:ext cx="1702587" cy="279789"/>
          </a:xfrm>
          <a:prstGeom prst="wedgeRoundRectCallout">
            <a:avLst>
              <a:gd name="adj1" fmla="val -21821"/>
              <a:gd name="adj2" fmla="val 77919"/>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Numeric continuous</a:t>
            </a:r>
            <a:endParaRPr lang="en-US" sz="1200" dirty="0">
              <a:solidFill>
                <a:schemeClr val="tx1"/>
              </a:solidFill>
              <a:latin typeface="Arial" panose="020B0604020202020204" pitchFamily="34" charset="0"/>
              <a:cs typeface="Arial" panose="020B0604020202020204" pitchFamily="34" charset="0"/>
            </a:endParaRPr>
          </a:p>
        </p:txBody>
      </p:sp>
      <p:sp>
        <p:nvSpPr>
          <p:cNvPr id="17" name="Rounded Rectangular Callout 16"/>
          <p:cNvSpPr/>
          <p:nvPr/>
        </p:nvSpPr>
        <p:spPr>
          <a:xfrm>
            <a:off x="1463374" y="4952307"/>
            <a:ext cx="1552629" cy="279789"/>
          </a:xfrm>
          <a:prstGeom prst="wedgeRoundRectCallout">
            <a:avLst>
              <a:gd name="adj1" fmla="val -22274"/>
              <a:gd name="adj2" fmla="val -77365"/>
              <a:gd name="adj3" fmla="val 16667"/>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Numeric discrete</a:t>
            </a:r>
            <a:endParaRPr lang="en-US" sz="1200" dirty="0">
              <a:solidFill>
                <a:schemeClr val="tx1"/>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8" name="Slide Number Placeholder 7"/>
          <p:cNvSpPr>
            <a:spLocks noGrp="1"/>
          </p:cNvSpPr>
          <p:nvPr>
            <p:ph type="sldNum" sz="quarter" idx="13"/>
          </p:nvPr>
        </p:nvSpPr>
        <p:spPr/>
        <p:txBody>
          <a:bodyPr/>
          <a:lstStyle/>
          <a:p>
            <a:fld id="{15C29056-5AFA-7949-831A-3EC086771171}" type="slidenum">
              <a:rPr lang="de-DE" smtClean="0"/>
              <a:pPr/>
              <a:t>31</a:t>
            </a:fld>
            <a:endParaRPr lang="de-DE" dirty="0"/>
          </a:p>
        </p:txBody>
      </p:sp>
    </p:spTree>
    <p:extLst>
      <p:ext uri="{BB962C8B-B14F-4D97-AF65-F5344CB8AC3E}">
        <p14:creationId xmlns:p14="http://schemas.microsoft.com/office/powerpoint/2010/main" val="1244487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Quality</a:t>
            </a:r>
            <a:endParaRPr lang="en-US" dirty="0"/>
          </a:p>
        </p:txBody>
      </p:sp>
      <p:sp>
        <p:nvSpPr>
          <p:cNvPr id="4" name="Text Placeholder 3"/>
          <p:cNvSpPr>
            <a:spLocks noGrp="1"/>
          </p:cNvSpPr>
          <p:nvPr>
            <p:ph type="body" sz="quarter" idx="14"/>
          </p:nvPr>
        </p:nvSpPr>
        <p:spPr>
          <a:xfrm>
            <a:off x="360000" y="2509935"/>
            <a:ext cx="8378825" cy="2697744"/>
          </a:xfrm>
        </p:spPr>
        <p:txBody>
          <a:bodyPr/>
          <a:lstStyle/>
          <a:p>
            <a:r>
              <a:rPr lang="en-GB" dirty="0"/>
              <a:t>Data quality refers to how well the data fit their intended use</a:t>
            </a:r>
          </a:p>
          <a:p>
            <a:r>
              <a:rPr lang="en-GB" dirty="0"/>
              <a:t>There are various data quality dimensions</a:t>
            </a:r>
          </a:p>
          <a:p>
            <a:pPr lvl="1">
              <a:buFont typeface="Arial" panose="020B0604020202020204" pitchFamily="34" charset="0"/>
              <a:buChar char="•"/>
            </a:pPr>
            <a:r>
              <a:rPr lang="en-GB" sz="1800" dirty="0"/>
              <a:t>Accuracy</a:t>
            </a:r>
          </a:p>
          <a:p>
            <a:pPr lvl="1">
              <a:buFont typeface="Arial" panose="020B0604020202020204" pitchFamily="34" charset="0"/>
              <a:buChar char="•"/>
            </a:pPr>
            <a:r>
              <a:rPr lang="en-GB" sz="1800" dirty="0"/>
              <a:t>Completeness</a:t>
            </a:r>
          </a:p>
          <a:p>
            <a:pPr lvl="1">
              <a:buFont typeface="Arial" panose="020B0604020202020204" pitchFamily="34" charset="0"/>
              <a:buChar char="•"/>
            </a:pPr>
            <a:r>
              <a:rPr lang="en-GB" sz="1800" dirty="0"/>
              <a:t>Unbalanced Data</a:t>
            </a:r>
          </a:p>
          <a:p>
            <a:pPr lvl="1">
              <a:buFont typeface="Arial" panose="020B0604020202020204" pitchFamily="34" charset="0"/>
              <a:buChar char="•"/>
            </a:pPr>
            <a:r>
              <a:rPr lang="en-GB" sz="1800" dirty="0"/>
              <a:t>Timeliness</a:t>
            </a:r>
            <a:endParaRPr lang="en-US" sz="1800" dirty="0"/>
          </a:p>
        </p:txBody>
      </p:sp>
      <p:pic>
        <p:nvPicPr>
          <p:cNvPr id="6" name="Picture 5" descr="File:Trash font awesome.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689" y="903576"/>
            <a:ext cx="1322614" cy="1322614"/>
          </a:xfrm>
          <a:prstGeom prst="rect">
            <a:avLst/>
          </a:prstGeom>
        </p:spPr>
      </p:pic>
      <p:sp>
        <p:nvSpPr>
          <p:cNvPr id="7" name="Striped Right Arrow 6"/>
          <p:cNvSpPr/>
          <p:nvPr/>
        </p:nvSpPr>
        <p:spPr>
          <a:xfrm>
            <a:off x="2849291" y="1150416"/>
            <a:ext cx="3440365" cy="981500"/>
          </a:xfrm>
          <a:prstGeom prst="stripedRightArrow">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Garbage in, garbage out</a:t>
            </a:r>
            <a:endParaRPr lang="en-US" dirty="0">
              <a:solidFill>
                <a:schemeClr val="tx1"/>
              </a:solidFill>
              <a:latin typeface="Arial" panose="020B0604020202020204" pitchFamily="34" charset="0"/>
              <a:cs typeface="Arial" panose="020B0604020202020204" pitchFamily="34" charset="0"/>
            </a:endParaRPr>
          </a:p>
        </p:txBody>
      </p:sp>
      <p:pic>
        <p:nvPicPr>
          <p:cNvPr id="8" name="Picture 7" descr="File:Trash font awesome.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3696" y="903576"/>
            <a:ext cx="1322614" cy="1322614"/>
          </a:xfrm>
          <a:prstGeom prst="rect">
            <a:avLst/>
          </a:prstGeom>
        </p:spPr>
      </p:pic>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10" name="Slide Number Placeholder 9"/>
          <p:cNvSpPr>
            <a:spLocks noGrp="1"/>
          </p:cNvSpPr>
          <p:nvPr>
            <p:ph type="sldNum" sz="quarter" idx="13"/>
          </p:nvPr>
        </p:nvSpPr>
        <p:spPr/>
        <p:txBody>
          <a:bodyPr/>
          <a:lstStyle/>
          <a:p>
            <a:fld id="{15C29056-5AFA-7949-831A-3EC086771171}" type="slidenum">
              <a:rPr lang="de-DE" smtClean="0"/>
              <a:pPr/>
              <a:t>32</a:t>
            </a:fld>
            <a:endParaRPr lang="de-DE" dirty="0"/>
          </a:p>
        </p:txBody>
      </p:sp>
    </p:spTree>
    <p:extLst>
      <p:ext uri="{BB962C8B-B14F-4D97-AF65-F5344CB8AC3E}">
        <p14:creationId xmlns:p14="http://schemas.microsoft.com/office/powerpoint/2010/main" val="3833533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Accuracy</a:t>
            </a:r>
            <a:endParaRPr lang="en-US" dirty="0"/>
          </a:p>
        </p:txBody>
      </p:sp>
      <p:sp>
        <p:nvSpPr>
          <p:cNvPr id="6" name="Text Placeholder 5"/>
          <p:cNvSpPr>
            <a:spLocks noGrp="1"/>
          </p:cNvSpPr>
          <p:nvPr>
            <p:ph type="body" sz="quarter" idx="17"/>
          </p:nvPr>
        </p:nvSpPr>
        <p:spPr>
          <a:xfrm>
            <a:off x="358775" y="1698171"/>
            <a:ext cx="4011613" cy="3507242"/>
          </a:xfrm>
        </p:spPr>
        <p:txBody>
          <a:bodyPr/>
          <a:lstStyle/>
          <a:p>
            <a:pPr marL="6350" indent="0" algn="ctr">
              <a:buNone/>
            </a:pPr>
            <a:r>
              <a:rPr lang="en-GB" b="1" dirty="0"/>
              <a:t>Syntactic</a:t>
            </a:r>
          </a:p>
          <a:p>
            <a:r>
              <a:rPr lang="en-GB" sz="1800" dirty="0"/>
              <a:t>The value might not be correct </a:t>
            </a:r>
            <a:r>
              <a:rPr lang="en-US" sz="1800" dirty="0"/>
              <a:t>but it belongs at least to the domain of the corresponding attribute</a:t>
            </a:r>
            <a:endParaRPr lang="en-GB" sz="1800" dirty="0"/>
          </a:p>
          <a:p>
            <a:r>
              <a:rPr lang="en-GB" sz="1800" dirty="0"/>
              <a:t>Easy to spot: verify values lying in the domain</a:t>
            </a:r>
          </a:p>
          <a:p>
            <a:endParaRPr lang="en-US" dirty="0"/>
          </a:p>
        </p:txBody>
      </p:sp>
      <p:sp>
        <p:nvSpPr>
          <p:cNvPr id="7" name="Text Placeholder 6"/>
          <p:cNvSpPr>
            <a:spLocks noGrp="1"/>
          </p:cNvSpPr>
          <p:nvPr>
            <p:ph type="body" sz="quarter" idx="18"/>
          </p:nvPr>
        </p:nvSpPr>
        <p:spPr>
          <a:xfrm>
            <a:off x="4680000" y="1698171"/>
            <a:ext cx="4032250" cy="3507242"/>
          </a:xfrm>
        </p:spPr>
        <p:txBody>
          <a:bodyPr/>
          <a:lstStyle/>
          <a:p>
            <a:pPr marL="6350" indent="0" algn="ctr">
              <a:buNone/>
            </a:pPr>
            <a:r>
              <a:rPr lang="en-GB" b="1" dirty="0"/>
              <a:t>Semantic</a:t>
            </a:r>
          </a:p>
          <a:p>
            <a:r>
              <a:rPr lang="en-US" sz="1800" dirty="0"/>
              <a:t>The value might be in the domain of the corresponding attribute, but it is not correct</a:t>
            </a:r>
          </a:p>
          <a:p>
            <a:r>
              <a:rPr lang="en-GB" sz="1800" dirty="0"/>
              <a:t>Hard or impossible to spot: double check with other sources or check “business rules”</a:t>
            </a:r>
            <a:endParaRPr lang="en-US" sz="1800" dirty="0"/>
          </a:p>
          <a:p>
            <a:endParaRPr lang="en-US" dirty="0"/>
          </a:p>
        </p:txBody>
      </p:sp>
      <p:sp>
        <p:nvSpPr>
          <p:cNvPr id="4" name="Text Placeholder 3"/>
          <p:cNvSpPr>
            <a:spLocks noGrp="1"/>
          </p:cNvSpPr>
          <p:nvPr>
            <p:ph type="body" sz="quarter" idx="4294967295"/>
          </p:nvPr>
        </p:nvSpPr>
        <p:spPr>
          <a:xfrm>
            <a:off x="386114" y="898527"/>
            <a:ext cx="8378825" cy="871600"/>
          </a:xfrm>
        </p:spPr>
        <p:txBody>
          <a:bodyPr/>
          <a:lstStyle/>
          <a:p>
            <a:pPr marL="0" indent="0">
              <a:buNone/>
            </a:pPr>
            <a:r>
              <a:rPr lang="en-US" b="1" dirty="0"/>
              <a:t>Accuracy </a:t>
            </a:r>
            <a:r>
              <a:rPr lang="en-US" dirty="0"/>
              <a:t>is defined as the closeness between the value in the data and the true value.</a:t>
            </a:r>
          </a:p>
        </p:txBody>
      </p:sp>
      <p:sp>
        <p:nvSpPr>
          <p:cNvPr id="9" name="Rounded Rectangle 8"/>
          <p:cNvSpPr/>
          <p:nvPr/>
        </p:nvSpPr>
        <p:spPr>
          <a:xfrm>
            <a:off x="484577" y="4183569"/>
            <a:ext cx="3759601" cy="1021844"/>
          </a:xfrm>
          <a:prstGeom prst="roundRect">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 lvl="0" defTabSz="685800">
              <a:spcBef>
                <a:spcPts val="750"/>
              </a:spcBef>
              <a:buClr>
                <a:srgbClr val="92AEBC"/>
              </a:buClr>
            </a:pPr>
            <a:r>
              <a:rPr lang="en-US" sz="1600" dirty="0">
                <a:solidFill>
                  <a:srgbClr val="00386C">
                    <a:lumMod val="75000"/>
                  </a:srgbClr>
                </a:solidFill>
                <a:latin typeface="Arial" panose="020B0604020202020204" pitchFamily="34" charset="0"/>
                <a:cs typeface="Arial" panose="020B0604020202020204" pitchFamily="34" charset="0"/>
              </a:rPr>
              <a:t>e.g. “</a:t>
            </a:r>
            <a:r>
              <a:rPr lang="en-US" sz="1600" dirty="0" err="1">
                <a:solidFill>
                  <a:srgbClr val="00386C">
                    <a:lumMod val="75000"/>
                  </a:srgbClr>
                </a:solidFill>
                <a:latin typeface="Arial" panose="020B0604020202020204" pitchFamily="34" charset="0"/>
                <a:cs typeface="Arial" panose="020B0604020202020204" pitchFamily="34" charset="0"/>
              </a:rPr>
              <a:t>fmale</a:t>
            </a:r>
            <a:r>
              <a:rPr lang="en-US" sz="1600" dirty="0">
                <a:solidFill>
                  <a:srgbClr val="00386C">
                    <a:lumMod val="75000"/>
                  </a:srgbClr>
                </a:solidFill>
                <a:latin typeface="Arial" panose="020B0604020202020204" pitchFamily="34" charset="0"/>
                <a:cs typeface="Arial" panose="020B0604020202020204" pitchFamily="34" charset="0"/>
              </a:rPr>
              <a:t>” for the attribute Gender and “-15” for the attribute Weight violate the syntactic accuracy</a:t>
            </a:r>
          </a:p>
        </p:txBody>
      </p:sp>
      <p:sp>
        <p:nvSpPr>
          <p:cNvPr id="10" name="Rounded Rectangle 9"/>
          <p:cNvSpPr/>
          <p:nvPr/>
        </p:nvSpPr>
        <p:spPr>
          <a:xfrm>
            <a:off x="4816324" y="4181081"/>
            <a:ext cx="3759601" cy="1021844"/>
          </a:xfrm>
          <a:prstGeom prst="roundRect">
            <a:avLst/>
          </a:prstGeom>
          <a:noFill/>
          <a:ln w="19050">
            <a:solidFill>
              <a:srgbClr val="92AE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50" lvl="0" defTabSz="685800">
              <a:spcBef>
                <a:spcPts val="750"/>
              </a:spcBef>
              <a:buClr>
                <a:srgbClr val="92AEBC"/>
              </a:buClr>
            </a:pPr>
            <a:r>
              <a:rPr lang="en-GB" sz="1600" dirty="0">
                <a:solidFill>
                  <a:srgbClr val="00386C">
                    <a:lumMod val="75000"/>
                  </a:srgbClr>
                </a:solidFill>
                <a:latin typeface="Arial" panose="020B0604020202020204" pitchFamily="34" charset="0"/>
                <a:cs typeface="Arial" panose="020B0604020202020204" pitchFamily="34" charset="0"/>
              </a:rPr>
              <a:t>e.g. “</a:t>
            </a:r>
            <a:r>
              <a:rPr lang="en-GB" sz="1600" i="1" dirty="0">
                <a:solidFill>
                  <a:srgbClr val="00386C">
                    <a:lumMod val="75000"/>
                  </a:srgbClr>
                </a:solidFill>
                <a:latin typeface="Arial" panose="020B0604020202020204" pitchFamily="34" charset="0"/>
                <a:cs typeface="Arial" panose="020B0604020202020204" pitchFamily="34" charset="0"/>
              </a:rPr>
              <a:t>2090</a:t>
            </a:r>
            <a:r>
              <a:rPr lang="en-GB" sz="1600" dirty="0">
                <a:solidFill>
                  <a:srgbClr val="00386C">
                    <a:lumMod val="75000"/>
                  </a:srgbClr>
                </a:solidFill>
                <a:latin typeface="Arial" panose="020B0604020202020204" pitchFamily="34" charset="0"/>
                <a:cs typeface="Arial" panose="020B0604020202020204" pitchFamily="34" charset="0"/>
              </a:rPr>
              <a:t>” for the attribute </a:t>
            </a:r>
            <a:r>
              <a:rPr lang="en-GB" sz="1600" i="1" dirty="0" err="1">
                <a:solidFill>
                  <a:srgbClr val="00386C">
                    <a:lumMod val="75000"/>
                  </a:srgbClr>
                </a:solidFill>
                <a:latin typeface="Arial" panose="020B0604020202020204" pitchFamily="34" charset="0"/>
                <a:cs typeface="Arial" panose="020B0604020202020204" pitchFamily="34" charset="0"/>
              </a:rPr>
              <a:t>YearOfBirth</a:t>
            </a:r>
            <a:r>
              <a:rPr lang="en-GB" sz="1600" dirty="0">
                <a:solidFill>
                  <a:srgbClr val="00386C">
                    <a:lumMod val="75000"/>
                  </a:srgbClr>
                </a:solidFill>
                <a:latin typeface="Arial" panose="020B0604020202020204" pitchFamily="34" charset="0"/>
                <a:cs typeface="Arial" panose="020B0604020202020204" pitchFamily="34" charset="0"/>
              </a:rPr>
              <a:t> is (at least at the moment) surely incorrect, therefore violates the semantic accuracy</a:t>
            </a:r>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11" name="Slide Number Placeholder 10"/>
          <p:cNvSpPr>
            <a:spLocks noGrp="1"/>
          </p:cNvSpPr>
          <p:nvPr>
            <p:ph type="sldNum" sz="quarter" idx="15"/>
          </p:nvPr>
        </p:nvSpPr>
        <p:spPr/>
        <p:txBody>
          <a:bodyPr/>
          <a:lstStyle/>
          <a:p>
            <a:fld id="{15C29056-5AFA-7949-831A-3EC086771171}" type="slidenum">
              <a:rPr lang="de-DE" smtClean="0"/>
              <a:pPr/>
              <a:t>33</a:t>
            </a:fld>
            <a:endParaRPr lang="de-DE" dirty="0"/>
          </a:p>
        </p:txBody>
      </p:sp>
    </p:spTree>
    <p:extLst>
      <p:ext uri="{BB962C8B-B14F-4D97-AF65-F5344CB8AC3E}">
        <p14:creationId xmlns:p14="http://schemas.microsoft.com/office/powerpoint/2010/main" val="3294813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Completeness</a:t>
            </a:r>
            <a:endParaRPr lang="en-US" dirty="0"/>
          </a:p>
        </p:txBody>
      </p:sp>
      <p:sp>
        <p:nvSpPr>
          <p:cNvPr id="4" name="Text Placeholder 3"/>
          <p:cNvSpPr>
            <a:spLocks noGrp="1"/>
          </p:cNvSpPr>
          <p:nvPr>
            <p:ph type="body" sz="quarter" idx="14"/>
          </p:nvPr>
        </p:nvSpPr>
        <p:spPr/>
        <p:txBody>
          <a:bodyPr/>
          <a:lstStyle/>
          <a:p>
            <a:r>
              <a:rPr lang="en-GB" dirty="0"/>
              <a:t>Completeness with respect to </a:t>
            </a:r>
            <a:r>
              <a:rPr lang="en-GB" b="1" dirty="0"/>
              <a:t>attributes</a:t>
            </a:r>
          </a:p>
          <a:p>
            <a:pPr lvl="1"/>
            <a:r>
              <a:rPr lang="en-GB" sz="1800" dirty="0"/>
              <a:t>All the attributes have a value associated</a:t>
            </a:r>
          </a:p>
          <a:p>
            <a:pPr lvl="1"/>
            <a:r>
              <a:rPr lang="en-GB" sz="1800" dirty="0"/>
              <a:t>i.e. Missing Values (coming soon in next lessons)</a:t>
            </a:r>
          </a:p>
          <a:p>
            <a:pPr lvl="1"/>
            <a:r>
              <a:rPr lang="en-GB" sz="1800" dirty="0"/>
              <a:t>Missing values might not always be explicitly marked</a:t>
            </a:r>
          </a:p>
          <a:p>
            <a:endParaRPr lang="en-GB" dirty="0"/>
          </a:p>
          <a:p>
            <a:r>
              <a:rPr lang="en-GB" dirty="0"/>
              <a:t>Completeness with respect to </a:t>
            </a:r>
            <a:r>
              <a:rPr lang="en-GB" b="1" dirty="0"/>
              <a:t>records</a:t>
            </a:r>
          </a:p>
          <a:p>
            <a:pPr lvl="1"/>
            <a:r>
              <a:rPr lang="en-US" sz="1800" dirty="0"/>
              <a:t>The data set contains the necessary information required for the analysis</a:t>
            </a:r>
            <a:endParaRPr lang="en-GB" sz="1800" dirty="0"/>
          </a:p>
          <a:p>
            <a:pPr lvl="1"/>
            <a:r>
              <a:rPr lang="en-GB" sz="1800" dirty="0"/>
              <a:t>Some rows might have been lost for various reasons (e.g. during DB migration)</a:t>
            </a:r>
          </a:p>
          <a:p>
            <a:pPr lvl="1"/>
            <a:r>
              <a:rPr lang="en-GB" sz="1800" dirty="0"/>
              <a:t>Sometimes data about a certain situation simply does not exist (e.g. data about a failure that has never </a:t>
            </a:r>
            <a:r>
              <a:rPr lang="en-DE" sz="1800" dirty="0"/>
              <a:t>–</a:t>
            </a:r>
            <a:r>
              <a:rPr lang="en-GB" sz="1800" dirty="0"/>
              <a:t>yet- occurred)</a:t>
            </a:r>
          </a:p>
          <a:p>
            <a:pPr lvl="1"/>
            <a:r>
              <a:rPr lang="en-GB" sz="1800" dirty="0"/>
              <a:t>It is hard to obtain a reasonably wide dataset containing all the possible combinations of data</a:t>
            </a:r>
            <a:endParaRPr lang="en-US" sz="1800" dirty="0"/>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34</a:t>
            </a:fld>
            <a:endParaRPr lang="de-DE" dirty="0"/>
          </a:p>
        </p:txBody>
      </p:sp>
    </p:spTree>
    <p:extLst>
      <p:ext uri="{BB962C8B-B14F-4D97-AF65-F5344CB8AC3E}">
        <p14:creationId xmlns:p14="http://schemas.microsoft.com/office/powerpoint/2010/main" val="301722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Unbalanced Data and Timeliness</a:t>
            </a:r>
            <a:endParaRPr lang="en-US" dirty="0"/>
          </a:p>
        </p:txBody>
      </p:sp>
      <p:sp>
        <p:nvSpPr>
          <p:cNvPr id="4" name="Text Placeholder 3"/>
          <p:cNvSpPr>
            <a:spLocks noGrp="1"/>
          </p:cNvSpPr>
          <p:nvPr>
            <p:ph type="body" sz="quarter" idx="14"/>
          </p:nvPr>
        </p:nvSpPr>
        <p:spPr/>
        <p:txBody>
          <a:bodyPr/>
          <a:lstStyle/>
          <a:p>
            <a:pPr marL="6350" indent="0">
              <a:buNone/>
            </a:pPr>
            <a:r>
              <a:rPr lang="en-GB" b="1" dirty="0"/>
              <a:t>Unbalanced Data</a:t>
            </a:r>
          </a:p>
          <a:p>
            <a:r>
              <a:rPr lang="en-GB" dirty="0"/>
              <a:t>Data regarding a certain situation might be underrepresented </a:t>
            </a:r>
          </a:p>
          <a:p>
            <a:r>
              <a:rPr lang="en-GB" dirty="0"/>
              <a:t>E.g. machine quality control: parts produced with flaws are </a:t>
            </a:r>
            <a:r>
              <a:rPr lang="en-DE" dirty="0"/>
              <a:t>–</a:t>
            </a:r>
            <a:r>
              <a:rPr lang="en-GB" dirty="0"/>
              <a:t> hopefully </a:t>
            </a:r>
            <a:r>
              <a:rPr lang="en-DE" dirty="0"/>
              <a:t>–</a:t>
            </a:r>
            <a:r>
              <a:rPr lang="en-GB" dirty="0"/>
              <a:t> lower than the correct ones, therefore the corresponding data will be way less</a:t>
            </a:r>
          </a:p>
          <a:p>
            <a:endParaRPr lang="en-GB" dirty="0"/>
          </a:p>
          <a:p>
            <a:pPr marL="6350" indent="0">
              <a:buNone/>
            </a:pPr>
            <a:r>
              <a:rPr lang="en-GB" b="1" dirty="0"/>
              <a:t>Timeliness</a:t>
            </a:r>
          </a:p>
          <a:p>
            <a:r>
              <a:rPr lang="en-GB" dirty="0"/>
              <a:t>Available data are too old to provide up to date information</a:t>
            </a:r>
          </a:p>
          <a:p>
            <a:r>
              <a:rPr lang="en-GB" dirty="0"/>
              <a:t>Often a problem in dynamically changing domains, where older data might indicate trends that have vanished</a:t>
            </a:r>
            <a:endParaRPr lang="en-US" dirty="0"/>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35</a:t>
            </a:fld>
            <a:endParaRPr lang="de-DE" dirty="0"/>
          </a:p>
        </p:txBody>
      </p:sp>
    </p:spTree>
    <p:extLst>
      <p:ext uri="{BB962C8B-B14F-4D97-AF65-F5344CB8AC3E}">
        <p14:creationId xmlns:p14="http://schemas.microsoft.com/office/powerpoint/2010/main" val="2921488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Describing your Data</a:t>
            </a:r>
          </a:p>
        </p:txBody>
      </p:sp>
      <p:sp>
        <p:nvSpPr>
          <p:cNvPr id="4" name="Footer Placeholder 3"/>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Slide Number Placeholder 5"/>
          <p:cNvSpPr>
            <a:spLocks noGrp="1"/>
          </p:cNvSpPr>
          <p:nvPr>
            <p:ph type="sldNum" sz="quarter" idx="4"/>
          </p:nvPr>
        </p:nvSpPr>
        <p:spPr/>
        <p:txBody>
          <a:bodyPr/>
          <a:lstStyle/>
          <a:p>
            <a:fld id="{15C29056-5AFA-7949-831A-3EC086771171}" type="slidenum">
              <a:rPr lang="de-DE" smtClean="0"/>
              <a:pPr/>
              <a:t>36</a:t>
            </a:fld>
            <a:endParaRPr lang="de-DE" dirty="0"/>
          </a:p>
        </p:txBody>
      </p:sp>
    </p:spTree>
    <p:extLst>
      <p:ext uri="{BB962C8B-B14F-4D97-AF65-F5344CB8AC3E}">
        <p14:creationId xmlns:p14="http://schemas.microsoft.com/office/powerpoint/2010/main" val="3668244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CF9EA-3DC2-4CB1-A521-8A40ECEC64EC}"/>
              </a:ext>
            </a:extLst>
          </p:cNvPr>
          <p:cNvSpPr>
            <a:spLocks noGrp="1"/>
          </p:cNvSpPr>
          <p:nvPr>
            <p:ph type="title"/>
          </p:nvPr>
        </p:nvSpPr>
        <p:spPr/>
        <p:txBody>
          <a:bodyPr/>
          <a:lstStyle/>
          <a:p>
            <a:r>
              <a:rPr lang="de-DE" dirty="0"/>
              <a:t>Looking at the Data</a:t>
            </a:r>
            <a:endParaRPr lang="en-GB" dirty="0"/>
          </a:p>
        </p:txBody>
      </p:sp>
      <p:sp>
        <p:nvSpPr>
          <p:cNvPr id="4" name="Text Placeholder 3">
            <a:extLst>
              <a:ext uri="{FF2B5EF4-FFF2-40B4-BE49-F238E27FC236}">
                <a16:creationId xmlns:a16="http://schemas.microsoft.com/office/drawing/2014/main" id="{2DEA6453-8419-47A8-A78A-4E59AAC65A08}"/>
              </a:ext>
            </a:extLst>
          </p:cNvPr>
          <p:cNvSpPr>
            <a:spLocks noGrp="1"/>
          </p:cNvSpPr>
          <p:nvPr>
            <p:ph type="body" sz="quarter" idx="14"/>
          </p:nvPr>
        </p:nvSpPr>
        <p:spPr/>
        <p:txBody>
          <a:bodyPr/>
          <a:lstStyle/>
          <a:p>
            <a:pPr marL="6350" indent="0" algn="l">
              <a:buNone/>
            </a:pPr>
            <a:r>
              <a:rPr lang="en-GB" b="0" i="0" u="none" strike="noStrike" baseline="0" dirty="0"/>
              <a:t>Familiarize yourself with the data</a:t>
            </a:r>
          </a:p>
          <a:p>
            <a:pPr lvl="1"/>
            <a:r>
              <a:rPr lang="en-GB" sz="1800" b="0" i="0" u="none" strike="noStrike" baseline="0" dirty="0"/>
              <a:t>Identify trends</a:t>
            </a:r>
          </a:p>
          <a:p>
            <a:pPr lvl="1"/>
            <a:r>
              <a:rPr lang="en-GB" sz="1800" b="0" i="0" u="none" strike="noStrike" baseline="0" dirty="0"/>
              <a:t>strange patterns</a:t>
            </a:r>
          </a:p>
          <a:p>
            <a:pPr lvl="1"/>
            <a:r>
              <a:rPr lang="en-GB" sz="1800" b="0" i="0" u="none" strike="noStrike" baseline="0" dirty="0"/>
              <a:t>outliers</a:t>
            </a:r>
          </a:p>
          <a:p>
            <a:pPr lvl="1"/>
            <a:r>
              <a:rPr lang="en-GB" sz="1800" b="0" i="0" u="none" strike="noStrike" baseline="0" dirty="0"/>
              <a:t>...</a:t>
            </a:r>
          </a:p>
          <a:p>
            <a:pPr marL="6350" indent="0" algn="l">
              <a:buNone/>
            </a:pPr>
            <a:r>
              <a:rPr lang="en-GB" b="0" i="0" u="none" strike="noStrike" baseline="0" dirty="0"/>
              <a:t>Types of views</a:t>
            </a:r>
          </a:p>
          <a:p>
            <a:pPr lvl="1"/>
            <a:r>
              <a:rPr lang="en-GB" sz="1800" b="0" i="0" u="none" strike="noStrike" baseline="0" dirty="0"/>
              <a:t>Basic Statistics</a:t>
            </a:r>
          </a:p>
          <a:p>
            <a:pPr lvl="1"/>
            <a:r>
              <a:rPr lang="en-GB" sz="1800" b="0" i="0" u="none" strike="noStrike" baseline="0" dirty="0"/>
              <a:t>1D: Histograms</a:t>
            </a:r>
          </a:p>
          <a:p>
            <a:pPr lvl="1"/>
            <a:r>
              <a:rPr lang="it-IT" sz="1800" b="0" i="0" u="none" strike="noStrike" baseline="0" dirty="0"/>
              <a:t>2D: Scatterplots, Scatter Matrix, Multi Dimensional Scaling</a:t>
            </a:r>
          </a:p>
          <a:p>
            <a:pPr lvl="1"/>
            <a:r>
              <a:rPr lang="en-GB" sz="1800" b="0" i="0" u="none" strike="noStrike" baseline="0" dirty="0"/>
              <a:t>3D Scatterplots</a:t>
            </a:r>
          </a:p>
          <a:p>
            <a:pPr lvl="1"/>
            <a:r>
              <a:rPr lang="en-GB" sz="1800" b="0" i="0" u="none" strike="noStrike" baseline="0" dirty="0"/>
              <a:t>3D: Parallel Coordinates</a:t>
            </a:r>
            <a:endParaRPr lang="en-GB" sz="1800" dirty="0"/>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37</a:t>
            </a:fld>
            <a:endParaRPr lang="de-DE" dirty="0"/>
          </a:p>
        </p:txBody>
      </p:sp>
    </p:spTree>
    <p:extLst>
      <p:ext uri="{BB962C8B-B14F-4D97-AF65-F5344CB8AC3E}">
        <p14:creationId xmlns:p14="http://schemas.microsoft.com/office/powerpoint/2010/main" val="4050416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E7C8B-2878-449E-B862-EA61C88A7115}"/>
              </a:ext>
            </a:extLst>
          </p:cNvPr>
          <p:cNvSpPr>
            <a:spLocks noGrp="1"/>
          </p:cNvSpPr>
          <p:nvPr>
            <p:ph type="title"/>
          </p:nvPr>
        </p:nvSpPr>
        <p:spPr/>
        <p:txBody>
          <a:bodyPr/>
          <a:lstStyle/>
          <a:p>
            <a:r>
              <a:rPr lang="de-DE" dirty="0"/>
              <a:t>Visual Inspection: Example</a:t>
            </a:r>
            <a:endParaRPr lang="en-GB" dirty="0"/>
          </a:p>
        </p:txBody>
      </p:sp>
      <p:sp>
        <p:nvSpPr>
          <p:cNvPr id="4" name="Text Placeholder 3">
            <a:extLst>
              <a:ext uri="{FF2B5EF4-FFF2-40B4-BE49-F238E27FC236}">
                <a16:creationId xmlns:a16="http://schemas.microsoft.com/office/drawing/2014/main" id="{AA21CD0F-0E74-4808-AE72-87618A94D671}"/>
              </a:ext>
            </a:extLst>
          </p:cNvPr>
          <p:cNvSpPr>
            <a:spLocks noGrp="1"/>
          </p:cNvSpPr>
          <p:nvPr>
            <p:ph type="body" sz="quarter" idx="14"/>
          </p:nvPr>
        </p:nvSpPr>
        <p:spPr/>
        <p:txBody>
          <a:bodyPr/>
          <a:lstStyle/>
          <a:p>
            <a:pPr algn="l"/>
            <a:r>
              <a:rPr lang="en-GB" b="0" i="0" u="none" strike="noStrike" baseline="0" dirty="0"/>
              <a:t>Let’s look at our data</a:t>
            </a:r>
          </a:p>
          <a:p>
            <a:pPr algn="l"/>
            <a:endParaRPr lang="en-GB" b="0" i="0" u="none" strike="noStrike" baseline="0" dirty="0"/>
          </a:p>
          <a:p>
            <a:pPr algn="l"/>
            <a:r>
              <a:rPr lang="en-GB" b="0" i="0" u="none" strike="noStrike" baseline="0" dirty="0"/>
              <a:t>Can we find some connections between age and shopping cart size?</a:t>
            </a:r>
          </a:p>
          <a:p>
            <a:pPr algn="l"/>
            <a:endParaRPr lang="en-GB" b="0" i="0" u="none" strike="noStrike" baseline="0" dirty="0"/>
          </a:p>
          <a:p>
            <a:pPr algn="l"/>
            <a:r>
              <a:rPr lang="en-GB" b="0" i="0" u="none" strike="noStrike" baseline="0" dirty="0"/>
              <a:t>Anything else that looks a bit odd? (...the age distribution, maybe?)</a:t>
            </a:r>
          </a:p>
          <a:p>
            <a:pPr algn="l"/>
            <a:endParaRPr lang="en-GB" b="0" i="0" u="none" strike="noStrike" baseline="0" dirty="0"/>
          </a:p>
          <a:p>
            <a:pPr algn="l"/>
            <a:r>
              <a:rPr lang="en-GB" b="0" i="0" u="none" strike="noStrike" baseline="0" dirty="0"/>
              <a:t>Visualizations are a good way for first sanity checks</a:t>
            </a:r>
          </a:p>
          <a:p>
            <a:pPr algn="l"/>
            <a:endParaRPr lang="en-GB" b="0" i="0" u="none" strike="noStrike" baseline="0" dirty="0"/>
          </a:p>
          <a:p>
            <a:pPr algn="l"/>
            <a:r>
              <a:rPr lang="en-GB" b="0" i="0" u="none" strike="noStrike" baseline="0" dirty="0"/>
              <a:t>Interactivity </a:t>
            </a:r>
            <a:r>
              <a:rPr lang="en-GB" dirty="0"/>
              <a:t>on a plot or among plots is</a:t>
            </a:r>
            <a:r>
              <a:rPr lang="en-GB" b="0" i="0" u="none" strike="noStrike" baseline="0" dirty="0"/>
              <a:t> very helpful</a:t>
            </a:r>
          </a:p>
          <a:p>
            <a:pPr marL="6350" indent="0" algn="l">
              <a:buNone/>
            </a:pPr>
            <a:endParaRPr lang="en-GB" dirty="0"/>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38</a:t>
            </a:fld>
            <a:endParaRPr lang="de-DE" dirty="0"/>
          </a:p>
        </p:txBody>
      </p:sp>
    </p:spTree>
    <p:extLst>
      <p:ext uri="{BB962C8B-B14F-4D97-AF65-F5344CB8AC3E}">
        <p14:creationId xmlns:p14="http://schemas.microsoft.com/office/powerpoint/2010/main" val="1071016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B190-5DA5-414B-9647-753C3F32F1D6}"/>
              </a:ext>
            </a:extLst>
          </p:cNvPr>
          <p:cNvSpPr>
            <a:spLocks noGrp="1"/>
          </p:cNvSpPr>
          <p:nvPr>
            <p:ph type="title"/>
          </p:nvPr>
        </p:nvSpPr>
        <p:spPr/>
        <p:txBody>
          <a:bodyPr/>
          <a:lstStyle/>
          <a:p>
            <a:r>
              <a:rPr lang="de-DE" dirty="0"/>
              <a:t>Simple Descriptors</a:t>
            </a:r>
            <a:endParaRPr lang="en-GB" dirty="0"/>
          </a:p>
        </p:txBody>
      </p:sp>
      <p:sp>
        <p:nvSpPr>
          <p:cNvPr id="4" name="Text Placeholder 3">
            <a:extLst>
              <a:ext uri="{FF2B5EF4-FFF2-40B4-BE49-F238E27FC236}">
                <a16:creationId xmlns:a16="http://schemas.microsoft.com/office/drawing/2014/main" id="{AB3FC357-C591-4A0D-A612-66A27F971B1A}"/>
              </a:ext>
            </a:extLst>
          </p:cNvPr>
          <p:cNvSpPr>
            <a:spLocks noGrp="1"/>
          </p:cNvSpPr>
          <p:nvPr>
            <p:ph type="body" sz="quarter" idx="14"/>
          </p:nvPr>
        </p:nvSpPr>
        <p:spPr/>
        <p:txBody>
          <a:bodyPr/>
          <a:lstStyle/>
          <a:p>
            <a:pPr algn="l"/>
            <a:r>
              <a:rPr lang="en-GB" b="0" i="0" u="none" strike="noStrike" baseline="0" dirty="0"/>
              <a:t>Simple statistical descriptors, such as:</a:t>
            </a:r>
          </a:p>
          <a:p>
            <a:pPr lvl="1"/>
            <a:r>
              <a:rPr lang="en-GB" sz="1800" b="0" i="0" u="none" strike="noStrike" baseline="0" dirty="0"/>
              <a:t>range</a:t>
            </a:r>
          </a:p>
          <a:p>
            <a:pPr lvl="1"/>
            <a:r>
              <a:rPr lang="en-GB" sz="1800" b="0" i="0" u="none" strike="noStrike" baseline="0" dirty="0"/>
              <a:t>mean/median</a:t>
            </a:r>
          </a:p>
          <a:p>
            <a:pPr lvl="1"/>
            <a:r>
              <a:rPr lang="en-GB" sz="1800" b="0" i="0" u="none" strike="noStrike" baseline="0" dirty="0"/>
              <a:t>standard deviation</a:t>
            </a:r>
          </a:p>
          <a:p>
            <a:pPr lvl="1"/>
            <a:r>
              <a:rPr lang="en-GB" sz="1800" b="0" i="0" u="none" strike="noStrike" baseline="0" dirty="0"/>
              <a:t>nominal values and their frequencies</a:t>
            </a:r>
          </a:p>
          <a:p>
            <a:pPr lvl="1"/>
            <a:r>
              <a:rPr lang="en-GB" sz="1800" b="0" i="0" u="none" strike="noStrike" baseline="0" dirty="0"/>
              <a:t>...</a:t>
            </a:r>
          </a:p>
          <a:p>
            <a:pPr algn="l"/>
            <a:r>
              <a:rPr lang="en-GB" b="0" i="0" u="none" strike="noStrike" baseline="0" dirty="0"/>
              <a:t>can help to sanity check your data (and find dependencies that otherwise might surprise you quite a bit afterwards!)</a:t>
            </a:r>
          </a:p>
          <a:p>
            <a:pPr algn="l"/>
            <a:endParaRPr lang="en-GB" b="0" i="0" u="none" strike="noStrike" baseline="0" dirty="0"/>
          </a:p>
          <a:p>
            <a:pPr algn="l"/>
            <a:r>
              <a:rPr lang="en-GB" b="0" i="0" u="none" strike="noStrike" baseline="0" dirty="0"/>
              <a:t>Can we look at the range and other simple 1D descriptors?</a:t>
            </a:r>
          </a:p>
          <a:p>
            <a:pPr algn="l"/>
            <a:r>
              <a:rPr lang="en-GB" b="0" i="0" u="none" strike="noStrike" baseline="0" dirty="0"/>
              <a:t> How about 2D correlations between attributes?</a:t>
            </a:r>
            <a:endParaRPr lang="en-GB" dirty="0"/>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39</a:t>
            </a:fld>
            <a:endParaRPr lang="de-DE" dirty="0"/>
          </a:p>
        </p:txBody>
      </p:sp>
    </p:spTree>
    <p:extLst>
      <p:ext uri="{BB962C8B-B14F-4D97-AF65-F5344CB8AC3E}">
        <p14:creationId xmlns:p14="http://schemas.microsoft.com/office/powerpoint/2010/main" val="532610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Some Classic Use Cases</a:t>
            </a:r>
          </a:p>
        </p:txBody>
      </p:sp>
      <p:sp>
        <p:nvSpPr>
          <p:cNvPr id="4" name="Footer Placeholder 3"/>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Slide Number Placeholder 5"/>
          <p:cNvSpPr>
            <a:spLocks noGrp="1"/>
          </p:cNvSpPr>
          <p:nvPr>
            <p:ph type="sldNum" sz="quarter" idx="4"/>
          </p:nvPr>
        </p:nvSpPr>
        <p:spPr/>
        <p:txBody>
          <a:bodyPr/>
          <a:lstStyle/>
          <a:p>
            <a:fld id="{15C29056-5AFA-7949-831A-3EC086771171}" type="slidenum">
              <a:rPr lang="de-DE" smtClean="0"/>
              <a:pPr/>
              <a:t>4</a:t>
            </a:fld>
            <a:endParaRPr lang="de-DE" dirty="0"/>
          </a:p>
        </p:txBody>
      </p:sp>
    </p:spTree>
    <p:extLst>
      <p:ext uri="{BB962C8B-B14F-4D97-AF65-F5344CB8AC3E}">
        <p14:creationId xmlns:p14="http://schemas.microsoft.com/office/powerpoint/2010/main" val="33954516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Finding Patterns</a:t>
            </a:r>
          </a:p>
        </p:txBody>
      </p:sp>
      <p:sp>
        <p:nvSpPr>
          <p:cNvPr id="4" name="Footer Placeholder 3"/>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Slide Number Placeholder 5"/>
          <p:cNvSpPr>
            <a:spLocks noGrp="1"/>
          </p:cNvSpPr>
          <p:nvPr>
            <p:ph type="sldNum" sz="quarter" idx="4"/>
          </p:nvPr>
        </p:nvSpPr>
        <p:spPr/>
        <p:txBody>
          <a:bodyPr/>
          <a:lstStyle/>
          <a:p>
            <a:fld id="{15C29056-5AFA-7949-831A-3EC086771171}" type="slidenum">
              <a:rPr lang="de-DE" smtClean="0"/>
              <a:pPr/>
              <a:t>40</a:t>
            </a:fld>
            <a:endParaRPr lang="de-DE" dirty="0"/>
          </a:p>
        </p:txBody>
      </p:sp>
    </p:spTree>
    <p:extLst>
      <p:ext uri="{BB962C8B-B14F-4D97-AF65-F5344CB8AC3E}">
        <p14:creationId xmlns:p14="http://schemas.microsoft.com/office/powerpoint/2010/main" val="364737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EABFA-ECBB-45CB-8D8A-C9BE44D6CF3B}"/>
              </a:ext>
            </a:extLst>
          </p:cNvPr>
          <p:cNvSpPr>
            <a:spLocks noGrp="1"/>
          </p:cNvSpPr>
          <p:nvPr>
            <p:ph type="title"/>
          </p:nvPr>
        </p:nvSpPr>
        <p:spPr/>
        <p:txBody>
          <a:bodyPr/>
          <a:lstStyle/>
          <a:p>
            <a:r>
              <a:rPr lang="de-DE" dirty="0"/>
              <a:t>Finding Patterns</a:t>
            </a:r>
            <a:endParaRPr lang="en-GB" dirty="0"/>
          </a:p>
        </p:txBody>
      </p:sp>
      <p:sp>
        <p:nvSpPr>
          <p:cNvPr id="4" name="Text Placeholder 3">
            <a:extLst>
              <a:ext uri="{FF2B5EF4-FFF2-40B4-BE49-F238E27FC236}">
                <a16:creationId xmlns:a16="http://schemas.microsoft.com/office/drawing/2014/main" id="{154483E0-2058-417F-BFAE-2FF1CB4593B9}"/>
              </a:ext>
            </a:extLst>
          </p:cNvPr>
          <p:cNvSpPr>
            <a:spLocks noGrp="1"/>
          </p:cNvSpPr>
          <p:nvPr>
            <p:ph type="body" sz="quarter" idx="14"/>
          </p:nvPr>
        </p:nvSpPr>
        <p:spPr/>
        <p:txBody>
          <a:bodyPr/>
          <a:lstStyle/>
          <a:p>
            <a:pPr algn="l"/>
            <a:r>
              <a:rPr lang="en-GB" b="0" i="0" u="none" strike="noStrike" baseline="0" dirty="0"/>
              <a:t>Finding (significant?) patterns in data may reveal interesting connections:</a:t>
            </a:r>
          </a:p>
          <a:p>
            <a:pPr algn="l"/>
            <a:endParaRPr lang="en-GB" b="0" i="0" u="none" strike="noStrike" baseline="0" dirty="0"/>
          </a:p>
          <a:p>
            <a:pPr algn="l"/>
            <a:r>
              <a:rPr lang="en-GB" b="0" i="0" u="none" strike="noStrike" baseline="0" dirty="0"/>
              <a:t>Global patterns: groups of customers or products</a:t>
            </a:r>
          </a:p>
          <a:p>
            <a:pPr lvl="1"/>
            <a:r>
              <a:rPr lang="en-GB" sz="1800" b="0" i="0" u="none" strike="noStrike" baseline="0" dirty="0"/>
              <a:t>Clusters</a:t>
            </a:r>
          </a:p>
          <a:p>
            <a:pPr lvl="1"/>
            <a:endParaRPr lang="en-GB" sz="1800" b="0" i="0" u="none" strike="noStrike" baseline="0" dirty="0"/>
          </a:p>
          <a:p>
            <a:pPr algn="l"/>
            <a:r>
              <a:rPr lang="en-GB" b="0" i="0" u="none" strike="noStrike" baseline="0" dirty="0"/>
              <a:t> Local patterns: connections between products, sub populations of customers (recommendation engines!)</a:t>
            </a:r>
          </a:p>
          <a:p>
            <a:pPr lvl="1"/>
            <a:r>
              <a:rPr lang="en-GB" sz="1800" b="0" i="0" u="none" strike="noStrike" baseline="0" dirty="0"/>
              <a:t>Subgroups</a:t>
            </a:r>
          </a:p>
          <a:p>
            <a:pPr lvl="1"/>
            <a:r>
              <a:rPr lang="en-GB" sz="1800" b="0" i="0" u="none" strike="noStrike" baseline="0" dirty="0"/>
              <a:t>Association Rules</a:t>
            </a:r>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41</a:t>
            </a:fld>
            <a:endParaRPr lang="de-DE" dirty="0"/>
          </a:p>
        </p:txBody>
      </p:sp>
    </p:spTree>
    <p:extLst>
      <p:ext uri="{BB962C8B-B14F-4D97-AF65-F5344CB8AC3E}">
        <p14:creationId xmlns:p14="http://schemas.microsoft.com/office/powerpoint/2010/main" val="3755556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FB08F-7C5F-4CA3-89CB-32EDADD00928}"/>
              </a:ext>
            </a:extLst>
          </p:cNvPr>
          <p:cNvSpPr>
            <a:spLocks noGrp="1"/>
          </p:cNvSpPr>
          <p:nvPr>
            <p:ph type="title"/>
          </p:nvPr>
        </p:nvSpPr>
        <p:spPr/>
        <p:txBody>
          <a:bodyPr/>
          <a:lstStyle/>
          <a:p>
            <a:r>
              <a:rPr lang="de-DE" dirty="0"/>
              <a:t>Example</a:t>
            </a:r>
            <a:endParaRPr lang="en-GB" dirty="0"/>
          </a:p>
        </p:txBody>
      </p:sp>
      <p:sp>
        <p:nvSpPr>
          <p:cNvPr id="4" name="Text Placeholder 3">
            <a:extLst>
              <a:ext uri="{FF2B5EF4-FFF2-40B4-BE49-F238E27FC236}">
                <a16:creationId xmlns:a16="http://schemas.microsoft.com/office/drawing/2014/main" id="{D226E231-9B0D-4C36-8756-AF6C60900DB9}"/>
              </a:ext>
            </a:extLst>
          </p:cNvPr>
          <p:cNvSpPr>
            <a:spLocks noGrp="1"/>
          </p:cNvSpPr>
          <p:nvPr>
            <p:ph type="body" sz="quarter" idx="14"/>
          </p:nvPr>
        </p:nvSpPr>
        <p:spPr/>
        <p:txBody>
          <a:bodyPr/>
          <a:lstStyle/>
          <a:p>
            <a:pPr algn="l"/>
            <a:r>
              <a:rPr lang="en-GB" b="0" i="0" u="none" strike="noStrike" baseline="0" dirty="0"/>
              <a:t>Can we find groups of similar customers?</a:t>
            </a:r>
          </a:p>
          <a:p>
            <a:pPr algn="l"/>
            <a:r>
              <a:rPr lang="en-GB" b="0" i="0" u="none" strike="noStrike" baseline="0" dirty="0"/>
              <a:t>(and what does similarity mean, anyway?)</a:t>
            </a:r>
          </a:p>
          <a:p>
            <a:pPr algn="l"/>
            <a:endParaRPr lang="en-GB" b="0" i="0" u="none" strike="noStrike" baseline="0" dirty="0"/>
          </a:p>
          <a:p>
            <a:pPr algn="l"/>
            <a:endParaRPr lang="en-GB" b="0" i="0" u="none" strike="noStrike" baseline="0" dirty="0"/>
          </a:p>
          <a:p>
            <a:pPr algn="l"/>
            <a:r>
              <a:rPr lang="en-GB" b="1" dirty="0"/>
              <a:t>Similarity</a:t>
            </a:r>
          </a:p>
          <a:p>
            <a:pPr algn="l"/>
            <a:r>
              <a:rPr lang="en-GB" b="0" i="0" u="none" strike="noStrike" baseline="0" dirty="0"/>
              <a:t>Finding the right similarity metric is an art.</a:t>
            </a:r>
          </a:p>
          <a:p>
            <a:pPr algn="l"/>
            <a:r>
              <a:rPr lang="en-GB" b="0" i="0" u="none" strike="noStrike" baseline="0" dirty="0"/>
              <a:t>(and what is a cluster anyway?)</a:t>
            </a:r>
          </a:p>
          <a:p>
            <a:pPr algn="l"/>
            <a:r>
              <a:rPr lang="en-GB" b="0" i="0" u="none" strike="noStrike" baseline="0" dirty="0"/>
              <a:t>Distance based methods in high dimensions offer all sorts of interesting surprises...</a:t>
            </a:r>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42</a:t>
            </a:fld>
            <a:endParaRPr lang="de-DE" dirty="0"/>
          </a:p>
        </p:txBody>
      </p:sp>
    </p:spTree>
    <p:extLst>
      <p:ext uri="{BB962C8B-B14F-4D97-AF65-F5344CB8AC3E}">
        <p14:creationId xmlns:p14="http://schemas.microsoft.com/office/powerpoint/2010/main" val="37250875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9205-044B-444B-963A-EA14A70E0D28}"/>
              </a:ext>
            </a:extLst>
          </p:cNvPr>
          <p:cNvSpPr>
            <a:spLocks noGrp="1"/>
          </p:cNvSpPr>
          <p:nvPr>
            <p:ph type="title"/>
          </p:nvPr>
        </p:nvSpPr>
        <p:spPr/>
        <p:txBody>
          <a:bodyPr/>
          <a:lstStyle/>
          <a:p>
            <a:r>
              <a:rPr lang="de-DE" dirty="0"/>
              <a:t>KNIME workflow</a:t>
            </a:r>
            <a:endParaRPr lang="en-GB" dirty="0"/>
          </a:p>
        </p:txBody>
      </p:sp>
      <p:sp>
        <p:nvSpPr>
          <p:cNvPr id="4" name="Text Placeholder 3">
            <a:extLst>
              <a:ext uri="{FF2B5EF4-FFF2-40B4-BE49-F238E27FC236}">
                <a16:creationId xmlns:a16="http://schemas.microsoft.com/office/drawing/2014/main" id="{283FF11C-D499-4F4B-BCDE-125761D6432E}"/>
              </a:ext>
            </a:extLst>
          </p:cNvPr>
          <p:cNvSpPr>
            <a:spLocks noGrp="1"/>
          </p:cNvSpPr>
          <p:nvPr>
            <p:ph type="body" sz="quarter" idx="14"/>
          </p:nvPr>
        </p:nvSpPr>
        <p:spPr/>
        <p:txBody>
          <a:bodyPr/>
          <a:lstStyle/>
          <a:p>
            <a:r>
              <a:rPr lang="de-DE" dirty="0"/>
              <a:t>Screenshot of KNIME workflow with clustering</a:t>
            </a:r>
            <a:endParaRPr lang="en-GB" dirty="0"/>
          </a:p>
        </p:txBody>
      </p:sp>
      <p:pic>
        <p:nvPicPr>
          <p:cNvPr id="6" name="Picture 5"/>
          <p:cNvPicPr>
            <a:picLocks noChangeAspect="1"/>
          </p:cNvPicPr>
          <p:nvPr/>
        </p:nvPicPr>
        <p:blipFill>
          <a:blip r:embed="rId2"/>
          <a:stretch>
            <a:fillRect/>
          </a:stretch>
        </p:blipFill>
        <p:spPr>
          <a:xfrm>
            <a:off x="2103187" y="1546867"/>
            <a:ext cx="4892450" cy="3112683"/>
          </a:xfrm>
          <a:prstGeom prst="rect">
            <a:avLst/>
          </a:prstGeom>
          <a:ln>
            <a:noFill/>
          </a:ln>
          <a:effectLst>
            <a:outerShdw blurRad="190500" algn="tl" rotWithShape="0">
              <a:srgbClr val="000000">
                <a:alpha val="70000"/>
              </a:srgbClr>
            </a:outerShdw>
          </a:effectLst>
        </p:spPr>
      </p:pic>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8" name="Slide Number Placeholder 7"/>
          <p:cNvSpPr>
            <a:spLocks noGrp="1"/>
          </p:cNvSpPr>
          <p:nvPr>
            <p:ph type="sldNum" sz="quarter" idx="13"/>
          </p:nvPr>
        </p:nvSpPr>
        <p:spPr/>
        <p:txBody>
          <a:bodyPr/>
          <a:lstStyle/>
          <a:p>
            <a:fld id="{15C29056-5AFA-7949-831A-3EC086771171}" type="slidenum">
              <a:rPr lang="de-DE" smtClean="0"/>
              <a:pPr/>
              <a:t>43</a:t>
            </a:fld>
            <a:endParaRPr lang="de-DE" dirty="0"/>
          </a:p>
        </p:txBody>
      </p:sp>
    </p:spTree>
    <p:extLst>
      <p:ext uri="{BB962C8B-B14F-4D97-AF65-F5344CB8AC3E}">
        <p14:creationId xmlns:p14="http://schemas.microsoft.com/office/powerpoint/2010/main" val="3067755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Finding Models</a:t>
            </a:r>
          </a:p>
        </p:txBody>
      </p:sp>
      <p:sp>
        <p:nvSpPr>
          <p:cNvPr id="4" name="Footer Placeholder 3"/>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Slide Number Placeholder 5"/>
          <p:cNvSpPr>
            <a:spLocks noGrp="1"/>
          </p:cNvSpPr>
          <p:nvPr>
            <p:ph type="sldNum" sz="quarter" idx="4"/>
          </p:nvPr>
        </p:nvSpPr>
        <p:spPr/>
        <p:txBody>
          <a:bodyPr/>
          <a:lstStyle/>
          <a:p>
            <a:fld id="{15C29056-5AFA-7949-831A-3EC086771171}" type="slidenum">
              <a:rPr lang="de-DE" smtClean="0"/>
              <a:pPr/>
              <a:t>44</a:t>
            </a:fld>
            <a:endParaRPr lang="de-DE" dirty="0"/>
          </a:p>
        </p:txBody>
      </p:sp>
    </p:spTree>
    <p:extLst>
      <p:ext uri="{BB962C8B-B14F-4D97-AF65-F5344CB8AC3E}">
        <p14:creationId xmlns:p14="http://schemas.microsoft.com/office/powerpoint/2010/main" val="2280475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8A18E-97AF-4631-AC27-7F96304D9942}"/>
              </a:ext>
            </a:extLst>
          </p:cNvPr>
          <p:cNvSpPr>
            <a:spLocks noGrp="1"/>
          </p:cNvSpPr>
          <p:nvPr>
            <p:ph type="title"/>
          </p:nvPr>
        </p:nvSpPr>
        <p:spPr/>
        <p:txBody>
          <a:bodyPr/>
          <a:lstStyle/>
          <a:p>
            <a:r>
              <a:rPr lang="de-DE" dirty="0"/>
              <a:t>Finding Models</a:t>
            </a:r>
            <a:endParaRPr lang="en-GB" dirty="0"/>
          </a:p>
        </p:txBody>
      </p:sp>
      <p:sp>
        <p:nvSpPr>
          <p:cNvPr id="4" name="Text Placeholder 3">
            <a:extLst>
              <a:ext uri="{FF2B5EF4-FFF2-40B4-BE49-F238E27FC236}">
                <a16:creationId xmlns:a16="http://schemas.microsoft.com/office/drawing/2014/main" id="{BCC77956-F521-42B6-89DD-5C00FAC982BF}"/>
              </a:ext>
            </a:extLst>
          </p:cNvPr>
          <p:cNvSpPr>
            <a:spLocks noGrp="1"/>
          </p:cNvSpPr>
          <p:nvPr>
            <p:ph type="body" sz="quarter" idx="14"/>
          </p:nvPr>
        </p:nvSpPr>
        <p:spPr/>
        <p:txBody>
          <a:bodyPr/>
          <a:lstStyle/>
          <a:p>
            <a:pPr algn="l"/>
            <a:r>
              <a:rPr lang="en-GB" b="0" i="0" u="none" strike="noStrike" baseline="0" dirty="0"/>
              <a:t>Deriving models that describe (aspects of) the data:</a:t>
            </a:r>
          </a:p>
          <a:p>
            <a:pPr lvl="1"/>
            <a:r>
              <a:rPr lang="en-GB" sz="1800" b="0" i="0" u="none" strike="noStrike" baseline="0" dirty="0"/>
              <a:t>Rules</a:t>
            </a:r>
          </a:p>
          <a:p>
            <a:pPr lvl="1"/>
            <a:r>
              <a:rPr lang="en-GB" sz="1800" b="0" i="0" u="none" strike="noStrike" baseline="0" dirty="0"/>
              <a:t>Trees</a:t>
            </a:r>
          </a:p>
          <a:p>
            <a:pPr lvl="1"/>
            <a:r>
              <a:rPr lang="en-GB" sz="1800" b="0" i="0" u="none" strike="noStrike" baseline="0" dirty="0"/>
              <a:t>Typical (or really odd!) examples</a:t>
            </a:r>
          </a:p>
          <a:p>
            <a:pPr lvl="1"/>
            <a:r>
              <a:rPr lang="en-GB" sz="1800" b="0" i="0" u="none" strike="noStrike" baseline="0" dirty="0"/>
              <a:t> ...</a:t>
            </a:r>
          </a:p>
          <a:p>
            <a:pPr algn="l"/>
            <a:r>
              <a:rPr lang="en-GB" b="0" i="0" u="none" strike="noStrike" baseline="0" dirty="0"/>
              <a:t>Models attempt to describe what is going on in the system that “generated” the data.</a:t>
            </a:r>
          </a:p>
          <a:p>
            <a:pPr algn="l"/>
            <a:endParaRPr lang="en-GB" b="0" i="0" u="none" strike="noStrike" baseline="0" dirty="0"/>
          </a:p>
          <a:p>
            <a:pPr algn="l"/>
            <a:r>
              <a:rPr lang="en-GB" dirty="0"/>
              <a:t>Example:</a:t>
            </a:r>
          </a:p>
          <a:p>
            <a:pPr lvl="1"/>
            <a:r>
              <a:rPr lang="en-GB" sz="1600" b="0" i="0" u="none" strike="noStrike" baseline="0" dirty="0"/>
              <a:t>Can we find a decision tree describing why certain customers buy so much?</a:t>
            </a:r>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45</a:t>
            </a:fld>
            <a:endParaRPr lang="de-DE" dirty="0"/>
          </a:p>
        </p:txBody>
      </p:sp>
    </p:spTree>
    <p:extLst>
      <p:ext uri="{BB962C8B-B14F-4D97-AF65-F5344CB8AC3E}">
        <p14:creationId xmlns:p14="http://schemas.microsoft.com/office/powerpoint/2010/main" val="1857423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9205-044B-444B-963A-EA14A70E0D28}"/>
              </a:ext>
            </a:extLst>
          </p:cNvPr>
          <p:cNvSpPr>
            <a:spLocks noGrp="1"/>
          </p:cNvSpPr>
          <p:nvPr>
            <p:ph type="title"/>
          </p:nvPr>
        </p:nvSpPr>
        <p:spPr/>
        <p:txBody>
          <a:bodyPr/>
          <a:lstStyle/>
          <a:p>
            <a:r>
              <a:rPr lang="de-DE" dirty="0"/>
              <a:t>KNIME workflow</a:t>
            </a:r>
            <a:endParaRPr lang="en-GB" dirty="0"/>
          </a:p>
        </p:txBody>
      </p:sp>
      <p:sp>
        <p:nvSpPr>
          <p:cNvPr id="4" name="Text Placeholder 3">
            <a:extLst>
              <a:ext uri="{FF2B5EF4-FFF2-40B4-BE49-F238E27FC236}">
                <a16:creationId xmlns:a16="http://schemas.microsoft.com/office/drawing/2014/main" id="{283FF11C-D499-4F4B-BCDE-125761D6432E}"/>
              </a:ext>
            </a:extLst>
          </p:cNvPr>
          <p:cNvSpPr>
            <a:spLocks noGrp="1"/>
          </p:cNvSpPr>
          <p:nvPr>
            <p:ph type="body" sz="quarter" idx="14"/>
          </p:nvPr>
        </p:nvSpPr>
        <p:spPr/>
        <p:txBody>
          <a:bodyPr/>
          <a:lstStyle/>
          <a:p>
            <a:r>
              <a:rPr lang="de-DE" dirty="0"/>
              <a:t>Screenshot of KNIME workflow with decision tree</a:t>
            </a:r>
            <a:endParaRPr lang="en-GB" dirty="0"/>
          </a:p>
        </p:txBody>
      </p:sp>
      <p:pic>
        <p:nvPicPr>
          <p:cNvPr id="6" name="Picture 5"/>
          <p:cNvPicPr>
            <a:picLocks noChangeAspect="1"/>
          </p:cNvPicPr>
          <p:nvPr/>
        </p:nvPicPr>
        <p:blipFill>
          <a:blip r:embed="rId2"/>
          <a:srcRect/>
          <a:stretch/>
        </p:blipFill>
        <p:spPr>
          <a:xfrm>
            <a:off x="993687" y="1623671"/>
            <a:ext cx="7156625" cy="3248134"/>
          </a:xfrm>
          <a:prstGeom prst="rect">
            <a:avLst/>
          </a:prstGeom>
          <a:ln>
            <a:noFill/>
          </a:ln>
          <a:effectLst>
            <a:outerShdw blurRad="190500" algn="tl" rotWithShape="0">
              <a:srgbClr val="000000">
                <a:alpha val="70000"/>
              </a:srgbClr>
            </a:outerShdw>
          </a:effectLst>
        </p:spPr>
      </p:pic>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8" name="Slide Number Placeholder 7"/>
          <p:cNvSpPr>
            <a:spLocks noGrp="1"/>
          </p:cNvSpPr>
          <p:nvPr>
            <p:ph type="sldNum" sz="quarter" idx="13"/>
          </p:nvPr>
        </p:nvSpPr>
        <p:spPr/>
        <p:txBody>
          <a:bodyPr/>
          <a:lstStyle/>
          <a:p>
            <a:fld id="{15C29056-5AFA-7949-831A-3EC086771171}" type="slidenum">
              <a:rPr lang="de-DE" smtClean="0"/>
              <a:pPr/>
              <a:t>46</a:t>
            </a:fld>
            <a:endParaRPr lang="de-DE" dirty="0"/>
          </a:p>
        </p:txBody>
      </p:sp>
    </p:spTree>
    <p:extLst>
      <p:ext uri="{BB962C8B-B14F-4D97-AF65-F5344CB8AC3E}">
        <p14:creationId xmlns:p14="http://schemas.microsoft.com/office/powerpoint/2010/main" val="4089878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Finding Predictors</a:t>
            </a:r>
          </a:p>
        </p:txBody>
      </p:sp>
      <p:sp>
        <p:nvSpPr>
          <p:cNvPr id="4" name="Footer Placeholder 3"/>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Slide Number Placeholder 5"/>
          <p:cNvSpPr>
            <a:spLocks noGrp="1"/>
          </p:cNvSpPr>
          <p:nvPr>
            <p:ph type="sldNum" sz="quarter" idx="4"/>
          </p:nvPr>
        </p:nvSpPr>
        <p:spPr/>
        <p:txBody>
          <a:bodyPr/>
          <a:lstStyle/>
          <a:p>
            <a:fld id="{15C29056-5AFA-7949-831A-3EC086771171}" type="slidenum">
              <a:rPr lang="de-DE" smtClean="0"/>
              <a:pPr/>
              <a:t>47</a:t>
            </a:fld>
            <a:endParaRPr lang="de-DE" dirty="0"/>
          </a:p>
        </p:txBody>
      </p:sp>
    </p:spTree>
    <p:extLst>
      <p:ext uri="{BB962C8B-B14F-4D97-AF65-F5344CB8AC3E}">
        <p14:creationId xmlns:p14="http://schemas.microsoft.com/office/powerpoint/2010/main" val="4242613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8A18E-97AF-4631-AC27-7F96304D9942}"/>
              </a:ext>
            </a:extLst>
          </p:cNvPr>
          <p:cNvSpPr>
            <a:spLocks noGrp="1"/>
          </p:cNvSpPr>
          <p:nvPr>
            <p:ph type="title"/>
          </p:nvPr>
        </p:nvSpPr>
        <p:spPr/>
        <p:txBody>
          <a:bodyPr/>
          <a:lstStyle/>
          <a:p>
            <a:r>
              <a:rPr lang="de-DE" dirty="0"/>
              <a:t>Finding Predictors</a:t>
            </a:r>
            <a:endParaRPr lang="en-GB" dirty="0"/>
          </a:p>
        </p:txBody>
      </p:sp>
      <p:sp>
        <p:nvSpPr>
          <p:cNvPr id="4" name="Text Placeholder 3">
            <a:extLst>
              <a:ext uri="{FF2B5EF4-FFF2-40B4-BE49-F238E27FC236}">
                <a16:creationId xmlns:a16="http://schemas.microsoft.com/office/drawing/2014/main" id="{BCC77956-F521-42B6-89DD-5C00FAC982BF}"/>
              </a:ext>
            </a:extLst>
          </p:cNvPr>
          <p:cNvSpPr>
            <a:spLocks noGrp="1"/>
          </p:cNvSpPr>
          <p:nvPr>
            <p:ph type="body" sz="quarter" idx="14"/>
          </p:nvPr>
        </p:nvSpPr>
        <p:spPr/>
        <p:txBody>
          <a:bodyPr/>
          <a:lstStyle/>
          <a:p>
            <a:pPr algn="l"/>
            <a:r>
              <a:rPr lang="en-GB" b="0" i="0" u="none" strike="noStrike" baseline="0" dirty="0"/>
              <a:t>Sometimes we want to find a model which we can use to later predict the target variable(s):</a:t>
            </a:r>
          </a:p>
          <a:p>
            <a:pPr algn="l"/>
            <a:endParaRPr lang="en-GB" b="0" i="0" u="none" strike="noStrike" baseline="0" dirty="0"/>
          </a:p>
          <a:p>
            <a:pPr algn="l"/>
            <a:r>
              <a:rPr lang="en-GB" b="0" i="0" u="none" strike="noStrike" baseline="0" dirty="0"/>
              <a:t>Predict future shopping behaviour</a:t>
            </a:r>
          </a:p>
          <a:p>
            <a:pPr algn="l"/>
            <a:r>
              <a:rPr lang="en-GB" b="0" i="0" u="none" strike="noStrike" baseline="0" dirty="0"/>
              <a:t>Predict credit risk</a:t>
            </a:r>
          </a:p>
          <a:p>
            <a:pPr algn="l"/>
            <a:r>
              <a:rPr lang="en-GB" b="0" i="0" u="none" strike="noStrike" baseline="0" dirty="0"/>
              <a:t>Predict activity of a chemical compound</a:t>
            </a:r>
          </a:p>
          <a:p>
            <a:pPr algn="l"/>
            <a:r>
              <a:rPr lang="en-GB" b="0" i="0" u="none" strike="noStrike" baseline="0" dirty="0"/>
              <a:t>Predict tomorrow’s weather, stock market, ...</a:t>
            </a:r>
          </a:p>
          <a:p>
            <a:pPr algn="l"/>
            <a:endParaRPr lang="en-GB" b="0" i="0" u="none" strike="noStrike" baseline="0" dirty="0"/>
          </a:p>
          <a:p>
            <a:pPr algn="l"/>
            <a:r>
              <a:rPr lang="en-GB" b="0" i="0" u="none" strike="noStrike" baseline="0" dirty="0"/>
              <a:t>And we may not care too much about actually understanding the model itself.</a:t>
            </a:r>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48</a:t>
            </a:fld>
            <a:endParaRPr lang="de-DE" dirty="0"/>
          </a:p>
        </p:txBody>
      </p:sp>
    </p:spTree>
    <p:extLst>
      <p:ext uri="{BB962C8B-B14F-4D97-AF65-F5344CB8AC3E}">
        <p14:creationId xmlns:p14="http://schemas.microsoft.com/office/powerpoint/2010/main" val="28911175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2F292-6907-47FA-93CF-C19A67765BF5}"/>
              </a:ext>
            </a:extLst>
          </p:cNvPr>
          <p:cNvSpPr>
            <a:spLocks noGrp="1"/>
          </p:cNvSpPr>
          <p:nvPr>
            <p:ph type="title"/>
          </p:nvPr>
        </p:nvSpPr>
        <p:spPr/>
        <p:txBody>
          <a:bodyPr/>
          <a:lstStyle/>
          <a:p>
            <a:r>
              <a:rPr lang="de-DE" dirty="0"/>
              <a:t>Brute Force Predictors</a:t>
            </a:r>
            <a:endParaRPr lang="en-GB" dirty="0"/>
          </a:p>
        </p:txBody>
      </p:sp>
      <p:sp>
        <p:nvSpPr>
          <p:cNvPr id="4" name="Text Placeholder 3">
            <a:extLst>
              <a:ext uri="{FF2B5EF4-FFF2-40B4-BE49-F238E27FC236}">
                <a16:creationId xmlns:a16="http://schemas.microsoft.com/office/drawing/2014/main" id="{AF561EB8-C792-40A8-8304-AE02B0D63E12}"/>
              </a:ext>
            </a:extLst>
          </p:cNvPr>
          <p:cNvSpPr>
            <a:spLocks noGrp="1"/>
          </p:cNvSpPr>
          <p:nvPr>
            <p:ph type="body" sz="quarter" idx="14"/>
          </p:nvPr>
        </p:nvSpPr>
        <p:spPr/>
        <p:txBody>
          <a:bodyPr/>
          <a:lstStyle/>
          <a:p>
            <a:pPr marL="6350" indent="0" algn="l">
              <a:buNone/>
            </a:pPr>
            <a:r>
              <a:rPr lang="en-GB" b="1" i="0" u="none" strike="noStrike" baseline="0" dirty="0"/>
              <a:t>Brute Force Predictors</a:t>
            </a:r>
          </a:p>
          <a:p>
            <a:pPr marL="6350" indent="0" algn="l">
              <a:buNone/>
            </a:pPr>
            <a:r>
              <a:rPr lang="en-GB" b="0" i="0" u="none" strike="noStrike" baseline="0" dirty="0"/>
              <a:t>Very simple: look at your closest neighbour</a:t>
            </a:r>
          </a:p>
          <a:p>
            <a:pPr lvl="1"/>
            <a:r>
              <a:rPr lang="en-GB" b="0" i="0" u="none" strike="noStrike" baseline="0" dirty="0"/>
              <a:t>Case based reasoning works that way</a:t>
            </a:r>
          </a:p>
          <a:p>
            <a:pPr lvl="1"/>
            <a:r>
              <a:rPr lang="en-GB" b="0" i="0" u="none" strike="noStrike" baseline="0" dirty="0"/>
              <a:t>Depends heavily on your distance function</a:t>
            </a:r>
          </a:p>
          <a:p>
            <a:pPr lvl="1"/>
            <a:r>
              <a:rPr lang="en-GB" b="0" i="0" u="none" strike="noStrike" baseline="0" dirty="0"/>
              <a:t>Does not work well with outliers/noise</a:t>
            </a:r>
          </a:p>
          <a:p>
            <a:pPr marL="6350" indent="0" algn="l">
              <a:buNone/>
            </a:pPr>
            <a:r>
              <a:rPr lang="en-GB" b="0" i="0" u="none" strike="noStrike" baseline="0" dirty="0"/>
              <a:t>Slightly better: look at a few of your </a:t>
            </a:r>
            <a:r>
              <a:rPr lang="en-US" b="0" i="0" u="none" strike="noStrike" baseline="0" dirty="0"/>
              <a:t>neighbors</a:t>
            </a:r>
          </a:p>
          <a:p>
            <a:pPr lvl="1"/>
            <a:r>
              <a:rPr lang="en-GB" b="0" i="0" u="none" strike="noStrike" baseline="0" dirty="0"/>
              <a:t>K Nearest </a:t>
            </a:r>
            <a:r>
              <a:rPr lang="en-US" b="0" i="0" u="none" strike="noStrike" baseline="0" dirty="0"/>
              <a:t>Neighbor</a:t>
            </a:r>
          </a:p>
          <a:p>
            <a:pPr lvl="1"/>
            <a:r>
              <a:rPr lang="en-GB" b="0" i="0" u="none" strike="noStrike" baseline="0" dirty="0"/>
              <a:t>Works pretty well</a:t>
            </a:r>
          </a:p>
          <a:p>
            <a:pPr lvl="1"/>
            <a:r>
              <a:rPr lang="en-GB" b="0" i="0" u="none" strike="noStrike" baseline="0" dirty="0"/>
              <a:t>But pretty expensive to compute...</a:t>
            </a:r>
          </a:p>
          <a:p>
            <a:pPr marL="6350" indent="0" algn="l">
              <a:buNone/>
            </a:pPr>
            <a:r>
              <a:rPr lang="en-GB" b="0" i="0" u="none" strike="noStrike" baseline="0" dirty="0"/>
              <a:t>Even better: look at all </a:t>
            </a:r>
            <a:r>
              <a:rPr lang="en-GB" b="0" i="0" u="none" strike="noStrike" baseline="0" dirty="0" err="1"/>
              <a:t>neighbors</a:t>
            </a:r>
            <a:r>
              <a:rPr lang="en-GB" b="0" i="0" u="none" strike="noStrike" baseline="0" dirty="0"/>
              <a:t>, but weight them</a:t>
            </a:r>
          </a:p>
          <a:p>
            <a:pPr lvl="1"/>
            <a:r>
              <a:rPr lang="en-GB" b="0" i="0" u="none" strike="noStrike" baseline="0" dirty="0"/>
              <a:t>Weighted K Nearest </a:t>
            </a:r>
            <a:r>
              <a:rPr lang="en-GB" b="0" i="0" u="none" strike="noStrike" baseline="0" dirty="0" err="1"/>
              <a:t>Neighbor</a:t>
            </a:r>
            <a:endParaRPr lang="en-GB" b="0" i="0" u="none" strike="noStrike" baseline="0" dirty="0"/>
          </a:p>
          <a:p>
            <a:pPr lvl="1"/>
            <a:r>
              <a:rPr lang="en-GB" b="0" i="0" u="none" strike="noStrike" baseline="0" dirty="0"/>
              <a:t>Works even better</a:t>
            </a:r>
          </a:p>
          <a:p>
            <a:pPr lvl="1"/>
            <a:r>
              <a:rPr lang="en-GB" b="0" i="0" u="none" strike="noStrike" baseline="0" dirty="0"/>
              <a:t>Even more expensive...</a:t>
            </a:r>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49</a:t>
            </a:fld>
            <a:endParaRPr lang="de-DE" dirty="0"/>
          </a:p>
        </p:txBody>
      </p:sp>
    </p:spTree>
    <p:extLst>
      <p:ext uri="{BB962C8B-B14F-4D97-AF65-F5344CB8AC3E}">
        <p14:creationId xmlns:p14="http://schemas.microsoft.com/office/powerpoint/2010/main" val="1270046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lstStyle/>
          <a:p>
            <a:r>
              <a:rPr lang="de-DE" dirty="0"/>
              <a:t>Churn Prediction </a:t>
            </a:r>
            <a:endParaRPr lang="en-US" dirty="0"/>
          </a:p>
        </p:txBody>
      </p:sp>
      <p:sp>
        <p:nvSpPr>
          <p:cNvPr id="4" name="Text Placeholder 3">
            <a:extLst>
              <a:ext uri="{FF2B5EF4-FFF2-40B4-BE49-F238E27FC236}">
                <a16:creationId xmlns:a16="http://schemas.microsoft.com/office/drawing/2014/main" id="{AD4FF432-B593-40ED-8C9B-521F1A724C21}"/>
              </a:ext>
            </a:extLst>
          </p:cNvPr>
          <p:cNvSpPr>
            <a:spLocks noGrp="1"/>
          </p:cNvSpPr>
          <p:nvPr>
            <p:ph type="body" sz="quarter" idx="14"/>
          </p:nvPr>
        </p:nvSpPr>
        <p:spPr/>
        <p:txBody>
          <a:bodyPr/>
          <a:lstStyle/>
          <a:p>
            <a:r>
              <a:rPr lang="de-DE" dirty="0"/>
              <a:t>Churn Prediction: will a customer quit the contract?</a:t>
            </a:r>
            <a:endParaRPr lang="en-GB" dirty="0"/>
          </a:p>
          <a:p>
            <a:endParaRPr lang="en-US" dirty="0"/>
          </a:p>
        </p:txBody>
      </p:sp>
      <p:pic>
        <p:nvPicPr>
          <p:cNvPr id="23" name="Content Placeholder 4">
            <a:extLst>
              <a:ext uri="{FF2B5EF4-FFF2-40B4-BE49-F238E27FC236}">
                <a16:creationId xmlns:a16="http://schemas.microsoft.com/office/drawing/2014/main" id="{EC007968-79D2-4043-88C3-4251A51E774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84528" y="1762580"/>
            <a:ext cx="2708275" cy="774700"/>
          </a:xfrm>
        </p:spPr>
      </p:pic>
      <p:pic>
        <p:nvPicPr>
          <p:cNvPr id="14" name="Picture 13">
            <a:extLst>
              <a:ext uri="{FF2B5EF4-FFF2-40B4-BE49-F238E27FC236}">
                <a16:creationId xmlns:a16="http://schemas.microsoft.com/office/drawing/2014/main" id="{33BC05A4-0810-42F0-BBA2-9AED8B6016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1692" y="2074751"/>
            <a:ext cx="1920616" cy="2016394"/>
          </a:xfrm>
          <a:prstGeom prst="rect">
            <a:avLst/>
          </a:prstGeom>
        </p:spPr>
      </p:pic>
      <p:sp>
        <p:nvSpPr>
          <p:cNvPr id="15" name="TextBox 14">
            <a:extLst>
              <a:ext uri="{FF2B5EF4-FFF2-40B4-BE49-F238E27FC236}">
                <a16:creationId xmlns:a16="http://schemas.microsoft.com/office/drawing/2014/main" id="{D73FBB3C-9024-4E8E-B996-26A1B2F7893D}"/>
              </a:ext>
            </a:extLst>
          </p:cNvPr>
          <p:cNvSpPr txBox="1"/>
          <p:nvPr/>
        </p:nvSpPr>
        <p:spPr>
          <a:xfrm>
            <a:off x="4056563" y="4212066"/>
            <a:ext cx="995785" cy="461665"/>
          </a:xfrm>
          <a:prstGeom prst="rect">
            <a:avLst/>
          </a:prstGeom>
          <a:noFill/>
        </p:spPr>
        <p:txBody>
          <a:bodyPr wrap="none" rtlCol="0">
            <a:spAutoFit/>
          </a:bodyPr>
          <a:lstStyle/>
          <a:p>
            <a:r>
              <a:rPr lang="en-US" sz="2400" dirty="0"/>
              <a:t>Model</a:t>
            </a:r>
          </a:p>
        </p:txBody>
      </p:sp>
      <p:sp>
        <p:nvSpPr>
          <p:cNvPr id="20" name="Right Arrow 8">
            <a:extLst>
              <a:ext uri="{FF2B5EF4-FFF2-40B4-BE49-F238E27FC236}">
                <a16:creationId xmlns:a16="http://schemas.microsoft.com/office/drawing/2014/main" id="{6F7721C4-73AB-4C24-BE3C-F17C4A1C3006}"/>
              </a:ext>
            </a:extLst>
          </p:cNvPr>
          <p:cNvSpPr/>
          <p:nvPr/>
        </p:nvSpPr>
        <p:spPr>
          <a:xfrm>
            <a:off x="3141109" y="2781389"/>
            <a:ext cx="477111" cy="5283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1" name="Right Arrow 9">
            <a:extLst>
              <a:ext uri="{FF2B5EF4-FFF2-40B4-BE49-F238E27FC236}">
                <a16:creationId xmlns:a16="http://schemas.microsoft.com/office/drawing/2014/main" id="{B71C9897-D6B2-491C-A06C-A0CD39A56606}"/>
              </a:ext>
            </a:extLst>
          </p:cNvPr>
          <p:cNvSpPr/>
          <p:nvPr/>
        </p:nvSpPr>
        <p:spPr>
          <a:xfrm>
            <a:off x="5546890" y="2781389"/>
            <a:ext cx="477111" cy="5283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4" name="TextBox 23">
            <a:extLst>
              <a:ext uri="{FF2B5EF4-FFF2-40B4-BE49-F238E27FC236}">
                <a16:creationId xmlns:a16="http://schemas.microsoft.com/office/drawing/2014/main" id="{125B82CA-C2F7-A04E-BD5D-62C914B53A44}"/>
              </a:ext>
            </a:extLst>
          </p:cNvPr>
          <p:cNvSpPr txBox="1"/>
          <p:nvPr/>
        </p:nvSpPr>
        <p:spPr>
          <a:xfrm>
            <a:off x="749881" y="2776653"/>
            <a:ext cx="2242922" cy="1169551"/>
          </a:xfrm>
          <a:prstGeom prst="rect">
            <a:avLst/>
          </a:prstGeom>
          <a:noFill/>
        </p:spPr>
        <p:txBody>
          <a:bodyPr wrap="none" rtlCol="0">
            <a:spAutoFit/>
          </a:bodyPr>
          <a:lstStyle/>
          <a:p>
            <a:r>
              <a:rPr lang="en-US" sz="1400" dirty="0"/>
              <a:t>CRM System</a:t>
            </a:r>
          </a:p>
          <a:p>
            <a:r>
              <a:rPr lang="en-US" sz="1400" dirty="0"/>
              <a:t>Data about your customer</a:t>
            </a:r>
          </a:p>
          <a:p>
            <a:pPr marL="285750" indent="-285750">
              <a:buFont typeface="Wingdings" pitchFamily="2" charset="2"/>
              <a:buChar char="§"/>
            </a:pPr>
            <a:r>
              <a:rPr lang="en-US" sz="1400" dirty="0"/>
              <a:t>Demographics</a:t>
            </a:r>
          </a:p>
          <a:p>
            <a:pPr marL="285750" indent="-285750">
              <a:buFont typeface="Wingdings" pitchFamily="2" charset="2"/>
              <a:buChar char="§"/>
            </a:pPr>
            <a:r>
              <a:rPr lang="en-US" sz="1400" dirty="0"/>
              <a:t>Behavior</a:t>
            </a:r>
          </a:p>
          <a:p>
            <a:pPr marL="285750" indent="-285750">
              <a:buFont typeface="Wingdings" pitchFamily="2" charset="2"/>
              <a:buChar char="§"/>
            </a:pPr>
            <a:r>
              <a:rPr lang="en-US" sz="1400" dirty="0"/>
              <a:t>Revenues</a:t>
            </a:r>
          </a:p>
        </p:txBody>
      </p:sp>
      <p:sp>
        <p:nvSpPr>
          <p:cNvPr id="13" name="TextBox 12">
            <a:extLst>
              <a:ext uri="{FF2B5EF4-FFF2-40B4-BE49-F238E27FC236}">
                <a16:creationId xmlns:a16="http://schemas.microsoft.com/office/drawing/2014/main" id="{28AD097B-08AE-C34E-AAD3-8F79B687E1F9}"/>
              </a:ext>
            </a:extLst>
          </p:cNvPr>
          <p:cNvSpPr txBox="1"/>
          <p:nvPr/>
        </p:nvSpPr>
        <p:spPr>
          <a:xfrm>
            <a:off x="6370400" y="2812728"/>
            <a:ext cx="2475358" cy="1384995"/>
          </a:xfrm>
          <a:prstGeom prst="rect">
            <a:avLst/>
          </a:prstGeom>
          <a:noFill/>
        </p:spPr>
        <p:txBody>
          <a:bodyPr wrap="none" rtlCol="0">
            <a:spAutoFit/>
          </a:bodyPr>
          <a:lstStyle/>
          <a:p>
            <a:pPr marL="285750" indent="-285750">
              <a:buFont typeface="Wingdings" pitchFamily="2" charset="2"/>
              <a:buChar char="§"/>
            </a:pPr>
            <a:r>
              <a:rPr lang="en-US" sz="1400" dirty="0"/>
              <a:t>Churn Prediction</a:t>
            </a:r>
          </a:p>
          <a:p>
            <a:pPr marL="285750" indent="-285750">
              <a:buFont typeface="Wingdings" pitchFamily="2" charset="2"/>
              <a:buChar char="§"/>
            </a:pPr>
            <a:r>
              <a:rPr lang="en-US" sz="1400" dirty="0"/>
              <a:t>Upselling Likelihood</a:t>
            </a:r>
          </a:p>
          <a:p>
            <a:pPr marL="285750" indent="-285750">
              <a:buFont typeface="Wingdings" pitchFamily="2" charset="2"/>
              <a:buChar char="§"/>
            </a:pPr>
            <a:r>
              <a:rPr lang="en-US" sz="1400" dirty="0"/>
              <a:t>Product Propensity /NBO</a:t>
            </a:r>
          </a:p>
          <a:p>
            <a:pPr marL="285750" indent="-285750">
              <a:buFont typeface="Wingdings" pitchFamily="2" charset="2"/>
              <a:buChar char="§"/>
            </a:pPr>
            <a:r>
              <a:rPr lang="en-US" sz="1400" dirty="0"/>
              <a:t>Campaign Management</a:t>
            </a:r>
          </a:p>
          <a:p>
            <a:pPr marL="285750" indent="-285750">
              <a:buFont typeface="Wingdings" pitchFamily="2" charset="2"/>
              <a:buChar char="§"/>
            </a:pPr>
            <a:r>
              <a:rPr lang="en-US" sz="1400" dirty="0"/>
              <a:t>Customer Segmentation</a:t>
            </a:r>
          </a:p>
          <a:p>
            <a:pPr marL="285750" indent="-285750">
              <a:buFont typeface="Wingdings" pitchFamily="2" charset="2"/>
              <a:buChar char="§"/>
            </a:pPr>
            <a:r>
              <a:rPr lang="en-US" sz="1400" dirty="0"/>
              <a:t>…</a:t>
            </a:r>
          </a:p>
        </p:txBody>
      </p:sp>
      <p:sp>
        <p:nvSpPr>
          <p:cNvPr id="16" name="Rounded Rectangle 15">
            <a:extLst>
              <a:ext uri="{FF2B5EF4-FFF2-40B4-BE49-F238E27FC236}">
                <a16:creationId xmlns:a16="http://schemas.microsoft.com/office/drawing/2014/main" id="{40D60E06-5198-9641-A9A3-CA315AB3D17F}"/>
              </a:ext>
            </a:extLst>
          </p:cNvPr>
          <p:cNvSpPr/>
          <p:nvPr/>
        </p:nvSpPr>
        <p:spPr>
          <a:xfrm>
            <a:off x="6370400" y="2867826"/>
            <a:ext cx="1956132" cy="203383"/>
          </a:xfrm>
          <a:prstGeom prst="round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17" name="Picture 16">
            <a:extLst>
              <a:ext uri="{FF2B5EF4-FFF2-40B4-BE49-F238E27FC236}">
                <a16:creationId xmlns:a16="http://schemas.microsoft.com/office/drawing/2014/main" id="{952DA776-0C71-A942-9792-E9D626CF21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001" y="1786831"/>
            <a:ext cx="683333" cy="676499"/>
          </a:xfrm>
          <a:prstGeom prst="rect">
            <a:avLst/>
          </a:prstGeom>
        </p:spPr>
      </p:pic>
      <p:pic>
        <p:nvPicPr>
          <p:cNvPr id="18" name="Picture 17">
            <a:extLst>
              <a:ext uri="{FF2B5EF4-FFF2-40B4-BE49-F238E27FC236}">
                <a16:creationId xmlns:a16="http://schemas.microsoft.com/office/drawing/2014/main" id="{3CF725F6-51F0-D14D-B63F-7F76563049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50543" y="1786831"/>
            <a:ext cx="683333" cy="676499"/>
          </a:xfrm>
          <a:prstGeom prst="rect">
            <a:avLst/>
          </a:prstGeom>
        </p:spPr>
      </p:pic>
      <p:sp>
        <p:nvSpPr>
          <p:cNvPr id="6" name="Footer Placeholder 5"/>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5</a:t>
            </a:fld>
            <a:endParaRPr lang="de-DE" dirty="0"/>
          </a:p>
        </p:txBody>
      </p:sp>
    </p:spTree>
    <p:extLst>
      <p:ext uri="{BB962C8B-B14F-4D97-AF65-F5344CB8AC3E}">
        <p14:creationId xmlns:p14="http://schemas.microsoft.com/office/powerpoint/2010/main" val="18469437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E097-C7F2-4C34-8BEA-B5F96080024C}"/>
              </a:ext>
            </a:extLst>
          </p:cNvPr>
          <p:cNvSpPr>
            <a:spLocks noGrp="1"/>
          </p:cNvSpPr>
          <p:nvPr>
            <p:ph type="title"/>
          </p:nvPr>
        </p:nvSpPr>
        <p:spPr/>
        <p:txBody>
          <a:bodyPr/>
          <a:lstStyle/>
          <a:p>
            <a:r>
              <a:rPr lang="de-DE" dirty="0"/>
              <a:t>Other Predictors</a:t>
            </a:r>
            <a:endParaRPr lang="en-GB" dirty="0"/>
          </a:p>
        </p:txBody>
      </p:sp>
      <p:sp>
        <p:nvSpPr>
          <p:cNvPr id="4" name="Text Placeholder 3">
            <a:extLst>
              <a:ext uri="{FF2B5EF4-FFF2-40B4-BE49-F238E27FC236}">
                <a16:creationId xmlns:a16="http://schemas.microsoft.com/office/drawing/2014/main" id="{1504B403-9F35-478F-90D7-2DF1A40A4972}"/>
              </a:ext>
            </a:extLst>
          </p:cNvPr>
          <p:cNvSpPr>
            <a:spLocks noGrp="1"/>
          </p:cNvSpPr>
          <p:nvPr>
            <p:ph type="body" sz="quarter" idx="14"/>
          </p:nvPr>
        </p:nvSpPr>
        <p:spPr/>
        <p:txBody>
          <a:bodyPr/>
          <a:lstStyle/>
          <a:p>
            <a:pPr algn="l"/>
            <a:r>
              <a:rPr lang="en-GB" b="0" i="0" u="none" strike="noStrike" baseline="0" dirty="0"/>
              <a:t>Decision Trees, Rules, ... (all of our models!)</a:t>
            </a:r>
          </a:p>
          <a:p>
            <a:pPr algn="l"/>
            <a:r>
              <a:rPr lang="en-GB" b="0" i="0" u="none" strike="noStrike" baseline="0" dirty="0"/>
              <a:t>(Naïve) Bayes Classifiers</a:t>
            </a:r>
          </a:p>
          <a:p>
            <a:pPr algn="l"/>
            <a:r>
              <a:rPr lang="en-GB" b="0" i="0" u="none" strike="noStrike" baseline="0" dirty="0"/>
              <a:t>Regression</a:t>
            </a:r>
          </a:p>
          <a:p>
            <a:pPr algn="l"/>
            <a:r>
              <a:rPr lang="en-GB" b="0" i="0" u="none" strike="noStrike" baseline="0" dirty="0"/>
              <a:t>(Artificial) Neural Networks</a:t>
            </a:r>
          </a:p>
          <a:p>
            <a:pPr algn="l"/>
            <a:r>
              <a:rPr lang="en-GB" b="0" i="0" u="none" strike="noStrike" baseline="0" dirty="0"/>
              <a:t>Support Vector Machines (Kernel Methods)</a:t>
            </a:r>
            <a:endParaRPr lang="en-GB" dirty="0"/>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50</a:t>
            </a:fld>
            <a:endParaRPr lang="de-DE" dirty="0"/>
          </a:p>
        </p:txBody>
      </p:sp>
    </p:spTree>
    <p:extLst>
      <p:ext uri="{BB962C8B-B14F-4D97-AF65-F5344CB8AC3E}">
        <p14:creationId xmlns:p14="http://schemas.microsoft.com/office/powerpoint/2010/main" val="28453568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FBFFB-C0D0-4119-BEB4-2C7477AB1E78}"/>
              </a:ext>
            </a:extLst>
          </p:cNvPr>
          <p:cNvSpPr>
            <a:spLocks noGrp="1"/>
          </p:cNvSpPr>
          <p:nvPr>
            <p:ph type="title"/>
          </p:nvPr>
        </p:nvSpPr>
        <p:spPr/>
        <p:txBody>
          <a:bodyPr/>
          <a:lstStyle/>
          <a:p>
            <a:r>
              <a:rPr lang="de-DE" dirty="0"/>
              <a:t>Finding Predictors: Example</a:t>
            </a:r>
            <a:endParaRPr lang="en-GB" dirty="0"/>
          </a:p>
        </p:txBody>
      </p:sp>
      <p:sp>
        <p:nvSpPr>
          <p:cNvPr id="4" name="Text Placeholder 3">
            <a:extLst>
              <a:ext uri="{FF2B5EF4-FFF2-40B4-BE49-F238E27FC236}">
                <a16:creationId xmlns:a16="http://schemas.microsoft.com/office/drawing/2014/main" id="{15374CEC-12D0-46C1-BE80-0188B375648D}"/>
              </a:ext>
            </a:extLst>
          </p:cNvPr>
          <p:cNvSpPr>
            <a:spLocks noGrp="1"/>
          </p:cNvSpPr>
          <p:nvPr>
            <p:ph type="body" sz="quarter" idx="14"/>
          </p:nvPr>
        </p:nvSpPr>
        <p:spPr/>
        <p:txBody>
          <a:bodyPr/>
          <a:lstStyle/>
          <a:p>
            <a:pPr marL="6350" indent="0" algn="l">
              <a:buNone/>
            </a:pPr>
            <a:r>
              <a:rPr lang="en-GB" b="0" i="0" u="none" strike="noStrike" baseline="0" dirty="0"/>
              <a:t>Can we predict the size of shopping-cart?</a:t>
            </a:r>
          </a:p>
          <a:p>
            <a:pPr algn="l"/>
            <a:r>
              <a:rPr lang="en-GB" b="0" i="0" u="none" strike="noStrike" baseline="0" dirty="0"/>
              <a:t>Brute force: look at a (few) </a:t>
            </a:r>
            <a:r>
              <a:rPr lang="en-GB" b="0" i="0" u="none" strike="noStrike" baseline="0" dirty="0" err="1"/>
              <a:t>neighbor</a:t>
            </a:r>
            <a:r>
              <a:rPr lang="en-GB" b="0" i="0" u="none" strike="noStrike" baseline="0" dirty="0"/>
              <a:t>(s).</a:t>
            </a:r>
          </a:p>
          <a:p>
            <a:pPr algn="l"/>
            <a:r>
              <a:rPr lang="en-GB" b="0" i="0" u="none" strike="noStrike" baseline="0" dirty="0"/>
              <a:t>Use our decision tree?...</a:t>
            </a:r>
          </a:p>
          <a:p>
            <a:pPr algn="l"/>
            <a:endParaRPr lang="en-GB" b="0" i="0" u="none" strike="noStrike" baseline="0" dirty="0"/>
          </a:p>
          <a:p>
            <a:pPr marL="6350" indent="0" algn="l">
              <a:buNone/>
            </a:pPr>
            <a:r>
              <a:rPr lang="en-GB" b="0" i="0" u="none" strike="noStrike" baseline="0" dirty="0"/>
              <a:t>What’s wrong with that approach?</a:t>
            </a:r>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51</a:t>
            </a:fld>
            <a:endParaRPr lang="de-DE" dirty="0"/>
          </a:p>
        </p:txBody>
      </p:sp>
    </p:spTree>
    <p:extLst>
      <p:ext uri="{BB962C8B-B14F-4D97-AF65-F5344CB8AC3E}">
        <p14:creationId xmlns:p14="http://schemas.microsoft.com/office/powerpoint/2010/main" val="1487657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9205-044B-444B-963A-EA14A70E0D28}"/>
              </a:ext>
            </a:extLst>
          </p:cNvPr>
          <p:cNvSpPr>
            <a:spLocks noGrp="1"/>
          </p:cNvSpPr>
          <p:nvPr>
            <p:ph type="title"/>
          </p:nvPr>
        </p:nvSpPr>
        <p:spPr/>
        <p:txBody>
          <a:bodyPr/>
          <a:lstStyle/>
          <a:p>
            <a:r>
              <a:rPr lang="de-DE" dirty="0"/>
              <a:t>KNIME workflow</a:t>
            </a:r>
            <a:endParaRPr lang="en-GB" dirty="0"/>
          </a:p>
        </p:txBody>
      </p:sp>
      <p:sp>
        <p:nvSpPr>
          <p:cNvPr id="4" name="Text Placeholder 3">
            <a:extLst>
              <a:ext uri="{FF2B5EF4-FFF2-40B4-BE49-F238E27FC236}">
                <a16:creationId xmlns:a16="http://schemas.microsoft.com/office/drawing/2014/main" id="{283FF11C-D499-4F4B-BCDE-125761D6432E}"/>
              </a:ext>
            </a:extLst>
          </p:cNvPr>
          <p:cNvSpPr>
            <a:spLocks noGrp="1"/>
          </p:cNvSpPr>
          <p:nvPr>
            <p:ph type="body" sz="quarter" idx="14"/>
          </p:nvPr>
        </p:nvSpPr>
        <p:spPr/>
        <p:txBody>
          <a:bodyPr/>
          <a:lstStyle/>
          <a:p>
            <a:r>
              <a:rPr lang="de-DE" dirty="0"/>
              <a:t>Screenshot of KNIME workflow with a neural network</a:t>
            </a:r>
            <a:endParaRPr lang="en-GB" dirty="0"/>
          </a:p>
        </p:txBody>
      </p:sp>
      <p:pic>
        <p:nvPicPr>
          <p:cNvPr id="6" name="Picture 5"/>
          <p:cNvPicPr>
            <a:picLocks noChangeAspect="1"/>
          </p:cNvPicPr>
          <p:nvPr/>
        </p:nvPicPr>
        <p:blipFill>
          <a:blip r:embed="rId2"/>
          <a:srcRect/>
          <a:stretch/>
        </p:blipFill>
        <p:spPr>
          <a:xfrm>
            <a:off x="585217" y="1725840"/>
            <a:ext cx="7973564" cy="2969616"/>
          </a:xfrm>
          <a:prstGeom prst="rect">
            <a:avLst/>
          </a:prstGeom>
          <a:ln>
            <a:noFill/>
          </a:ln>
          <a:effectLst>
            <a:outerShdw blurRad="190500" algn="tl" rotWithShape="0">
              <a:srgbClr val="000000">
                <a:alpha val="70000"/>
              </a:srgbClr>
            </a:outerShdw>
          </a:effectLst>
        </p:spPr>
      </p:pic>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8" name="Slide Number Placeholder 7"/>
          <p:cNvSpPr>
            <a:spLocks noGrp="1"/>
          </p:cNvSpPr>
          <p:nvPr>
            <p:ph type="sldNum" sz="quarter" idx="13"/>
          </p:nvPr>
        </p:nvSpPr>
        <p:spPr/>
        <p:txBody>
          <a:bodyPr/>
          <a:lstStyle/>
          <a:p>
            <a:fld id="{15C29056-5AFA-7949-831A-3EC086771171}" type="slidenum">
              <a:rPr lang="de-DE" smtClean="0"/>
              <a:pPr/>
              <a:t>52</a:t>
            </a:fld>
            <a:endParaRPr lang="de-DE" dirty="0"/>
          </a:p>
        </p:txBody>
      </p:sp>
    </p:spTree>
    <p:extLst>
      <p:ext uri="{BB962C8B-B14F-4D97-AF65-F5344CB8AC3E}">
        <p14:creationId xmlns:p14="http://schemas.microsoft.com/office/powerpoint/2010/main" val="37041568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6E5B0-8FA5-4C58-BCDF-326EF1A98B86}"/>
              </a:ext>
            </a:extLst>
          </p:cNvPr>
          <p:cNvSpPr>
            <a:spLocks noGrp="1"/>
          </p:cNvSpPr>
          <p:nvPr>
            <p:ph type="title"/>
          </p:nvPr>
        </p:nvSpPr>
        <p:spPr/>
        <p:txBody>
          <a:bodyPr/>
          <a:lstStyle/>
          <a:p>
            <a:r>
              <a:rPr lang="de-DE" dirty="0"/>
              <a:t>Data Mining Systems</a:t>
            </a:r>
            <a:endParaRPr lang="en-GB" dirty="0"/>
          </a:p>
        </p:txBody>
      </p:sp>
      <p:sp>
        <p:nvSpPr>
          <p:cNvPr id="4" name="Text Placeholder 3">
            <a:extLst>
              <a:ext uri="{FF2B5EF4-FFF2-40B4-BE49-F238E27FC236}">
                <a16:creationId xmlns:a16="http://schemas.microsoft.com/office/drawing/2014/main" id="{7ED13120-2C98-46B4-AC32-F76C2BD5BCFB}"/>
              </a:ext>
            </a:extLst>
          </p:cNvPr>
          <p:cNvSpPr>
            <a:spLocks noGrp="1"/>
          </p:cNvSpPr>
          <p:nvPr>
            <p:ph type="body" sz="quarter" idx="14"/>
          </p:nvPr>
        </p:nvSpPr>
        <p:spPr/>
        <p:txBody>
          <a:bodyPr/>
          <a:lstStyle/>
          <a:p>
            <a:pPr marL="6350" indent="0" algn="l">
              <a:buNone/>
            </a:pPr>
            <a:r>
              <a:rPr lang="en-GB" b="0" i="0" u="none" strike="noStrike" baseline="0" dirty="0"/>
              <a:t>What kind of systems do we need?</a:t>
            </a:r>
          </a:p>
          <a:p>
            <a:pPr marL="6350" indent="0" algn="l">
              <a:buNone/>
            </a:pPr>
            <a:endParaRPr lang="en-GB" b="0" i="0" u="none" strike="noStrike" baseline="0" dirty="0"/>
          </a:p>
          <a:p>
            <a:pPr algn="l"/>
            <a:r>
              <a:rPr lang="en-GB" b="0" i="0" u="none" strike="noStrike" baseline="0" dirty="0"/>
              <a:t>easy to use (also by non Data Mining Expert!)</a:t>
            </a:r>
          </a:p>
          <a:p>
            <a:pPr algn="l"/>
            <a:r>
              <a:rPr lang="en-GB" b="0" i="0" u="none" strike="noStrike" baseline="0" dirty="0"/>
              <a:t>simple knowledge representation (understandable!)</a:t>
            </a:r>
          </a:p>
          <a:p>
            <a:pPr algn="l"/>
            <a:r>
              <a:rPr lang="en-GB" b="0" i="0" u="none" strike="noStrike" baseline="0" dirty="0"/>
              <a:t>mergers of disciplines (machine learning, stats, databases, ...)</a:t>
            </a:r>
          </a:p>
          <a:p>
            <a:pPr algn="l"/>
            <a:r>
              <a:rPr lang="en-GB" b="0" i="0" u="none" strike="noStrike" baseline="0" dirty="0"/>
              <a:t>(partial) automation of feedback (“Intelligent” Data Science!)</a:t>
            </a:r>
          </a:p>
          <a:p>
            <a:pPr algn="l"/>
            <a:r>
              <a:rPr lang="en-GB" b="0" i="0" u="none" strike="noStrike" baseline="0" dirty="0"/>
              <a:t>quick turn-around (interactive!)</a:t>
            </a:r>
          </a:p>
          <a:p>
            <a:pPr marL="6350" indent="0" algn="l">
              <a:buNone/>
            </a:pPr>
            <a:endParaRPr lang="en-GB" dirty="0"/>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53</a:t>
            </a:fld>
            <a:endParaRPr lang="de-DE" dirty="0"/>
          </a:p>
        </p:txBody>
      </p:sp>
    </p:spTree>
    <p:extLst>
      <p:ext uri="{BB962C8B-B14F-4D97-AF65-F5344CB8AC3E}">
        <p14:creationId xmlns:p14="http://schemas.microsoft.com/office/powerpoint/2010/main" val="15715692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646331"/>
          </a:xfrm>
        </p:spPr>
        <p:txBody>
          <a:bodyPr/>
          <a:lstStyle/>
          <a:p>
            <a:r>
              <a:rPr lang="de-DE" dirty="0"/>
              <a:t>A tiny bit of History</a:t>
            </a:r>
          </a:p>
        </p:txBody>
      </p:sp>
      <p:sp>
        <p:nvSpPr>
          <p:cNvPr id="4" name="Footer Placeholder 3"/>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Slide Number Placeholder 5"/>
          <p:cNvSpPr>
            <a:spLocks noGrp="1"/>
          </p:cNvSpPr>
          <p:nvPr>
            <p:ph type="sldNum" sz="quarter" idx="4"/>
          </p:nvPr>
        </p:nvSpPr>
        <p:spPr/>
        <p:txBody>
          <a:bodyPr/>
          <a:lstStyle/>
          <a:p>
            <a:fld id="{15C29056-5AFA-7949-831A-3EC086771171}" type="slidenum">
              <a:rPr lang="de-DE" smtClean="0"/>
              <a:pPr/>
              <a:t>54</a:t>
            </a:fld>
            <a:endParaRPr lang="de-DE" dirty="0"/>
          </a:p>
        </p:txBody>
      </p:sp>
    </p:spTree>
    <p:extLst>
      <p:ext uri="{BB962C8B-B14F-4D97-AF65-F5344CB8AC3E}">
        <p14:creationId xmlns:p14="http://schemas.microsoft.com/office/powerpoint/2010/main" val="2459849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09B2E-1DEE-437C-B76A-7418AC482246}"/>
              </a:ext>
            </a:extLst>
          </p:cNvPr>
          <p:cNvSpPr>
            <a:spLocks noGrp="1"/>
          </p:cNvSpPr>
          <p:nvPr>
            <p:ph type="title"/>
          </p:nvPr>
        </p:nvSpPr>
        <p:spPr/>
        <p:txBody>
          <a:bodyPr/>
          <a:lstStyle/>
          <a:p>
            <a:r>
              <a:rPr lang="de-DE" dirty="0"/>
              <a:t>History: Classical Data Analysis</a:t>
            </a:r>
            <a:endParaRPr lang="en-GB" dirty="0"/>
          </a:p>
        </p:txBody>
      </p:sp>
      <p:sp>
        <p:nvSpPr>
          <p:cNvPr id="4" name="Text Placeholder 3">
            <a:extLst>
              <a:ext uri="{FF2B5EF4-FFF2-40B4-BE49-F238E27FC236}">
                <a16:creationId xmlns:a16="http://schemas.microsoft.com/office/drawing/2014/main" id="{3738219D-0D8A-46E9-8CD6-4A9E8B836623}"/>
              </a:ext>
            </a:extLst>
          </p:cNvPr>
          <p:cNvSpPr>
            <a:spLocks noGrp="1"/>
          </p:cNvSpPr>
          <p:nvPr>
            <p:ph type="body" sz="quarter" idx="14"/>
          </p:nvPr>
        </p:nvSpPr>
        <p:spPr/>
        <p:txBody>
          <a:bodyPr/>
          <a:lstStyle/>
          <a:p>
            <a:pPr algn="l"/>
            <a:r>
              <a:rPr lang="de-DE" b="1" dirty="0"/>
              <a:t>History: Classical Data Analysis</a:t>
            </a:r>
          </a:p>
          <a:p>
            <a:pPr algn="l"/>
            <a:endParaRPr lang="de-DE" b="0" i="0" u="none" strike="noStrike" baseline="0" dirty="0"/>
          </a:p>
          <a:p>
            <a:pPr algn="l"/>
            <a:r>
              <a:rPr lang="en-GB" b="0" i="0" u="none" strike="noStrike" baseline="0" dirty="0"/>
              <a:t>Small, usually manually recorded data sets</a:t>
            </a:r>
          </a:p>
          <a:p>
            <a:pPr algn="l"/>
            <a:r>
              <a:rPr lang="en-GB" b="0" i="0" u="none" strike="noStrike" baseline="0" dirty="0"/>
              <a:t>Calculation of correlation measures and statistical significance measures.</a:t>
            </a:r>
          </a:p>
          <a:p>
            <a:pPr algn="l"/>
            <a:r>
              <a:rPr lang="en-GB" b="0" i="0" u="none" strike="noStrike" baseline="0" dirty="0"/>
              <a:t>Calculations done with minimal to no compute support.</a:t>
            </a:r>
          </a:p>
          <a:p>
            <a:pPr algn="l"/>
            <a:r>
              <a:rPr lang="en-GB" b="0" i="0" u="none" strike="noStrike" baseline="0" dirty="0"/>
              <a:t>Calculations later supported by basic calculation equipment</a:t>
            </a:r>
            <a:endParaRPr lang="en-GB" sz="2400" dirty="0"/>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55</a:t>
            </a:fld>
            <a:endParaRPr lang="de-DE" dirty="0"/>
          </a:p>
        </p:txBody>
      </p:sp>
    </p:spTree>
    <p:extLst>
      <p:ext uri="{BB962C8B-B14F-4D97-AF65-F5344CB8AC3E}">
        <p14:creationId xmlns:p14="http://schemas.microsoft.com/office/powerpoint/2010/main" val="2975272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C0D89-B3BD-4227-AB43-91FD6A4AA48C}"/>
              </a:ext>
            </a:extLst>
          </p:cNvPr>
          <p:cNvSpPr>
            <a:spLocks noGrp="1"/>
          </p:cNvSpPr>
          <p:nvPr>
            <p:ph type="title"/>
          </p:nvPr>
        </p:nvSpPr>
        <p:spPr/>
        <p:txBody>
          <a:bodyPr/>
          <a:lstStyle/>
          <a:p>
            <a:r>
              <a:rPr lang="de-DE" dirty="0"/>
              <a:t>History: Table based Analysis</a:t>
            </a:r>
            <a:endParaRPr lang="en-GB" dirty="0"/>
          </a:p>
        </p:txBody>
      </p:sp>
      <p:sp>
        <p:nvSpPr>
          <p:cNvPr id="4" name="Text Placeholder 3">
            <a:extLst>
              <a:ext uri="{FF2B5EF4-FFF2-40B4-BE49-F238E27FC236}">
                <a16:creationId xmlns:a16="http://schemas.microsoft.com/office/drawing/2014/main" id="{F4B126E1-C6BD-4A09-B7BD-A9CCC2B627DC}"/>
              </a:ext>
            </a:extLst>
          </p:cNvPr>
          <p:cNvSpPr>
            <a:spLocks noGrp="1"/>
          </p:cNvSpPr>
          <p:nvPr>
            <p:ph type="body" sz="quarter" idx="14"/>
          </p:nvPr>
        </p:nvSpPr>
        <p:spPr/>
        <p:txBody>
          <a:bodyPr/>
          <a:lstStyle/>
          <a:p>
            <a:r>
              <a:rPr lang="de-DE" b="1" dirty="0"/>
              <a:t>History: Table based Analysis</a:t>
            </a:r>
          </a:p>
          <a:p>
            <a:endParaRPr lang="de-DE" dirty="0"/>
          </a:p>
          <a:p>
            <a:pPr algn="l"/>
            <a:r>
              <a:rPr lang="en-GB" b="0" i="0" u="none" strike="noStrike" baseline="0" dirty="0"/>
              <a:t>Data points are stored in tables, often recorded in spread sheets</a:t>
            </a:r>
          </a:p>
          <a:p>
            <a:pPr algn="l"/>
            <a:r>
              <a:rPr lang="en-GB" b="0" i="0" u="none" strike="noStrike" baseline="0" dirty="0"/>
              <a:t>Simple analyses performed automatically on demand (calculate mean, add columns, ...)</a:t>
            </a:r>
          </a:p>
          <a:p>
            <a:pPr algn="l"/>
            <a:r>
              <a:rPr lang="en-GB" b="0" i="0" u="none" strike="noStrike" baseline="0" dirty="0"/>
              <a:t> </a:t>
            </a:r>
            <a:r>
              <a:rPr lang="en-GB" b="0" i="0" u="none" strike="noStrike" baseline="0" dirty="0" err="1"/>
              <a:t>Visicalc</a:t>
            </a:r>
            <a:r>
              <a:rPr lang="en-GB" b="0" i="0" u="none" strike="noStrike" baseline="0" dirty="0"/>
              <a:t>, ...</a:t>
            </a:r>
            <a:endParaRPr lang="en-GB" sz="2400" dirty="0"/>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56</a:t>
            </a:fld>
            <a:endParaRPr lang="de-DE" dirty="0"/>
          </a:p>
        </p:txBody>
      </p:sp>
    </p:spTree>
    <p:extLst>
      <p:ext uri="{BB962C8B-B14F-4D97-AF65-F5344CB8AC3E}">
        <p14:creationId xmlns:p14="http://schemas.microsoft.com/office/powerpoint/2010/main" val="29162841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39552-48B6-4EAD-8962-D76988BCAC73}"/>
              </a:ext>
            </a:extLst>
          </p:cNvPr>
          <p:cNvSpPr>
            <a:spLocks noGrp="1"/>
          </p:cNvSpPr>
          <p:nvPr>
            <p:ph type="title"/>
          </p:nvPr>
        </p:nvSpPr>
        <p:spPr/>
        <p:txBody>
          <a:bodyPr/>
          <a:lstStyle/>
          <a:p>
            <a:r>
              <a:rPr lang="de-DE" dirty="0"/>
              <a:t>Today: Large Scale Mining</a:t>
            </a:r>
            <a:endParaRPr lang="en-GB" dirty="0"/>
          </a:p>
        </p:txBody>
      </p:sp>
      <p:sp>
        <p:nvSpPr>
          <p:cNvPr id="4" name="Text Placeholder 3">
            <a:extLst>
              <a:ext uri="{FF2B5EF4-FFF2-40B4-BE49-F238E27FC236}">
                <a16:creationId xmlns:a16="http://schemas.microsoft.com/office/drawing/2014/main" id="{0755D302-4F47-4763-9769-86E0B4E33514}"/>
              </a:ext>
            </a:extLst>
          </p:cNvPr>
          <p:cNvSpPr>
            <a:spLocks noGrp="1"/>
          </p:cNvSpPr>
          <p:nvPr>
            <p:ph type="body" sz="quarter" idx="14"/>
          </p:nvPr>
        </p:nvSpPr>
        <p:spPr/>
        <p:txBody>
          <a:bodyPr/>
          <a:lstStyle/>
          <a:p>
            <a:r>
              <a:rPr lang="de-DE" b="1" dirty="0"/>
              <a:t>Today: Large Scale Mining</a:t>
            </a:r>
          </a:p>
          <a:p>
            <a:endParaRPr lang="en-GB" dirty="0"/>
          </a:p>
          <a:p>
            <a:pPr algn="l"/>
            <a:r>
              <a:rPr lang="en-GB" b="0" i="0" u="none" strike="noStrike" baseline="0" dirty="0"/>
              <a:t>Data in various formats and from various sources</a:t>
            </a:r>
          </a:p>
          <a:p>
            <a:pPr algn="l"/>
            <a:r>
              <a:rPr lang="en-GB" b="0" i="0" u="none" strike="noStrike" baseline="0" dirty="0"/>
              <a:t>manual analysis impossible</a:t>
            </a:r>
          </a:p>
          <a:p>
            <a:pPr algn="l"/>
            <a:r>
              <a:rPr lang="en-GB" b="0" i="0" u="none" strike="noStrike" baseline="0" dirty="0"/>
              <a:t>efficient compute support essential</a:t>
            </a:r>
          </a:p>
          <a:p>
            <a:pPr algn="l"/>
            <a:r>
              <a:rPr lang="en-GB" b="0" i="0" u="none" strike="noStrike" baseline="0" dirty="0"/>
              <a:t>analysis still question driven:</a:t>
            </a:r>
          </a:p>
          <a:p>
            <a:pPr lvl="1"/>
            <a:r>
              <a:rPr lang="en-GB" sz="1600" b="0" i="0" u="none" strike="noStrike" baseline="0" dirty="0"/>
              <a:t>find patterns of this type</a:t>
            </a:r>
          </a:p>
          <a:p>
            <a:pPr lvl="1"/>
            <a:r>
              <a:rPr lang="en-GB" sz="1600" b="0" i="0" u="none" strike="noStrike" baseline="0" dirty="0"/>
              <a:t>check correlations</a:t>
            </a:r>
          </a:p>
          <a:p>
            <a:pPr lvl="1"/>
            <a:r>
              <a:rPr lang="en-GB" sz="1600" b="0" i="0" u="none" strike="noStrike" baseline="0" dirty="0"/>
              <a:t>build model to predict this behaviour</a:t>
            </a:r>
            <a:endParaRPr lang="en-GB" sz="1600" dirty="0"/>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57</a:t>
            </a:fld>
            <a:endParaRPr lang="de-DE" dirty="0"/>
          </a:p>
        </p:txBody>
      </p:sp>
    </p:spTree>
    <p:extLst>
      <p:ext uri="{BB962C8B-B14F-4D97-AF65-F5344CB8AC3E}">
        <p14:creationId xmlns:p14="http://schemas.microsoft.com/office/powerpoint/2010/main" val="23936427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A18E8-0B68-469A-BEDC-15E58AE02C75}"/>
              </a:ext>
            </a:extLst>
          </p:cNvPr>
          <p:cNvSpPr>
            <a:spLocks noGrp="1"/>
          </p:cNvSpPr>
          <p:nvPr>
            <p:ph type="title"/>
          </p:nvPr>
        </p:nvSpPr>
        <p:spPr/>
        <p:txBody>
          <a:bodyPr/>
          <a:lstStyle/>
          <a:p>
            <a:r>
              <a:rPr lang="de-DE" dirty="0"/>
              <a:t>Terminology</a:t>
            </a:r>
            <a:endParaRPr lang="en-GB" dirty="0"/>
          </a:p>
        </p:txBody>
      </p:sp>
      <p:pic>
        <p:nvPicPr>
          <p:cNvPr id="6" name="Picture 5">
            <a:extLst>
              <a:ext uri="{FF2B5EF4-FFF2-40B4-BE49-F238E27FC236}">
                <a16:creationId xmlns:a16="http://schemas.microsoft.com/office/drawing/2014/main" id="{00A64C67-051B-4959-96C3-E4C8A471528B}"/>
              </a:ext>
            </a:extLst>
          </p:cNvPr>
          <p:cNvPicPr>
            <a:picLocks noChangeAspect="1"/>
          </p:cNvPicPr>
          <p:nvPr/>
        </p:nvPicPr>
        <p:blipFill>
          <a:blip r:embed="rId2"/>
          <a:stretch>
            <a:fillRect/>
          </a:stretch>
        </p:blipFill>
        <p:spPr>
          <a:xfrm>
            <a:off x="1536025" y="873595"/>
            <a:ext cx="6071950" cy="4396040"/>
          </a:xfrm>
          <a:prstGeom prst="rect">
            <a:avLst/>
          </a:prstGeom>
        </p:spPr>
      </p:pic>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58</a:t>
            </a:fld>
            <a:endParaRPr lang="de-DE" dirty="0"/>
          </a:p>
        </p:txBody>
      </p:sp>
    </p:spTree>
    <p:extLst>
      <p:ext uri="{BB962C8B-B14F-4D97-AF65-F5344CB8AC3E}">
        <p14:creationId xmlns:p14="http://schemas.microsoft.com/office/powerpoint/2010/main" val="41780712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el 1">
                <a:extLst>
                  <a:ext uri="{FF2B5EF4-FFF2-40B4-BE49-F238E27FC236}">
                    <a16:creationId xmlns:a16="http://schemas.microsoft.com/office/drawing/2014/main" id="{08235C44-B014-2D41-BB71-B739784ED08C}"/>
                  </a:ext>
                </a:extLst>
              </p:cNvPr>
              <p:cNvSpPr>
                <a:spLocks noGrp="1"/>
              </p:cNvSpPr>
              <p:nvPr>
                <p:ph type="ctrTitle"/>
              </p:nvPr>
            </p:nvSpPr>
            <p:spPr>
              <a:xfrm>
                <a:off x="1224517" y="1048567"/>
                <a:ext cx="6781800" cy="1292662"/>
              </a:xfrm>
            </p:spPr>
            <p:txBody>
              <a:bodyPr/>
              <a:lstStyle/>
              <a:p>
                <a:r>
                  <a:rPr lang="de-DE" dirty="0"/>
                  <a:t>One final Word of Warning</a:t>
                </a:r>
                <a:br>
                  <a:rPr lang="de-DE" dirty="0"/>
                </a:br>
                <a:r>
                  <a:rPr lang="de-DE" dirty="0"/>
                  <a:t>Correlation </a:t>
                </a:r>
                <a14:m>
                  <m:oMath xmlns:m="http://schemas.openxmlformats.org/officeDocument/2006/math">
                    <m:r>
                      <a:rPr lang="de-DE" i="1" smtClean="0">
                        <a:latin typeface="Cambria Math" panose="02040503050406030204" pitchFamily="18" charset="0"/>
                        <a:ea typeface="Cambria Math" panose="02040503050406030204" pitchFamily="18" charset="0"/>
                      </a:rPr>
                      <m:t>⇏</m:t>
                    </m:r>
                  </m:oMath>
                </a14:m>
                <a:r>
                  <a:rPr lang="de-DE" dirty="0"/>
                  <a:t> Causality</a:t>
                </a:r>
              </a:p>
            </p:txBody>
          </p:sp>
        </mc:Choice>
        <mc:Fallback xmlns="">
          <p:sp>
            <p:nvSpPr>
              <p:cNvPr id="2" name="Titel 1">
                <a:extLst>
                  <a:ext uri="{FF2B5EF4-FFF2-40B4-BE49-F238E27FC236}">
                    <a16:creationId xmlns:a16="http://schemas.microsoft.com/office/drawing/2014/main" id="{08235C44-B014-2D41-BB71-B739784ED08C}"/>
                  </a:ext>
                </a:extLst>
              </p:cNvPr>
              <p:cNvSpPr>
                <a:spLocks noGrp="1" noRot="1" noChangeAspect="1" noMove="1" noResize="1" noEditPoints="1" noAdjustHandles="1" noChangeArrowheads="1" noChangeShapeType="1" noTextEdit="1"/>
              </p:cNvSpPr>
              <p:nvPr>
                <p:ph type="ctrTitle"/>
              </p:nvPr>
            </p:nvSpPr>
            <p:spPr>
              <a:xfrm>
                <a:off x="1224517" y="1048567"/>
                <a:ext cx="6781800" cy="1292662"/>
              </a:xfrm>
              <a:blipFill>
                <a:blip r:embed="rId2"/>
                <a:stretch>
                  <a:fillRect l="-4856" t="-13208" b="-24528"/>
                </a:stretch>
              </a:blipFill>
            </p:spPr>
            <p:txBody>
              <a:bodyPr/>
              <a:lstStyle/>
              <a:p>
                <a:r>
                  <a:rPr lang="en-US">
                    <a:noFill/>
                  </a:rPr>
                  <a:t> </a:t>
                </a:r>
              </a:p>
            </p:txBody>
          </p:sp>
        </mc:Fallback>
      </mc:AlternateContent>
      <p:sp>
        <p:nvSpPr>
          <p:cNvPr id="4" name="Footer Placeholder 3"/>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6" name="Slide Number Placeholder 5"/>
          <p:cNvSpPr>
            <a:spLocks noGrp="1"/>
          </p:cNvSpPr>
          <p:nvPr>
            <p:ph type="sldNum" sz="quarter" idx="4"/>
          </p:nvPr>
        </p:nvSpPr>
        <p:spPr/>
        <p:txBody>
          <a:bodyPr/>
          <a:lstStyle/>
          <a:p>
            <a:fld id="{15C29056-5AFA-7949-831A-3EC086771171}" type="slidenum">
              <a:rPr lang="de-DE" smtClean="0"/>
              <a:pPr/>
              <a:t>59</a:t>
            </a:fld>
            <a:endParaRPr lang="de-DE" dirty="0"/>
          </a:p>
        </p:txBody>
      </p:sp>
    </p:spTree>
    <p:extLst>
      <p:ext uri="{BB962C8B-B14F-4D97-AF65-F5344CB8AC3E}">
        <p14:creationId xmlns:p14="http://schemas.microsoft.com/office/powerpoint/2010/main" val="666821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Customer Segmentation</a:t>
            </a:r>
            <a:endParaRPr lang="en-US" dirty="0"/>
          </a:p>
        </p:txBody>
      </p:sp>
      <p:sp>
        <p:nvSpPr>
          <p:cNvPr id="5" name="Text Placeholder 4">
            <a:extLst>
              <a:ext uri="{FF2B5EF4-FFF2-40B4-BE49-F238E27FC236}">
                <a16:creationId xmlns:a16="http://schemas.microsoft.com/office/drawing/2014/main" id="{8F293634-BEFC-4CDF-857A-089B0B41EB6A}"/>
              </a:ext>
            </a:extLst>
          </p:cNvPr>
          <p:cNvSpPr>
            <a:spLocks noGrp="1"/>
          </p:cNvSpPr>
          <p:nvPr>
            <p:ph type="body" sz="quarter" idx="14"/>
          </p:nvPr>
        </p:nvSpPr>
        <p:spPr/>
        <p:txBody>
          <a:bodyPr/>
          <a:lstStyle/>
          <a:p>
            <a:r>
              <a:rPr lang="de-DE" dirty="0"/>
              <a:t>Customer Segmentation: which groups of customers am I serving?</a:t>
            </a:r>
            <a:endParaRPr lang="en-GB" dirty="0"/>
          </a:p>
        </p:txBody>
      </p:sp>
      <p:pic>
        <p:nvPicPr>
          <p:cNvPr id="23" name="Content Placeholder 4">
            <a:extLst>
              <a:ext uri="{FF2B5EF4-FFF2-40B4-BE49-F238E27FC236}">
                <a16:creationId xmlns:a16="http://schemas.microsoft.com/office/drawing/2014/main" id="{EC007968-79D2-4043-88C3-4251A51E774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53067" y="2113803"/>
            <a:ext cx="2708275" cy="774700"/>
          </a:xfrm>
        </p:spPr>
      </p:pic>
      <p:pic>
        <p:nvPicPr>
          <p:cNvPr id="14" name="Picture 13">
            <a:extLst>
              <a:ext uri="{FF2B5EF4-FFF2-40B4-BE49-F238E27FC236}">
                <a16:creationId xmlns:a16="http://schemas.microsoft.com/office/drawing/2014/main" id="{33BC05A4-0810-42F0-BBA2-9AED8B6016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1692" y="2470346"/>
            <a:ext cx="1920616" cy="2016394"/>
          </a:xfrm>
          <a:prstGeom prst="rect">
            <a:avLst/>
          </a:prstGeom>
        </p:spPr>
      </p:pic>
      <p:sp>
        <p:nvSpPr>
          <p:cNvPr id="15" name="TextBox 14">
            <a:extLst>
              <a:ext uri="{FF2B5EF4-FFF2-40B4-BE49-F238E27FC236}">
                <a16:creationId xmlns:a16="http://schemas.microsoft.com/office/drawing/2014/main" id="{D73FBB3C-9024-4E8E-B996-26A1B2F7893D}"/>
              </a:ext>
            </a:extLst>
          </p:cNvPr>
          <p:cNvSpPr txBox="1"/>
          <p:nvPr/>
        </p:nvSpPr>
        <p:spPr>
          <a:xfrm>
            <a:off x="4056563" y="4607661"/>
            <a:ext cx="995785" cy="461665"/>
          </a:xfrm>
          <a:prstGeom prst="rect">
            <a:avLst/>
          </a:prstGeom>
          <a:noFill/>
        </p:spPr>
        <p:txBody>
          <a:bodyPr wrap="none" rtlCol="0">
            <a:spAutoFit/>
          </a:bodyPr>
          <a:lstStyle/>
          <a:p>
            <a:r>
              <a:rPr lang="en-US" sz="2400" dirty="0"/>
              <a:t>Model</a:t>
            </a:r>
          </a:p>
        </p:txBody>
      </p:sp>
      <p:sp>
        <p:nvSpPr>
          <p:cNvPr id="20" name="Right Arrow 8">
            <a:extLst>
              <a:ext uri="{FF2B5EF4-FFF2-40B4-BE49-F238E27FC236}">
                <a16:creationId xmlns:a16="http://schemas.microsoft.com/office/drawing/2014/main" id="{6F7721C4-73AB-4C24-BE3C-F17C4A1C3006}"/>
              </a:ext>
            </a:extLst>
          </p:cNvPr>
          <p:cNvSpPr/>
          <p:nvPr/>
        </p:nvSpPr>
        <p:spPr>
          <a:xfrm>
            <a:off x="3141109" y="3176984"/>
            <a:ext cx="477111" cy="5283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1" name="Right Arrow 9">
            <a:extLst>
              <a:ext uri="{FF2B5EF4-FFF2-40B4-BE49-F238E27FC236}">
                <a16:creationId xmlns:a16="http://schemas.microsoft.com/office/drawing/2014/main" id="{B71C9897-D6B2-491C-A06C-A0CD39A56606}"/>
              </a:ext>
            </a:extLst>
          </p:cNvPr>
          <p:cNvSpPr/>
          <p:nvPr/>
        </p:nvSpPr>
        <p:spPr>
          <a:xfrm>
            <a:off x="5546890" y="3176984"/>
            <a:ext cx="477111" cy="5283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4" name="TextBox 23">
            <a:extLst>
              <a:ext uri="{FF2B5EF4-FFF2-40B4-BE49-F238E27FC236}">
                <a16:creationId xmlns:a16="http://schemas.microsoft.com/office/drawing/2014/main" id="{125B82CA-C2F7-A04E-BD5D-62C914B53A44}"/>
              </a:ext>
            </a:extLst>
          </p:cNvPr>
          <p:cNvSpPr txBox="1"/>
          <p:nvPr/>
        </p:nvSpPr>
        <p:spPr>
          <a:xfrm>
            <a:off x="749881" y="3172248"/>
            <a:ext cx="2242922" cy="1169551"/>
          </a:xfrm>
          <a:prstGeom prst="rect">
            <a:avLst/>
          </a:prstGeom>
          <a:noFill/>
        </p:spPr>
        <p:txBody>
          <a:bodyPr wrap="none" rtlCol="0">
            <a:spAutoFit/>
          </a:bodyPr>
          <a:lstStyle/>
          <a:p>
            <a:r>
              <a:rPr lang="en-US" sz="1400" dirty="0"/>
              <a:t>CRM System</a:t>
            </a:r>
          </a:p>
          <a:p>
            <a:r>
              <a:rPr lang="en-US" sz="1400" dirty="0"/>
              <a:t>Data about your customer</a:t>
            </a:r>
          </a:p>
          <a:p>
            <a:pPr marL="285750" indent="-285750">
              <a:buFont typeface="Wingdings" pitchFamily="2" charset="2"/>
              <a:buChar char="§"/>
            </a:pPr>
            <a:r>
              <a:rPr lang="en-US" sz="1400" dirty="0"/>
              <a:t>Demographics</a:t>
            </a:r>
          </a:p>
          <a:p>
            <a:pPr marL="285750" indent="-285750">
              <a:buFont typeface="Wingdings" pitchFamily="2" charset="2"/>
              <a:buChar char="§"/>
            </a:pPr>
            <a:r>
              <a:rPr lang="en-US" sz="1400" dirty="0"/>
              <a:t>Behavior</a:t>
            </a:r>
          </a:p>
          <a:p>
            <a:pPr marL="285750" indent="-285750">
              <a:buFont typeface="Wingdings" pitchFamily="2" charset="2"/>
              <a:buChar char="§"/>
            </a:pPr>
            <a:r>
              <a:rPr lang="en-US" sz="1400" dirty="0"/>
              <a:t>Revenues</a:t>
            </a:r>
          </a:p>
        </p:txBody>
      </p:sp>
      <p:sp>
        <p:nvSpPr>
          <p:cNvPr id="13" name="TextBox 12">
            <a:extLst>
              <a:ext uri="{FF2B5EF4-FFF2-40B4-BE49-F238E27FC236}">
                <a16:creationId xmlns:a16="http://schemas.microsoft.com/office/drawing/2014/main" id="{28AD097B-08AE-C34E-AAD3-8F79B687E1F9}"/>
              </a:ext>
            </a:extLst>
          </p:cNvPr>
          <p:cNvSpPr txBox="1"/>
          <p:nvPr/>
        </p:nvSpPr>
        <p:spPr>
          <a:xfrm>
            <a:off x="6370400" y="3208323"/>
            <a:ext cx="2475358" cy="1384995"/>
          </a:xfrm>
          <a:prstGeom prst="rect">
            <a:avLst/>
          </a:prstGeom>
          <a:noFill/>
        </p:spPr>
        <p:txBody>
          <a:bodyPr wrap="none" rtlCol="0">
            <a:spAutoFit/>
          </a:bodyPr>
          <a:lstStyle/>
          <a:p>
            <a:pPr marL="285750" indent="-285750">
              <a:buFont typeface="Wingdings" pitchFamily="2" charset="2"/>
              <a:buChar char="§"/>
            </a:pPr>
            <a:r>
              <a:rPr lang="en-US" sz="1400" dirty="0"/>
              <a:t>Churn Prediction</a:t>
            </a:r>
          </a:p>
          <a:p>
            <a:pPr marL="285750" indent="-285750">
              <a:buFont typeface="Wingdings" pitchFamily="2" charset="2"/>
              <a:buChar char="§"/>
            </a:pPr>
            <a:r>
              <a:rPr lang="en-US" sz="1400" dirty="0"/>
              <a:t>Upselling Likelihood</a:t>
            </a:r>
          </a:p>
          <a:p>
            <a:pPr marL="285750" indent="-285750">
              <a:buFont typeface="Wingdings" pitchFamily="2" charset="2"/>
              <a:buChar char="§"/>
            </a:pPr>
            <a:r>
              <a:rPr lang="en-US" sz="1400" dirty="0"/>
              <a:t>Product Propensity /NBO</a:t>
            </a:r>
          </a:p>
          <a:p>
            <a:pPr marL="285750" indent="-285750">
              <a:buFont typeface="Wingdings" pitchFamily="2" charset="2"/>
              <a:buChar char="§"/>
            </a:pPr>
            <a:r>
              <a:rPr lang="en-US" sz="1400" dirty="0"/>
              <a:t>Campaign Management</a:t>
            </a:r>
          </a:p>
          <a:p>
            <a:pPr marL="285750" indent="-285750">
              <a:buFont typeface="Wingdings" pitchFamily="2" charset="2"/>
              <a:buChar char="§"/>
            </a:pPr>
            <a:r>
              <a:rPr lang="en-US" sz="1400" dirty="0"/>
              <a:t>Customer Segmentation</a:t>
            </a:r>
          </a:p>
          <a:p>
            <a:pPr marL="285750" indent="-285750">
              <a:buFont typeface="Wingdings" pitchFamily="2" charset="2"/>
              <a:buChar char="§"/>
            </a:pPr>
            <a:r>
              <a:rPr lang="en-US" sz="1400" dirty="0"/>
              <a:t>…</a:t>
            </a:r>
          </a:p>
        </p:txBody>
      </p:sp>
      <p:sp>
        <p:nvSpPr>
          <p:cNvPr id="16" name="Rectangle 15">
            <a:extLst>
              <a:ext uri="{FF2B5EF4-FFF2-40B4-BE49-F238E27FC236}">
                <a16:creationId xmlns:a16="http://schemas.microsoft.com/office/drawing/2014/main" id="{40D60E06-5198-9641-A9A3-CA315AB3D17F}"/>
              </a:ext>
            </a:extLst>
          </p:cNvPr>
          <p:cNvSpPr/>
          <p:nvPr/>
        </p:nvSpPr>
        <p:spPr>
          <a:xfrm>
            <a:off x="6437987" y="4107618"/>
            <a:ext cx="2291016" cy="234182"/>
          </a:xfrm>
          <a:prstGeom prst="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19" name="Picture 18">
            <a:extLst>
              <a:ext uri="{FF2B5EF4-FFF2-40B4-BE49-F238E27FC236}">
                <a16:creationId xmlns:a16="http://schemas.microsoft.com/office/drawing/2014/main" id="{4AFCB2DC-38E9-B543-8200-EB2FA9F3FA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5695" y="1645262"/>
            <a:ext cx="1964610" cy="1473458"/>
          </a:xfrm>
          <a:prstGeom prst="rect">
            <a:avLst/>
          </a:prstGeom>
        </p:spPr>
      </p:pic>
      <p:sp>
        <p:nvSpPr>
          <p:cNvPr id="6" name="Footer Placeholder 5"/>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6</a:t>
            </a:fld>
            <a:endParaRPr lang="de-DE" dirty="0"/>
          </a:p>
        </p:txBody>
      </p:sp>
    </p:spTree>
    <p:extLst>
      <p:ext uri="{BB962C8B-B14F-4D97-AF65-F5344CB8AC3E}">
        <p14:creationId xmlns:p14="http://schemas.microsoft.com/office/powerpoint/2010/main" val="3455485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F9C16-19AF-441F-A8CC-5944DF7F6680}"/>
              </a:ext>
            </a:extLst>
          </p:cNvPr>
          <p:cNvSpPr>
            <a:spLocks noGrp="1"/>
          </p:cNvSpPr>
          <p:nvPr>
            <p:ph type="title"/>
          </p:nvPr>
        </p:nvSpPr>
        <p:spPr/>
        <p:txBody>
          <a:bodyPr/>
          <a:lstStyle/>
          <a:p>
            <a:r>
              <a:rPr lang="de-DE" dirty="0"/>
              <a:t>Correlation vs. Causality</a:t>
            </a:r>
            <a:endParaRPr lang="en-GB" dirty="0"/>
          </a:p>
        </p:txBody>
      </p:sp>
      <p:sp>
        <p:nvSpPr>
          <p:cNvPr id="4" name="Text Placeholder 3">
            <a:extLst>
              <a:ext uri="{FF2B5EF4-FFF2-40B4-BE49-F238E27FC236}">
                <a16:creationId xmlns:a16="http://schemas.microsoft.com/office/drawing/2014/main" id="{31731C9E-948A-4A32-9515-21FFBE881874}"/>
              </a:ext>
            </a:extLst>
          </p:cNvPr>
          <p:cNvSpPr>
            <a:spLocks noGrp="1"/>
          </p:cNvSpPr>
          <p:nvPr>
            <p:ph type="body" sz="quarter" idx="14"/>
          </p:nvPr>
        </p:nvSpPr>
        <p:spPr>
          <a:xfrm>
            <a:off x="360000" y="900000"/>
            <a:ext cx="8378825" cy="4521549"/>
          </a:xfrm>
        </p:spPr>
        <p:txBody>
          <a:bodyPr/>
          <a:lstStyle/>
          <a:p>
            <a:pPr marL="6350" indent="0">
              <a:buNone/>
            </a:pPr>
            <a:r>
              <a:rPr lang="de-DE" dirty="0"/>
              <a:t>Hypothesis:     Storks bring babies</a:t>
            </a:r>
          </a:p>
          <a:p>
            <a:pPr marL="6350" indent="0">
              <a:buNone/>
            </a:pPr>
            <a:r>
              <a:rPr lang="de-DE" dirty="0"/>
              <a:t>And the data?</a:t>
            </a:r>
          </a:p>
          <a:p>
            <a:pPr marL="6350" indent="0">
              <a:buNone/>
            </a:pPr>
            <a:endParaRPr lang="de-DE" dirty="0"/>
          </a:p>
          <a:p>
            <a:pPr marL="6350" indent="0">
              <a:buNone/>
            </a:pPr>
            <a:endParaRPr lang="en-GB" dirty="0"/>
          </a:p>
          <a:p>
            <a:pPr marL="6350" indent="0">
              <a:buNone/>
            </a:pPr>
            <a:endParaRPr lang="en-GB" dirty="0"/>
          </a:p>
          <a:p>
            <a:pPr marL="6350" indent="0">
              <a:buNone/>
            </a:pPr>
            <a:endParaRPr lang="en-GB" dirty="0"/>
          </a:p>
          <a:p>
            <a:pPr marL="6350" indent="0">
              <a:buNone/>
            </a:pPr>
            <a:endParaRPr lang="en-GB" dirty="0"/>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60</a:t>
            </a:fld>
            <a:endParaRPr lang="de-DE" dirty="0"/>
          </a:p>
        </p:txBody>
      </p:sp>
    </p:spTree>
    <p:extLst>
      <p:ext uri="{BB962C8B-B14F-4D97-AF65-F5344CB8AC3E}">
        <p14:creationId xmlns:p14="http://schemas.microsoft.com/office/powerpoint/2010/main" val="37091888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F9C16-19AF-441F-A8CC-5944DF7F6680}"/>
              </a:ext>
            </a:extLst>
          </p:cNvPr>
          <p:cNvSpPr>
            <a:spLocks noGrp="1"/>
          </p:cNvSpPr>
          <p:nvPr>
            <p:ph type="title"/>
          </p:nvPr>
        </p:nvSpPr>
        <p:spPr/>
        <p:txBody>
          <a:bodyPr/>
          <a:lstStyle/>
          <a:p>
            <a:r>
              <a:rPr lang="de-DE" dirty="0"/>
              <a:t>Correlation vs. Causality</a:t>
            </a:r>
            <a:endParaRPr lang="en-GB" dirty="0"/>
          </a:p>
        </p:txBody>
      </p:sp>
      <p:sp>
        <p:nvSpPr>
          <p:cNvPr id="4" name="Text Placeholder 3">
            <a:extLst>
              <a:ext uri="{FF2B5EF4-FFF2-40B4-BE49-F238E27FC236}">
                <a16:creationId xmlns:a16="http://schemas.microsoft.com/office/drawing/2014/main" id="{31731C9E-948A-4A32-9515-21FFBE881874}"/>
              </a:ext>
            </a:extLst>
          </p:cNvPr>
          <p:cNvSpPr>
            <a:spLocks noGrp="1"/>
          </p:cNvSpPr>
          <p:nvPr>
            <p:ph type="body" sz="quarter" idx="14"/>
          </p:nvPr>
        </p:nvSpPr>
        <p:spPr>
          <a:xfrm>
            <a:off x="360000" y="900000"/>
            <a:ext cx="8378825" cy="4521549"/>
          </a:xfrm>
        </p:spPr>
        <p:txBody>
          <a:bodyPr/>
          <a:lstStyle/>
          <a:p>
            <a:pPr marL="6350" indent="0">
              <a:buNone/>
            </a:pPr>
            <a:r>
              <a:rPr lang="de-DE" dirty="0"/>
              <a:t>Hypothesis:     Storks bring babies</a:t>
            </a:r>
          </a:p>
          <a:p>
            <a:pPr marL="6350" indent="0">
              <a:buNone/>
            </a:pPr>
            <a:r>
              <a:rPr lang="de-DE" dirty="0"/>
              <a:t>And the data?</a:t>
            </a:r>
          </a:p>
          <a:p>
            <a:pPr marL="6350" indent="0">
              <a:buNone/>
            </a:pPr>
            <a:endParaRPr lang="de-DE" dirty="0"/>
          </a:p>
          <a:p>
            <a:pPr marL="6350" indent="0">
              <a:buNone/>
            </a:pPr>
            <a:endParaRPr lang="en-GB" dirty="0"/>
          </a:p>
          <a:p>
            <a:pPr marL="6350" indent="0">
              <a:buNone/>
            </a:pPr>
            <a:endParaRPr lang="en-GB" dirty="0"/>
          </a:p>
          <a:p>
            <a:pPr marL="6350" indent="0">
              <a:buNone/>
            </a:pPr>
            <a:endParaRPr lang="en-GB" dirty="0"/>
          </a:p>
          <a:p>
            <a:pPr marL="6350" indent="0">
              <a:buNone/>
            </a:pPr>
            <a:endParaRPr lang="en-GB" dirty="0"/>
          </a:p>
          <a:p>
            <a:pPr marL="6350" indent="0">
              <a:buNone/>
            </a:pPr>
            <a:endParaRPr lang="en-GB" dirty="0"/>
          </a:p>
          <a:p>
            <a:pPr marL="6350" indent="0">
              <a:buNone/>
            </a:pPr>
            <a:endParaRPr lang="en-GB" dirty="0"/>
          </a:p>
          <a:p>
            <a:pPr marL="6350" indent="0">
              <a:buNone/>
            </a:pPr>
            <a:endParaRPr lang="en-GB" dirty="0"/>
          </a:p>
          <a:p>
            <a:pPr marL="6350" indent="0">
              <a:buNone/>
            </a:pPr>
            <a:r>
              <a:rPr lang="en-GB" dirty="0"/>
              <a:t>Correlation is significant and positive!</a:t>
            </a:r>
          </a:p>
        </p:txBody>
      </p:sp>
      <p:pic>
        <p:nvPicPr>
          <p:cNvPr id="6" name="Picture 5">
            <a:extLst>
              <a:ext uri="{FF2B5EF4-FFF2-40B4-BE49-F238E27FC236}">
                <a16:creationId xmlns:a16="http://schemas.microsoft.com/office/drawing/2014/main" id="{01364887-CBC8-49B0-B233-6FC4AFB1DF4E}"/>
              </a:ext>
            </a:extLst>
          </p:cNvPr>
          <p:cNvPicPr>
            <a:picLocks noChangeAspect="1"/>
          </p:cNvPicPr>
          <p:nvPr/>
        </p:nvPicPr>
        <p:blipFill>
          <a:blip r:embed="rId2"/>
          <a:stretch>
            <a:fillRect/>
          </a:stretch>
        </p:blipFill>
        <p:spPr>
          <a:xfrm>
            <a:off x="2858774" y="1552459"/>
            <a:ext cx="3639303" cy="3216629"/>
          </a:xfrm>
          <a:prstGeom prst="rect">
            <a:avLst/>
          </a:prstGeom>
        </p:spPr>
      </p:pic>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8" name="Slide Number Placeholder 7"/>
          <p:cNvSpPr>
            <a:spLocks noGrp="1"/>
          </p:cNvSpPr>
          <p:nvPr>
            <p:ph type="sldNum" sz="quarter" idx="13"/>
          </p:nvPr>
        </p:nvSpPr>
        <p:spPr/>
        <p:txBody>
          <a:bodyPr/>
          <a:lstStyle/>
          <a:p>
            <a:fld id="{15C29056-5AFA-7949-831A-3EC086771171}" type="slidenum">
              <a:rPr lang="de-DE" smtClean="0"/>
              <a:pPr/>
              <a:t>61</a:t>
            </a:fld>
            <a:endParaRPr lang="de-DE" dirty="0"/>
          </a:p>
        </p:txBody>
      </p:sp>
    </p:spTree>
    <p:extLst>
      <p:ext uri="{BB962C8B-B14F-4D97-AF65-F5344CB8AC3E}">
        <p14:creationId xmlns:p14="http://schemas.microsoft.com/office/powerpoint/2010/main" val="12343087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731C9E-948A-4A32-9515-21FFBE881874}"/>
              </a:ext>
            </a:extLst>
          </p:cNvPr>
          <p:cNvSpPr>
            <a:spLocks noGrp="1"/>
          </p:cNvSpPr>
          <p:nvPr>
            <p:ph type="body" sz="quarter" idx="14"/>
          </p:nvPr>
        </p:nvSpPr>
        <p:spPr>
          <a:xfrm>
            <a:off x="360000" y="900000"/>
            <a:ext cx="8378825" cy="4521549"/>
          </a:xfrm>
        </p:spPr>
        <p:txBody>
          <a:bodyPr/>
          <a:lstStyle/>
          <a:p>
            <a:pPr marL="6350" indent="0">
              <a:buNone/>
            </a:pPr>
            <a:r>
              <a:rPr lang="de-DE" dirty="0"/>
              <a:t>Hypothesis:     Storks bring babies</a:t>
            </a:r>
          </a:p>
          <a:p>
            <a:pPr marL="6350" indent="0">
              <a:buNone/>
            </a:pPr>
            <a:r>
              <a:rPr lang="de-DE" dirty="0"/>
              <a:t>And the data?</a:t>
            </a:r>
          </a:p>
          <a:p>
            <a:pPr marL="6350" indent="0">
              <a:buNone/>
            </a:pPr>
            <a:endParaRPr lang="de-DE" dirty="0"/>
          </a:p>
          <a:p>
            <a:pPr marL="6350" indent="0">
              <a:buNone/>
            </a:pPr>
            <a:endParaRPr lang="en-GB" dirty="0"/>
          </a:p>
          <a:p>
            <a:pPr marL="6350" indent="0">
              <a:buNone/>
            </a:pPr>
            <a:endParaRPr lang="en-GB" dirty="0"/>
          </a:p>
          <a:p>
            <a:pPr marL="6350" indent="0">
              <a:buNone/>
            </a:pPr>
            <a:endParaRPr lang="en-GB" dirty="0"/>
          </a:p>
          <a:p>
            <a:pPr marL="6350" indent="0">
              <a:buNone/>
            </a:pPr>
            <a:endParaRPr lang="en-GB" dirty="0"/>
          </a:p>
          <a:p>
            <a:pPr marL="6350" indent="0">
              <a:buNone/>
            </a:pPr>
            <a:endParaRPr lang="en-GB" dirty="0"/>
          </a:p>
          <a:p>
            <a:pPr marL="6350" indent="0">
              <a:buNone/>
            </a:pPr>
            <a:endParaRPr lang="en-GB" dirty="0"/>
          </a:p>
          <a:p>
            <a:pPr marL="6350" indent="0">
              <a:buNone/>
            </a:pPr>
            <a:endParaRPr lang="en-GB" dirty="0"/>
          </a:p>
          <a:p>
            <a:pPr marL="6350" indent="0">
              <a:buNone/>
            </a:pPr>
            <a:r>
              <a:rPr lang="en-GB" dirty="0"/>
              <a:t>Correlation is significant and positive!</a:t>
            </a:r>
          </a:p>
        </p:txBody>
      </p:sp>
      <p:pic>
        <p:nvPicPr>
          <p:cNvPr id="6" name="Picture 5">
            <a:extLst>
              <a:ext uri="{FF2B5EF4-FFF2-40B4-BE49-F238E27FC236}">
                <a16:creationId xmlns:a16="http://schemas.microsoft.com/office/drawing/2014/main" id="{01364887-CBC8-49B0-B233-6FC4AFB1DF4E}"/>
              </a:ext>
            </a:extLst>
          </p:cNvPr>
          <p:cNvPicPr>
            <a:picLocks noChangeAspect="1"/>
          </p:cNvPicPr>
          <p:nvPr/>
        </p:nvPicPr>
        <p:blipFill>
          <a:blip r:embed="rId2"/>
          <a:stretch>
            <a:fillRect/>
          </a:stretch>
        </p:blipFill>
        <p:spPr>
          <a:xfrm>
            <a:off x="1328283" y="1552459"/>
            <a:ext cx="3639303" cy="3216629"/>
          </a:xfrm>
          <a:prstGeom prst="rect">
            <a:avLst/>
          </a:prstGeom>
        </p:spPr>
      </p:pic>
      <p:sp>
        <p:nvSpPr>
          <p:cNvPr id="2" name="Title 1">
            <a:extLst>
              <a:ext uri="{FF2B5EF4-FFF2-40B4-BE49-F238E27FC236}">
                <a16:creationId xmlns:a16="http://schemas.microsoft.com/office/drawing/2014/main" id="{B23F9C16-19AF-441F-A8CC-5944DF7F6680}"/>
              </a:ext>
            </a:extLst>
          </p:cNvPr>
          <p:cNvSpPr>
            <a:spLocks noGrp="1"/>
          </p:cNvSpPr>
          <p:nvPr>
            <p:ph type="title"/>
          </p:nvPr>
        </p:nvSpPr>
        <p:spPr/>
        <p:txBody>
          <a:bodyPr/>
          <a:lstStyle/>
          <a:p>
            <a:r>
              <a:rPr lang="de-DE" dirty="0"/>
              <a:t>Correlation vs. Causality</a:t>
            </a:r>
            <a:endParaRPr lang="en-GB" dirty="0"/>
          </a:p>
        </p:txBody>
      </p:sp>
      <p:pic>
        <p:nvPicPr>
          <p:cNvPr id="7" name="Picture 6">
            <a:extLst>
              <a:ext uri="{FF2B5EF4-FFF2-40B4-BE49-F238E27FC236}">
                <a16:creationId xmlns:a16="http://schemas.microsoft.com/office/drawing/2014/main" id="{B9C68AA6-FFEE-4FF5-9E4E-A733C2A83D25}"/>
              </a:ext>
            </a:extLst>
          </p:cNvPr>
          <p:cNvPicPr>
            <a:picLocks noChangeAspect="1"/>
          </p:cNvPicPr>
          <p:nvPr/>
        </p:nvPicPr>
        <p:blipFill>
          <a:blip r:embed="rId3"/>
          <a:stretch>
            <a:fillRect/>
          </a:stretch>
        </p:blipFill>
        <p:spPr>
          <a:xfrm>
            <a:off x="5235488" y="1841365"/>
            <a:ext cx="3480495" cy="2590369"/>
          </a:xfrm>
          <a:prstGeom prst="rect">
            <a:avLst/>
          </a:prstGeom>
        </p:spPr>
      </p:pic>
      <p:sp>
        <p:nvSpPr>
          <p:cNvPr id="8" name="Oval 7">
            <a:extLst>
              <a:ext uri="{FF2B5EF4-FFF2-40B4-BE49-F238E27FC236}">
                <a16:creationId xmlns:a16="http://schemas.microsoft.com/office/drawing/2014/main" id="{24A3F554-053E-494B-AD20-B8DBB0DAF111}"/>
              </a:ext>
            </a:extLst>
          </p:cNvPr>
          <p:cNvSpPr/>
          <p:nvPr/>
        </p:nvSpPr>
        <p:spPr>
          <a:xfrm>
            <a:off x="6783421" y="4247745"/>
            <a:ext cx="648511" cy="291829"/>
          </a:xfrm>
          <a:prstGeom prst="ellips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10" name="Slide Number Placeholder 9"/>
          <p:cNvSpPr>
            <a:spLocks noGrp="1"/>
          </p:cNvSpPr>
          <p:nvPr>
            <p:ph type="sldNum" sz="quarter" idx="13"/>
          </p:nvPr>
        </p:nvSpPr>
        <p:spPr/>
        <p:txBody>
          <a:bodyPr/>
          <a:lstStyle/>
          <a:p>
            <a:fld id="{15C29056-5AFA-7949-831A-3EC086771171}" type="slidenum">
              <a:rPr lang="de-DE" smtClean="0"/>
              <a:pPr/>
              <a:t>62</a:t>
            </a:fld>
            <a:endParaRPr lang="de-DE" dirty="0"/>
          </a:p>
        </p:txBody>
      </p:sp>
    </p:spTree>
    <p:extLst>
      <p:ext uri="{BB962C8B-B14F-4D97-AF65-F5344CB8AC3E}">
        <p14:creationId xmlns:p14="http://schemas.microsoft.com/office/powerpoint/2010/main" val="30504030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E34F9-1B22-4943-9A54-9B71892CA8F3}"/>
              </a:ext>
            </a:extLst>
          </p:cNvPr>
          <p:cNvSpPr>
            <a:spLocks noGrp="1"/>
          </p:cNvSpPr>
          <p:nvPr>
            <p:ph type="title"/>
          </p:nvPr>
        </p:nvSpPr>
        <p:spPr/>
        <p:txBody>
          <a:bodyPr/>
          <a:lstStyle/>
          <a:p>
            <a:r>
              <a:rPr lang="de-DE" dirty="0"/>
              <a:t>Simpson‘s Paradox</a:t>
            </a:r>
            <a:endParaRPr lang="en-GB" dirty="0"/>
          </a:p>
        </p:txBody>
      </p:sp>
      <p:sp>
        <p:nvSpPr>
          <p:cNvPr id="4" name="Text Placeholder 3">
            <a:extLst>
              <a:ext uri="{FF2B5EF4-FFF2-40B4-BE49-F238E27FC236}">
                <a16:creationId xmlns:a16="http://schemas.microsoft.com/office/drawing/2014/main" id="{2DE69DB6-68FB-4C48-B6A0-1A115F6AA2BB}"/>
              </a:ext>
            </a:extLst>
          </p:cNvPr>
          <p:cNvSpPr>
            <a:spLocks noGrp="1"/>
          </p:cNvSpPr>
          <p:nvPr>
            <p:ph type="body" sz="quarter" idx="14"/>
          </p:nvPr>
        </p:nvSpPr>
        <p:spPr/>
        <p:txBody>
          <a:bodyPr/>
          <a:lstStyle/>
          <a:p>
            <a:r>
              <a:rPr lang="de-DE" dirty="0"/>
              <a:t>Should I start smoking to live longer?</a:t>
            </a:r>
          </a:p>
          <a:p>
            <a:r>
              <a:rPr lang="de-DE" b="1" dirty="0"/>
              <a:t>Mortality Rate Study</a:t>
            </a:r>
          </a:p>
          <a:p>
            <a:endParaRPr lang="en-GB" dirty="0"/>
          </a:p>
        </p:txBody>
      </p:sp>
      <p:pic>
        <p:nvPicPr>
          <p:cNvPr id="6" name="Picture 5">
            <a:extLst>
              <a:ext uri="{FF2B5EF4-FFF2-40B4-BE49-F238E27FC236}">
                <a16:creationId xmlns:a16="http://schemas.microsoft.com/office/drawing/2014/main" id="{E3BD64FD-68DC-4658-A7C2-2DAA752281EE}"/>
              </a:ext>
            </a:extLst>
          </p:cNvPr>
          <p:cNvPicPr>
            <a:picLocks noChangeAspect="1"/>
          </p:cNvPicPr>
          <p:nvPr/>
        </p:nvPicPr>
        <p:blipFill>
          <a:blip r:embed="rId2"/>
          <a:stretch>
            <a:fillRect/>
          </a:stretch>
        </p:blipFill>
        <p:spPr>
          <a:xfrm>
            <a:off x="6341006" y="2818521"/>
            <a:ext cx="2444219" cy="2229481"/>
          </a:xfrm>
          <a:prstGeom prst="rect">
            <a:avLst/>
          </a:prstGeom>
        </p:spPr>
      </p:pic>
      <p:graphicFrame>
        <p:nvGraphicFramePr>
          <p:cNvPr id="7" name="Table 7">
            <a:extLst>
              <a:ext uri="{FF2B5EF4-FFF2-40B4-BE49-F238E27FC236}">
                <a16:creationId xmlns:a16="http://schemas.microsoft.com/office/drawing/2014/main" id="{221CB88B-579F-47A8-AC04-3E52D67F640B}"/>
              </a:ext>
            </a:extLst>
          </p:cNvPr>
          <p:cNvGraphicFramePr>
            <a:graphicFrameLocks noGrp="1"/>
          </p:cNvGraphicFramePr>
          <p:nvPr>
            <p:extLst>
              <p:ext uri="{D42A27DB-BD31-4B8C-83A1-F6EECF244321}">
                <p14:modId xmlns:p14="http://schemas.microsoft.com/office/powerpoint/2010/main" val="1814607631"/>
              </p:ext>
            </p:extLst>
          </p:nvPr>
        </p:nvGraphicFramePr>
        <p:xfrm>
          <a:off x="731389" y="2214658"/>
          <a:ext cx="5053325" cy="1483360"/>
        </p:xfrm>
        <a:graphic>
          <a:graphicData uri="http://schemas.openxmlformats.org/drawingml/2006/table">
            <a:tbl>
              <a:tblPr firstRow="1" bandRow="1">
                <a:tableStyleId>{5C22544A-7EE6-4342-B048-85BDC9FD1C3A}</a:tableStyleId>
              </a:tblPr>
              <a:tblGrid>
                <a:gridCol w="1253054">
                  <a:extLst>
                    <a:ext uri="{9D8B030D-6E8A-4147-A177-3AD203B41FA5}">
                      <a16:colId xmlns:a16="http://schemas.microsoft.com/office/drawing/2014/main" val="1640573892"/>
                    </a:ext>
                  </a:extLst>
                </a:gridCol>
                <a:gridCol w="888459">
                  <a:extLst>
                    <a:ext uri="{9D8B030D-6E8A-4147-A177-3AD203B41FA5}">
                      <a16:colId xmlns:a16="http://schemas.microsoft.com/office/drawing/2014/main" val="1205459458"/>
                    </a:ext>
                  </a:extLst>
                </a:gridCol>
                <a:gridCol w="1031132">
                  <a:extLst>
                    <a:ext uri="{9D8B030D-6E8A-4147-A177-3AD203B41FA5}">
                      <a16:colId xmlns:a16="http://schemas.microsoft.com/office/drawing/2014/main" val="1779383773"/>
                    </a:ext>
                  </a:extLst>
                </a:gridCol>
                <a:gridCol w="985736">
                  <a:extLst>
                    <a:ext uri="{9D8B030D-6E8A-4147-A177-3AD203B41FA5}">
                      <a16:colId xmlns:a16="http://schemas.microsoft.com/office/drawing/2014/main" val="3694310970"/>
                    </a:ext>
                  </a:extLst>
                </a:gridCol>
                <a:gridCol w="894944">
                  <a:extLst>
                    <a:ext uri="{9D8B030D-6E8A-4147-A177-3AD203B41FA5}">
                      <a16:colId xmlns:a16="http://schemas.microsoft.com/office/drawing/2014/main" val="1667435125"/>
                    </a:ext>
                  </a:extLst>
                </a:gridCol>
              </a:tblGrid>
              <a:tr h="370840">
                <a:tc>
                  <a:txBody>
                    <a:bodyPr/>
                    <a:lstStyle/>
                    <a:p>
                      <a:endParaRPr lang="en-GB"/>
                    </a:p>
                  </a:txBody>
                  <a:tcPr/>
                </a:tc>
                <a:tc>
                  <a:txBody>
                    <a:bodyPr/>
                    <a:lstStyle/>
                    <a:p>
                      <a:pPr algn="ctr"/>
                      <a:r>
                        <a:rPr lang="de-DE" dirty="0"/>
                        <a:t>Died</a:t>
                      </a:r>
                      <a:endParaRPr lang="en-GB" dirty="0"/>
                    </a:p>
                  </a:txBody>
                  <a:tcPr/>
                </a:tc>
                <a:tc>
                  <a:txBody>
                    <a:bodyPr/>
                    <a:lstStyle/>
                    <a:p>
                      <a:pPr algn="ctr"/>
                      <a:r>
                        <a:rPr lang="de-DE" dirty="0"/>
                        <a:t>Survived</a:t>
                      </a:r>
                      <a:endParaRPr lang="en-GB" dirty="0"/>
                    </a:p>
                  </a:txBody>
                  <a:tcPr/>
                </a:tc>
                <a:tc>
                  <a:txBody>
                    <a:bodyPr/>
                    <a:lstStyle/>
                    <a:p>
                      <a:pPr algn="ctr"/>
                      <a:r>
                        <a:rPr lang="de-DE" dirty="0"/>
                        <a:t>Total</a:t>
                      </a:r>
                      <a:endParaRPr lang="en-GB" dirty="0"/>
                    </a:p>
                  </a:txBody>
                  <a:tcPr/>
                </a:tc>
                <a:tc>
                  <a:txBody>
                    <a:bodyPr/>
                    <a:lstStyle/>
                    <a:p>
                      <a:pPr algn="ctr"/>
                      <a:r>
                        <a:rPr lang="de-DE" dirty="0"/>
                        <a:t>Rate</a:t>
                      </a:r>
                      <a:endParaRPr lang="en-GB" dirty="0"/>
                    </a:p>
                  </a:txBody>
                  <a:tcPr/>
                </a:tc>
                <a:extLst>
                  <a:ext uri="{0D108BD9-81ED-4DB2-BD59-A6C34878D82A}">
                    <a16:rowId xmlns:a16="http://schemas.microsoft.com/office/drawing/2014/main" val="1323292232"/>
                  </a:ext>
                </a:extLst>
              </a:tr>
              <a:tr h="370840">
                <a:tc>
                  <a:txBody>
                    <a:bodyPr/>
                    <a:lstStyle/>
                    <a:p>
                      <a:r>
                        <a:rPr lang="de-DE" dirty="0"/>
                        <a:t>Smokers</a:t>
                      </a:r>
                      <a:endParaRPr lang="en-GB" dirty="0"/>
                    </a:p>
                  </a:txBody>
                  <a:tcPr/>
                </a:tc>
                <a:tc>
                  <a:txBody>
                    <a:bodyPr/>
                    <a:lstStyle/>
                    <a:p>
                      <a:pPr algn="r"/>
                      <a:r>
                        <a:rPr lang="de-DE" dirty="0"/>
                        <a:t>139</a:t>
                      </a:r>
                      <a:endParaRPr lang="en-GB" dirty="0"/>
                    </a:p>
                  </a:txBody>
                  <a:tcPr/>
                </a:tc>
                <a:tc>
                  <a:txBody>
                    <a:bodyPr/>
                    <a:lstStyle/>
                    <a:p>
                      <a:pPr algn="r"/>
                      <a:r>
                        <a:rPr lang="de-DE" dirty="0"/>
                        <a:t>443</a:t>
                      </a:r>
                      <a:endParaRPr lang="en-GB" dirty="0"/>
                    </a:p>
                  </a:txBody>
                  <a:tcPr/>
                </a:tc>
                <a:tc>
                  <a:txBody>
                    <a:bodyPr/>
                    <a:lstStyle/>
                    <a:p>
                      <a:pPr algn="r"/>
                      <a:r>
                        <a:rPr lang="de-DE" dirty="0"/>
                        <a:t>582</a:t>
                      </a:r>
                      <a:endParaRPr lang="en-GB" dirty="0"/>
                    </a:p>
                  </a:txBody>
                  <a:tcPr/>
                </a:tc>
                <a:tc>
                  <a:txBody>
                    <a:bodyPr/>
                    <a:lstStyle/>
                    <a:p>
                      <a:pPr algn="r"/>
                      <a:r>
                        <a:rPr lang="de-DE" dirty="0"/>
                        <a:t>23.9%</a:t>
                      </a:r>
                      <a:endParaRPr lang="en-GB" dirty="0"/>
                    </a:p>
                  </a:txBody>
                  <a:tcPr/>
                </a:tc>
                <a:extLst>
                  <a:ext uri="{0D108BD9-81ED-4DB2-BD59-A6C34878D82A}">
                    <a16:rowId xmlns:a16="http://schemas.microsoft.com/office/drawing/2014/main" val="1643838865"/>
                  </a:ext>
                </a:extLst>
              </a:tr>
              <a:tr h="370840">
                <a:tc>
                  <a:txBody>
                    <a:bodyPr/>
                    <a:lstStyle/>
                    <a:p>
                      <a:r>
                        <a:rPr lang="de-DE" dirty="0"/>
                        <a:t>Non Smokers</a:t>
                      </a:r>
                      <a:endParaRPr lang="en-GB" dirty="0"/>
                    </a:p>
                  </a:txBody>
                  <a:tcPr/>
                </a:tc>
                <a:tc>
                  <a:txBody>
                    <a:bodyPr/>
                    <a:lstStyle/>
                    <a:p>
                      <a:pPr algn="r"/>
                      <a:r>
                        <a:rPr lang="de-DE" dirty="0"/>
                        <a:t>230</a:t>
                      </a:r>
                      <a:endParaRPr lang="en-GB" dirty="0"/>
                    </a:p>
                  </a:txBody>
                  <a:tcPr/>
                </a:tc>
                <a:tc>
                  <a:txBody>
                    <a:bodyPr/>
                    <a:lstStyle/>
                    <a:p>
                      <a:pPr algn="r"/>
                      <a:r>
                        <a:rPr lang="de-DE" dirty="0"/>
                        <a:t>502</a:t>
                      </a:r>
                      <a:endParaRPr lang="en-GB" dirty="0"/>
                    </a:p>
                  </a:txBody>
                  <a:tcPr/>
                </a:tc>
                <a:tc>
                  <a:txBody>
                    <a:bodyPr/>
                    <a:lstStyle/>
                    <a:p>
                      <a:pPr algn="r"/>
                      <a:r>
                        <a:rPr lang="de-DE" dirty="0"/>
                        <a:t>732</a:t>
                      </a:r>
                      <a:endParaRPr lang="en-GB" dirty="0"/>
                    </a:p>
                  </a:txBody>
                  <a:tcPr/>
                </a:tc>
                <a:tc>
                  <a:txBody>
                    <a:bodyPr/>
                    <a:lstStyle/>
                    <a:p>
                      <a:pPr algn="r"/>
                      <a:r>
                        <a:rPr lang="de-DE" dirty="0"/>
                        <a:t>31.4%</a:t>
                      </a:r>
                      <a:endParaRPr lang="en-GB" dirty="0"/>
                    </a:p>
                  </a:txBody>
                  <a:tcPr/>
                </a:tc>
                <a:extLst>
                  <a:ext uri="{0D108BD9-81ED-4DB2-BD59-A6C34878D82A}">
                    <a16:rowId xmlns:a16="http://schemas.microsoft.com/office/drawing/2014/main" val="3432660148"/>
                  </a:ext>
                </a:extLst>
              </a:tr>
              <a:tr h="370840">
                <a:tc>
                  <a:txBody>
                    <a:bodyPr/>
                    <a:lstStyle/>
                    <a:p>
                      <a:r>
                        <a:rPr lang="de-DE" dirty="0"/>
                        <a:t>Total</a:t>
                      </a:r>
                      <a:endParaRPr lang="en-GB" dirty="0"/>
                    </a:p>
                  </a:txBody>
                  <a:tcPr/>
                </a:tc>
                <a:tc>
                  <a:txBody>
                    <a:bodyPr/>
                    <a:lstStyle/>
                    <a:p>
                      <a:pPr algn="r"/>
                      <a:r>
                        <a:rPr lang="de-DE" dirty="0"/>
                        <a:t>369</a:t>
                      </a:r>
                      <a:endParaRPr lang="en-GB" dirty="0"/>
                    </a:p>
                  </a:txBody>
                  <a:tcPr/>
                </a:tc>
                <a:tc>
                  <a:txBody>
                    <a:bodyPr/>
                    <a:lstStyle/>
                    <a:p>
                      <a:pPr algn="r"/>
                      <a:r>
                        <a:rPr lang="de-DE" dirty="0"/>
                        <a:t>945</a:t>
                      </a:r>
                      <a:endParaRPr lang="en-GB" dirty="0"/>
                    </a:p>
                  </a:txBody>
                  <a:tcPr/>
                </a:tc>
                <a:tc>
                  <a:txBody>
                    <a:bodyPr/>
                    <a:lstStyle/>
                    <a:p>
                      <a:pPr algn="r"/>
                      <a:r>
                        <a:rPr lang="de-DE" dirty="0"/>
                        <a:t>1314</a:t>
                      </a:r>
                      <a:endParaRPr lang="en-GB" dirty="0"/>
                    </a:p>
                  </a:txBody>
                  <a:tcPr/>
                </a:tc>
                <a:tc>
                  <a:txBody>
                    <a:bodyPr/>
                    <a:lstStyle/>
                    <a:p>
                      <a:pPr algn="r"/>
                      <a:r>
                        <a:rPr lang="de-DE" dirty="0"/>
                        <a:t>28.1%</a:t>
                      </a:r>
                      <a:endParaRPr lang="en-GB" dirty="0"/>
                    </a:p>
                  </a:txBody>
                  <a:tcPr/>
                </a:tc>
                <a:extLst>
                  <a:ext uri="{0D108BD9-81ED-4DB2-BD59-A6C34878D82A}">
                    <a16:rowId xmlns:a16="http://schemas.microsoft.com/office/drawing/2014/main" val="388043162"/>
                  </a:ext>
                </a:extLst>
              </a:tr>
            </a:tbl>
          </a:graphicData>
        </a:graphic>
      </p:graphicFrame>
      <p:sp>
        <p:nvSpPr>
          <p:cNvPr id="9" name="TextBox 8">
            <a:extLst>
              <a:ext uri="{FF2B5EF4-FFF2-40B4-BE49-F238E27FC236}">
                <a16:creationId xmlns:a16="http://schemas.microsoft.com/office/drawing/2014/main" id="{8B5329DC-AD2C-4519-A942-C97D2513B0F9}"/>
              </a:ext>
            </a:extLst>
          </p:cNvPr>
          <p:cNvSpPr txBox="1"/>
          <p:nvPr/>
        </p:nvSpPr>
        <p:spPr>
          <a:xfrm>
            <a:off x="731389" y="4691889"/>
            <a:ext cx="4572000" cy="246221"/>
          </a:xfrm>
          <a:prstGeom prst="rect">
            <a:avLst/>
          </a:prstGeom>
          <a:solidFill>
            <a:schemeClr val="bg1"/>
          </a:solidFill>
        </p:spPr>
        <p:txBody>
          <a:bodyPr wrap="square">
            <a:spAutoFit/>
          </a:bodyPr>
          <a:lstStyle/>
          <a:p>
            <a:r>
              <a:rPr lang="it-IT" sz="1000" b="0" i="0" u="none" strike="noStrike" baseline="0" dirty="0">
                <a:latin typeface="Arial" panose="020B0604020202020204" pitchFamily="34" charset="0"/>
                <a:cs typeface="Arial" panose="020B0604020202020204" pitchFamily="34" charset="0"/>
              </a:rPr>
              <a:t>Credit: </a:t>
            </a:r>
            <a:r>
              <a:rPr lang="it-IT" sz="1000" b="0" i="0" u="none" strike="noStrike" baseline="0" dirty="0">
                <a:latin typeface="Arial" panose="020B0604020202020204" pitchFamily="34" charset="0"/>
                <a:cs typeface="Arial" panose="020B0604020202020204" pitchFamily="34" charset="0"/>
                <a:hlinkClick r:id="rId3"/>
              </a:rPr>
              <a:t>http://www.significancemagazine.org/details/webexclusive/2671151/</a:t>
            </a:r>
            <a:r>
              <a:rPr lang="it-IT" sz="1000" b="0" i="0" u="none" strike="noStrike" baseline="0" dirty="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10" name="Slide Number Placeholder 9"/>
          <p:cNvSpPr>
            <a:spLocks noGrp="1"/>
          </p:cNvSpPr>
          <p:nvPr>
            <p:ph type="sldNum" sz="quarter" idx="13"/>
          </p:nvPr>
        </p:nvSpPr>
        <p:spPr/>
        <p:txBody>
          <a:bodyPr/>
          <a:lstStyle/>
          <a:p>
            <a:fld id="{15C29056-5AFA-7949-831A-3EC086771171}" type="slidenum">
              <a:rPr lang="de-DE" smtClean="0"/>
              <a:pPr/>
              <a:t>63</a:t>
            </a:fld>
            <a:endParaRPr lang="de-DE" dirty="0"/>
          </a:p>
        </p:txBody>
      </p:sp>
    </p:spTree>
    <p:extLst>
      <p:ext uri="{BB962C8B-B14F-4D97-AF65-F5344CB8AC3E}">
        <p14:creationId xmlns:p14="http://schemas.microsoft.com/office/powerpoint/2010/main" val="10839259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D5DEB-4CF5-4F08-9272-5461F9415D5D}"/>
              </a:ext>
            </a:extLst>
          </p:cNvPr>
          <p:cNvSpPr>
            <a:spLocks noGrp="1"/>
          </p:cNvSpPr>
          <p:nvPr>
            <p:ph type="title"/>
          </p:nvPr>
        </p:nvSpPr>
        <p:spPr/>
        <p:txBody>
          <a:bodyPr/>
          <a:lstStyle/>
          <a:p>
            <a:r>
              <a:rPr lang="de-DE" dirty="0"/>
              <a:t>Simpson‘s Paradox</a:t>
            </a:r>
            <a:endParaRPr lang="en-GB" dirty="0"/>
          </a:p>
        </p:txBody>
      </p:sp>
      <p:sp>
        <p:nvSpPr>
          <p:cNvPr id="4" name="Text Placeholder 3">
            <a:extLst>
              <a:ext uri="{FF2B5EF4-FFF2-40B4-BE49-F238E27FC236}">
                <a16:creationId xmlns:a16="http://schemas.microsoft.com/office/drawing/2014/main" id="{ED9CA0B5-E0F3-4882-83CE-9218885C5EA1}"/>
              </a:ext>
            </a:extLst>
          </p:cNvPr>
          <p:cNvSpPr>
            <a:spLocks noGrp="1"/>
          </p:cNvSpPr>
          <p:nvPr>
            <p:ph type="body" sz="quarter" idx="14"/>
          </p:nvPr>
        </p:nvSpPr>
        <p:spPr>
          <a:xfrm>
            <a:off x="911234" y="1176019"/>
            <a:ext cx="2785277" cy="500783"/>
          </a:xfrm>
        </p:spPr>
        <p:txBody>
          <a:bodyPr/>
          <a:lstStyle/>
          <a:p>
            <a:pPr marL="6350" indent="0" algn="ctr">
              <a:buNone/>
            </a:pPr>
            <a:r>
              <a:rPr lang="de-DE" dirty="0"/>
              <a:t>Mortality Rates by Age</a:t>
            </a:r>
            <a:endParaRPr lang="en-GB" dirty="0"/>
          </a:p>
        </p:txBody>
      </p:sp>
      <p:pic>
        <p:nvPicPr>
          <p:cNvPr id="7" name="Picture 6">
            <a:extLst>
              <a:ext uri="{FF2B5EF4-FFF2-40B4-BE49-F238E27FC236}">
                <a16:creationId xmlns:a16="http://schemas.microsoft.com/office/drawing/2014/main" id="{0745D0A5-14D8-4DF5-AA2B-8459B6EF1BA6}"/>
              </a:ext>
            </a:extLst>
          </p:cNvPr>
          <p:cNvPicPr>
            <a:picLocks noChangeAspect="1"/>
          </p:cNvPicPr>
          <p:nvPr/>
        </p:nvPicPr>
        <p:blipFill>
          <a:blip r:embed="rId2"/>
          <a:stretch>
            <a:fillRect/>
          </a:stretch>
        </p:blipFill>
        <p:spPr>
          <a:xfrm>
            <a:off x="5407455" y="1842292"/>
            <a:ext cx="2880810" cy="2104591"/>
          </a:xfrm>
          <a:prstGeom prst="rect">
            <a:avLst/>
          </a:prstGeom>
        </p:spPr>
      </p:pic>
      <p:sp>
        <p:nvSpPr>
          <p:cNvPr id="8" name="Text Placeholder 3">
            <a:extLst>
              <a:ext uri="{FF2B5EF4-FFF2-40B4-BE49-F238E27FC236}">
                <a16:creationId xmlns:a16="http://schemas.microsoft.com/office/drawing/2014/main" id="{35475EAD-DD9C-4BCE-B3F5-DDB21E538DBC}"/>
              </a:ext>
            </a:extLst>
          </p:cNvPr>
          <p:cNvSpPr txBox="1">
            <a:spLocks/>
          </p:cNvSpPr>
          <p:nvPr/>
        </p:nvSpPr>
        <p:spPr>
          <a:xfrm>
            <a:off x="5455221" y="1108896"/>
            <a:ext cx="2785277" cy="500783"/>
          </a:xfrm>
          <a:prstGeom prst="rect">
            <a:avLst/>
          </a:prstGeom>
        </p:spPr>
        <p:txBody>
          <a:bodyPr vert="horz" lIns="0" tIns="0" rIns="0" bIns="0" rtlCol="0">
            <a:noAutofit/>
          </a:bodyPr>
          <a:lstStyle>
            <a:lvl1pPr marL="266700" indent="-260350" algn="l" defTabSz="685800" rtl="0" eaLnBrk="1" latinLnBrk="0" hangingPunct="1">
              <a:lnSpc>
                <a:spcPct val="100000"/>
              </a:lnSpc>
              <a:spcBef>
                <a:spcPts val="750"/>
              </a:spcBef>
              <a:buClr>
                <a:srgbClr val="92AEBC"/>
              </a:buClr>
              <a:buFont typeface="Symbol" pitchFamily="2" charset="2"/>
              <a:buChar char="-"/>
              <a:tabLst/>
              <a:defRPr sz="2000" b="0" i="0" kern="120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defRPr>
            </a:lvl1pPr>
            <a:lvl2pPr marL="48895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defRPr>
            </a:lvl2pPr>
            <a:lvl3pPr marL="711200" indent="-222250" algn="l" defTabSz="685800" rtl="0" eaLnBrk="1" latinLnBrk="0" hangingPunct="1">
              <a:lnSpc>
                <a:spcPct val="100000"/>
              </a:lnSpc>
              <a:spcBef>
                <a:spcPts val="375"/>
              </a:spcBef>
              <a:buClr>
                <a:srgbClr val="92AEBC"/>
              </a:buClr>
              <a:buFont typeface="Symbol" pitchFamily="2" charset="2"/>
              <a:buChar char="-"/>
              <a:tabLst/>
              <a:defRPr sz="1400" b="0" i="0" kern="120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defRPr>
            </a:lvl3pPr>
            <a:lvl4pPr marL="933450" marR="0" indent="-222250" algn="l" defTabSz="685800" rtl="0" eaLnBrk="1" fontAlgn="auto" latinLnBrk="0" hangingPunct="1">
              <a:lnSpc>
                <a:spcPct val="100000"/>
              </a:lnSpc>
              <a:spcBef>
                <a:spcPts val="375"/>
              </a:spcBef>
              <a:spcAft>
                <a:spcPts val="0"/>
              </a:spcAft>
              <a:buClr>
                <a:srgbClr val="92AEBC"/>
              </a:buClr>
              <a:buSzTx/>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4pPr>
            <a:lvl5pPr marL="1155700" indent="-222250" algn="l" defTabSz="685800" rtl="0" eaLnBrk="1" latinLnBrk="0" hangingPunct="1">
              <a:lnSpc>
                <a:spcPct val="100000"/>
              </a:lnSpc>
              <a:spcBef>
                <a:spcPts val="375"/>
              </a:spcBef>
              <a:buClr>
                <a:srgbClr val="92AEBC"/>
              </a:buClr>
              <a:buFont typeface="Symbol" pitchFamily="2" charset="2"/>
              <a:buChar char="-"/>
              <a:tabLst/>
              <a:defRPr sz="1400" kern="1200">
                <a:solidFill>
                  <a:schemeClr val="tx1">
                    <a:lumMod val="75000"/>
                  </a:schemeClr>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j-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350" indent="0" algn="ctr">
              <a:buFont typeface="Symbol" pitchFamily="2" charset="2"/>
              <a:buNone/>
            </a:pPr>
            <a:r>
              <a:rPr lang="de-DE" dirty="0"/>
              <a:t>Distribution of Age by Smoking Status</a:t>
            </a:r>
            <a:endParaRPr lang="en-GB" dirty="0"/>
          </a:p>
        </p:txBody>
      </p:sp>
      <p:pic>
        <p:nvPicPr>
          <p:cNvPr id="9" name="Picture 8">
            <a:extLst>
              <a:ext uri="{FF2B5EF4-FFF2-40B4-BE49-F238E27FC236}">
                <a16:creationId xmlns:a16="http://schemas.microsoft.com/office/drawing/2014/main" id="{A7DA2FEA-F937-45E2-8BD8-34DFA44341F9}"/>
              </a:ext>
            </a:extLst>
          </p:cNvPr>
          <p:cNvPicPr>
            <a:picLocks noChangeAspect="1"/>
          </p:cNvPicPr>
          <p:nvPr/>
        </p:nvPicPr>
        <p:blipFill>
          <a:blip r:embed="rId3"/>
          <a:stretch>
            <a:fillRect/>
          </a:stretch>
        </p:blipFill>
        <p:spPr>
          <a:xfrm>
            <a:off x="731866" y="1842292"/>
            <a:ext cx="3519492" cy="2110765"/>
          </a:xfrm>
          <a:prstGeom prst="rect">
            <a:avLst/>
          </a:prstGeom>
        </p:spPr>
      </p:pic>
      <p:sp>
        <p:nvSpPr>
          <p:cNvPr id="11" name="TextBox 10">
            <a:extLst>
              <a:ext uri="{FF2B5EF4-FFF2-40B4-BE49-F238E27FC236}">
                <a16:creationId xmlns:a16="http://schemas.microsoft.com/office/drawing/2014/main" id="{04892E41-5D96-4B03-A82A-E157886C3D92}"/>
              </a:ext>
            </a:extLst>
          </p:cNvPr>
          <p:cNvSpPr txBox="1"/>
          <p:nvPr/>
        </p:nvSpPr>
        <p:spPr>
          <a:xfrm>
            <a:off x="1527241" y="4408594"/>
            <a:ext cx="5573950" cy="553998"/>
          </a:xfrm>
          <a:prstGeom prst="rect">
            <a:avLst/>
          </a:prstGeom>
          <a:solidFill>
            <a:schemeClr val="bg1"/>
          </a:solidFill>
        </p:spPr>
        <p:txBody>
          <a:bodyPr wrap="square">
            <a:spAutoFit/>
          </a:bodyPr>
          <a:lstStyle/>
          <a:p>
            <a:pPr algn="l"/>
            <a:r>
              <a:rPr lang="it-IT" sz="1000" b="0" i="0" u="none" strike="noStrike" baseline="0" dirty="0">
                <a:latin typeface="Arial" panose="020B0604020202020204" pitchFamily="34" charset="0"/>
                <a:cs typeface="Arial" panose="020B0604020202020204" pitchFamily="34" charset="0"/>
              </a:rPr>
              <a:t>Credit: </a:t>
            </a:r>
            <a:r>
              <a:rPr lang="it-IT" sz="1000" b="0" i="0" u="none" strike="noStrike" baseline="0" dirty="0">
                <a:latin typeface="Arial" panose="020B0604020202020204" pitchFamily="34" charset="0"/>
                <a:cs typeface="Arial" panose="020B0604020202020204" pitchFamily="34" charset="0"/>
                <a:hlinkClick r:id="rId4"/>
              </a:rPr>
              <a:t>http://www.significancemagazine.org/details/webexclusive/2671151/</a:t>
            </a:r>
            <a:r>
              <a:rPr lang="it-IT" sz="1000" b="0" i="0" u="none" strike="noStrike" baseline="0" dirty="0">
                <a:latin typeface="Arial" panose="020B0604020202020204" pitchFamily="34" charset="0"/>
                <a:cs typeface="Arial" panose="020B0604020202020204" pitchFamily="34" charset="0"/>
              </a:rPr>
              <a:t> </a:t>
            </a:r>
          </a:p>
          <a:p>
            <a:pPr algn="l"/>
            <a:endParaRPr lang="en-GB" sz="1000" b="0" i="0" u="none" strike="noStrike" baseline="0" dirty="0">
              <a:latin typeface="Arial" panose="020B0604020202020204" pitchFamily="34" charset="0"/>
              <a:cs typeface="Arial" panose="020B0604020202020204" pitchFamily="34" charset="0"/>
            </a:endParaRPr>
          </a:p>
          <a:p>
            <a:pPr algn="l"/>
            <a:r>
              <a:rPr lang="en-GB" sz="1000" b="0" i="0" u="none" strike="noStrike" baseline="0" dirty="0">
                <a:latin typeface="Arial" panose="020B0604020202020204" pitchFamily="34" charset="0"/>
                <a:cs typeface="Arial" panose="020B0604020202020204" pitchFamily="34" charset="0"/>
              </a:rPr>
              <a:t>Simpsons-Paradox-A-Cautionary-Tale-in-Advanced-Analytics.html  </a:t>
            </a:r>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10" name="Slide Number Placeholder 9"/>
          <p:cNvSpPr>
            <a:spLocks noGrp="1"/>
          </p:cNvSpPr>
          <p:nvPr>
            <p:ph type="sldNum" sz="quarter" idx="13"/>
          </p:nvPr>
        </p:nvSpPr>
        <p:spPr/>
        <p:txBody>
          <a:bodyPr/>
          <a:lstStyle/>
          <a:p>
            <a:fld id="{15C29056-5AFA-7949-831A-3EC086771171}" type="slidenum">
              <a:rPr lang="de-DE" smtClean="0"/>
              <a:pPr/>
              <a:t>64</a:t>
            </a:fld>
            <a:endParaRPr lang="de-DE" dirty="0"/>
          </a:p>
        </p:txBody>
      </p:sp>
    </p:spTree>
    <p:extLst>
      <p:ext uri="{BB962C8B-B14F-4D97-AF65-F5344CB8AC3E}">
        <p14:creationId xmlns:p14="http://schemas.microsoft.com/office/powerpoint/2010/main" val="30425231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A54E2-BA29-4879-A8FB-7576CC031001}"/>
              </a:ext>
            </a:extLst>
          </p:cNvPr>
          <p:cNvSpPr>
            <a:spLocks noGrp="1"/>
          </p:cNvSpPr>
          <p:nvPr>
            <p:ph type="title"/>
          </p:nvPr>
        </p:nvSpPr>
        <p:spPr/>
        <p:txBody>
          <a:bodyPr/>
          <a:lstStyle/>
          <a:p>
            <a:r>
              <a:rPr lang="de-DE" dirty="0"/>
              <a:t>Simpson‘s Paradox</a:t>
            </a:r>
            <a:endParaRPr lang="en-GB" dirty="0"/>
          </a:p>
        </p:txBody>
      </p:sp>
      <p:sp>
        <p:nvSpPr>
          <p:cNvPr id="4" name="Text Placeholder 3">
            <a:extLst>
              <a:ext uri="{FF2B5EF4-FFF2-40B4-BE49-F238E27FC236}">
                <a16:creationId xmlns:a16="http://schemas.microsoft.com/office/drawing/2014/main" id="{E3952CE9-9BDF-4F5A-839C-FD0765E04454}"/>
              </a:ext>
            </a:extLst>
          </p:cNvPr>
          <p:cNvSpPr>
            <a:spLocks noGrp="1"/>
          </p:cNvSpPr>
          <p:nvPr>
            <p:ph type="body" sz="quarter" idx="14"/>
          </p:nvPr>
        </p:nvSpPr>
        <p:spPr>
          <a:xfrm>
            <a:off x="360000" y="4468238"/>
            <a:ext cx="8378825" cy="473952"/>
          </a:xfrm>
        </p:spPr>
        <p:txBody>
          <a:bodyPr/>
          <a:lstStyle/>
          <a:p>
            <a:pPr marL="6350" indent="0">
              <a:buNone/>
            </a:pPr>
            <a:r>
              <a:rPr lang="en-GB" b="0" i="0" u="none" strike="noStrike" baseline="0" dirty="0"/>
              <a:t>. . . does the overall tax rate go up, while all individual rates go down?</a:t>
            </a:r>
            <a:endParaRPr lang="en-GB" dirty="0"/>
          </a:p>
        </p:txBody>
      </p:sp>
      <p:graphicFrame>
        <p:nvGraphicFramePr>
          <p:cNvPr id="6" name="Table 6">
            <a:extLst>
              <a:ext uri="{FF2B5EF4-FFF2-40B4-BE49-F238E27FC236}">
                <a16:creationId xmlns:a16="http://schemas.microsoft.com/office/drawing/2014/main" id="{336464BA-2D09-4B26-8D4F-D731A6C726D1}"/>
              </a:ext>
            </a:extLst>
          </p:cNvPr>
          <p:cNvGraphicFramePr>
            <a:graphicFrameLocks noGrp="1"/>
          </p:cNvGraphicFramePr>
          <p:nvPr>
            <p:extLst>
              <p:ext uri="{D42A27DB-BD31-4B8C-83A1-F6EECF244321}">
                <p14:modId xmlns:p14="http://schemas.microsoft.com/office/powerpoint/2010/main" val="3544011913"/>
              </p:ext>
            </p:extLst>
          </p:nvPr>
        </p:nvGraphicFramePr>
        <p:xfrm>
          <a:off x="1582366" y="928043"/>
          <a:ext cx="6096000" cy="2966720"/>
        </p:xfrm>
        <a:graphic>
          <a:graphicData uri="http://schemas.openxmlformats.org/drawingml/2006/table">
            <a:tbl>
              <a:tblPr firstRow="1" bandRow="1">
                <a:tableStyleId>{5C22544A-7EE6-4342-B048-85BDC9FD1C3A}</a:tableStyleId>
              </a:tblPr>
              <a:tblGrid>
                <a:gridCol w="1783404">
                  <a:extLst>
                    <a:ext uri="{9D8B030D-6E8A-4147-A177-3AD203B41FA5}">
                      <a16:colId xmlns:a16="http://schemas.microsoft.com/office/drawing/2014/main" val="3959617362"/>
                    </a:ext>
                  </a:extLst>
                </a:gridCol>
                <a:gridCol w="1154349">
                  <a:extLst>
                    <a:ext uri="{9D8B030D-6E8A-4147-A177-3AD203B41FA5}">
                      <a16:colId xmlns:a16="http://schemas.microsoft.com/office/drawing/2014/main" val="3565656768"/>
                    </a:ext>
                  </a:extLst>
                </a:gridCol>
                <a:gridCol w="1102468">
                  <a:extLst>
                    <a:ext uri="{9D8B030D-6E8A-4147-A177-3AD203B41FA5}">
                      <a16:colId xmlns:a16="http://schemas.microsoft.com/office/drawing/2014/main" val="4155443635"/>
                    </a:ext>
                  </a:extLst>
                </a:gridCol>
                <a:gridCol w="1076528">
                  <a:extLst>
                    <a:ext uri="{9D8B030D-6E8A-4147-A177-3AD203B41FA5}">
                      <a16:colId xmlns:a16="http://schemas.microsoft.com/office/drawing/2014/main" val="1933388283"/>
                    </a:ext>
                  </a:extLst>
                </a:gridCol>
                <a:gridCol w="979251">
                  <a:extLst>
                    <a:ext uri="{9D8B030D-6E8A-4147-A177-3AD203B41FA5}">
                      <a16:colId xmlns:a16="http://schemas.microsoft.com/office/drawing/2014/main" val="1699104738"/>
                    </a:ext>
                  </a:extLst>
                </a:gridCol>
              </a:tblGrid>
              <a:tr h="370840">
                <a:tc>
                  <a:txBody>
                    <a:bodyPr/>
                    <a:lstStyle/>
                    <a:p>
                      <a:endParaRPr lang="en-GB" dirty="0"/>
                    </a:p>
                  </a:txBody>
                  <a:tcPr/>
                </a:tc>
                <a:tc gridSpan="2">
                  <a:txBody>
                    <a:bodyPr/>
                    <a:lstStyle/>
                    <a:p>
                      <a:pPr algn="ctr"/>
                      <a:r>
                        <a:rPr lang="de-DE" dirty="0"/>
                        <a:t>Tax Rate</a:t>
                      </a:r>
                      <a:endParaRPr lang="en-GB" dirty="0"/>
                    </a:p>
                  </a:txBody>
                  <a:tcPr/>
                </a:tc>
                <a:tc hMerge="1">
                  <a:txBody>
                    <a:bodyPr/>
                    <a:lstStyle/>
                    <a:p>
                      <a:pPr algn="ctr"/>
                      <a:endParaRPr lang="en-GB" dirty="0"/>
                    </a:p>
                  </a:txBody>
                  <a:tcPr/>
                </a:tc>
                <a:tc gridSpan="2">
                  <a:txBody>
                    <a:bodyPr/>
                    <a:lstStyle/>
                    <a:p>
                      <a:pPr algn="ctr"/>
                      <a:r>
                        <a:rPr lang="de-DE" dirty="0"/>
                        <a:t>% of total income</a:t>
                      </a:r>
                      <a:endParaRPr lang="en-GB" dirty="0"/>
                    </a:p>
                  </a:txBody>
                  <a:tcPr/>
                </a:tc>
                <a:tc hMerge="1">
                  <a:txBody>
                    <a:bodyPr/>
                    <a:lstStyle/>
                    <a:p>
                      <a:pPr algn="ctr"/>
                      <a:endParaRPr lang="en-GB" dirty="0"/>
                    </a:p>
                  </a:txBody>
                  <a:tcPr/>
                </a:tc>
                <a:extLst>
                  <a:ext uri="{0D108BD9-81ED-4DB2-BD59-A6C34878D82A}">
                    <a16:rowId xmlns:a16="http://schemas.microsoft.com/office/drawing/2014/main" val="2975114343"/>
                  </a:ext>
                </a:extLst>
              </a:tr>
              <a:tr h="370840">
                <a:tc>
                  <a:txBody>
                    <a:bodyPr/>
                    <a:lstStyle/>
                    <a:p>
                      <a:r>
                        <a:rPr lang="de-DE" b="1" dirty="0"/>
                        <a:t>Adjusted gross income</a:t>
                      </a:r>
                      <a:endParaRPr lang="en-GB" b="1" dirty="0"/>
                    </a:p>
                  </a:txBody>
                  <a:tcPr/>
                </a:tc>
                <a:tc>
                  <a:txBody>
                    <a:bodyPr/>
                    <a:lstStyle/>
                    <a:p>
                      <a:pPr algn="ctr"/>
                      <a:r>
                        <a:rPr lang="de-DE" b="1" dirty="0"/>
                        <a:t>1974</a:t>
                      </a:r>
                      <a:endParaRPr lang="en-GB" b="1" dirty="0"/>
                    </a:p>
                  </a:txBody>
                  <a:tcPr/>
                </a:tc>
                <a:tc>
                  <a:txBody>
                    <a:bodyPr/>
                    <a:lstStyle/>
                    <a:p>
                      <a:pPr algn="ctr"/>
                      <a:r>
                        <a:rPr lang="de-DE" b="1" dirty="0"/>
                        <a:t>1978</a:t>
                      </a:r>
                      <a:endParaRPr lang="en-GB" b="1" dirty="0"/>
                    </a:p>
                  </a:txBody>
                  <a:tcPr/>
                </a:tc>
                <a:tc>
                  <a:txBody>
                    <a:bodyPr/>
                    <a:lstStyle/>
                    <a:p>
                      <a:pPr algn="ctr"/>
                      <a:r>
                        <a:rPr lang="de-DE" b="1" dirty="0"/>
                        <a:t>1974</a:t>
                      </a:r>
                      <a:endParaRPr lang="en-GB" b="1" dirty="0"/>
                    </a:p>
                  </a:txBody>
                  <a:tcPr/>
                </a:tc>
                <a:tc>
                  <a:txBody>
                    <a:bodyPr/>
                    <a:lstStyle/>
                    <a:p>
                      <a:pPr algn="ctr"/>
                      <a:r>
                        <a:rPr lang="de-DE" b="1" dirty="0"/>
                        <a:t>1987</a:t>
                      </a:r>
                      <a:endParaRPr lang="en-GB" b="1" dirty="0"/>
                    </a:p>
                  </a:txBody>
                  <a:tcPr/>
                </a:tc>
                <a:extLst>
                  <a:ext uri="{0D108BD9-81ED-4DB2-BD59-A6C34878D82A}">
                    <a16:rowId xmlns:a16="http://schemas.microsoft.com/office/drawing/2014/main" val="2297442838"/>
                  </a:ext>
                </a:extLst>
              </a:tr>
              <a:tr h="370840">
                <a:tc>
                  <a:txBody>
                    <a:bodyPr/>
                    <a:lstStyle/>
                    <a:p>
                      <a:r>
                        <a:rPr lang="de-DE" dirty="0"/>
                        <a:t>Under $5000</a:t>
                      </a:r>
                      <a:endParaRPr lang="en-GB" dirty="0"/>
                    </a:p>
                  </a:txBody>
                  <a:tcPr/>
                </a:tc>
                <a:tc>
                  <a:txBody>
                    <a:bodyPr/>
                    <a:lstStyle/>
                    <a:p>
                      <a:pPr algn="r"/>
                      <a:r>
                        <a:rPr lang="de-DE" dirty="0"/>
                        <a:t>0.054</a:t>
                      </a:r>
                      <a:endParaRPr lang="en-GB" dirty="0"/>
                    </a:p>
                  </a:txBody>
                  <a:tcPr/>
                </a:tc>
                <a:tc>
                  <a:txBody>
                    <a:bodyPr/>
                    <a:lstStyle/>
                    <a:p>
                      <a:pPr algn="r"/>
                      <a:r>
                        <a:rPr lang="de-DE" dirty="0"/>
                        <a:t>0.035</a:t>
                      </a:r>
                      <a:endParaRPr lang="en-GB" dirty="0"/>
                    </a:p>
                  </a:txBody>
                  <a:tcPr/>
                </a:tc>
                <a:tc>
                  <a:txBody>
                    <a:bodyPr/>
                    <a:lstStyle/>
                    <a:p>
                      <a:pPr algn="r"/>
                      <a:r>
                        <a:rPr lang="de-DE" dirty="0"/>
                        <a:t>4.73</a:t>
                      </a:r>
                      <a:endParaRPr lang="en-GB" dirty="0"/>
                    </a:p>
                  </a:txBody>
                  <a:tcPr/>
                </a:tc>
                <a:tc>
                  <a:txBody>
                    <a:bodyPr/>
                    <a:lstStyle/>
                    <a:p>
                      <a:pPr algn="r"/>
                      <a:r>
                        <a:rPr lang="de-DE" dirty="0"/>
                        <a:t>1.60</a:t>
                      </a:r>
                      <a:endParaRPr lang="en-GB" dirty="0"/>
                    </a:p>
                  </a:txBody>
                  <a:tcPr/>
                </a:tc>
                <a:extLst>
                  <a:ext uri="{0D108BD9-81ED-4DB2-BD59-A6C34878D82A}">
                    <a16:rowId xmlns:a16="http://schemas.microsoft.com/office/drawing/2014/main" val="3434094759"/>
                  </a:ext>
                </a:extLst>
              </a:tr>
              <a:tr h="370840">
                <a:tc>
                  <a:txBody>
                    <a:bodyPr/>
                    <a:lstStyle/>
                    <a:p>
                      <a:r>
                        <a:rPr lang="de-DE" dirty="0"/>
                        <a:t>$5000 - $9999</a:t>
                      </a:r>
                      <a:endParaRPr lang="en-GB" dirty="0"/>
                    </a:p>
                  </a:txBody>
                  <a:tcPr/>
                </a:tc>
                <a:tc>
                  <a:txBody>
                    <a:bodyPr/>
                    <a:lstStyle/>
                    <a:p>
                      <a:pPr algn="r"/>
                      <a:r>
                        <a:rPr lang="de-DE" dirty="0"/>
                        <a:t>0.093</a:t>
                      </a:r>
                      <a:endParaRPr lang="en-GB" dirty="0"/>
                    </a:p>
                  </a:txBody>
                  <a:tcPr/>
                </a:tc>
                <a:tc>
                  <a:txBody>
                    <a:bodyPr/>
                    <a:lstStyle/>
                    <a:p>
                      <a:pPr algn="r"/>
                      <a:r>
                        <a:rPr lang="de-DE" dirty="0"/>
                        <a:t>0.072</a:t>
                      </a:r>
                      <a:endParaRPr lang="en-GB" dirty="0"/>
                    </a:p>
                  </a:txBody>
                  <a:tcPr/>
                </a:tc>
                <a:tc>
                  <a:txBody>
                    <a:bodyPr/>
                    <a:lstStyle/>
                    <a:p>
                      <a:pPr algn="r"/>
                      <a:r>
                        <a:rPr lang="de-DE" dirty="0"/>
                        <a:t>16.63</a:t>
                      </a:r>
                      <a:endParaRPr lang="en-GB" dirty="0"/>
                    </a:p>
                  </a:txBody>
                  <a:tcPr/>
                </a:tc>
                <a:tc>
                  <a:txBody>
                    <a:bodyPr/>
                    <a:lstStyle/>
                    <a:p>
                      <a:pPr algn="r"/>
                      <a:r>
                        <a:rPr lang="de-DE" dirty="0"/>
                        <a:t>9.89</a:t>
                      </a:r>
                      <a:endParaRPr lang="en-GB" dirty="0"/>
                    </a:p>
                  </a:txBody>
                  <a:tcPr/>
                </a:tc>
                <a:extLst>
                  <a:ext uri="{0D108BD9-81ED-4DB2-BD59-A6C34878D82A}">
                    <a16:rowId xmlns:a16="http://schemas.microsoft.com/office/drawing/2014/main" val="3897993562"/>
                  </a:ext>
                </a:extLst>
              </a:tr>
              <a:tr h="370840">
                <a:tc>
                  <a:txBody>
                    <a:bodyPr/>
                    <a:lstStyle/>
                    <a:p>
                      <a:r>
                        <a:rPr lang="de-DE" dirty="0"/>
                        <a:t>$10000 - $14999</a:t>
                      </a:r>
                      <a:endParaRPr lang="en-GB" dirty="0"/>
                    </a:p>
                  </a:txBody>
                  <a:tcPr/>
                </a:tc>
                <a:tc>
                  <a:txBody>
                    <a:bodyPr/>
                    <a:lstStyle/>
                    <a:p>
                      <a:pPr algn="r"/>
                      <a:r>
                        <a:rPr lang="de-DE" dirty="0"/>
                        <a:t>0.111</a:t>
                      </a:r>
                      <a:endParaRPr lang="en-GB" dirty="0"/>
                    </a:p>
                  </a:txBody>
                  <a:tcPr/>
                </a:tc>
                <a:tc>
                  <a:txBody>
                    <a:bodyPr/>
                    <a:lstStyle/>
                    <a:p>
                      <a:pPr algn="r"/>
                      <a:r>
                        <a:rPr lang="de-DE" dirty="0"/>
                        <a:t>0.100</a:t>
                      </a:r>
                      <a:endParaRPr lang="en-GB" dirty="0"/>
                    </a:p>
                  </a:txBody>
                  <a:tcPr/>
                </a:tc>
                <a:tc>
                  <a:txBody>
                    <a:bodyPr/>
                    <a:lstStyle/>
                    <a:p>
                      <a:pPr algn="r"/>
                      <a:r>
                        <a:rPr lang="de-DE" dirty="0"/>
                        <a:t>21.89</a:t>
                      </a:r>
                      <a:endParaRPr lang="en-GB" dirty="0"/>
                    </a:p>
                  </a:txBody>
                  <a:tcPr/>
                </a:tc>
                <a:tc>
                  <a:txBody>
                    <a:bodyPr/>
                    <a:lstStyle/>
                    <a:p>
                      <a:pPr algn="r"/>
                      <a:r>
                        <a:rPr lang="de-DE" dirty="0"/>
                        <a:t>13.83</a:t>
                      </a:r>
                      <a:endParaRPr lang="en-GB" dirty="0"/>
                    </a:p>
                  </a:txBody>
                  <a:tcPr/>
                </a:tc>
                <a:extLst>
                  <a:ext uri="{0D108BD9-81ED-4DB2-BD59-A6C34878D82A}">
                    <a16:rowId xmlns:a16="http://schemas.microsoft.com/office/drawing/2014/main" val="1336005125"/>
                  </a:ext>
                </a:extLst>
              </a:tr>
              <a:tr h="370840">
                <a:tc>
                  <a:txBody>
                    <a:bodyPr/>
                    <a:lstStyle/>
                    <a:p>
                      <a:r>
                        <a:rPr lang="de-DE" dirty="0"/>
                        <a:t>$15000 - $99999</a:t>
                      </a:r>
                      <a:endParaRPr lang="en-GB" dirty="0"/>
                    </a:p>
                  </a:txBody>
                  <a:tcPr/>
                </a:tc>
                <a:tc>
                  <a:txBody>
                    <a:bodyPr/>
                    <a:lstStyle/>
                    <a:p>
                      <a:pPr algn="r"/>
                      <a:r>
                        <a:rPr lang="de-DE" dirty="0"/>
                        <a:t>0.160</a:t>
                      </a:r>
                      <a:endParaRPr lang="en-GB" dirty="0"/>
                    </a:p>
                  </a:txBody>
                  <a:tcPr/>
                </a:tc>
                <a:tc>
                  <a:txBody>
                    <a:bodyPr/>
                    <a:lstStyle/>
                    <a:p>
                      <a:pPr algn="r"/>
                      <a:r>
                        <a:rPr lang="de-DE" dirty="0"/>
                        <a:t>0.159</a:t>
                      </a:r>
                      <a:endParaRPr lang="en-GB" dirty="0"/>
                    </a:p>
                  </a:txBody>
                  <a:tcPr/>
                </a:tc>
                <a:tc>
                  <a:txBody>
                    <a:bodyPr/>
                    <a:lstStyle/>
                    <a:p>
                      <a:pPr algn="r"/>
                      <a:r>
                        <a:rPr lang="de-DE" dirty="0"/>
                        <a:t>53.40</a:t>
                      </a:r>
                      <a:endParaRPr lang="en-GB" dirty="0"/>
                    </a:p>
                  </a:txBody>
                  <a:tcPr/>
                </a:tc>
                <a:tc>
                  <a:txBody>
                    <a:bodyPr/>
                    <a:lstStyle/>
                    <a:p>
                      <a:pPr algn="r"/>
                      <a:r>
                        <a:rPr lang="de-DE" dirty="0"/>
                        <a:t>69.62</a:t>
                      </a:r>
                      <a:endParaRPr lang="en-GB" dirty="0"/>
                    </a:p>
                  </a:txBody>
                  <a:tcPr/>
                </a:tc>
                <a:extLst>
                  <a:ext uri="{0D108BD9-81ED-4DB2-BD59-A6C34878D82A}">
                    <a16:rowId xmlns:a16="http://schemas.microsoft.com/office/drawing/2014/main" val="2191305012"/>
                  </a:ext>
                </a:extLst>
              </a:tr>
              <a:tr h="370840">
                <a:tc>
                  <a:txBody>
                    <a:bodyPr/>
                    <a:lstStyle/>
                    <a:p>
                      <a:r>
                        <a:rPr lang="de-DE" dirty="0"/>
                        <a:t>$100000 and more</a:t>
                      </a:r>
                      <a:endParaRPr lang="en-GB" dirty="0"/>
                    </a:p>
                  </a:txBody>
                  <a:tcPr/>
                </a:tc>
                <a:tc>
                  <a:txBody>
                    <a:bodyPr/>
                    <a:lstStyle/>
                    <a:p>
                      <a:pPr algn="r"/>
                      <a:r>
                        <a:rPr lang="de-DE" dirty="0"/>
                        <a:t>0.384</a:t>
                      </a:r>
                      <a:endParaRPr lang="en-GB" dirty="0"/>
                    </a:p>
                  </a:txBody>
                  <a:tcPr/>
                </a:tc>
                <a:tc>
                  <a:txBody>
                    <a:bodyPr/>
                    <a:lstStyle/>
                    <a:p>
                      <a:pPr algn="r"/>
                      <a:r>
                        <a:rPr lang="de-DE" dirty="0"/>
                        <a:t>0.383</a:t>
                      </a:r>
                      <a:endParaRPr lang="en-GB" dirty="0"/>
                    </a:p>
                  </a:txBody>
                  <a:tcPr/>
                </a:tc>
                <a:tc>
                  <a:txBody>
                    <a:bodyPr/>
                    <a:lstStyle/>
                    <a:p>
                      <a:pPr algn="r"/>
                      <a:r>
                        <a:rPr lang="de-DE" dirty="0"/>
                        <a:t>3.34</a:t>
                      </a:r>
                      <a:endParaRPr lang="en-GB" dirty="0"/>
                    </a:p>
                  </a:txBody>
                  <a:tcPr/>
                </a:tc>
                <a:tc>
                  <a:txBody>
                    <a:bodyPr/>
                    <a:lstStyle/>
                    <a:p>
                      <a:pPr algn="r"/>
                      <a:r>
                        <a:rPr lang="de-DE" dirty="0"/>
                        <a:t>5.06</a:t>
                      </a:r>
                      <a:endParaRPr lang="en-GB" dirty="0"/>
                    </a:p>
                  </a:txBody>
                  <a:tcPr/>
                </a:tc>
                <a:extLst>
                  <a:ext uri="{0D108BD9-81ED-4DB2-BD59-A6C34878D82A}">
                    <a16:rowId xmlns:a16="http://schemas.microsoft.com/office/drawing/2014/main" val="105840978"/>
                  </a:ext>
                </a:extLst>
              </a:tr>
              <a:tr h="370840">
                <a:tc>
                  <a:txBody>
                    <a:bodyPr/>
                    <a:lstStyle/>
                    <a:p>
                      <a:r>
                        <a:rPr lang="de-DE" b="1" dirty="0"/>
                        <a:t>Total</a:t>
                      </a:r>
                      <a:endParaRPr lang="en-GB" b="1" dirty="0"/>
                    </a:p>
                  </a:txBody>
                  <a:tcPr/>
                </a:tc>
                <a:tc>
                  <a:txBody>
                    <a:bodyPr/>
                    <a:lstStyle/>
                    <a:p>
                      <a:pPr algn="r"/>
                      <a:r>
                        <a:rPr lang="de-DE" b="1" dirty="0"/>
                        <a:t>0.141</a:t>
                      </a:r>
                      <a:endParaRPr lang="en-GB" b="1" dirty="0"/>
                    </a:p>
                  </a:txBody>
                  <a:tcPr/>
                </a:tc>
                <a:tc>
                  <a:txBody>
                    <a:bodyPr/>
                    <a:lstStyle/>
                    <a:p>
                      <a:pPr algn="r"/>
                      <a:r>
                        <a:rPr lang="de-DE" b="1" dirty="0"/>
                        <a:t>0.152</a:t>
                      </a:r>
                      <a:endParaRPr lang="en-GB" b="1" dirty="0"/>
                    </a:p>
                  </a:txBody>
                  <a:tcPr/>
                </a:tc>
                <a:tc>
                  <a:txBody>
                    <a:bodyPr/>
                    <a:lstStyle/>
                    <a:p>
                      <a:pPr algn="r"/>
                      <a:r>
                        <a:rPr lang="de-DE" b="1" dirty="0"/>
                        <a:t>100</a:t>
                      </a:r>
                      <a:endParaRPr lang="en-GB" b="1" dirty="0"/>
                    </a:p>
                  </a:txBody>
                  <a:tcPr/>
                </a:tc>
                <a:tc>
                  <a:txBody>
                    <a:bodyPr/>
                    <a:lstStyle/>
                    <a:p>
                      <a:pPr algn="r"/>
                      <a:r>
                        <a:rPr lang="de-DE" b="1" dirty="0"/>
                        <a:t>100</a:t>
                      </a:r>
                      <a:endParaRPr lang="en-GB" b="1" dirty="0"/>
                    </a:p>
                  </a:txBody>
                  <a:tcPr/>
                </a:tc>
                <a:extLst>
                  <a:ext uri="{0D108BD9-81ED-4DB2-BD59-A6C34878D82A}">
                    <a16:rowId xmlns:a16="http://schemas.microsoft.com/office/drawing/2014/main" val="1410646258"/>
                  </a:ext>
                </a:extLst>
              </a:tr>
            </a:tbl>
          </a:graphicData>
        </a:graphic>
      </p:graphicFrame>
      <p:sp>
        <p:nvSpPr>
          <p:cNvPr id="8" name="TextBox 7">
            <a:extLst>
              <a:ext uri="{FF2B5EF4-FFF2-40B4-BE49-F238E27FC236}">
                <a16:creationId xmlns:a16="http://schemas.microsoft.com/office/drawing/2014/main" id="{65E026CD-C031-4904-9CCB-AFC30B6E00AB}"/>
              </a:ext>
            </a:extLst>
          </p:cNvPr>
          <p:cNvSpPr txBox="1"/>
          <p:nvPr/>
        </p:nvSpPr>
        <p:spPr>
          <a:xfrm>
            <a:off x="1582366" y="3947400"/>
            <a:ext cx="4572000" cy="246221"/>
          </a:xfrm>
          <a:prstGeom prst="rect">
            <a:avLst/>
          </a:prstGeom>
          <a:solidFill>
            <a:schemeClr val="bg1"/>
          </a:solidFill>
        </p:spPr>
        <p:txBody>
          <a:bodyPr wrap="square">
            <a:spAutoFit/>
          </a:bodyPr>
          <a:lstStyle/>
          <a:p>
            <a:r>
              <a:rPr lang="en-GB" sz="1000" b="0" i="0" u="none" strike="noStrike" baseline="0" dirty="0">
                <a:latin typeface="Arial" panose="020B0604020202020204" pitchFamily="34" charset="0"/>
                <a:cs typeface="Arial" panose="020B0604020202020204" pitchFamily="34" charset="0"/>
              </a:rPr>
              <a:t>Table Credit: Counting for Something by William S. Peters</a:t>
            </a:r>
            <a:endParaRPr lang="en-GB" sz="10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9" name="Slide Number Placeholder 8"/>
          <p:cNvSpPr>
            <a:spLocks noGrp="1"/>
          </p:cNvSpPr>
          <p:nvPr>
            <p:ph type="sldNum" sz="quarter" idx="13"/>
          </p:nvPr>
        </p:nvSpPr>
        <p:spPr/>
        <p:txBody>
          <a:bodyPr/>
          <a:lstStyle/>
          <a:p>
            <a:fld id="{15C29056-5AFA-7949-831A-3EC086771171}" type="slidenum">
              <a:rPr lang="de-DE" smtClean="0"/>
              <a:pPr/>
              <a:t>65</a:t>
            </a:fld>
            <a:endParaRPr lang="de-DE" dirty="0"/>
          </a:p>
        </p:txBody>
      </p:sp>
    </p:spTree>
    <p:extLst>
      <p:ext uri="{BB962C8B-B14F-4D97-AF65-F5344CB8AC3E}">
        <p14:creationId xmlns:p14="http://schemas.microsoft.com/office/powerpoint/2010/main" val="30109969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FE3DA-7AA7-4EE7-B58E-B1D29BF60E7B}"/>
              </a:ext>
            </a:extLst>
          </p:cNvPr>
          <p:cNvSpPr>
            <a:spLocks noGrp="1"/>
          </p:cNvSpPr>
          <p:nvPr>
            <p:ph type="title"/>
          </p:nvPr>
        </p:nvSpPr>
        <p:spPr/>
        <p:txBody>
          <a:bodyPr/>
          <a:lstStyle/>
          <a:p>
            <a:r>
              <a:rPr lang="de-DE" dirty="0"/>
              <a:t>Correlation vs. Causality</a:t>
            </a:r>
            <a:endParaRPr lang="en-GB" dirty="0"/>
          </a:p>
        </p:txBody>
      </p:sp>
      <p:sp>
        <p:nvSpPr>
          <p:cNvPr id="4" name="Text Placeholder 3">
            <a:extLst>
              <a:ext uri="{FF2B5EF4-FFF2-40B4-BE49-F238E27FC236}">
                <a16:creationId xmlns:a16="http://schemas.microsoft.com/office/drawing/2014/main" id="{93B74C9B-D6DD-41E5-A0DC-EB5287AD383A}"/>
              </a:ext>
            </a:extLst>
          </p:cNvPr>
          <p:cNvSpPr>
            <a:spLocks noGrp="1"/>
          </p:cNvSpPr>
          <p:nvPr>
            <p:ph type="body" sz="quarter" idx="14"/>
          </p:nvPr>
        </p:nvSpPr>
        <p:spPr>
          <a:xfrm>
            <a:off x="360000" y="900001"/>
            <a:ext cx="8378825" cy="416476"/>
          </a:xfrm>
        </p:spPr>
        <p:txBody>
          <a:bodyPr/>
          <a:lstStyle/>
          <a:p>
            <a:pPr marL="6350" indent="0">
              <a:buNone/>
            </a:pPr>
            <a:r>
              <a:rPr lang="en-GB" b="0" i="0" u="none" strike="noStrike" baseline="0" dirty="0"/>
              <a:t>and what about Chocolate and Nobel prices?</a:t>
            </a:r>
            <a:endParaRPr lang="en-GB" dirty="0"/>
          </a:p>
        </p:txBody>
      </p:sp>
      <p:pic>
        <p:nvPicPr>
          <p:cNvPr id="6" name="Picture 5">
            <a:extLst>
              <a:ext uri="{FF2B5EF4-FFF2-40B4-BE49-F238E27FC236}">
                <a16:creationId xmlns:a16="http://schemas.microsoft.com/office/drawing/2014/main" id="{FFEB40DD-0984-417A-B776-D7E0A6D57A18}"/>
              </a:ext>
            </a:extLst>
          </p:cNvPr>
          <p:cNvPicPr>
            <a:picLocks noChangeAspect="1"/>
          </p:cNvPicPr>
          <p:nvPr/>
        </p:nvPicPr>
        <p:blipFill>
          <a:blip r:embed="rId2"/>
          <a:stretch>
            <a:fillRect/>
          </a:stretch>
        </p:blipFill>
        <p:spPr>
          <a:xfrm>
            <a:off x="2340428" y="1316477"/>
            <a:ext cx="4463143" cy="3869871"/>
          </a:xfrm>
          <a:prstGeom prst="rect">
            <a:avLst/>
          </a:prstGeom>
        </p:spPr>
      </p:pic>
      <p:sp>
        <p:nvSpPr>
          <p:cNvPr id="8" name="TextBox 7">
            <a:extLst>
              <a:ext uri="{FF2B5EF4-FFF2-40B4-BE49-F238E27FC236}">
                <a16:creationId xmlns:a16="http://schemas.microsoft.com/office/drawing/2014/main" id="{5E2DC533-A2FA-4F78-9B3F-5202B723D8CF}"/>
              </a:ext>
            </a:extLst>
          </p:cNvPr>
          <p:cNvSpPr txBox="1"/>
          <p:nvPr/>
        </p:nvSpPr>
        <p:spPr>
          <a:xfrm>
            <a:off x="2340428" y="5186348"/>
            <a:ext cx="4572000" cy="246221"/>
          </a:xfrm>
          <a:prstGeom prst="rect">
            <a:avLst/>
          </a:prstGeom>
          <a:solidFill>
            <a:schemeClr val="bg1"/>
          </a:solidFill>
        </p:spPr>
        <p:txBody>
          <a:bodyPr wrap="square">
            <a:spAutoFit/>
          </a:bodyPr>
          <a:lstStyle/>
          <a:p>
            <a:r>
              <a:rPr lang="en-GB" sz="1000" b="0" i="0" u="none" strike="noStrike" baseline="0" dirty="0">
                <a:latin typeface="Arial" panose="020B0604020202020204" pitchFamily="34" charset="0"/>
                <a:cs typeface="Arial" panose="020B0604020202020204" pitchFamily="34" charset="0"/>
              </a:rPr>
              <a:t>Image Credit: http://www.nejm.org/doi/full/10.1056/NEJMon1211064</a:t>
            </a:r>
            <a:endParaRPr lang="en-GB" sz="1000" dirty="0">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9" name="Slide Number Placeholder 8"/>
          <p:cNvSpPr>
            <a:spLocks noGrp="1"/>
          </p:cNvSpPr>
          <p:nvPr>
            <p:ph type="sldNum" sz="quarter" idx="13"/>
          </p:nvPr>
        </p:nvSpPr>
        <p:spPr/>
        <p:txBody>
          <a:bodyPr/>
          <a:lstStyle/>
          <a:p>
            <a:fld id="{15C29056-5AFA-7949-831A-3EC086771171}" type="slidenum">
              <a:rPr lang="de-DE" smtClean="0"/>
              <a:pPr/>
              <a:t>66</a:t>
            </a:fld>
            <a:endParaRPr lang="de-DE" dirty="0"/>
          </a:p>
        </p:txBody>
      </p:sp>
    </p:spTree>
    <p:extLst>
      <p:ext uri="{BB962C8B-B14F-4D97-AF65-F5344CB8AC3E}">
        <p14:creationId xmlns:p14="http://schemas.microsoft.com/office/powerpoint/2010/main" val="16042198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EE1D8-321F-496E-A96C-629384293F2D}"/>
              </a:ext>
            </a:extLst>
          </p:cNvPr>
          <p:cNvSpPr>
            <a:spLocks noGrp="1"/>
          </p:cNvSpPr>
          <p:nvPr>
            <p:ph type="title"/>
          </p:nvPr>
        </p:nvSpPr>
        <p:spPr/>
        <p:txBody>
          <a:bodyPr/>
          <a:lstStyle/>
          <a:p>
            <a:r>
              <a:rPr lang="de-DE" dirty="0"/>
              <a:t>Do not trust your numbers!</a:t>
            </a:r>
            <a:endParaRPr lang="en-GB" dirty="0"/>
          </a:p>
        </p:txBody>
      </p:sp>
      <p:sp>
        <p:nvSpPr>
          <p:cNvPr id="4" name="Text Placeholder 3">
            <a:extLst>
              <a:ext uri="{FF2B5EF4-FFF2-40B4-BE49-F238E27FC236}">
                <a16:creationId xmlns:a16="http://schemas.microsoft.com/office/drawing/2014/main" id="{DD55A422-2055-43A8-907C-D8F308CC5282}"/>
              </a:ext>
            </a:extLst>
          </p:cNvPr>
          <p:cNvSpPr>
            <a:spLocks noGrp="1"/>
          </p:cNvSpPr>
          <p:nvPr>
            <p:ph type="body" sz="quarter" idx="14"/>
          </p:nvPr>
        </p:nvSpPr>
        <p:spPr>
          <a:xfrm>
            <a:off x="360000" y="2224391"/>
            <a:ext cx="8378825" cy="1024647"/>
          </a:xfrm>
          <a:prstGeom prst="roundRect">
            <a:avLst/>
          </a:prstGeom>
          <a:ln>
            <a:solidFill>
              <a:schemeClr val="tx1">
                <a:lumMod val="75000"/>
              </a:schemeClr>
            </a:solidFill>
          </a:ln>
        </p:spPr>
        <p:txBody>
          <a:bodyPr/>
          <a:lstStyle/>
          <a:p>
            <a:pPr marL="6350" indent="0" algn="ctr">
              <a:buNone/>
            </a:pPr>
            <a:r>
              <a:rPr lang="en-GB" b="1" i="0" u="none" strike="noStrike" baseline="0" dirty="0" err="1"/>
              <a:t>Tymans’s</a:t>
            </a:r>
            <a:r>
              <a:rPr lang="en-GB" b="1" i="0" u="none" strike="noStrike" baseline="0" dirty="0"/>
              <a:t> Law</a:t>
            </a:r>
          </a:p>
          <a:p>
            <a:pPr marL="6350" indent="0" algn="ctr">
              <a:buNone/>
            </a:pPr>
            <a:r>
              <a:rPr lang="en-GB" b="0" i="0" u="none" strike="noStrike" baseline="0" dirty="0"/>
              <a:t>Any statistic that appears interesting is almost certainly a mistake.</a:t>
            </a:r>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67</a:t>
            </a:fld>
            <a:endParaRPr lang="de-DE" dirty="0"/>
          </a:p>
        </p:txBody>
      </p:sp>
    </p:spTree>
    <p:extLst>
      <p:ext uri="{BB962C8B-B14F-4D97-AF65-F5344CB8AC3E}">
        <p14:creationId xmlns:p14="http://schemas.microsoft.com/office/powerpoint/2010/main" val="24767003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71552-C389-BC42-9A18-D2A980D6955E}"/>
              </a:ext>
            </a:extLst>
          </p:cNvPr>
          <p:cNvSpPr>
            <a:spLocks noGrp="1"/>
          </p:cNvSpPr>
          <p:nvPr>
            <p:ph type="title"/>
          </p:nvPr>
        </p:nvSpPr>
        <p:spPr/>
        <p:txBody>
          <a:bodyPr/>
          <a:lstStyle/>
          <a:p>
            <a:r>
              <a:rPr lang="de-DE" dirty="0"/>
              <a:t>Summary</a:t>
            </a:r>
          </a:p>
        </p:txBody>
      </p:sp>
      <p:sp>
        <p:nvSpPr>
          <p:cNvPr id="4" name="Textplatzhalter 3">
            <a:extLst>
              <a:ext uri="{FF2B5EF4-FFF2-40B4-BE49-F238E27FC236}">
                <a16:creationId xmlns:a16="http://schemas.microsoft.com/office/drawing/2014/main" id="{3AD08A6C-DCF9-6F49-A80A-91206B1C91E4}"/>
              </a:ext>
            </a:extLst>
          </p:cNvPr>
          <p:cNvSpPr>
            <a:spLocks noGrp="1"/>
          </p:cNvSpPr>
          <p:nvPr>
            <p:ph type="body" sz="quarter" idx="17"/>
          </p:nvPr>
        </p:nvSpPr>
        <p:spPr/>
        <p:txBody>
          <a:bodyPr/>
          <a:lstStyle/>
          <a:p>
            <a:r>
              <a:rPr lang="de-DE" dirty="0"/>
              <a:t>The different kind of projects</a:t>
            </a:r>
          </a:p>
          <a:p>
            <a:pPr lvl="1"/>
            <a:r>
              <a:rPr lang="de-DE" dirty="0"/>
              <a:t>Common Use Cases</a:t>
            </a:r>
          </a:p>
          <a:p>
            <a:pPr lvl="1"/>
            <a:r>
              <a:rPr lang="de-DE" dirty="0"/>
              <a:t>Search strategies</a:t>
            </a:r>
          </a:p>
          <a:p>
            <a:r>
              <a:rPr lang="en-GB" dirty="0"/>
              <a:t>The steps in project understanding</a:t>
            </a:r>
          </a:p>
          <a:p>
            <a:r>
              <a:rPr lang="en-GB" dirty="0"/>
              <a:t>The different kinds of datasets</a:t>
            </a:r>
          </a:p>
          <a:p>
            <a:r>
              <a:rPr lang="en-GB" dirty="0"/>
              <a:t>The steps in data understanding</a:t>
            </a:r>
          </a:p>
          <a:p>
            <a:pPr lvl="1"/>
            <a:r>
              <a:rPr lang="en-GB" dirty="0"/>
              <a:t>ETL</a:t>
            </a:r>
          </a:p>
          <a:p>
            <a:pPr lvl="1"/>
            <a:r>
              <a:rPr lang="en-GB" dirty="0"/>
              <a:t>Describing your Data</a:t>
            </a:r>
          </a:p>
          <a:p>
            <a:pPr lvl="1"/>
            <a:r>
              <a:rPr lang="en-GB" dirty="0"/>
              <a:t>Finding Patterns</a:t>
            </a:r>
          </a:p>
          <a:p>
            <a:pPr lvl="1"/>
            <a:r>
              <a:rPr lang="en-GB" dirty="0"/>
              <a:t>Finding Models</a:t>
            </a:r>
          </a:p>
          <a:p>
            <a:pPr lvl="1"/>
            <a:r>
              <a:rPr lang="en-GB" dirty="0"/>
              <a:t>Finding Predictors</a:t>
            </a:r>
          </a:p>
        </p:txBody>
      </p:sp>
      <p:sp>
        <p:nvSpPr>
          <p:cNvPr id="6" name="Text Placeholder 5">
            <a:extLst>
              <a:ext uri="{FF2B5EF4-FFF2-40B4-BE49-F238E27FC236}">
                <a16:creationId xmlns:a16="http://schemas.microsoft.com/office/drawing/2014/main" id="{63EF124C-89F8-4B69-B068-C55DD5EB32DB}"/>
              </a:ext>
            </a:extLst>
          </p:cNvPr>
          <p:cNvSpPr>
            <a:spLocks noGrp="1"/>
          </p:cNvSpPr>
          <p:nvPr>
            <p:ph type="body" sz="quarter" idx="18"/>
          </p:nvPr>
        </p:nvSpPr>
        <p:spPr/>
        <p:txBody>
          <a:bodyPr/>
          <a:lstStyle/>
          <a:p>
            <a:r>
              <a:rPr lang="en-GB" dirty="0"/>
              <a:t>A tiny bit of History</a:t>
            </a:r>
          </a:p>
          <a:p>
            <a:r>
              <a:rPr lang="en-GB" dirty="0"/>
              <a:t>Correlation vs. Causality</a:t>
            </a:r>
            <a:endParaRPr lang="de-DE" sz="1000" dirty="0"/>
          </a:p>
          <a:p>
            <a:pPr lvl="2"/>
            <a:endParaRPr lang="de-DE" sz="1000" dirty="0"/>
          </a:p>
          <a:p>
            <a:pPr lvl="1"/>
            <a:endParaRPr lang="de-DE" sz="1000" dirty="0"/>
          </a:p>
          <a:p>
            <a:endParaRPr lang="en-GB" dirty="0"/>
          </a:p>
        </p:txBody>
      </p:sp>
      <p:sp>
        <p:nvSpPr>
          <p:cNvPr id="5" name="Footer Placeholder 4"/>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8" name="Slide Number Placeholder 7"/>
          <p:cNvSpPr>
            <a:spLocks noGrp="1"/>
          </p:cNvSpPr>
          <p:nvPr>
            <p:ph type="sldNum" sz="quarter" idx="15"/>
          </p:nvPr>
        </p:nvSpPr>
        <p:spPr/>
        <p:txBody>
          <a:bodyPr/>
          <a:lstStyle/>
          <a:p>
            <a:fld id="{15C29056-5AFA-7949-831A-3EC086771171}" type="slidenum">
              <a:rPr lang="de-DE" smtClean="0"/>
              <a:pPr/>
              <a:t>68</a:t>
            </a:fld>
            <a:endParaRPr lang="de-DE" dirty="0"/>
          </a:p>
        </p:txBody>
      </p:sp>
    </p:spTree>
    <p:extLst>
      <p:ext uri="{BB962C8B-B14F-4D97-AF65-F5344CB8AC3E}">
        <p14:creationId xmlns:p14="http://schemas.microsoft.com/office/powerpoint/2010/main" val="35986470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3B26F9-B704-CF47-9C92-9A399FF23052}"/>
              </a:ext>
            </a:extLst>
          </p:cNvPr>
          <p:cNvSpPr>
            <a:spLocks noGrp="1"/>
          </p:cNvSpPr>
          <p:nvPr>
            <p:ph type="ctrTitle"/>
          </p:nvPr>
        </p:nvSpPr>
        <p:spPr/>
        <p:txBody>
          <a:bodyPr/>
          <a:lstStyle/>
          <a:p>
            <a:r>
              <a:rPr lang="de-DE" dirty="0"/>
              <a:t>Thank you</a:t>
            </a:r>
          </a:p>
        </p:txBody>
      </p:sp>
      <p:sp>
        <p:nvSpPr>
          <p:cNvPr id="4" name="Footer Placeholder 3"/>
          <p:cNvSpPr>
            <a:spLocks noGrp="1"/>
          </p:cNvSpPr>
          <p:nvPr>
            <p:ph type="ftr" sz="quarter" idx="3"/>
          </p:nvPr>
        </p:nvSpPr>
        <p:spPr/>
        <p:txBody>
          <a:bodyPr/>
          <a:lstStyle/>
          <a:p>
            <a:r>
              <a:rPr lang="de-DE"/>
              <a:t>Guide to Intelligent Data Science Second Edition, 2020</a:t>
            </a:r>
          </a:p>
        </p:txBody>
      </p:sp>
      <p:sp>
        <p:nvSpPr>
          <p:cNvPr id="6" name="Slide Number Placeholder 5"/>
          <p:cNvSpPr>
            <a:spLocks noGrp="1"/>
          </p:cNvSpPr>
          <p:nvPr>
            <p:ph type="sldNum" sz="quarter" idx="15"/>
          </p:nvPr>
        </p:nvSpPr>
        <p:spPr/>
        <p:txBody>
          <a:bodyPr/>
          <a:lstStyle/>
          <a:p>
            <a:fld id="{15C29056-5AFA-7949-831A-3EC086771171}" type="slidenum">
              <a:rPr lang="de-DE" smtClean="0"/>
              <a:pPr/>
              <a:t>69</a:t>
            </a:fld>
            <a:endParaRPr lang="de-DE" dirty="0"/>
          </a:p>
        </p:txBody>
      </p:sp>
    </p:spTree>
    <p:extLst>
      <p:ext uri="{BB962C8B-B14F-4D97-AF65-F5344CB8AC3E}">
        <p14:creationId xmlns:p14="http://schemas.microsoft.com/office/powerpoint/2010/main" val="793081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Risk</a:t>
            </a:r>
            <a:r>
              <a:rPr lang="de-DE" dirty="0"/>
              <a:t> Assessment</a:t>
            </a:r>
            <a:endParaRPr lang="en-US" dirty="0"/>
          </a:p>
        </p:txBody>
      </p:sp>
      <p:sp>
        <p:nvSpPr>
          <p:cNvPr id="5" name="Text Placeholder 4">
            <a:extLst>
              <a:ext uri="{FF2B5EF4-FFF2-40B4-BE49-F238E27FC236}">
                <a16:creationId xmlns:a16="http://schemas.microsoft.com/office/drawing/2014/main" id="{3279DC07-3675-4F61-B23A-51C3A1EAC93E}"/>
              </a:ext>
            </a:extLst>
          </p:cNvPr>
          <p:cNvSpPr>
            <a:spLocks noGrp="1"/>
          </p:cNvSpPr>
          <p:nvPr>
            <p:ph type="body" sz="quarter" idx="14"/>
          </p:nvPr>
        </p:nvSpPr>
        <p:spPr/>
        <p:txBody>
          <a:bodyPr/>
          <a:lstStyle/>
          <a:p>
            <a:r>
              <a:rPr lang="de-DE" dirty="0"/>
              <a:t>Risk Assessment: is this person going to repay the loan?</a:t>
            </a:r>
            <a:endParaRPr lang="en-GB" dirty="0"/>
          </a:p>
        </p:txBody>
      </p:sp>
      <p:pic>
        <p:nvPicPr>
          <p:cNvPr id="14" name="Picture 13">
            <a:extLst>
              <a:ext uri="{FF2B5EF4-FFF2-40B4-BE49-F238E27FC236}">
                <a16:creationId xmlns:a16="http://schemas.microsoft.com/office/drawing/2014/main" id="{33BC05A4-0810-42F0-BBA2-9AED8B6016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1692" y="2146086"/>
            <a:ext cx="1920616" cy="2016394"/>
          </a:xfrm>
          <a:prstGeom prst="rect">
            <a:avLst/>
          </a:prstGeom>
        </p:spPr>
      </p:pic>
      <p:sp>
        <p:nvSpPr>
          <p:cNvPr id="15" name="TextBox 14">
            <a:extLst>
              <a:ext uri="{FF2B5EF4-FFF2-40B4-BE49-F238E27FC236}">
                <a16:creationId xmlns:a16="http://schemas.microsoft.com/office/drawing/2014/main" id="{D73FBB3C-9024-4E8E-B996-26A1B2F7893D}"/>
              </a:ext>
            </a:extLst>
          </p:cNvPr>
          <p:cNvSpPr txBox="1"/>
          <p:nvPr/>
        </p:nvSpPr>
        <p:spPr>
          <a:xfrm>
            <a:off x="4057200" y="4284200"/>
            <a:ext cx="995784" cy="461665"/>
          </a:xfrm>
          <a:prstGeom prst="rect">
            <a:avLst/>
          </a:prstGeom>
          <a:noFill/>
        </p:spPr>
        <p:txBody>
          <a:bodyPr wrap="none" rtlCol="0">
            <a:spAutoFit/>
          </a:bodyPr>
          <a:lstStyle/>
          <a:p>
            <a:r>
              <a:rPr lang="en-US" sz="2400" dirty="0"/>
              <a:t>Model</a:t>
            </a:r>
          </a:p>
        </p:txBody>
      </p:sp>
      <p:sp>
        <p:nvSpPr>
          <p:cNvPr id="20" name="Right Arrow 8">
            <a:extLst>
              <a:ext uri="{FF2B5EF4-FFF2-40B4-BE49-F238E27FC236}">
                <a16:creationId xmlns:a16="http://schemas.microsoft.com/office/drawing/2014/main" id="{6F7721C4-73AB-4C24-BE3C-F17C4A1C3006}"/>
              </a:ext>
            </a:extLst>
          </p:cNvPr>
          <p:cNvSpPr/>
          <p:nvPr/>
        </p:nvSpPr>
        <p:spPr>
          <a:xfrm>
            <a:off x="3141109" y="2852724"/>
            <a:ext cx="477111" cy="5283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1" name="Right Arrow 9">
            <a:extLst>
              <a:ext uri="{FF2B5EF4-FFF2-40B4-BE49-F238E27FC236}">
                <a16:creationId xmlns:a16="http://schemas.microsoft.com/office/drawing/2014/main" id="{B71C9897-D6B2-491C-A06C-A0CD39A56606}"/>
              </a:ext>
            </a:extLst>
          </p:cNvPr>
          <p:cNvSpPr/>
          <p:nvPr/>
        </p:nvSpPr>
        <p:spPr>
          <a:xfrm>
            <a:off x="5546890" y="2852724"/>
            <a:ext cx="477111" cy="5283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grpSp>
        <p:nvGrpSpPr>
          <p:cNvPr id="16" name="Group 15">
            <a:extLst>
              <a:ext uri="{FF2B5EF4-FFF2-40B4-BE49-F238E27FC236}">
                <a16:creationId xmlns:a16="http://schemas.microsoft.com/office/drawing/2014/main" id="{F943CCCD-BCDB-4845-9CF9-65E117D03D21}"/>
              </a:ext>
            </a:extLst>
          </p:cNvPr>
          <p:cNvGrpSpPr/>
          <p:nvPr/>
        </p:nvGrpSpPr>
        <p:grpSpPr>
          <a:xfrm>
            <a:off x="359532" y="2069374"/>
            <a:ext cx="1340516" cy="1765683"/>
            <a:chOff x="1199456" y="2132856"/>
            <a:chExt cx="1787354" cy="2354243"/>
          </a:xfrm>
        </p:grpSpPr>
        <p:sp>
          <p:nvSpPr>
            <p:cNvPr id="17" name="TextBox 16">
              <a:extLst>
                <a:ext uri="{FF2B5EF4-FFF2-40B4-BE49-F238E27FC236}">
                  <a16:creationId xmlns:a16="http://schemas.microsoft.com/office/drawing/2014/main" id="{01DC580F-36B0-534B-952D-6B1B1FA3E95F}"/>
                </a:ext>
              </a:extLst>
            </p:cNvPr>
            <p:cNvSpPr txBox="1"/>
            <p:nvPr/>
          </p:nvSpPr>
          <p:spPr>
            <a:xfrm>
              <a:off x="1199456" y="2132856"/>
              <a:ext cx="792086" cy="892552"/>
            </a:xfrm>
            <a:prstGeom prst="rect">
              <a:avLst/>
            </a:prstGeom>
            <a:solidFill>
              <a:schemeClr val="bg1"/>
            </a:solidFill>
            <a:ln>
              <a:solidFill>
                <a:schemeClr val="tx1"/>
              </a:solidFill>
            </a:ln>
          </p:spPr>
          <p:txBody>
            <a:bodyPr wrap="square" rtlCol="0">
              <a:spAutoFit/>
            </a:bodyPr>
            <a:lstStyle/>
            <a:p>
              <a:r>
                <a:rPr lang="en-US" sz="750" b="1" dirty="0"/>
                <a:t>Oct 2015</a:t>
              </a:r>
            </a:p>
            <a:p>
              <a:r>
                <a:rPr lang="en-US" sz="750" dirty="0" err="1"/>
                <a:t>Cvrerhfd</a:t>
              </a:r>
              <a:endParaRPr lang="en-US" sz="750" dirty="0"/>
            </a:p>
            <a:p>
              <a:r>
                <a:rPr lang="en-US" sz="750" dirty="0" err="1"/>
                <a:t>Vdsyh</a:t>
              </a:r>
              <a:endParaRPr lang="en-US" sz="750" dirty="0"/>
            </a:p>
            <a:p>
              <a:r>
                <a:rPr lang="en-US" sz="750" dirty="0" err="1"/>
                <a:t>dfgh</a:t>
              </a:r>
              <a:endParaRPr lang="en-US" sz="750" dirty="0"/>
            </a:p>
            <a:p>
              <a:r>
                <a:rPr lang="en-US" sz="750" dirty="0" err="1"/>
                <a:t>ddgd</a:t>
              </a:r>
              <a:endParaRPr lang="en-US" sz="750" dirty="0"/>
            </a:p>
          </p:txBody>
        </p:sp>
        <p:sp>
          <p:nvSpPr>
            <p:cNvPr id="18" name="TextBox 17">
              <a:extLst>
                <a:ext uri="{FF2B5EF4-FFF2-40B4-BE49-F238E27FC236}">
                  <a16:creationId xmlns:a16="http://schemas.microsoft.com/office/drawing/2014/main" id="{A06A3190-1756-554D-863B-CA2548FA8C14}"/>
                </a:ext>
              </a:extLst>
            </p:cNvPr>
            <p:cNvSpPr txBox="1"/>
            <p:nvPr/>
          </p:nvSpPr>
          <p:spPr>
            <a:xfrm>
              <a:off x="1683742" y="2332259"/>
              <a:ext cx="792086" cy="892552"/>
            </a:xfrm>
            <a:prstGeom prst="rect">
              <a:avLst/>
            </a:prstGeom>
            <a:solidFill>
              <a:schemeClr val="bg1"/>
            </a:solidFill>
            <a:ln>
              <a:solidFill>
                <a:schemeClr val="tx1"/>
              </a:solidFill>
            </a:ln>
          </p:spPr>
          <p:txBody>
            <a:bodyPr wrap="square" rtlCol="0">
              <a:spAutoFit/>
            </a:bodyPr>
            <a:lstStyle/>
            <a:p>
              <a:r>
                <a:rPr lang="en-US" sz="750" b="1" dirty="0"/>
                <a:t>Nov 2016</a:t>
              </a:r>
            </a:p>
            <a:p>
              <a:r>
                <a:rPr lang="en-US" sz="750" dirty="0" err="1"/>
                <a:t>Cvrerhfd</a:t>
              </a:r>
              <a:endParaRPr lang="en-US" sz="750" dirty="0"/>
            </a:p>
            <a:p>
              <a:r>
                <a:rPr lang="en-US" sz="750" dirty="0" err="1"/>
                <a:t>Vdsyh</a:t>
              </a:r>
              <a:endParaRPr lang="en-US" sz="750" dirty="0"/>
            </a:p>
            <a:p>
              <a:r>
                <a:rPr lang="en-US" sz="750" dirty="0" err="1"/>
                <a:t>dfgh</a:t>
              </a:r>
              <a:endParaRPr lang="en-US" sz="750" dirty="0"/>
            </a:p>
            <a:p>
              <a:r>
                <a:rPr lang="en-US" sz="750" dirty="0" err="1"/>
                <a:t>ddgd</a:t>
              </a:r>
              <a:endParaRPr lang="en-US" sz="750" dirty="0"/>
            </a:p>
          </p:txBody>
        </p:sp>
        <p:sp>
          <p:nvSpPr>
            <p:cNvPr id="19" name="TextBox 18">
              <a:extLst>
                <a:ext uri="{FF2B5EF4-FFF2-40B4-BE49-F238E27FC236}">
                  <a16:creationId xmlns:a16="http://schemas.microsoft.com/office/drawing/2014/main" id="{2FF93182-1660-834D-AFC4-45B4AC3202D8}"/>
                </a:ext>
              </a:extLst>
            </p:cNvPr>
            <p:cNvSpPr txBox="1"/>
            <p:nvPr/>
          </p:nvSpPr>
          <p:spPr>
            <a:xfrm>
              <a:off x="1238481" y="2915960"/>
              <a:ext cx="792086" cy="892552"/>
            </a:xfrm>
            <a:prstGeom prst="rect">
              <a:avLst/>
            </a:prstGeom>
            <a:solidFill>
              <a:schemeClr val="bg1"/>
            </a:solidFill>
            <a:ln>
              <a:solidFill>
                <a:schemeClr val="tx1"/>
              </a:solidFill>
            </a:ln>
          </p:spPr>
          <p:txBody>
            <a:bodyPr wrap="square" rtlCol="0">
              <a:spAutoFit/>
            </a:bodyPr>
            <a:lstStyle/>
            <a:p>
              <a:r>
                <a:rPr lang="en-US" sz="750" b="1" dirty="0"/>
                <a:t>Jun 2017</a:t>
              </a:r>
            </a:p>
            <a:p>
              <a:r>
                <a:rPr lang="en-US" sz="750" dirty="0" err="1"/>
                <a:t>Cvrerhfd</a:t>
              </a:r>
              <a:endParaRPr lang="en-US" sz="750" dirty="0"/>
            </a:p>
            <a:p>
              <a:r>
                <a:rPr lang="en-US" sz="750" dirty="0" err="1"/>
                <a:t>Vdsyh</a:t>
              </a:r>
              <a:endParaRPr lang="en-US" sz="750" dirty="0"/>
            </a:p>
            <a:p>
              <a:r>
                <a:rPr lang="en-US" sz="750" dirty="0" err="1"/>
                <a:t>dfgh</a:t>
              </a:r>
              <a:endParaRPr lang="en-US" sz="750" dirty="0"/>
            </a:p>
            <a:p>
              <a:r>
                <a:rPr lang="en-US" sz="750" dirty="0" err="1"/>
                <a:t>ddgd</a:t>
              </a:r>
              <a:endParaRPr lang="en-US" sz="750" dirty="0"/>
            </a:p>
          </p:txBody>
        </p:sp>
        <p:sp>
          <p:nvSpPr>
            <p:cNvPr id="22" name="TextBox 21">
              <a:extLst>
                <a:ext uri="{FF2B5EF4-FFF2-40B4-BE49-F238E27FC236}">
                  <a16:creationId xmlns:a16="http://schemas.microsoft.com/office/drawing/2014/main" id="{A23F1F29-AE02-934B-A82A-FF789AB8DDBF}"/>
                </a:ext>
              </a:extLst>
            </p:cNvPr>
            <p:cNvSpPr txBox="1"/>
            <p:nvPr/>
          </p:nvSpPr>
          <p:spPr>
            <a:xfrm>
              <a:off x="1818930" y="3198744"/>
              <a:ext cx="792086" cy="892552"/>
            </a:xfrm>
            <a:prstGeom prst="rect">
              <a:avLst/>
            </a:prstGeom>
            <a:solidFill>
              <a:schemeClr val="bg1"/>
            </a:solidFill>
            <a:ln>
              <a:solidFill>
                <a:schemeClr val="tx1"/>
              </a:solidFill>
            </a:ln>
          </p:spPr>
          <p:txBody>
            <a:bodyPr wrap="square" rtlCol="0">
              <a:spAutoFit/>
            </a:bodyPr>
            <a:lstStyle/>
            <a:p>
              <a:r>
                <a:rPr lang="en-US" sz="750" b="1" dirty="0"/>
                <a:t>Apr 2018</a:t>
              </a:r>
            </a:p>
            <a:p>
              <a:r>
                <a:rPr lang="en-US" sz="750" dirty="0" err="1"/>
                <a:t>Cvrerhfd</a:t>
              </a:r>
              <a:endParaRPr lang="en-US" sz="750" dirty="0"/>
            </a:p>
            <a:p>
              <a:r>
                <a:rPr lang="en-US" sz="750" dirty="0" err="1"/>
                <a:t>Vdsyh</a:t>
              </a:r>
              <a:endParaRPr lang="en-US" sz="750" dirty="0"/>
            </a:p>
            <a:p>
              <a:r>
                <a:rPr lang="en-US" sz="750" dirty="0" err="1"/>
                <a:t>dfgh</a:t>
              </a:r>
              <a:endParaRPr lang="en-US" sz="750" dirty="0"/>
            </a:p>
            <a:p>
              <a:r>
                <a:rPr lang="en-US" sz="750" dirty="0" err="1"/>
                <a:t>ddgd</a:t>
              </a:r>
              <a:endParaRPr lang="en-US" sz="750" dirty="0"/>
            </a:p>
          </p:txBody>
        </p:sp>
        <p:sp>
          <p:nvSpPr>
            <p:cNvPr id="28" name="TextBox 27">
              <a:extLst>
                <a:ext uri="{FF2B5EF4-FFF2-40B4-BE49-F238E27FC236}">
                  <a16:creationId xmlns:a16="http://schemas.microsoft.com/office/drawing/2014/main" id="{8303B528-0A7C-2447-8A9F-D30F2DB35C9E}"/>
                </a:ext>
              </a:extLst>
            </p:cNvPr>
            <p:cNvSpPr txBox="1"/>
            <p:nvPr/>
          </p:nvSpPr>
          <p:spPr>
            <a:xfrm>
              <a:off x="2194724" y="3594547"/>
              <a:ext cx="792086" cy="892552"/>
            </a:xfrm>
            <a:prstGeom prst="rect">
              <a:avLst/>
            </a:prstGeom>
            <a:solidFill>
              <a:schemeClr val="bg1"/>
            </a:solidFill>
            <a:ln>
              <a:solidFill>
                <a:schemeClr val="tx1"/>
              </a:solidFill>
            </a:ln>
          </p:spPr>
          <p:txBody>
            <a:bodyPr wrap="square" rtlCol="0">
              <a:spAutoFit/>
            </a:bodyPr>
            <a:lstStyle/>
            <a:p>
              <a:r>
                <a:rPr lang="en-US" sz="750" b="1" dirty="0"/>
                <a:t>Feb 2019</a:t>
              </a:r>
            </a:p>
            <a:p>
              <a:r>
                <a:rPr lang="en-US" sz="750" dirty="0" err="1"/>
                <a:t>Cvrerhfd</a:t>
              </a:r>
              <a:endParaRPr lang="en-US" sz="750" dirty="0"/>
            </a:p>
            <a:p>
              <a:r>
                <a:rPr lang="en-US" sz="750" dirty="0" err="1"/>
                <a:t>Vdsyh</a:t>
              </a:r>
              <a:endParaRPr lang="en-US" sz="750" dirty="0"/>
            </a:p>
            <a:p>
              <a:r>
                <a:rPr lang="en-US" sz="750" dirty="0" err="1"/>
                <a:t>dfgh</a:t>
              </a:r>
              <a:endParaRPr lang="en-US" sz="750" dirty="0"/>
            </a:p>
            <a:p>
              <a:r>
                <a:rPr lang="en-US" sz="750" dirty="0" err="1"/>
                <a:t>ddgd</a:t>
              </a:r>
              <a:endParaRPr lang="en-US" sz="750" dirty="0"/>
            </a:p>
          </p:txBody>
        </p:sp>
      </p:grpSp>
      <p:sp>
        <p:nvSpPr>
          <p:cNvPr id="29" name="TextBox 28">
            <a:extLst>
              <a:ext uri="{FF2B5EF4-FFF2-40B4-BE49-F238E27FC236}">
                <a16:creationId xmlns:a16="http://schemas.microsoft.com/office/drawing/2014/main" id="{7A72733C-5404-9F45-95E9-3DA368F8F4D9}"/>
              </a:ext>
            </a:extLst>
          </p:cNvPr>
          <p:cNvSpPr txBox="1"/>
          <p:nvPr/>
        </p:nvSpPr>
        <p:spPr>
          <a:xfrm>
            <a:off x="806621" y="1557809"/>
            <a:ext cx="1688283" cy="307777"/>
          </a:xfrm>
          <a:prstGeom prst="rect">
            <a:avLst/>
          </a:prstGeom>
          <a:noFill/>
        </p:spPr>
        <p:txBody>
          <a:bodyPr wrap="none" rtlCol="0">
            <a:spAutoFit/>
          </a:bodyPr>
          <a:lstStyle/>
          <a:p>
            <a:r>
              <a:rPr lang="en-US" sz="1400" b="1" dirty="0"/>
              <a:t>Customer History</a:t>
            </a:r>
          </a:p>
        </p:txBody>
      </p:sp>
      <p:grpSp>
        <p:nvGrpSpPr>
          <p:cNvPr id="30" name="Group 29">
            <a:extLst>
              <a:ext uri="{FF2B5EF4-FFF2-40B4-BE49-F238E27FC236}">
                <a16:creationId xmlns:a16="http://schemas.microsoft.com/office/drawing/2014/main" id="{A8A50B5B-C1A7-2C4F-A328-EFBF50817BF2}"/>
              </a:ext>
            </a:extLst>
          </p:cNvPr>
          <p:cNvGrpSpPr/>
          <p:nvPr/>
        </p:nvGrpSpPr>
        <p:grpSpPr>
          <a:xfrm>
            <a:off x="776389" y="2435389"/>
            <a:ext cx="1340516" cy="1765683"/>
            <a:chOff x="1199456" y="2132856"/>
            <a:chExt cx="1787354" cy="2354243"/>
          </a:xfrm>
        </p:grpSpPr>
        <p:sp>
          <p:nvSpPr>
            <p:cNvPr id="31" name="TextBox 30">
              <a:extLst>
                <a:ext uri="{FF2B5EF4-FFF2-40B4-BE49-F238E27FC236}">
                  <a16:creationId xmlns:a16="http://schemas.microsoft.com/office/drawing/2014/main" id="{7043B77E-A1BF-764B-B263-63D60283BD02}"/>
                </a:ext>
              </a:extLst>
            </p:cNvPr>
            <p:cNvSpPr txBox="1"/>
            <p:nvPr/>
          </p:nvSpPr>
          <p:spPr>
            <a:xfrm>
              <a:off x="1199456" y="2132856"/>
              <a:ext cx="792086" cy="892552"/>
            </a:xfrm>
            <a:prstGeom prst="rect">
              <a:avLst/>
            </a:prstGeom>
            <a:solidFill>
              <a:schemeClr val="bg1"/>
            </a:solidFill>
            <a:ln>
              <a:solidFill>
                <a:schemeClr val="tx1"/>
              </a:solidFill>
            </a:ln>
          </p:spPr>
          <p:txBody>
            <a:bodyPr wrap="square" rtlCol="0">
              <a:spAutoFit/>
            </a:bodyPr>
            <a:lstStyle/>
            <a:p>
              <a:r>
                <a:rPr lang="en-US" sz="750" b="1" dirty="0">
                  <a:solidFill>
                    <a:schemeClr val="accent5"/>
                  </a:solidFill>
                </a:rPr>
                <a:t>Oct 2015</a:t>
              </a:r>
            </a:p>
            <a:p>
              <a:r>
                <a:rPr lang="en-US" sz="750" dirty="0" err="1">
                  <a:solidFill>
                    <a:schemeClr val="accent5"/>
                  </a:solidFill>
                </a:rPr>
                <a:t>Cvrerhfd</a:t>
              </a:r>
              <a:endParaRPr lang="en-US" sz="750" dirty="0">
                <a:solidFill>
                  <a:schemeClr val="accent5"/>
                </a:solidFill>
              </a:endParaRPr>
            </a:p>
            <a:p>
              <a:r>
                <a:rPr lang="en-US" sz="750" dirty="0" err="1">
                  <a:solidFill>
                    <a:schemeClr val="accent5"/>
                  </a:solidFill>
                </a:rPr>
                <a:t>Vdsyh</a:t>
              </a:r>
              <a:endParaRPr lang="en-US" sz="750" dirty="0">
                <a:solidFill>
                  <a:schemeClr val="accent5"/>
                </a:solidFill>
              </a:endParaRPr>
            </a:p>
            <a:p>
              <a:r>
                <a:rPr lang="en-US" sz="750" dirty="0" err="1">
                  <a:solidFill>
                    <a:schemeClr val="accent5"/>
                  </a:solidFill>
                </a:rPr>
                <a:t>dfgh</a:t>
              </a:r>
              <a:endParaRPr lang="en-US" sz="750" dirty="0">
                <a:solidFill>
                  <a:schemeClr val="accent5"/>
                </a:solidFill>
              </a:endParaRPr>
            </a:p>
            <a:p>
              <a:r>
                <a:rPr lang="en-US" sz="750" dirty="0" err="1">
                  <a:solidFill>
                    <a:schemeClr val="accent5"/>
                  </a:solidFill>
                </a:rPr>
                <a:t>ddgd</a:t>
              </a:r>
              <a:endParaRPr lang="en-US" sz="750" dirty="0">
                <a:solidFill>
                  <a:schemeClr val="accent5"/>
                </a:solidFill>
              </a:endParaRPr>
            </a:p>
          </p:txBody>
        </p:sp>
        <p:sp>
          <p:nvSpPr>
            <p:cNvPr id="32" name="TextBox 31">
              <a:extLst>
                <a:ext uri="{FF2B5EF4-FFF2-40B4-BE49-F238E27FC236}">
                  <a16:creationId xmlns:a16="http://schemas.microsoft.com/office/drawing/2014/main" id="{5EDCC093-2F2C-8D4A-B835-FF5FA3A5D2E3}"/>
                </a:ext>
              </a:extLst>
            </p:cNvPr>
            <p:cNvSpPr txBox="1"/>
            <p:nvPr/>
          </p:nvSpPr>
          <p:spPr>
            <a:xfrm>
              <a:off x="1683742" y="2332259"/>
              <a:ext cx="792086" cy="892552"/>
            </a:xfrm>
            <a:prstGeom prst="rect">
              <a:avLst/>
            </a:prstGeom>
            <a:solidFill>
              <a:schemeClr val="bg1"/>
            </a:solidFill>
            <a:ln>
              <a:solidFill>
                <a:schemeClr val="tx1"/>
              </a:solidFill>
            </a:ln>
          </p:spPr>
          <p:txBody>
            <a:bodyPr wrap="square" rtlCol="0">
              <a:spAutoFit/>
            </a:bodyPr>
            <a:lstStyle/>
            <a:p>
              <a:r>
                <a:rPr lang="en-US" sz="750" b="1" dirty="0">
                  <a:solidFill>
                    <a:schemeClr val="accent5"/>
                  </a:solidFill>
                </a:rPr>
                <a:t>Nov 2016</a:t>
              </a:r>
            </a:p>
            <a:p>
              <a:r>
                <a:rPr lang="en-US" sz="750" dirty="0" err="1">
                  <a:solidFill>
                    <a:schemeClr val="accent5"/>
                  </a:solidFill>
                </a:rPr>
                <a:t>Cvrerhfd</a:t>
              </a:r>
              <a:endParaRPr lang="en-US" sz="750" dirty="0">
                <a:solidFill>
                  <a:schemeClr val="accent5"/>
                </a:solidFill>
              </a:endParaRPr>
            </a:p>
            <a:p>
              <a:r>
                <a:rPr lang="en-US" sz="750" dirty="0" err="1">
                  <a:solidFill>
                    <a:schemeClr val="accent5"/>
                  </a:solidFill>
                </a:rPr>
                <a:t>Vdsyh</a:t>
              </a:r>
              <a:endParaRPr lang="en-US" sz="750" dirty="0">
                <a:solidFill>
                  <a:schemeClr val="accent5"/>
                </a:solidFill>
              </a:endParaRPr>
            </a:p>
            <a:p>
              <a:r>
                <a:rPr lang="en-US" sz="750" dirty="0" err="1">
                  <a:solidFill>
                    <a:schemeClr val="accent5"/>
                  </a:solidFill>
                </a:rPr>
                <a:t>dfgh</a:t>
              </a:r>
              <a:endParaRPr lang="en-US" sz="750" dirty="0">
                <a:solidFill>
                  <a:schemeClr val="accent5"/>
                </a:solidFill>
              </a:endParaRPr>
            </a:p>
            <a:p>
              <a:r>
                <a:rPr lang="en-US" sz="750" dirty="0" err="1">
                  <a:solidFill>
                    <a:schemeClr val="accent5"/>
                  </a:solidFill>
                </a:rPr>
                <a:t>ddgd</a:t>
              </a:r>
              <a:endParaRPr lang="en-US" sz="750" dirty="0">
                <a:solidFill>
                  <a:schemeClr val="accent5"/>
                </a:solidFill>
              </a:endParaRPr>
            </a:p>
          </p:txBody>
        </p:sp>
        <p:sp>
          <p:nvSpPr>
            <p:cNvPr id="33" name="TextBox 32">
              <a:extLst>
                <a:ext uri="{FF2B5EF4-FFF2-40B4-BE49-F238E27FC236}">
                  <a16:creationId xmlns:a16="http://schemas.microsoft.com/office/drawing/2014/main" id="{27785B25-A1E1-3B4E-ABD5-B46D1839E306}"/>
                </a:ext>
              </a:extLst>
            </p:cNvPr>
            <p:cNvSpPr txBox="1"/>
            <p:nvPr/>
          </p:nvSpPr>
          <p:spPr>
            <a:xfrm>
              <a:off x="1238481" y="2915960"/>
              <a:ext cx="792086" cy="892552"/>
            </a:xfrm>
            <a:prstGeom prst="rect">
              <a:avLst/>
            </a:prstGeom>
            <a:solidFill>
              <a:schemeClr val="bg1"/>
            </a:solidFill>
            <a:ln>
              <a:solidFill>
                <a:schemeClr val="tx1"/>
              </a:solidFill>
            </a:ln>
          </p:spPr>
          <p:txBody>
            <a:bodyPr wrap="square" rtlCol="0">
              <a:spAutoFit/>
            </a:bodyPr>
            <a:lstStyle/>
            <a:p>
              <a:r>
                <a:rPr lang="en-US" sz="750" b="1" dirty="0">
                  <a:solidFill>
                    <a:schemeClr val="accent5"/>
                  </a:solidFill>
                </a:rPr>
                <a:t>Jun 2017</a:t>
              </a:r>
            </a:p>
            <a:p>
              <a:r>
                <a:rPr lang="en-US" sz="750" dirty="0" err="1">
                  <a:solidFill>
                    <a:schemeClr val="accent5"/>
                  </a:solidFill>
                </a:rPr>
                <a:t>Cvrerhfd</a:t>
              </a:r>
              <a:endParaRPr lang="en-US" sz="750" dirty="0">
                <a:solidFill>
                  <a:schemeClr val="accent5"/>
                </a:solidFill>
              </a:endParaRPr>
            </a:p>
            <a:p>
              <a:r>
                <a:rPr lang="en-US" sz="750" dirty="0" err="1">
                  <a:solidFill>
                    <a:schemeClr val="accent5"/>
                  </a:solidFill>
                </a:rPr>
                <a:t>Vdsyh</a:t>
              </a:r>
              <a:endParaRPr lang="en-US" sz="750" dirty="0">
                <a:solidFill>
                  <a:schemeClr val="accent5"/>
                </a:solidFill>
              </a:endParaRPr>
            </a:p>
            <a:p>
              <a:r>
                <a:rPr lang="en-US" sz="750" dirty="0" err="1">
                  <a:solidFill>
                    <a:schemeClr val="accent5"/>
                  </a:solidFill>
                </a:rPr>
                <a:t>dfgh</a:t>
              </a:r>
              <a:endParaRPr lang="en-US" sz="750" dirty="0">
                <a:solidFill>
                  <a:schemeClr val="accent5"/>
                </a:solidFill>
              </a:endParaRPr>
            </a:p>
            <a:p>
              <a:r>
                <a:rPr lang="en-US" sz="750" dirty="0" err="1">
                  <a:solidFill>
                    <a:schemeClr val="accent5"/>
                  </a:solidFill>
                </a:rPr>
                <a:t>ddgd</a:t>
              </a:r>
              <a:endParaRPr lang="en-US" sz="750" dirty="0">
                <a:solidFill>
                  <a:schemeClr val="accent5"/>
                </a:solidFill>
              </a:endParaRPr>
            </a:p>
          </p:txBody>
        </p:sp>
        <p:sp>
          <p:nvSpPr>
            <p:cNvPr id="34" name="TextBox 33">
              <a:extLst>
                <a:ext uri="{FF2B5EF4-FFF2-40B4-BE49-F238E27FC236}">
                  <a16:creationId xmlns:a16="http://schemas.microsoft.com/office/drawing/2014/main" id="{A6079CA6-B925-CD49-AEB6-B8FA668E38D9}"/>
                </a:ext>
              </a:extLst>
            </p:cNvPr>
            <p:cNvSpPr txBox="1"/>
            <p:nvPr/>
          </p:nvSpPr>
          <p:spPr>
            <a:xfrm>
              <a:off x="1818930" y="3198744"/>
              <a:ext cx="792086" cy="892552"/>
            </a:xfrm>
            <a:prstGeom prst="rect">
              <a:avLst/>
            </a:prstGeom>
            <a:solidFill>
              <a:schemeClr val="bg1"/>
            </a:solidFill>
            <a:ln>
              <a:solidFill>
                <a:schemeClr val="tx1"/>
              </a:solidFill>
            </a:ln>
          </p:spPr>
          <p:txBody>
            <a:bodyPr wrap="square" rtlCol="0">
              <a:spAutoFit/>
            </a:bodyPr>
            <a:lstStyle/>
            <a:p>
              <a:r>
                <a:rPr lang="en-US" sz="750" b="1" dirty="0">
                  <a:solidFill>
                    <a:schemeClr val="accent5"/>
                  </a:solidFill>
                </a:rPr>
                <a:t>Apr 2018</a:t>
              </a:r>
            </a:p>
            <a:p>
              <a:r>
                <a:rPr lang="en-US" sz="750" dirty="0" err="1">
                  <a:solidFill>
                    <a:schemeClr val="accent5"/>
                  </a:solidFill>
                </a:rPr>
                <a:t>Cvrerhfd</a:t>
              </a:r>
              <a:endParaRPr lang="en-US" sz="750" dirty="0">
                <a:solidFill>
                  <a:schemeClr val="accent5"/>
                </a:solidFill>
              </a:endParaRPr>
            </a:p>
            <a:p>
              <a:r>
                <a:rPr lang="en-US" sz="750" dirty="0" err="1">
                  <a:solidFill>
                    <a:schemeClr val="accent5"/>
                  </a:solidFill>
                </a:rPr>
                <a:t>Vdsyh</a:t>
              </a:r>
              <a:endParaRPr lang="en-US" sz="750" dirty="0">
                <a:solidFill>
                  <a:schemeClr val="accent5"/>
                </a:solidFill>
              </a:endParaRPr>
            </a:p>
            <a:p>
              <a:r>
                <a:rPr lang="en-US" sz="750" dirty="0" err="1">
                  <a:solidFill>
                    <a:schemeClr val="accent5"/>
                  </a:solidFill>
                </a:rPr>
                <a:t>dfgh</a:t>
              </a:r>
              <a:endParaRPr lang="en-US" sz="750" dirty="0">
                <a:solidFill>
                  <a:schemeClr val="accent5"/>
                </a:solidFill>
              </a:endParaRPr>
            </a:p>
            <a:p>
              <a:r>
                <a:rPr lang="en-US" sz="750" dirty="0" err="1">
                  <a:solidFill>
                    <a:schemeClr val="accent5"/>
                  </a:solidFill>
                </a:rPr>
                <a:t>ddgd</a:t>
              </a:r>
              <a:endParaRPr lang="en-US" sz="750" dirty="0">
                <a:solidFill>
                  <a:schemeClr val="accent5"/>
                </a:solidFill>
              </a:endParaRPr>
            </a:p>
          </p:txBody>
        </p:sp>
        <p:sp>
          <p:nvSpPr>
            <p:cNvPr id="35" name="TextBox 34">
              <a:extLst>
                <a:ext uri="{FF2B5EF4-FFF2-40B4-BE49-F238E27FC236}">
                  <a16:creationId xmlns:a16="http://schemas.microsoft.com/office/drawing/2014/main" id="{BF297F48-2FC2-AA4F-931B-B565565A4AD1}"/>
                </a:ext>
              </a:extLst>
            </p:cNvPr>
            <p:cNvSpPr txBox="1"/>
            <p:nvPr/>
          </p:nvSpPr>
          <p:spPr>
            <a:xfrm>
              <a:off x="2194724" y="3594547"/>
              <a:ext cx="792086" cy="892552"/>
            </a:xfrm>
            <a:prstGeom prst="rect">
              <a:avLst/>
            </a:prstGeom>
            <a:solidFill>
              <a:schemeClr val="bg1"/>
            </a:solidFill>
            <a:ln>
              <a:solidFill>
                <a:schemeClr val="tx1"/>
              </a:solidFill>
            </a:ln>
          </p:spPr>
          <p:txBody>
            <a:bodyPr wrap="square" rtlCol="0">
              <a:spAutoFit/>
            </a:bodyPr>
            <a:lstStyle/>
            <a:p>
              <a:r>
                <a:rPr lang="en-US" sz="750" b="1" dirty="0">
                  <a:solidFill>
                    <a:schemeClr val="accent5"/>
                  </a:solidFill>
                </a:rPr>
                <a:t>Feb 2019</a:t>
              </a:r>
            </a:p>
            <a:p>
              <a:r>
                <a:rPr lang="en-US" sz="750" dirty="0" err="1">
                  <a:solidFill>
                    <a:schemeClr val="accent5"/>
                  </a:solidFill>
                </a:rPr>
                <a:t>Cvrerhfd</a:t>
              </a:r>
              <a:endParaRPr lang="en-US" sz="750" dirty="0">
                <a:solidFill>
                  <a:schemeClr val="accent5"/>
                </a:solidFill>
              </a:endParaRPr>
            </a:p>
            <a:p>
              <a:r>
                <a:rPr lang="en-US" sz="750" dirty="0" err="1">
                  <a:solidFill>
                    <a:schemeClr val="accent5"/>
                  </a:solidFill>
                </a:rPr>
                <a:t>Vdsyh</a:t>
              </a:r>
              <a:endParaRPr lang="en-US" sz="750" dirty="0">
                <a:solidFill>
                  <a:schemeClr val="accent5"/>
                </a:solidFill>
              </a:endParaRPr>
            </a:p>
            <a:p>
              <a:r>
                <a:rPr lang="en-US" sz="750" dirty="0" err="1">
                  <a:solidFill>
                    <a:schemeClr val="accent5"/>
                  </a:solidFill>
                </a:rPr>
                <a:t>dfgh</a:t>
              </a:r>
              <a:endParaRPr lang="en-US" sz="750" dirty="0">
                <a:solidFill>
                  <a:schemeClr val="accent5"/>
                </a:solidFill>
              </a:endParaRPr>
            </a:p>
            <a:p>
              <a:r>
                <a:rPr lang="en-US" sz="750" dirty="0" err="1">
                  <a:solidFill>
                    <a:schemeClr val="accent5"/>
                  </a:solidFill>
                </a:rPr>
                <a:t>ddgd</a:t>
              </a:r>
              <a:endParaRPr lang="en-US" sz="750" dirty="0">
                <a:solidFill>
                  <a:schemeClr val="accent5"/>
                </a:solidFill>
              </a:endParaRPr>
            </a:p>
          </p:txBody>
        </p:sp>
      </p:grpSp>
      <p:grpSp>
        <p:nvGrpSpPr>
          <p:cNvPr id="36" name="Group 35">
            <a:extLst>
              <a:ext uri="{FF2B5EF4-FFF2-40B4-BE49-F238E27FC236}">
                <a16:creationId xmlns:a16="http://schemas.microsoft.com/office/drawing/2014/main" id="{4FC44122-EAC8-CD41-895B-AC463CC3F86A}"/>
              </a:ext>
            </a:extLst>
          </p:cNvPr>
          <p:cNvGrpSpPr/>
          <p:nvPr/>
        </p:nvGrpSpPr>
        <p:grpSpPr>
          <a:xfrm>
            <a:off x="427774" y="3081719"/>
            <a:ext cx="1340516" cy="1765683"/>
            <a:chOff x="1199456" y="2132856"/>
            <a:chExt cx="1787354" cy="2354243"/>
          </a:xfrm>
        </p:grpSpPr>
        <p:sp>
          <p:nvSpPr>
            <p:cNvPr id="37" name="TextBox 36">
              <a:extLst>
                <a:ext uri="{FF2B5EF4-FFF2-40B4-BE49-F238E27FC236}">
                  <a16:creationId xmlns:a16="http://schemas.microsoft.com/office/drawing/2014/main" id="{E05A51E5-B93E-884C-B06C-B43136D72F11}"/>
                </a:ext>
              </a:extLst>
            </p:cNvPr>
            <p:cNvSpPr txBox="1"/>
            <p:nvPr/>
          </p:nvSpPr>
          <p:spPr>
            <a:xfrm>
              <a:off x="1199456" y="2132856"/>
              <a:ext cx="792086" cy="892552"/>
            </a:xfrm>
            <a:prstGeom prst="rect">
              <a:avLst/>
            </a:prstGeom>
            <a:solidFill>
              <a:schemeClr val="bg1"/>
            </a:solidFill>
            <a:ln>
              <a:solidFill>
                <a:schemeClr val="tx1"/>
              </a:solidFill>
            </a:ln>
          </p:spPr>
          <p:txBody>
            <a:bodyPr wrap="square" rtlCol="0">
              <a:spAutoFit/>
            </a:bodyPr>
            <a:lstStyle/>
            <a:p>
              <a:r>
                <a:rPr lang="en-US" sz="750" b="1" dirty="0">
                  <a:solidFill>
                    <a:schemeClr val="accent3">
                      <a:lumMod val="75000"/>
                    </a:schemeClr>
                  </a:solidFill>
                </a:rPr>
                <a:t>Oct 2015</a:t>
              </a:r>
            </a:p>
            <a:p>
              <a:r>
                <a:rPr lang="en-US" sz="750" dirty="0" err="1">
                  <a:solidFill>
                    <a:schemeClr val="accent3">
                      <a:lumMod val="75000"/>
                    </a:schemeClr>
                  </a:solidFill>
                </a:rPr>
                <a:t>Cvrerhfd</a:t>
              </a:r>
              <a:endParaRPr lang="en-US" sz="750" dirty="0">
                <a:solidFill>
                  <a:schemeClr val="accent3">
                    <a:lumMod val="75000"/>
                  </a:schemeClr>
                </a:solidFill>
              </a:endParaRPr>
            </a:p>
            <a:p>
              <a:r>
                <a:rPr lang="en-US" sz="750" dirty="0" err="1">
                  <a:solidFill>
                    <a:schemeClr val="accent3">
                      <a:lumMod val="75000"/>
                    </a:schemeClr>
                  </a:solidFill>
                </a:rPr>
                <a:t>Vdsyh</a:t>
              </a:r>
              <a:endParaRPr lang="en-US" sz="750" dirty="0">
                <a:solidFill>
                  <a:schemeClr val="accent3">
                    <a:lumMod val="75000"/>
                  </a:schemeClr>
                </a:solidFill>
              </a:endParaRPr>
            </a:p>
            <a:p>
              <a:r>
                <a:rPr lang="en-US" sz="750" dirty="0" err="1">
                  <a:solidFill>
                    <a:schemeClr val="accent3">
                      <a:lumMod val="75000"/>
                    </a:schemeClr>
                  </a:solidFill>
                </a:rPr>
                <a:t>dfgh</a:t>
              </a:r>
              <a:endParaRPr lang="en-US" sz="750" dirty="0">
                <a:solidFill>
                  <a:schemeClr val="accent3">
                    <a:lumMod val="75000"/>
                  </a:schemeClr>
                </a:solidFill>
              </a:endParaRPr>
            </a:p>
            <a:p>
              <a:r>
                <a:rPr lang="en-US" sz="750" dirty="0" err="1">
                  <a:solidFill>
                    <a:schemeClr val="accent3">
                      <a:lumMod val="75000"/>
                    </a:schemeClr>
                  </a:solidFill>
                </a:rPr>
                <a:t>ddgd</a:t>
              </a:r>
              <a:endParaRPr lang="en-US" sz="750" dirty="0">
                <a:solidFill>
                  <a:schemeClr val="accent3">
                    <a:lumMod val="75000"/>
                  </a:schemeClr>
                </a:solidFill>
              </a:endParaRPr>
            </a:p>
          </p:txBody>
        </p:sp>
        <p:sp>
          <p:nvSpPr>
            <p:cNvPr id="38" name="TextBox 37">
              <a:extLst>
                <a:ext uri="{FF2B5EF4-FFF2-40B4-BE49-F238E27FC236}">
                  <a16:creationId xmlns:a16="http://schemas.microsoft.com/office/drawing/2014/main" id="{0D59D60A-AD96-8543-B63B-4FE2FE6E4366}"/>
                </a:ext>
              </a:extLst>
            </p:cNvPr>
            <p:cNvSpPr txBox="1"/>
            <p:nvPr/>
          </p:nvSpPr>
          <p:spPr>
            <a:xfrm>
              <a:off x="1683742" y="2332259"/>
              <a:ext cx="792086" cy="892552"/>
            </a:xfrm>
            <a:prstGeom prst="rect">
              <a:avLst/>
            </a:prstGeom>
            <a:solidFill>
              <a:schemeClr val="bg1"/>
            </a:solidFill>
            <a:ln>
              <a:solidFill>
                <a:schemeClr val="tx1"/>
              </a:solidFill>
            </a:ln>
          </p:spPr>
          <p:txBody>
            <a:bodyPr wrap="square" rtlCol="0">
              <a:spAutoFit/>
            </a:bodyPr>
            <a:lstStyle/>
            <a:p>
              <a:r>
                <a:rPr lang="en-US" sz="750" b="1" dirty="0">
                  <a:solidFill>
                    <a:schemeClr val="accent3">
                      <a:lumMod val="75000"/>
                    </a:schemeClr>
                  </a:solidFill>
                </a:rPr>
                <a:t>Nov 2016</a:t>
              </a:r>
            </a:p>
            <a:p>
              <a:r>
                <a:rPr lang="en-US" sz="750" dirty="0" err="1">
                  <a:solidFill>
                    <a:schemeClr val="accent3">
                      <a:lumMod val="75000"/>
                    </a:schemeClr>
                  </a:solidFill>
                </a:rPr>
                <a:t>Cvrerhfd</a:t>
              </a:r>
              <a:endParaRPr lang="en-US" sz="750" dirty="0">
                <a:solidFill>
                  <a:schemeClr val="accent3">
                    <a:lumMod val="75000"/>
                  </a:schemeClr>
                </a:solidFill>
              </a:endParaRPr>
            </a:p>
            <a:p>
              <a:r>
                <a:rPr lang="en-US" sz="750" dirty="0" err="1">
                  <a:solidFill>
                    <a:schemeClr val="accent3">
                      <a:lumMod val="75000"/>
                    </a:schemeClr>
                  </a:solidFill>
                </a:rPr>
                <a:t>Vdsyh</a:t>
              </a:r>
              <a:endParaRPr lang="en-US" sz="750" dirty="0">
                <a:solidFill>
                  <a:schemeClr val="accent3">
                    <a:lumMod val="75000"/>
                  </a:schemeClr>
                </a:solidFill>
              </a:endParaRPr>
            </a:p>
            <a:p>
              <a:r>
                <a:rPr lang="en-US" sz="750" dirty="0" err="1">
                  <a:solidFill>
                    <a:schemeClr val="accent3">
                      <a:lumMod val="75000"/>
                    </a:schemeClr>
                  </a:solidFill>
                </a:rPr>
                <a:t>dfgh</a:t>
              </a:r>
              <a:endParaRPr lang="en-US" sz="750" dirty="0">
                <a:solidFill>
                  <a:schemeClr val="accent3">
                    <a:lumMod val="75000"/>
                  </a:schemeClr>
                </a:solidFill>
              </a:endParaRPr>
            </a:p>
            <a:p>
              <a:r>
                <a:rPr lang="en-US" sz="750" dirty="0" err="1">
                  <a:solidFill>
                    <a:schemeClr val="accent3">
                      <a:lumMod val="75000"/>
                    </a:schemeClr>
                  </a:solidFill>
                </a:rPr>
                <a:t>ddgd</a:t>
              </a:r>
              <a:endParaRPr lang="en-US" sz="750" dirty="0">
                <a:solidFill>
                  <a:schemeClr val="accent3">
                    <a:lumMod val="75000"/>
                  </a:schemeClr>
                </a:solidFill>
              </a:endParaRPr>
            </a:p>
          </p:txBody>
        </p:sp>
        <p:sp>
          <p:nvSpPr>
            <p:cNvPr id="39" name="TextBox 38">
              <a:extLst>
                <a:ext uri="{FF2B5EF4-FFF2-40B4-BE49-F238E27FC236}">
                  <a16:creationId xmlns:a16="http://schemas.microsoft.com/office/drawing/2014/main" id="{5A6CE631-BC2B-5141-8AC7-10028DC40EE5}"/>
                </a:ext>
              </a:extLst>
            </p:cNvPr>
            <p:cNvSpPr txBox="1"/>
            <p:nvPr/>
          </p:nvSpPr>
          <p:spPr>
            <a:xfrm>
              <a:off x="1238481" y="2915960"/>
              <a:ext cx="792086" cy="892552"/>
            </a:xfrm>
            <a:prstGeom prst="rect">
              <a:avLst/>
            </a:prstGeom>
            <a:solidFill>
              <a:schemeClr val="bg1"/>
            </a:solidFill>
            <a:ln>
              <a:solidFill>
                <a:schemeClr val="tx1"/>
              </a:solidFill>
            </a:ln>
          </p:spPr>
          <p:txBody>
            <a:bodyPr wrap="square" rtlCol="0">
              <a:spAutoFit/>
            </a:bodyPr>
            <a:lstStyle/>
            <a:p>
              <a:r>
                <a:rPr lang="en-US" sz="750" b="1" dirty="0">
                  <a:solidFill>
                    <a:schemeClr val="accent3">
                      <a:lumMod val="75000"/>
                    </a:schemeClr>
                  </a:solidFill>
                </a:rPr>
                <a:t>Jun 2017</a:t>
              </a:r>
            </a:p>
            <a:p>
              <a:r>
                <a:rPr lang="en-US" sz="750" dirty="0" err="1">
                  <a:solidFill>
                    <a:schemeClr val="accent3">
                      <a:lumMod val="75000"/>
                    </a:schemeClr>
                  </a:solidFill>
                </a:rPr>
                <a:t>Cvrerhfd</a:t>
              </a:r>
              <a:endParaRPr lang="en-US" sz="750" dirty="0">
                <a:solidFill>
                  <a:schemeClr val="accent3">
                    <a:lumMod val="75000"/>
                  </a:schemeClr>
                </a:solidFill>
              </a:endParaRPr>
            </a:p>
            <a:p>
              <a:r>
                <a:rPr lang="en-US" sz="750" dirty="0" err="1">
                  <a:solidFill>
                    <a:schemeClr val="accent3">
                      <a:lumMod val="75000"/>
                    </a:schemeClr>
                  </a:solidFill>
                </a:rPr>
                <a:t>Vdsyh</a:t>
              </a:r>
              <a:endParaRPr lang="en-US" sz="750" dirty="0">
                <a:solidFill>
                  <a:schemeClr val="accent3">
                    <a:lumMod val="75000"/>
                  </a:schemeClr>
                </a:solidFill>
              </a:endParaRPr>
            </a:p>
            <a:p>
              <a:r>
                <a:rPr lang="en-US" sz="750" dirty="0" err="1">
                  <a:solidFill>
                    <a:schemeClr val="accent3">
                      <a:lumMod val="75000"/>
                    </a:schemeClr>
                  </a:solidFill>
                </a:rPr>
                <a:t>dfgh</a:t>
              </a:r>
              <a:endParaRPr lang="en-US" sz="750" dirty="0">
                <a:solidFill>
                  <a:schemeClr val="accent3">
                    <a:lumMod val="75000"/>
                  </a:schemeClr>
                </a:solidFill>
              </a:endParaRPr>
            </a:p>
            <a:p>
              <a:r>
                <a:rPr lang="en-US" sz="750" dirty="0" err="1">
                  <a:solidFill>
                    <a:schemeClr val="accent3">
                      <a:lumMod val="75000"/>
                    </a:schemeClr>
                  </a:solidFill>
                </a:rPr>
                <a:t>ddgd</a:t>
              </a:r>
              <a:endParaRPr lang="en-US" sz="750" dirty="0">
                <a:solidFill>
                  <a:schemeClr val="accent3">
                    <a:lumMod val="75000"/>
                  </a:schemeClr>
                </a:solidFill>
              </a:endParaRPr>
            </a:p>
          </p:txBody>
        </p:sp>
        <p:sp>
          <p:nvSpPr>
            <p:cNvPr id="40" name="TextBox 39">
              <a:extLst>
                <a:ext uri="{FF2B5EF4-FFF2-40B4-BE49-F238E27FC236}">
                  <a16:creationId xmlns:a16="http://schemas.microsoft.com/office/drawing/2014/main" id="{67071C92-F540-7548-9B92-FD9E3E9405D0}"/>
                </a:ext>
              </a:extLst>
            </p:cNvPr>
            <p:cNvSpPr txBox="1"/>
            <p:nvPr/>
          </p:nvSpPr>
          <p:spPr>
            <a:xfrm>
              <a:off x="1818930" y="3198744"/>
              <a:ext cx="792086" cy="892552"/>
            </a:xfrm>
            <a:prstGeom prst="rect">
              <a:avLst/>
            </a:prstGeom>
            <a:solidFill>
              <a:schemeClr val="bg1"/>
            </a:solidFill>
            <a:ln>
              <a:solidFill>
                <a:schemeClr val="tx1"/>
              </a:solidFill>
            </a:ln>
          </p:spPr>
          <p:txBody>
            <a:bodyPr wrap="square" rtlCol="0">
              <a:spAutoFit/>
            </a:bodyPr>
            <a:lstStyle/>
            <a:p>
              <a:r>
                <a:rPr lang="en-US" sz="750" b="1" dirty="0">
                  <a:solidFill>
                    <a:schemeClr val="accent3">
                      <a:lumMod val="75000"/>
                    </a:schemeClr>
                  </a:solidFill>
                </a:rPr>
                <a:t>Apr 2018</a:t>
              </a:r>
            </a:p>
            <a:p>
              <a:r>
                <a:rPr lang="en-US" sz="750" dirty="0" err="1">
                  <a:solidFill>
                    <a:schemeClr val="accent3">
                      <a:lumMod val="75000"/>
                    </a:schemeClr>
                  </a:solidFill>
                </a:rPr>
                <a:t>Cvrerhfd</a:t>
              </a:r>
              <a:endParaRPr lang="en-US" sz="750" dirty="0">
                <a:solidFill>
                  <a:schemeClr val="accent3">
                    <a:lumMod val="75000"/>
                  </a:schemeClr>
                </a:solidFill>
              </a:endParaRPr>
            </a:p>
            <a:p>
              <a:r>
                <a:rPr lang="en-US" sz="750" dirty="0" err="1">
                  <a:solidFill>
                    <a:schemeClr val="accent3">
                      <a:lumMod val="75000"/>
                    </a:schemeClr>
                  </a:solidFill>
                </a:rPr>
                <a:t>Vdsyh</a:t>
              </a:r>
              <a:endParaRPr lang="en-US" sz="750" dirty="0">
                <a:solidFill>
                  <a:schemeClr val="accent3">
                    <a:lumMod val="75000"/>
                  </a:schemeClr>
                </a:solidFill>
              </a:endParaRPr>
            </a:p>
            <a:p>
              <a:r>
                <a:rPr lang="en-US" sz="750" dirty="0" err="1">
                  <a:solidFill>
                    <a:schemeClr val="accent3">
                      <a:lumMod val="75000"/>
                    </a:schemeClr>
                  </a:solidFill>
                </a:rPr>
                <a:t>dfgh</a:t>
              </a:r>
              <a:endParaRPr lang="en-US" sz="750" dirty="0">
                <a:solidFill>
                  <a:schemeClr val="accent3">
                    <a:lumMod val="75000"/>
                  </a:schemeClr>
                </a:solidFill>
              </a:endParaRPr>
            </a:p>
            <a:p>
              <a:r>
                <a:rPr lang="en-US" sz="750" dirty="0" err="1">
                  <a:solidFill>
                    <a:schemeClr val="accent3">
                      <a:lumMod val="75000"/>
                    </a:schemeClr>
                  </a:solidFill>
                </a:rPr>
                <a:t>ddgd</a:t>
              </a:r>
              <a:endParaRPr lang="en-US" sz="750" dirty="0">
                <a:solidFill>
                  <a:schemeClr val="accent3">
                    <a:lumMod val="75000"/>
                  </a:schemeClr>
                </a:solidFill>
              </a:endParaRPr>
            </a:p>
          </p:txBody>
        </p:sp>
        <p:sp>
          <p:nvSpPr>
            <p:cNvPr id="41" name="TextBox 40">
              <a:extLst>
                <a:ext uri="{FF2B5EF4-FFF2-40B4-BE49-F238E27FC236}">
                  <a16:creationId xmlns:a16="http://schemas.microsoft.com/office/drawing/2014/main" id="{107AA2B3-F28E-0448-B90C-3201AE44B4F2}"/>
                </a:ext>
              </a:extLst>
            </p:cNvPr>
            <p:cNvSpPr txBox="1"/>
            <p:nvPr/>
          </p:nvSpPr>
          <p:spPr>
            <a:xfrm>
              <a:off x="2194724" y="3594547"/>
              <a:ext cx="792086" cy="892552"/>
            </a:xfrm>
            <a:prstGeom prst="rect">
              <a:avLst/>
            </a:prstGeom>
            <a:solidFill>
              <a:schemeClr val="bg1"/>
            </a:solidFill>
            <a:ln>
              <a:solidFill>
                <a:schemeClr val="tx1"/>
              </a:solidFill>
            </a:ln>
          </p:spPr>
          <p:txBody>
            <a:bodyPr wrap="square" rtlCol="0">
              <a:spAutoFit/>
            </a:bodyPr>
            <a:lstStyle/>
            <a:p>
              <a:r>
                <a:rPr lang="en-US" sz="750" b="1" dirty="0">
                  <a:solidFill>
                    <a:schemeClr val="accent3">
                      <a:lumMod val="75000"/>
                    </a:schemeClr>
                  </a:solidFill>
                </a:rPr>
                <a:t>Feb 2019</a:t>
              </a:r>
            </a:p>
            <a:p>
              <a:r>
                <a:rPr lang="en-US" sz="750" dirty="0" err="1">
                  <a:solidFill>
                    <a:schemeClr val="accent3">
                      <a:lumMod val="75000"/>
                    </a:schemeClr>
                  </a:solidFill>
                </a:rPr>
                <a:t>Cvrerhfd</a:t>
              </a:r>
              <a:endParaRPr lang="en-US" sz="750" dirty="0">
                <a:solidFill>
                  <a:schemeClr val="accent3">
                    <a:lumMod val="75000"/>
                  </a:schemeClr>
                </a:solidFill>
              </a:endParaRPr>
            </a:p>
            <a:p>
              <a:r>
                <a:rPr lang="en-US" sz="750" dirty="0" err="1">
                  <a:solidFill>
                    <a:schemeClr val="accent3">
                      <a:lumMod val="75000"/>
                    </a:schemeClr>
                  </a:solidFill>
                </a:rPr>
                <a:t>Vdsyh</a:t>
              </a:r>
              <a:endParaRPr lang="en-US" sz="750" dirty="0">
                <a:solidFill>
                  <a:schemeClr val="accent3">
                    <a:lumMod val="75000"/>
                  </a:schemeClr>
                </a:solidFill>
              </a:endParaRPr>
            </a:p>
            <a:p>
              <a:r>
                <a:rPr lang="en-US" sz="750" dirty="0" err="1">
                  <a:solidFill>
                    <a:schemeClr val="accent3">
                      <a:lumMod val="75000"/>
                    </a:schemeClr>
                  </a:solidFill>
                </a:rPr>
                <a:t>dfgh</a:t>
              </a:r>
              <a:endParaRPr lang="en-US" sz="750" dirty="0">
                <a:solidFill>
                  <a:schemeClr val="accent3">
                    <a:lumMod val="75000"/>
                  </a:schemeClr>
                </a:solidFill>
              </a:endParaRPr>
            </a:p>
            <a:p>
              <a:r>
                <a:rPr lang="en-US" sz="750" dirty="0" err="1">
                  <a:solidFill>
                    <a:schemeClr val="accent3">
                      <a:lumMod val="75000"/>
                    </a:schemeClr>
                  </a:solidFill>
                </a:rPr>
                <a:t>ddgd</a:t>
              </a:r>
              <a:endParaRPr lang="en-US" sz="750" dirty="0">
                <a:solidFill>
                  <a:schemeClr val="accent3">
                    <a:lumMod val="75000"/>
                  </a:schemeClr>
                </a:solidFill>
              </a:endParaRPr>
            </a:p>
          </p:txBody>
        </p:sp>
      </p:grpSp>
      <p:grpSp>
        <p:nvGrpSpPr>
          <p:cNvPr id="42" name="Group 41">
            <a:extLst>
              <a:ext uri="{FF2B5EF4-FFF2-40B4-BE49-F238E27FC236}">
                <a16:creationId xmlns:a16="http://schemas.microsoft.com/office/drawing/2014/main" id="{4E8BCFB5-BA7D-9142-B08C-F2816F4831CA}"/>
              </a:ext>
            </a:extLst>
          </p:cNvPr>
          <p:cNvGrpSpPr/>
          <p:nvPr/>
        </p:nvGrpSpPr>
        <p:grpSpPr>
          <a:xfrm>
            <a:off x="1505468" y="2069374"/>
            <a:ext cx="1340516" cy="1765683"/>
            <a:chOff x="1199456" y="2132856"/>
            <a:chExt cx="1787354" cy="2354243"/>
          </a:xfrm>
        </p:grpSpPr>
        <p:sp>
          <p:nvSpPr>
            <p:cNvPr id="43" name="TextBox 42">
              <a:extLst>
                <a:ext uri="{FF2B5EF4-FFF2-40B4-BE49-F238E27FC236}">
                  <a16:creationId xmlns:a16="http://schemas.microsoft.com/office/drawing/2014/main" id="{43FCD8AF-BFF2-0249-9992-F0D57A783675}"/>
                </a:ext>
              </a:extLst>
            </p:cNvPr>
            <p:cNvSpPr txBox="1"/>
            <p:nvPr/>
          </p:nvSpPr>
          <p:spPr>
            <a:xfrm>
              <a:off x="1199456" y="2132856"/>
              <a:ext cx="792086" cy="892552"/>
            </a:xfrm>
            <a:prstGeom prst="rect">
              <a:avLst/>
            </a:prstGeom>
            <a:solidFill>
              <a:schemeClr val="bg1"/>
            </a:solidFill>
            <a:ln>
              <a:solidFill>
                <a:schemeClr val="tx1"/>
              </a:solidFill>
            </a:ln>
          </p:spPr>
          <p:txBody>
            <a:bodyPr wrap="square" rtlCol="0">
              <a:spAutoFit/>
            </a:bodyPr>
            <a:lstStyle/>
            <a:p>
              <a:r>
                <a:rPr lang="en-US" sz="750" b="1" dirty="0">
                  <a:solidFill>
                    <a:schemeClr val="bg1">
                      <a:lumMod val="50000"/>
                    </a:schemeClr>
                  </a:solidFill>
                </a:rPr>
                <a:t>Oct 2015</a:t>
              </a:r>
            </a:p>
            <a:p>
              <a:r>
                <a:rPr lang="en-US" sz="750" dirty="0" err="1">
                  <a:solidFill>
                    <a:schemeClr val="bg1">
                      <a:lumMod val="50000"/>
                    </a:schemeClr>
                  </a:solidFill>
                </a:rPr>
                <a:t>Cvrerhfd</a:t>
              </a:r>
              <a:endParaRPr lang="en-US" sz="750" dirty="0">
                <a:solidFill>
                  <a:schemeClr val="bg1">
                    <a:lumMod val="50000"/>
                  </a:schemeClr>
                </a:solidFill>
              </a:endParaRPr>
            </a:p>
            <a:p>
              <a:r>
                <a:rPr lang="en-US" sz="750" dirty="0" err="1">
                  <a:solidFill>
                    <a:schemeClr val="bg1">
                      <a:lumMod val="50000"/>
                    </a:schemeClr>
                  </a:solidFill>
                </a:rPr>
                <a:t>Vdsyh</a:t>
              </a:r>
              <a:endParaRPr lang="en-US" sz="750" dirty="0">
                <a:solidFill>
                  <a:schemeClr val="bg1">
                    <a:lumMod val="50000"/>
                  </a:schemeClr>
                </a:solidFill>
              </a:endParaRPr>
            </a:p>
            <a:p>
              <a:r>
                <a:rPr lang="en-US" sz="750" dirty="0" err="1">
                  <a:solidFill>
                    <a:schemeClr val="bg1">
                      <a:lumMod val="50000"/>
                    </a:schemeClr>
                  </a:solidFill>
                </a:rPr>
                <a:t>dfgh</a:t>
              </a:r>
              <a:endParaRPr lang="en-US" sz="750" dirty="0">
                <a:solidFill>
                  <a:schemeClr val="bg1">
                    <a:lumMod val="50000"/>
                  </a:schemeClr>
                </a:solidFill>
              </a:endParaRPr>
            </a:p>
            <a:p>
              <a:r>
                <a:rPr lang="en-US" sz="750" dirty="0" err="1">
                  <a:solidFill>
                    <a:schemeClr val="bg1">
                      <a:lumMod val="50000"/>
                    </a:schemeClr>
                  </a:solidFill>
                </a:rPr>
                <a:t>ddgd</a:t>
              </a:r>
              <a:endParaRPr lang="en-US" sz="750" dirty="0">
                <a:solidFill>
                  <a:schemeClr val="bg1">
                    <a:lumMod val="50000"/>
                  </a:schemeClr>
                </a:solidFill>
              </a:endParaRPr>
            </a:p>
          </p:txBody>
        </p:sp>
        <p:sp>
          <p:nvSpPr>
            <p:cNvPr id="44" name="TextBox 43">
              <a:extLst>
                <a:ext uri="{FF2B5EF4-FFF2-40B4-BE49-F238E27FC236}">
                  <a16:creationId xmlns:a16="http://schemas.microsoft.com/office/drawing/2014/main" id="{B8C00C0A-FBB3-CA41-AA10-23C65C14E788}"/>
                </a:ext>
              </a:extLst>
            </p:cNvPr>
            <p:cNvSpPr txBox="1"/>
            <p:nvPr/>
          </p:nvSpPr>
          <p:spPr>
            <a:xfrm>
              <a:off x="1683742" y="2332259"/>
              <a:ext cx="792086" cy="892552"/>
            </a:xfrm>
            <a:prstGeom prst="rect">
              <a:avLst/>
            </a:prstGeom>
            <a:solidFill>
              <a:schemeClr val="bg1"/>
            </a:solidFill>
            <a:ln>
              <a:solidFill>
                <a:schemeClr val="tx1"/>
              </a:solidFill>
            </a:ln>
          </p:spPr>
          <p:txBody>
            <a:bodyPr wrap="square" rtlCol="0">
              <a:spAutoFit/>
            </a:bodyPr>
            <a:lstStyle/>
            <a:p>
              <a:r>
                <a:rPr lang="en-US" sz="750" b="1" dirty="0">
                  <a:solidFill>
                    <a:schemeClr val="bg1">
                      <a:lumMod val="50000"/>
                    </a:schemeClr>
                  </a:solidFill>
                </a:rPr>
                <a:t>Nov 2016</a:t>
              </a:r>
            </a:p>
            <a:p>
              <a:r>
                <a:rPr lang="en-US" sz="750" dirty="0" err="1">
                  <a:solidFill>
                    <a:schemeClr val="bg1">
                      <a:lumMod val="50000"/>
                    </a:schemeClr>
                  </a:solidFill>
                </a:rPr>
                <a:t>Cvrerhfd</a:t>
              </a:r>
              <a:endParaRPr lang="en-US" sz="750" dirty="0">
                <a:solidFill>
                  <a:schemeClr val="bg1">
                    <a:lumMod val="50000"/>
                  </a:schemeClr>
                </a:solidFill>
              </a:endParaRPr>
            </a:p>
            <a:p>
              <a:r>
                <a:rPr lang="en-US" sz="750" dirty="0" err="1">
                  <a:solidFill>
                    <a:schemeClr val="bg1">
                      <a:lumMod val="50000"/>
                    </a:schemeClr>
                  </a:solidFill>
                </a:rPr>
                <a:t>Vdsyh</a:t>
              </a:r>
              <a:endParaRPr lang="en-US" sz="750" dirty="0">
                <a:solidFill>
                  <a:schemeClr val="bg1">
                    <a:lumMod val="50000"/>
                  </a:schemeClr>
                </a:solidFill>
              </a:endParaRPr>
            </a:p>
            <a:p>
              <a:r>
                <a:rPr lang="en-US" sz="750" dirty="0" err="1">
                  <a:solidFill>
                    <a:schemeClr val="bg1">
                      <a:lumMod val="50000"/>
                    </a:schemeClr>
                  </a:solidFill>
                </a:rPr>
                <a:t>dfgh</a:t>
              </a:r>
              <a:endParaRPr lang="en-US" sz="750" dirty="0">
                <a:solidFill>
                  <a:schemeClr val="bg1">
                    <a:lumMod val="50000"/>
                  </a:schemeClr>
                </a:solidFill>
              </a:endParaRPr>
            </a:p>
            <a:p>
              <a:r>
                <a:rPr lang="en-US" sz="750" dirty="0" err="1">
                  <a:solidFill>
                    <a:schemeClr val="bg1">
                      <a:lumMod val="50000"/>
                    </a:schemeClr>
                  </a:solidFill>
                </a:rPr>
                <a:t>ddgd</a:t>
              </a:r>
              <a:endParaRPr lang="en-US" sz="750" dirty="0">
                <a:solidFill>
                  <a:schemeClr val="bg1">
                    <a:lumMod val="50000"/>
                  </a:schemeClr>
                </a:solidFill>
              </a:endParaRPr>
            </a:p>
          </p:txBody>
        </p:sp>
        <p:sp>
          <p:nvSpPr>
            <p:cNvPr id="45" name="TextBox 44">
              <a:extLst>
                <a:ext uri="{FF2B5EF4-FFF2-40B4-BE49-F238E27FC236}">
                  <a16:creationId xmlns:a16="http://schemas.microsoft.com/office/drawing/2014/main" id="{16AE9A2D-2054-4E4B-9750-2E539F438538}"/>
                </a:ext>
              </a:extLst>
            </p:cNvPr>
            <p:cNvSpPr txBox="1"/>
            <p:nvPr/>
          </p:nvSpPr>
          <p:spPr>
            <a:xfrm>
              <a:off x="1238481" y="2915960"/>
              <a:ext cx="792086" cy="892552"/>
            </a:xfrm>
            <a:prstGeom prst="rect">
              <a:avLst/>
            </a:prstGeom>
            <a:solidFill>
              <a:schemeClr val="bg1"/>
            </a:solidFill>
            <a:ln>
              <a:solidFill>
                <a:schemeClr val="tx1"/>
              </a:solidFill>
            </a:ln>
          </p:spPr>
          <p:txBody>
            <a:bodyPr wrap="square" rtlCol="0">
              <a:spAutoFit/>
            </a:bodyPr>
            <a:lstStyle/>
            <a:p>
              <a:r>
                <a:rPr lang="en-US" sz="750" b="1" dirty="0">
                  <a:solidFill>
                    <a:schemeClr val="bg1">
                      <a:lumMod val="50000"/>
                    </a:schemeClr>
                  </a:solidFill>
                </a:rPr>
                <a:t>Jun 2017</a:t>
              </a:r>
            </a:p>
            <a:p>
              <a:r>
                <a:rPr lang="en-US" sz="750" dirty="0" err="1">
                  <a:solidFill>
                    <a:schemeClr val="bg1">
                      <a:lumMod val="50000"/>
                    </a:schemeClr>
                  </a:solidFill>
                </a:rPr>
                <a:t>Cvrerhfd</a:t>
              </a:r>
              <a:endParaRPr lang="en-US" sz="750" dirty="0">
                <a:solidFill>
                  <a:schemeClr val="bg1">
                    <a:lumMod val="50000"/>
                  </a:schemeClr>
                </a:solidFill>
              </a:endParaRPr>
            </a:p>
            <a:p>
              <a:r>
                <a:rPr lang="en-US" sz="750" dirty="0" err="1">
                  <a:solidFill>
                    <a:schemeClr val="bg1">
                      <a:lumMod val="50000"/>
                    </a:schemeClr>
                  </a:solidFill>
                </a:rPr>
                <a:t>Vdsyh</a:t>
              </a:r>
              <a:endParaRPr lang="en-US" sz="750" dirty="0">
                <a:solidFill>
                  <a:schemeClr val="bg1">
                    <a:lumMod val="50000"/>
                  </a:schemeClr>
                </a:solidFill>
              </a:endParaRPr>
            </a:p>
            <a:p>
              <a:r>
                <a:rPr lang="en-US" sz="750" dirty="0" err="1">
                  <a:solidFill>
                    <a:schemeClr val="bg1">
                      <a:lumMod val="50000"/>
                    </a:schemeClr>
                  </a:solidFill>
                </a:rPr>
                <a:t>dfgh</a:t>
              </a:r>
              <a:endParaRPr lang="en-US" sz="750" dirty="0">
                <a:solidFill>
                  <a:schemeClr val="bg1">
                    <a:lumMod val="50000"/>
                  </a:schemeClr>
                </a:solidFill>
              </a:endParaRPr>
            </a:p>
            <a:p>
              <a:r>
                <a:rPr lang="en-US" sz="750" dirty="0" err="1">
                  <a:solidFill>
                    <a:schemeClr val="bg1">
                      <a:lumMod val="50000"/>
                    </a:schemeClr>
                  </a:solidFill>
                </a:rPr>
                <a:t>ddgd</a:t>
              </a:r>
              <a:endParaRPr lang="en-US" sz="750" dirty="0">
                <a:solidFill>
                  <a:schemeClr val="bg1">
                    <a:lumMod val="50000"/>
                  </a:schemeClr>
                </a:solidFill>
              </a:endParaRPr>
            </a:p>
          </p:txBody>
        </p:sp>
        <p:sp>
          <p:nvSpPr>
            <p:cNvPr id="46" name="TextBox 45">
              <a:extLst>
                <a:ext uri="{FF2B5EF4-FFF2-40B4-BE49-F238E27FC236}">
                  <a16:creationId xmlns:a16="http://schemas.microsoft.com/office/drawing/2014/main" id="{8C400A99-23F9-9241-A875-39461439F6FD}"/>
                </a:ext>
              </a:extLst>
            </p:cNvPr>
            <p:cNvSpPr txBox="1"/>
            <p:nvPr/>
          </p:nvSpPr>
          <p:spPr>
            <a:xfrm>
              <a:off x="1818930" y="3198744"/>
              <a:ext cx="792086" cy="892552"/>
            </a:xfrm>
            <a:prstGeom prst="rect">
              <a:avLst/>
            </a:prstGeom>
            <a:solidFill>
              <a:schemeClr val="bg1"/>
            </a:solidFill>
            <a:ln>
              <a:solidFill>
                <a:schemeClr val="tx1"/>
              </a:solidFill>
            </a:ln>
          </p:spPr>
          <p:txBody>
            <a:bodyPr wrap="square" rtlCol="0">
              <a:spAutoFit/>
            </a:bodyPr>
            <a:lstStyle/>
            <a:p>
              <a:r>
                <a:rPr lang="en-US" sz="750" b="1" dirty="0">
                  <a:solidFill>
                    <a:schemeClr val="bg1">
                      <a:lumMod val="50000"/>
                    </a:schemeClr>
                  </a:solidFill>
                </a:rPr>
                <a:t>Apr 2018</a:t>
              </a:r>
            </a:p>
            <a:p>
              <a:r>
                <a:rPr lang="en-US" sz="750" dirty="0" err="1">
                  <a:solidFill>
                    <a:schemeClr val="bg1">
                      <a:lumMod val="50000"/>
                    </a:schemeClr>
                  </a:solidFill>
                </a:rPr>
                <a:t>Cvrerhfd</a:t>
              </a:r>
              <a:endParaRPr lang="en-US" sz="750" dirty="0">
                <a:solidFill>
                  <a:schemeClr val="bg1">
                    <a:lumMod val="50000"/>
                  </a:schemeClr>
                </a:solidFill>
              </a:endParaRPr>
            </a:p>
            <a:p>
              <a:r>
                <a:rPr lang="en-US" sz="750" dirty="0" err="1">
                  <a:solidFill>
                    <a:schemeClr val="bg1">
                      <a:lumMod val="50000"/>
                    </a:schemeClr>
                  </a:solidFill>
                </a:rPr>
                <a:t>Vdsyh</a:t>
              </a:r>
              <a:endParaRPr lang="en-US" sz="750" dirty="0">
                <a:solidFill>
                  <a:schemeClr val="bg1">
                    <a:lumMod val="50000"/>
                  </a:schemeClr>
                </a:solidFill>
              </a:endParaRPr>
            </a:p>
            <a:p>
              <a:r>
                <a:rPr lang="en-US" sz="750" dirty="0" err="1">
                  <a:solidFill>
                    <a:schemeClr val="bg1">
                      <a:lumMod val="50000"/>
                    </a:schemeClr>
                  </a:solidFill>
                </a:rPr>
                <a:t>dfgh</a:t>
              </a:r>
              <a:endParaRPr lang="en-US" sz="750" dirty="0">
                <a:solidFill>
                  <a:schemeClr val="bg1">
                    <a:lumMod val="50000"/>
                  </a:schemeClr>
                </a:solidFill>
              </a:endParaRPr>
            </a:p>
            <a:p>
              <a:r>
                <a:rPr lang="en-US" sz="750" dirty="0" err="1">
                  <a:solidFill>
                    <a:schemeClr val="bg1">
                      <a:lumMod val="50000"/>
                    </a:schemeClr>
                  </a:solidFill>
                </a:rPr>
                <a:t>ddgd</a:t>
              </a:r>
              <a:endParaRPr lang="en-US" sz="750" dirty="0">
                <a:solidFill>
                  <a:schemeClr val="bg1">
                    <a:lumMod val="50000"/>
                  </a:schemeClr>
                </a:solidFill>
              </a:endParaRPr>
            </a:p>
          </p:txBody>
        </p:sp>
        <p:sp>
          <p:nvSpPr>
            <p:cNvPr id="47" name="TextBox 46">
              <a:extLst>
                <a:ext uri="{FF2B5EF4-FFF2-40B4-BE49-F238E27FC236}">
                  <a16:creationId xmlns:a16="http://schemas.microsoft.com/office/drawing/2014/main" id="{F8030B65-9BDF-7642-8264-A8342D65D2DF}"/>
                </a:ext>
              </a:extLst>
            </p:cNvPr>
            <p:cNvSpPr txBox="1"/>
            <p:nvPr/>
          </p:nvSpPr>
          <p:spPr>
            <a:xfrm>
              <a:off x="2194724" y="3594547"/>
              <a:ext cx="792086" cy="892552"/>
            </a:xfrm>
            <a:prstGeom prst="rect">
              <a:avLst/>
            </a:prstGeom>
            <a:solidFill>
              <a:schemeClr val="bg1"/>
            </a:solidFill>
            <a:ln>
              <a:solidFill>
                <a:schemeClr val="tx1"/>
              </a:solidFill>
            </a:ln>
          </p:spPr>
          <p:txBody>
            <a:bodyPr wrap="square" rtlCol="0">
              <a:spAutoFit/>
            </a:bodyPr>
            <a:lstStyle/>
            <a:p>
              <a:r>
                <a:rPr lang="en-US" sz="750" b="1" dirty="0">
                  <a:solidFill>
                    <a:schemeClr val="bg1">
                      <a:lumMod val="50000"/>
                    </a:schemeClr>
                  </a:solidFill>
                </a:rPr>
                <a:t>Feb 2019</a:t>
              </a:r>
            </a:p>
            <a:p>
              <a:r>
                <a:rPr lang="en-US" sz="750" dirty="0" err="1">
                  <a:solidFill>
                    <a:schemeClr val="bg1">
                      <a:lumMod val="50000"/>
                    </a:schemeClr>
                  </a:solidFill>
                </a:rPr>
                <a:t>Cvrerhfd</a:t>
              </a:r>
              <a:endParaRPr lang="en-US" sz="750" dirty="0">
                <a:solidFill>
                  <a:schemeClr val="bg1">
                    <a:lumMod val="50000"/>
                  </a:schemeClr>
                </a:solidFill>
              </a:endParaRPr>
            </a:p>
            <a:p>
              <a:r>
                <a:rPr lang="en-US" sz="750" dirty="0" err="1">
                  <a:solidFill>
                    <a:schemeClr val="bg1">
                      <a:lumMod val="50000"/>
                    </a:schemeClr>
                  </a:solidFill>
                </a:rPr>
                <a:t>Vdsyh</a:t>
              </a:r>
              <a:endParaRPr lang="en-US" sz="750" dirty="0">
                <a:solidFill>
                  <a:schemeClr val="bg1">
                    <a:lumMod val="50000"/>
                  </a:schemeClr>
                </a:solidFill>
              </a:endParaRPr>
            </a:p>
            <a:p>
              <a:r>
                <a:rPr lang="en-US" sz="750" dirty="0" err="1">
                  <a:solidFill>
                    <a:schemeClr val="bg1">
                      <a:lumMod val="50000"/>
                    </a:schemeClr>
                  </a:solidFill>
                </a:rPr>
                <a:t>dfgh</a:t>
              </a:r>
              <a:endParaRPr lang="en-US" sz="750" dirty="0">
                <a:solidFill>
                  <a:schemeClr val="bg1">
                    <a:lumMod val="50000"/>
                  </a:schemeClr>
                </a:solidFill>
              </a:endParaRPr>
            </a:p>
            <a:p>
              <a:r>
                <a:rPr lang="en-US" sz="750" dirty="0" err="1">
                  <a:solidFill>
                    <a:schemeClr val="bg1">
                      <a:lumMod val="50000"/>
                    </a:schemeClr>
                  </a:solidFill>
                </a:rPr>
                <a:t>ddgd</a:t>
              </a:r>
              <a:endParaRPr lang="en-US" sz="750" dirty="0">
                <a:solidFill>
                  <a:schemeClr val="bg1">
                    <a:lumMod val="50000"/>
                  </a:schemeClr>
                </a:solidFill>
              </a:endParaRPr>
            </a:p>
          </p:txBody>
        </p:sp>
      </p:grpSp>
      <p:sp>
        <p:nvSpPr>
          <p:cNvPr id="48" name="TextBox 47">
            <a:extLst>
              <a:ext uri="{FF2B5EF4-FFF2-40B4-BE49-F238E27FC236}">
                <a16:creationId xmlns:a16="http://schemas.microsoft.com/office/drawing/2014/main" id="{A7F889E6-C82F-0040-AB7B-8C3C92D47366}"/>
              </a:ext>
            </a:extLst>
          </p:cNvPr>
          <p:cNvSpPr txBox="1"/>
          <p:nvPr/>
        </p:nvSpPr>
        <p:spPr>
          <a:xfrm>
            <a:off x="6550259" y="1981883"/>
            <a:ext cx="1434688" cy="1600438"/>
          </a:xfrm>
          <a:prstGeom prst="rect">
            <a:avLst/>
          </a:prstGeom>
          <a:noFill/>
        </p:spPr>
        <p:txBody>
          <a:bodyPr wrap="none" rtlCol="0">
            <a:spAutoFit/>
          </a:bodyPr>
          <a:lstStyle/>
          <a:p>
            <a:pPr marL="214304" indent="-214304">
              <a:buFont typeface="Wingdings" pitchFamily="2" charset="2"/>
              <a:buChar char="§"/>
            </a:pPr>
            <a:r>
              <a:rPr lang="en-US" sz="1400" dirty="0"/>
              <a:t>High Risk</a:t>
            </a:r>
          </a:p>
          <a:p>
            <a:pPr marL="214304" indent="-214304">
              <a:buFont typeface="Wingdings" pitchFamily="2" charset="2"/>
              <a:buChar char="§"/>
            </a:pPr>
            <a:r>
              <a:rPr lang="en-US" sz="1400" dirty="0">
                <a:solidFill>
                  <a:schemeClr val="accent4"/>
                </a:solidFill>
              </a:rPr>
              <a:t>Low Risk</a:t>
            </a:r>
          </a:p>
          <a:p>
            <a:pPr marL="214304" indent="-214304">
              <a:buFont typeface="Wingdings" pitchFamily="2" charset="2"/>
              <a:buChar char="§"/>
            </a:pPr>
            <a:r>
              <a:rPr lang="en-US" sz="1400" dirty="0">
                <a:solidFill>
                  <a:schemeClr val="accent1"/>
                </a:solidFill>
              </a:rPr>
              <a:t>High Risk</a:t>
            </a:r>
          </a:p>
          <a:p>
            <a:pPr marL="214304" indent="-214304">
              <a:buFont typeface="Wingdings" pitchFamily="2" charset="2"/>
              <a:buChar char="§"/>
            </a:pPr>
            <a:r>
              <a:rPr lang="en-US" sz="1400" dirty="0">
                <a:solidFill>
                  <a:schemeClr val="bg1">
                    <a:lumMod val="50000"/>
                  </a:schemeClr>
                </a:solidFill>
              </a:rPr>
              <a:t>Very High Risk</a:t>
            </a:r>
          </a:p>
          <a:p>
            <a:pPr marL="214304" indent="-214304">
              <a:buFont typeface="Wingdings" pitchFamily="2" charset="2"/>
              <a:buChar char="§"/>
            </a:pPr>
            <a:r>
              <a:rPr lang="en-US" sz="1400" dirty="0"/>
              <a:t>Very Low Risk</a:t>
            </a:r>
          </a:p>
          <a:p>
            <a:pPr marL="214304" indent="-214304">
              <a:buFont typeface="Wingdings" pitchFamily="2" charset="2"/>
              <a:buChar char="§"/>
            </a:pPr>
            <a:r>
              <a:rPr lang="en-US" sz="1400" dirty="0"/>
              <a:t>Medium Risk</a:t>
            </a:r>
          </a:p>
          <a:p>
            <a:pPr marL="214304" indent="-214304">
              <a:buFont typeface="Wingdings" pitchFamily="2" charset="2"/>
              <a:buChar char="§"/>
            </a:pPr>
            <a:r>
              <a:rPr lang="en-US" sz="1400" dirty="0"/>
              <a:t>…</a:t>
            </a:r>
          </a:p>
        </p:txBody>
      </p:sp>
      <p:sp>
        <p:nvSpPr>
          <p:cNvPr id="49" name="TextBox 48">
            <a:extLst>
              <a:ext uri="{FF2B5EF4-FFF2-40B4-BE49-F238E27FC236}">
                <a16:creationId xmlns:a16="http://schemas.microsoft.com/office/drawing/2014/main" id="{E63BEA75-38E0-8D41-B8BA-A6D2BB34B451}"/>
              </a:ext>
            </a:extLst>
          </p:cNvPr>
          <p:cNvSpPr txBox="1"/>
          <p:nvPr/>
        </p:nvSpPr>
        <p:spPr>
          <a:xfrm>
            <a:off x="6584218" y="1557809"/>
            <a:ext cx="1487908" cy="307777"/>
          </a:xfrm>
          <a:prstGeom prst="rect">
            <a:avLst/>
          </a:prstGeom>
          <a:noFill/>
        </p:spPr>
        <p:txBody>
          <a:bodyPr wrap="none" rtlCol="0">
            <a:spAutoFit/>
          </a:bodyPr>
          <a:lstStyle/>
          <a:p>
            <a:r>
              <a:rPr lang="en-US" sz="1400" b="1" dirty="0"/>
              <a:t>Risk Prognosis</a:t>
            </a:r>
          </a:p>
        </p:txBody>
      </p:sp>
      <p:pic>
        <p:nvPicPr>
          <p:cNvPr id="50" name="Picture 49">
            <a:extLst>
              <a:ext uri="{FF2B5EF4-FFF2-40B4-BE49-F238E27FC236}">
                <a16:creationId xmlns:a16="http://schemas.microsoft.com/office/drawing/2014/main" id="{0B4554AF-F041-DD48-BAE1-6620B07A0EE5}"/>
              </a:ext>
            </a:extLst>
          </p:cNvPr>
          <p:cNvPicPr>
            <a:picLocks noChangeAspect="1"/>
          </p:cNvPicPr>
          <p:nvPr/>
        </p:nvPicPr>
        <p:blipFill>
          <a:blip r:embed="rId4"/>
          <a:stretch>
            <a:fillRect/>
          </a:stretch>
        </p:blipFill>
        <p:spPr>
          <a:xfrm>
            <a:off x="5472565" y="3565978"/>
            <a:ext cx="3315035" cy="1607541"/>
          </a:xfrm>
          <a:prstGeom prst="rect">
            <a:avLst/>
          </a:prstGeom>
        </p:spPr>
      </p:pic>
      <p:sp>
        <p:nvSpPr>
          <p:cNvPr id="4" name="TextBox 3">
            <a:extLst>
              <a:ext uri="{FF2B5EF4-FFF2-40B4-BE49-F238E27FC236}">
                <a16:creationId xmlns:a16="http://schemas.microsoft.com/office/drawing/2014/main" id="{FAC089E3-95A6-4447-ADA3-8B3592F2A105}"/>
              </a:ext>
            </a:extLst>
          </p:cNvPr>
          <p:cNvSpPr txBox="1"/>
          <p:nvPr/>
        </p:nvSpPr>
        <p:spPr>
          <a:xfrm>
            <a:off x="525293" y="871522"/>
            <a:ext cx="65" cy="307777"/>
          </a:xfrm>
          <a:prstGeom prst="rect">
            <a:avLst/>
          </a:prstGeom>
          <a:solidFill>
            <a:schemeClr val="bg1"/>
          </a:solidFill>
        </p:spPr>
        <p:txBody>
          <a:bodyPr wrap="none" lIns="0" tIns="0" rIns="0" bIns="0" rtlCol="0">
            <a:spAutoFit/>
          </a:bodyPr>
          <a:lstStyle/>
          <a:p>
            <a:pPr algn="l">
              <a:lnSpc>
                <a:spcPct val="100000"/>
              </a:lnSpc>
            </a:pPr>
            <a:endParaRPr lang="en-GB"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endParaRPr>
          </a:p>
        </p:txBody>
      </p:sp>
      <p:sp>
        <p:nvSpPr>
          <p:cNvPr id="7" name="Footer Placeholder 6"/>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8" name="Slide Number Placeholder 7"/>
          <p:cNvSpPr>
            <a:spLocks noGrp="1"/>
          </p:cNvSpPr>
          <p:nvPr>
            <p:ph type="sldNum" sz="quarter" idx="13"/>
          </p:nvPr>
        </p:nvSpPr>
        <p:spPr/>
        <p:txBody>
          <a:bodyPr/>
          <a:lstStyle/>
          <a:p>
            <a:fld id="{15C29056-5AFA-7949-831A-3EC086771171}" type="slidenum">
              <a:rPr lang="de-DE" smtClean="0"/>
              <a:pPr/>
              <a:t>7</a:t>
            </a:fld>
            <a:endParaRPr lang="de-DE" dirty="0"/>
          </a:p>
        </p:txBody>
      </p:sp>
    </p:spTree>
    <p:extLst>
      <p:ext uri="{BB962C8B-B14F-4D97-AF65-F5344CB8AC3E}">
        <p14:creationId xmlns:p14="http://schemas.microsoft.com/office/powerpoint/2010/main" val="4157558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Demand </a:t>
            </a:r>
            <a:r>
              <a:rPr lang="de-DE" dirty="0" err="1"/>
              <a:t>Prediction</a:t>
            </a:r>
            <a:endParaRPr lang="en-US" dirty="0"/>
          </a:p>
        </p:txBody>
      </p:sp>
      <p:sp>
        <p:nvSpPr>
          <p:cNvPr id="3" name="Inhaltsplatzhalter 2">
            <a:extLst>
              <a:ext uri="{FF2B5EF4-FFF2-40B4-BE49-F238E27FC236}">
                <a16:creationId xmlns:a16="http://schemas.microsoft.com/office/drawing/2014/main" id="{56468F56-76E3-6E4D-BC9F-E1F6D4033AC7}"/>
              </a:ext>
            </a:extLst>
          </p:cNvPr>
          <p:cNvSpPr>
            <a:spLocks noGrp="1"/>
          </p:cNvSpPr>
          <p:nvPr>
            <p:ph type="body" sz="quarter" idx="14"/>
          </p:nvPr>
        </p:nvSpPr>
        <p:spPr/>
        <p:txBody>
          <a:bodyPr/>
          <a:lstStyle/>
          <a:p>
            <a:r>
              <a:rPr lang="de-DE" dirty="0"/>
              <a:t>How many taxis do I need in NYC on Wednesday at noon?</a:t>
            </a:r>
          </a:p>
          <a:p>
            <a:r>
              <a:rPr lang="de-DE" dirty="0"/>
              <a:t>Or how many kW will be required tomorrow at 6am in London?</a:t>
            </a:r>
          </a:p>
          <a:p>
            <a:r>
              <a:rPr lang="de-DE" dirty="0"/>
              <a:t>Or how many customers will come tonight to my restaurant?</a:t>
            </a:r>
            <a:endParaRPr lang="en-GB" dirty="0"/>
          </a:p>
          <a:p>
            <a:pPr marL="0" indent="0">
              <a:buNone/>
            </a:pPr>
            <a:endParaRPr lang="de-DE" dirty="0"/>
          </a:p>
        </p:txBody>
      </p:sp>
      <p:pic>
        <p:nvPicPr>
          <p:cNvPr id="14" name="Picture 13">
            <a:extLst>
              <a:ext uri="{FF2B5EF4-FFF2-40B4-BE49-F238E27FC236}">
                <a16:creationId xmlns:a16="http://schemas.microsoft.com/office/drawing/2014/main" id="{33BC05A4-0810-42F0-BBA2-9AED8B6016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1692" y="2625981"/>
            <a:ext cx="1920616" cy="2016394"/>
          </a:xfrm>
          <a:prstGeom prst="rect">
            <a:avLst/>
          </a:prstGeom>
        </p:spPr>
      </p:pic>
      <p:sp>
        <p:nvSpPr>
          <p:cNvPr id="15" name="TextBox 14">
            <a:extLst>
              <a:ext uri="{FF2B5EF4-FFF2-40B4-BE49-F238E27FC236}">
                <a16:creationId xmlns:a16="http://schemas.microsoft.com/office/drawing/2014/main" id="{D73FBB3C-9024-4E8E-B996-26A1B2F7893D}"/>
              </a:ext>
            </a:extLst>
          </p:cNvPr>
          <p:cNvSpPr txBox="1"/>
          <p:nvPr/>
        </p:nvSpPr>
        <p:spPr>
          <a:xfrm>
            <a:off x="4057200" y="4763296"/>
            <a:ext cx="995785" cy="461665"/>
          </a:xfrm>
          <a:prstGeom prst="rect">
            <a:avLst/>
          </a:prstGeom>
          <a:noFill/>
        </p:spPr>
        <p:txBody>
          <a:bodyPr wrap="none" rtlCol="0">
            <a:spAutoFit/>
          </a:bodyPr>
          <a:lstStyle/>
          <a:p>
            <a:r>
              <a:rPr lang="en-US" sz="2400" dirty="0"/>
              <a:t>Model</a:t>
            </a:r>
          </a:p>
        </p:txBody>
      </p:sp>
      <p:sp>
        <p:nvSpPr>
          <p:cNvPr id="20" name="Right Arrow 8">
            <a:extLst>
              <a:ext uri="{FF2B5EF4-FFF2-40B4-BE49-F238E27FC236}">
                <a16:creationId xmlns:a16="http://schemas.microsoft.com/office/drawing/2014/main" id="{6F7721C4-73AB-4C24-BE3C-F17C4A1C3006}"/>
              </a:ext>
            </a:extLst>
          </p:cNvPr>
          <p:cNvSpPr/>
          <p:nvPr/>
        </p:nvSpPr>
        <p:spPr>
          <a:xfrm>
            <a:off x="3141109" y="3332619"/>
            <a:ext cx="477111" cy="5283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1" name="Right Arrow 9">
            <a:extLst>
              <a:ext uri="{FF2B5EF4-FFF2-40B4-BE49-F238E27FC236}">
                <a16:creationId xmlns:a16="http://schemas.microsoft.com/office/drawing/2014/main" id="{B71C9897-D6B2-491C-A06C-A0CD39A56606}"/>
              </a:ext>
            </a:extLst>
          </p:cNvPr>
          <p:cNvSpPr/>
          <p:nvPr/>
        </p:nvSpPr>
        <p:spPr>
          <a:xfrm>
            <a:off x="5546890" y="3332619"/>
            <a:ext cx="477111" cy="5283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pic>
        <p:nvPicPr>
          <p:cNvPr id="41" name="Picture 40">
            <a:extLst>
              <a:ext uri="{FF2B5EF4-FFF2-40B4-BE49-F238E27FC236}">
                <a16:creationId xmlns:a16="http://schemas.microsoft.com/office/drawing/2014/main" id="{8D89B917-C0F1-8644-BE19-F321B5FFAB53}"/>
              </a:ext>
            </a:extLst>
          </p:cNvPr>
          <p:cNvPicPr>
            <a:picLocks noChangeAspect="1"/>
          </p:cNvPicPr>
          <p:nvPr/>
        </p:nvPicPr>
        <p:blipFill>
          <a:blip r:embed="rId3"/>
          <a:stretch>
            <a:fillRect/>
          </a:stretch>
        </p:blipFill>
        <p:spPr>
          <a:xfrm>
            <a:off x="379063" y="2593427"/>
            <a:ext cx="2407480" cy="2333604"/>
          </a:xfrm>
          <a:prstGeom prst="rect">
            <a:avLst/>
          </a:prstGeom>
        </p:spPr>
      </p:pic>
      <p:grpSp>
        <p:nvGrpSpPr>
          <p:cNvPr id="45" name="Group 44">
            <a:extLst>
              <a:ext uri="{FF2B5EF4-FFF2-40B4-BE49-F238E27FC236}">
                <a16:creationId xmlns:a16="http://schemas.microsoft.com/office/drawing/2014/main" id="{7F38C6A8-58B4-834A-9A41-37808B14E883}"/>
              </a:ext>
            </a:extLst>
          </p:cNvPr>
          <p:cNvGrpSpPr/>
          <p:nvPr/>
        </p:nvGrpSpPr>
        <p:grpSpPr>
          <a:xfrm>
            <a:off x="6187373" y="2166601"/>
            <a:ext cx="2408294" cy="2760430"/>
            <a:chOff x="6124549" y="1459356"/>
            <a:chExt cx="2408294" cy="2760430"/>
          </a:xfrm>
        </p:grpSpPr>
        <p:pic>
          <p:nvPicPr>
            <p:cNvPr id="46" name="Picture 2" descr="https://lh4.googleusercontent.com/nyzptcplHT4Lx_V5Wkr8Fnziq87NHvqKy2lWg_pxGk-leLJC08yu3cy6LnQx91_yzBTePnz-ikIpcih5Z8gLTTfcgGHnp3vndzdBg4SbrA1OkCMxekC5ulNoJm9tm4j6awSf1X3z">
              <a:extLst>
                <a:ext uri="{FF2B5EF4-FFF2-40B4-BE49-F238E27FC236}">
                  <a16:creationId xmlns:a16="http://schemas.microsoft.com/office/drawing/2014/main" id="{D3CEE410-B471-3941-8E95-88AFBD4156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5814" y="3104093"/>
              <a:ext cx="798425" cy="45365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s://lh4.googleusercontent.com/nyzptcplHT4Lx_V5Wkr8Fnziq87NHvqKy2lWg_pxGk-leLJC08yu3cy6LnQx91_yzBTePnz-ikIpcih5Z8gLTTfcgGHnp3vndzdBg4SbrA1OkCMxekC5ulNoJm9tm4j6awSf1X3z">
              <a:extLst>
                <a:ext uri="{FF2B5EF4-FFF2-40B4-BE49-F238E27FC236}">
                  <a16:creationId xmlns:a16="http://schemas.microsoft.com/office/drawing/2014/main" id="{44169612-69B5-F340-8C5B-435D675E73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6602" y="1496550"/>
              <a:ext cx="798425" cy="45365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ttps://lh4.googleusercontent.com/nyzptcplHT4Lx_V5Wkr8Fnziq87NHvqKy2lWg_pxGk-leLJC08yu3cy6LnQx91_yzBTePnz-ikIpcih5Z8gLTTfcgGHnp3vndzdBg4SbrA1OkCMxekC5ulNoJm9tm4j6awSf1X3z">
              <a:extLst>
                <a:ext uri="{FF2B5EF4-FFF2-40B4-BE49-F238E27FC236}">
                  <a16:creationId xmlns:a16="http://schemas.microsoft.com/office/drawing/2014/main" id="{75CA0BE0-6CB5-2345-8E57-B9A85EEC2B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1409" y="3365711"/>
              <a:ext cx="798425" cy="45365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s://lh4.googleusercontent.com/nyzptcplHT4Lx_V5Wkr8Fnziq87NHvqKy2lWg_pxGk-leLJC08yu3cy6LnQx91_yzBTePnz-ikIpcih5Z8gLTTfcgGHnp3vndzdBg4SbrA1OkCMxekC5ulNoJm9tm4j6awSf1X3z">
              <a:extLst>
                <a:ext uri="{FF2B5EF4-FFF2-40B4-BE49-F238E27FC236}">
                  <a16:creationId xmlns:a16="http://schemas.microsoft.com/office/drawing/2014/main" id="{2477258F-B14C-EA49-B2DC-1441C61AA9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4549" y="2208658"/>
              <a:ext cx="798425" cy="45365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s://lh4.googleusercontent.com/nyzptcplHT4Lx_V5Wkr8Fnziq87NHvqKy2lWg_pxGk-leLJC08yu3cy6LnQx91_yzBTePnz-ikIpcih5Z8gLTTfcgGHnp3vndzdBg4SbrA1OkCMxekC5ulNoJm9tm4j6awSf1X3z">
              <a:extLst>
                <a:ext uri="{FF2B5EF4-FFF2-40B4-BE49-F238E27FC236}">
                  <a16:creationId xmlns:a16="http://schemas.microsoft.com/office/drawing/2014/main" id="{207267B6-0061-1E4B-90C6-3772A7B27C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7939" y="3181536"/>
              <a:ext cx="798425" cy="45365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s://lh4.googleusercontent.com/nyzptcplHT4Lx_V5Wkr8Fnziq87NHvqKy2lWg_pxGk-leLJC08yu3cy6LnQx91_yzBTePnz-ikIpcih5Z8gLTTfcgGHnp3vndzdBg4SbrA1OkCMxekC5ulNoJm9tm4j6awSf1X3z">
              <a:extLst>
                <a:ext uri="{FF2B5EF4-FFF2-40B4-BE49-F238E27FC236}">
                  <a16:creationId xmlns:a16="http://schemas.microsoft.com/office/drawing/2014/main" id="{A10CDD2F-34D2-0C44-9A3D-446876AFF9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8200" y="2609083"/>
              <a:ext cx="798425" cy="4536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s://lh4.googleusercontent.com/nyzptcplHT4Lx_V5Wkr8Fnziq87NHvqKy2lWg_pxGk-leLJC08yu3cy6LnQx91_yzBTePnz-ikIpcih5Z8gLTTfcgGHnp3vndzdBg4SbrA1OkCMxekC5ulNoJm9tm4j6awSf1X3z">
              <a:extLst>
                <a:ext uri="{FF2B5EF4-FFF2-40B4-BE49-F238E27FC236}">
                  <a16:creationId xmlns:a16="http://schemas.microsoft.com/office/drawing/2014/main" id="{663BBCA8-4BD6-754C-ACD5-C90ECF9317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6417" y="2196934"/>
              <a:ext cx="798425" cy="45365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s://lh4.googleusercontent.com/nyzptcplHT4Lx_V5Wkr8Fnziq87NHvqKy2lWg_pxGk-leLJC08yu3cy6LnQx91_yzBTePnz-ikIpcih5Z8gLTTfcgGHnp3vndzdBg4SbrA1OkCMxekC5ulNoJm9tm4j6awSf1X3z">
              <a:extLst>
                <a:ext uri="{FF2B5EF4-FFF2-40B4-BE49-F238E27FC236}">
                  <a16:creationId xmlns:a16="http://schemas.microsoft.com/office/drawing/2014/main" id="{178BD608-ABB8-FF41-92D6-6FF3694408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1614" y="1459356"/>
              <a:ext cx="798425" cy="45365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https://lh4.googleusercontent.com/nyzptcplHT4Lx_V5Wkr8Fnziq87NHvqKy2lWg_pxGk-leLJC08yu3cy6LnQx91_yzBTePnz-ikIpcih5Z8gLTTfcgGHnp3vndzdBg4SbrA1OkCMxekC5ulNoJm9tm4j6awSf1X3z">
              <a:extLst>
                <a:ext uri="{FF2B5EF4-FFF2-40B4-BE49-F238E27FC236}">
                  <a16:creationId xmlns:a16="http://schemas.microsoft.com/office/drawing/2014/main" id="{CB27FE4D-CCAB-C34D-A321-7423B1555D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7992" y="1970108"/>
              <a:ext cx="798425" cy="45365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https://lh4.googleusercontent.com/nyzptcplHT4Lx_V5Wkr8Fnziq87NHvqKy2lWg_pxGk-leLJC08yu3cy6LnQx91_yzBTePnz-ikIpcih5Z8gLTTfcgGHnp3vndzdBg4SbrA1OkCMxekC5ulNoJm9tm4j6awSf1X3z">
              <a:extLst>
                <a:ext uri="{FF2B5EF4-FFF2-40B4-BE49-F238E27FC236}">
                  <a16:creationId xmlns:a16="http://schemas.microsoft.com/office/drawing/2014/main" id="{D0476A4D-502A-C84D-92E6-A2D2D49216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1851" y="2322529"/>
              <a:ext cx="798425" cy="45365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https://lh4.googleusercontent.com/nyzptcplHT4Lx_V5Wkr8Fnziq87NHvqKy2lWg_pxGk-leLJC08yu3cy6LnQx91_yzBTePnz-ikIpcih5Z8gLTTfcgGHnp3vndzdBg4SbrA1OkCMxekC5ulNoJm9tm4j6awSf1X3z">
              <a:extLst>
                <a:ext uri="{FF2B5EF4-FFF2-40B4-BE49-F238E27FC236}">
                  <a16:creationId xmlns:a16="http://schemas.microsoft.com/office/drawing/2014/main" id="{29DD034E-371D-E74C-976B-C632723F28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4418" y="2751546"/>
              <a:ext cx="798425" cy="45365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https://lh4.googleusercontent.com/nyzptcplHT4Lx_V5Wkr8Fnziq87NHvqKy2lWg_pxGk-leLJC08yu3cy6LnQx91_yzBTePnz-ikIpcih5Z8gLTTfcgGHnp3vndzdBg4SbrA1OkCMxekC5ulNoJm9tm4j6awSf1X3z">
              <a:extLst>
                <a:ext uri="{FF2B5EF4-FFF2-40B4-BE49-F238E27FC236}">
                  <a16:creationId xmlns:a16="http://schemas.microsoft.com/office/drawing/2014/main" id="{8FD929A5-8928-6145-93BF-F3797F9FF0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7204" y="3766136"/>
              <a:ext cx="798425" cy="45365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Footer Placeholder 5"/>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8</a:t>
            </a:fld>
            <a:endParaRPr lang="de-DE" dirty="0"/>
          </a:p>
        </p:txBody>
      </p:sp>
    </p:spTree>
    <p:extLst>
      <p:ext uri="{BB962C8B-B14F-4D97-AF65-F5344CB8AC3E}">
        <p14:creationId xmlns:p14="http://schemas.microsoft.com/office/powerpoint/2010/main" val="3461716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 Engines / Market Basket Analysis</a:t>
            </a:r>
          </a:p>
        </p:txBody>
      </p:sp>
      <p:sp>
        <p:nvSpPr>
          <p:cNvPr id="5" name="Text Placeholder 4">
            <a:extLst>
              <a:ext uri="{FF2B5EF4-FFF2-40B4-BE49-F238E27FC236}">
                <a16:creationId xmlns:a16="http://schemas.microsoft.com/office/drawing/2014/main" id="{F1CFAAFD-FFC4-4501-846D-2185FEDC5F53}"/>
              </a:ext>
            </a:extLst>
          </p:cNvPr>
          <p:cNvSpPr>
            <a:spLocks noGrp="1"/>
          </p:cNvSpPr>
          <p:nvPr>
            <p:ph type="body" sz="quarter" idx="14"/>
          </p:nvPr>
        </p:nvSpPr>
        <p:spPr/>
        <p:txBody>
          <a:bodyPr/>
          <a:lstStyle/>
          <a:p>
            <a:r>
              <a:rPr lang="de-DE" dirty="0"/>
              <a:t>Recommendation Engines: People who bought this item were often interested in this other items.</a:t>
            </a:r>
            <a:endParaRPr lang="en-GB" dirty="0"/>
          </a:p>
        </p:txBody>
      </p:sp>
      <p:pic>
        <p:nvPicPr>
          <p:cNvPr id="14" name="Picture 13">
            <a:extLst>
              <a:ext uri="{FF2B5EF4-FFF2-40B4-BE49-F238E27FC236}">
                <a16:creationId xmlns:a16="http://schemas.microsoft.com/office/drawing/2014/main" id="{33BC05A4-0810-42F0-BBA2-9AED8B6016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1692" y="2362605"/>
            <a:ext cx="1920616" cy="2016394"/>
          </a:xfrm>
          <a:prstGeom prst="rect">
            <a:avLst/>
          </a:prstGeom>
        </p:spPr>
      </p:pic>
      <p:sp>
        <p:nvSpPr>
          <p:cNvPr id="15" name="TextBox 14">
            <a:extLst>
              <a:ext uri="{FF2B5EF4-FFF2-40B4-BE49-F238E27FC236}">
                <a16:creationId xmlns:a16="http://schemas.microsoft.com/office/drawing/2014/main" id="{D73FBB3C-9024-4E8E-B996-26A1B2F7893D}"/>
              </a:ext>
            </a:extLst>
          </p:cNvPr>
          <p:cNvSpPr txBox="1"/>
          <p:nvPr/>
        </p:nvSpPr>
        <p:spPr>
          <a:xfrm>
            <a:off x="4057200" y="4500719"/>
            <a:ext cx="995785" cy="461665"/>
          </a:xfrm>
          <a:prstGeom prst="rect">
            <a:avLst/>
          </a:prstGeom>
          <a:noFill/>
        </p:spPr>
        <p:txBody>
          <a:bodyPr wrap="none" rtlCol="0">
            <a:spAutoFit/>
          </a:bodyPr>
          <a:lstStyle/>
          <a:p>
            <a:r>
              <a:rPr lang="en-US" sz="2400" dirty="0"/>
              <a:t>Model</a:t>
            </a:r>
          </a:p>
        </p:txBody>
      </p:sp>
      <p:sp>
        <p:nvSpPr>
          <p:cNvPr id="20" name="Right Arrow 8">
            <a:extLst>
              <a:ext uri="{FF2B5EF4-FFF2-40B4-BE49-F238E27FC236}">
                <a16:creationId xmlns:a16="http://schemas.microsoft.com/office/drawing/2014/main" id="{6F7721C4-73AB-4C24-BE3C-F17C4A1C3006}"/>
              </a:ext>
            </a:extLst>
          </p:cNvPr>
          <p:cNvSpPr/>
          <p:nvPr/>
        </p:nvSpPr>
        <p:spPr>
          <a:xfrm>
            <a:off x="3141109" y="3069243"/>
            <a:ext cx="477111" cy="5283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sp>
        <p:nvSpPr>
          <p:cNvPr id="21" name="Right Arrow 9">
            <a:extLst>
              <a:ext uri="{FF2B5EF4-FFF2-40B4-BE49-F238E27FC236}">
                <a16:creationId xmlns:a16="http://schemas.microsoft.com/office/drawing/2014/main" id="{B71C9897-D6B2-491C-A06C-A0CD39A56606}"/>
              </a:ext>
            </a:extLst>
          </p:cNvPr>
          <p:cNvSpPr/>
          <p:nvPr/>
        </p:nvSpPr>
        <p:spPr>
          <a:xfrm>
            <a:off x="5546890" y="3069243"/>
            <a:ext cx="477111" cy="5283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3"/>
          </a:p>
        </p:txBody>
      </p:sp>
      <p:grpSp>
        <p:nvGrpSpPr>
          <p:cNvPr id="22" name="Group 21">
            <a:extLst>
              <a:ext uri="{FF2B5EF4-FFF2-40B4-BE49-F238E27FC236}">
                <a16:creationId xmlns:a16="http://schemas.microsoft.com/office/drawing/2014/main" id="{533EC091-AD4B-6743-9998-6F8412651382}"/>
              </a:ext>
            </a:extLst>
          </p:cNvPr>
          <p:cNvGrpSpPr/>
          <p:nvPr/>
        </p:nvGrpSpPr>
        <p:grpSpPr>
          <a:xfrm>
            <a:off x="581889" y="1773255"/>
            <a:ext cx="2400519" cy="3507787"/>
            <a:chOff x="660471" y="951029"/>
            <a:chExt cx="2518649" cy="3787597"/>
          </a:xfrm>
        </p:grpSpPr>
        <p:pic>
          <p:nvPicPr>
            <p:cNvPr id="23" name="Picture 22">
              <a:extLst>
                <a:ext uri="{FF2B5EF4-FFF2-40B4-BE49-F238E27FC236}">
                  <a16:creationId xmlns:a16="http://schemas.microsoft.com/office/drawing/2014/main" id="{27B733F2-C1D6-3847-81A0-E348F2E393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692" y="951029"/>
              <a:ext cx="754767" cy="873014"/>
            </a:xfrm>
            <a:prstGeom prst="rect">
              <a:avLst/>
            </a:prstGeom>
          </p:spPr>
        </p:pic>
        <p:pic>
          <p:nvPicPr>
            <p:cNvPr id="24" name="Picture 23">
              <a:extLst>
                <a:ext uri="{FF2B5EF4-FFF2-40B4-BE49-F238E27FC236}">
                  <a16:creationId xmlns:a16="http://schemas.microsoft.com/office/drawing/2014/main" id="{68D57743-15C6-9549-936B-78911D8755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022" y="960877"/>
              <a:ext cx="754767" cy="873014"/>
            </a:xfrm>
            <a:prstGeom prst="rect">
              <a:avLst/>
            </a:prstGeom>
          </p:spPr>
        </p:pic>
        <p:pic>
          <p:nvPicPr>
            <p:cNvPr id="25" name="Picture 24">
              <a:extLst>
                <a:ext uri="{FF2B5EF4-FFF2-40B4-BE49-F238E27FC236}">
                  <a16:creationId xmlns:a16="http://schemas.microsoft.com/office/drawing/2014/main" id="{EF4BFE1E-9476-3040-9127-953C7DFD6D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353" y="956233"/>
              <a:ext cx="754767" cy="873014"/>
            </a:xfrm>
            <a:prstGeom prst="rect">
              <a:avLst/>
            </a:prstGeom>
          </p:spPr>
        </p:pic>
        <p:pic>
          <p:nvPicPr>
            <p:cNvPr id="26" name="Picture 25">
              <a:extLst>
                <a:ext uri="{FF2B5EF4-FFF2-40B4-BE49-F238E27FC236}">
                  <a16:creationId xmlns:a16="http://schemas.microsoft.com/office/drawing/2014/main" id="{9D23DD7C-FAA3-7444-B6CF-BCDEE0493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353" y="3865612"/>
              <a:ext cx="754767" cy="873014"/>
            </a:xfrm>
            <a:prstGeom prst="rect">
              <a:avLst/>
            </a:prstGeom>
          </p:spPr>
        </p:pic>
        <p:pic>
          <p:nvPicPr>
            <p:cNvPr id="27" name="Picture 26">
              <a:extLst>
                <a:ext uri="{FF2B5EF4-FFF2-40B4-BE49-F238E27FC236}">
                  <a16:creationId xmlns:a16="http://schemas.microsoft.com/office/drawing/2014/main" id="{51AA187C-DA6D-F646-B58D-DB2D818BEA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353" y="2895819"/>
              <a:ext cx="754767" cy="873014"/>
            </a:xfrm>
            <a:prstGeom prst="rect">
              <a:avLst/>
            </a:prstGeom>
          </p:spPr>
        </p:pic>
        <p:pic>
          <p:nvPicPr>
            <p:cNvPr id="28" name="Picture 27">
              <a:extLst>
                <a:ext uri="{FF2B5EF4-FFF2-40B4-BE49-F238E27FC236}">
                  <a16:creationId xmlns:a16="http://schemas.microsoft.com/office/drawing/2014/main" id="{7027D25F-09B3-7E44-8B63-FC9981A28C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4353" y="1926026"/>
              <a:ext cx="754767" cy="873014"/>
            </a:xfrm>
            <a:prstGeom prst="rect">
              <a:avLst/>
            </a:prstGeom>
          </p:spPr>
        </p:pic>
        <p:pic>
          <p:nvPicPr>
            <p:cNvPr id="29" name="Picture 28">
              <a:extLst>
                <a:ext uri="{FF2B5EF4-FFF2-40B4-BE49-F238E27FC236}">
                  <a16:creationId xmlns:a16="http://schemas.microsoft.com/office/drawing/2014/main" id="{BC1430D5-2131-9E46-881D-082A77C75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022" y="1894279"/>
              <a:ext cx="754767" cy="873014"/>
            </a:xfrm>
            <a:prstGeom prst="rect">
              <a:avLst/>
            </a:prstGeom>
          </p:spPr>
        </p:pic>
        <p:pic>
          <p:nvPicPr>
            <p:cNvPr id="30" name="Picture 29">
              <a:extLst>
                <a:ext uri="{FF2B5EF4-FFF2-40B4-BE49-F238E27FC236}">
                  <a16:creationId xmlns:a16="http://schemas.microsoft.com/office/drawing/2014/main" id="{4E0C7751-48D2-514A-80DD-05B50BC4CD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022" y="2893307"/>
              <a:ext cx="754767" cy="873014"/>
            </a:xfrm>
            <a:prstGeom prst="rect">
              <a:avLst/>
            </a:prstGeom>
          </p:spPr>
        </p:pic>
        <p:pic>
          <p:nvPicPr>
            <p:cNvPr id="31" name="Picture 30">
              <a:extLst>
                <a:ext uri="{FF2B5EF4-FFF2-40B4-BE49-F238E27FC236}">
                  <a16:creationId xmlns:a16="http://schemas.microsoft.com/office/drawing/2014/main" id="{41698078-1DB9-1E42-A28E-0E1BCC69B9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022" y="3865612"/>
              <a:ext cx="754767" cy="873014"/>
            </a:xfrm>
            <a:prstGeom prst="rect">
              <a:avLst/>
            </a:prstGeom>
          </p:spPr>
        </p:pic>
        <p:pic>
          <p:nvPicPr>
            <p:cNvPr id="32" name="Picture 31">
              <a:extLst>
                <a:ext uri="{FF2B5EF4-FFF2-40B4-BE49-F238E27FC236}">
                  <a16:creationId xmlns:a16="http://schemas.microsoft.com/office/drawing/2014/main" id="{D11A9CB6-311B-1F4C-9A10-503FF1B3CD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471" y="3865612"/>
              <a:ext cx="754767" cy="873014"/>
            </a:xfrm>
            <a:prstGeom prst="rect">
              <a:avLst/>
            </a:prstGeom>
          </p:spPr>
        </p:pic>
        <p:pic>
          <p:nvPicPr>
            <p:cNvPr id="33" name="Picture 32">
              <a:extLst>
                <a:ext uri="{FF2B5EF4-FFF2-40B4-BE49-F238E27FC236}">
                  <a16:creationId xmlns:a16="http://schemas.microsoft.com/office/drawing/2014/main" id="{2B318025-99E2-404B-A98F-7697E3530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471" y="2914930"/>
              <a:ext cx="754767" cy="873014"/>
            </a:xfrm>
            <a:prstGeom prst="rect">
              <a:avLst/>
            </a:prstGeom>
          </p:spPr>
        </p:pic>
        <p:pic>
          <p:nvPicPr>
            <p:cNvPr id="34" name="Picture 33">
              <a:extLst>
                <a:ext uri="{FF2B5EF4-FFF2-40B4-BE49-F238E27FC236}">
                  <a16:creationId xmlns:a16="http://schemas.microsoft.com/office/drawing/2014/main" id="{64C93DC6-6338-7E4F-AF72-C9A7DEBABB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010" y="1898495"/>
              <a:ext cx="754767" cy="873014"/>
            </a:xfrm>
            <a:prstGeom prst="rect">
              <a:avLst/>
            </a:prstGeom>
          </p:spPr>
        </p:pic>
      </p:grpSp>
      <p:sp>
        <p:nvSpPr>
          <p:cNvPr id="35" name="TextBox 34">
            <a:extLst>
              <a:ext uri="{FF2B5EF4-FFF2-40B4-BE49-F238E27FC236}">
                <a16:creationId xmlns:a16="http://schemas.microsoft.com/office/drawing/2014/main" id="{82957A91-F5E1-8544-BB1B-1CFAD3C985A8}"/>
              </a:ext>
            </a:extLst>
          </p:cNvPr>
          <p:cNvSpPr txBox="1"/>
          <p:nvPr/>
        </p:nvSpPr>
        <p:spPr>
          <a:xfrm>
            <a:off x="6588224" y="2534926"/>
            <a:ext cx="1686680" cy="307777"/>
          </a:xfrm>
          <a:prstGeom prst="rect">
            <a:avLst/>
          </a:prstGeom>
          <a:noFill/>
        </p:spPr>
        <p:txBody>
          <a:bodyPr wrap="none" rtlCol="0">
            <a:spAutoFit/>
          </a:bodyPr>
          <a:lstStyle/>
          <a:p>
            <a:r>
              <a:rPr lang="en-US" sz="1400" b="1" dirty="0"/>
              <a:t>Recommendation</a:t>
            </a:r>
          </a:p>
        </p:txBody>
      </p:sp>
      <p:grpSp>
        <p:nvGrpSpPr>
          <p:cNvPr id="36" name="Group 35">
            <a:extLst>
              <a:ext uri="{FF2B5EF4-FFF2-40B4-BE49-F238E27FC236}">
                <a16:creationId xmlns:a16="http://schemas.microsoft.com/office/drawing/2014/main" id="{2025DCB7-BB6A-BD42-8F6B-9604F1C0FCE6}"/>
              </a:ext>
            </a:extLst>
          </p:cNvPr>
          <p:cNvGrpSpPr/>
          <p:nvPr/>
        </p:nvGrpSpPr>
        <p:grpSpPr>
          <a:xfrm>
            <a:off x="6537136" y="3032498"/>
            <a:ext cx="1685260" cy="799493"/>
            <a:chOff x="6407174" y="2521193"/>
            <a:chExt cx="1685260" cy="799493"/>
          </a:xfrm>
        </p:grpSpPr>
        <p:sp>
          <p:nvSpPr>
            <p:cNvPr id="37" name="TextBox 36">
              <a:extLst>
                <a:ext uri="{FF2B5EF4-FFF2-40B4-BE49-F238E27FC236}">
                  <a16:creationId xmlns:a16="http://schemas.microsoft.com/office/drawing/2014/main" id="{F1F9C8BA-11A5-0D45-9420-B9EC0091FEF8}"/>
                </a:ext>
              </a:extLst>
            </p:cNvPr>
            <p:cNvSpPr txBox="1"/>
            <p:nvPr/>
          </p:nvSpPr>
          <p:spPr>
            <a:xfrm>
              <a:off x="6407174" y="2729963"/>
              <a:ext cx="333746" cy="246221"/>
            </a:xfrm>
            <a:prstGeom prst="rect">
              <a:avLst/>
            </a:prstGeom>
            <a:noFill/>
          </p:spPr>
          <p:txBody>
            <a:bodyPr wrap="none" rtlCol="0">
              <a:spAutoFit/>
            </a:bodyPr>
            <a:lstStyle/>
            <a:p>
              <a:r>
                <a:rPr lang="en-US" sz="1000" dirty="0"/>
                <a:t>IF </a:t>
              </a:r>
            </a:p>
          </p:txBody>
        </p:sp>
        <p:pic>
          <p:nvPicPr>
            <p:cNvPr id="38" name="Picture 37">
              <a:extLst>
                <a:ext uri="{FF2B5EF4-FFF2-40B4-BE49-F238E27FC236}">
                  <a16:creationId xmlns:a16="http://schemas.microsoft.com/office/drawing/2014/main" id="{43D5E9BB-BCF0-6947-8A29-6B74A40A24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813166">
              <a:off x="6491785" y="2698933"/>
              <a:ext cx="799493" cy="444013"/>
            </a:xfrm>
            <a:prstGeom prst="rect">
              <a:avLst/>
            </a:prstGeom>
          </p:spPr>
        </p:pic>
        <p:sp>
          <p:nvSpPr>
            <p:cNvPr id="39" name="TextBox 38">
              <a:extLst>
                <a:ext uri="{FF2B5EF4-FFF2-40B4-BE49-F238E27FC236}">
                  <a16:creationId xmlns:a16="http://schemas.microsoft.com/office/drawing/2014/main" id="{55FBB8C2-5F8F-E34B-891A-EED9BA94C4C2}"/>
                </a:ext>
              </a:extLst>
            </p:cNvPr>
            <p:cNvSpPr txBox="1"/>
            <p:nvPr/>
          </p:nvSpPr>
          <p:spPr>
            <a:xfrm>
              <a:off x="7162942" y="2716607"/>
              <a:ext cx="328936" cy="254365"/>
            </a:xfrm>
            <a:prstGeom prst="rect">
              <a:avLst/>
            </a:prstGeom>
            <a:noFill/>
          </p:spPr>
          <p:txBody>
            <a:bodyPr wrap="none" rtlCol="0">
              <a:spAutoFit/>
            </a:bodyPr>
            <a:lstStyle/>
            <a:p>
              <a:r>
                <a:rPr lang="en-US" sz="1053" dirty="0">
                  <a:sym typeface="Wingdings" panose="05000000000000000000" pitchFamily="2" charset="2"/>
                </a:rPr>
                <a:t></a:t>
              </a:r>
              <a:endParaRPr lang="en-US" sz="1053" dirty="0"/>
            </a:p>
          </p:txBody>
        </p:sp>
        <p:pic>
          <p:nvPicPr>
            <p:cNvPr id="40" name="Picture 39">
              <a:extLst>
                <a:ext uri="{FF2B5EF4-FFF2-40B4-BE49-F238E27FC236}">
                  <a16:creationId xmlns:a16="http://schemas.microsoft.com/office/drawing/2014/main" id="{E2EFD66B-6FE6-F344-BA6E-5F4239DE7B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658" y="2617240"/>
              <a:ext cx="548776" cy="548776"/>
            </a:xfrm>
            <a:prstGeom prst="rect">
              <a:avLst/>
            </a:prstGeom>
          </p:spPr>
        </p:pic>
      </p:grpSp>
      <p:sp>
        <p:nvSpPr>
          <p:cNvPr id="6" name="Footer Placeholder 5"/>
          <p:cNvSpPr>
            <a:spLocks noGrp="1"/>
          </p:cNvSpPr>
          <p:nvPr>
            <p:ph type="ftr" sz="quarter" idx="3"/>
          </p:nvPr>
        </p:nvSpPr>
        <p:spPr/>
        <p:txBody>
          <a:bodyPr/>
          <a:lstStyle/>
          <a:p>
            <a:r>
              <a:rPr lang="en"/>
              <a:t>Guide to Intelligent Data Science </a:t>
            </a:r>
            <a:r>
              <a:rPr lang="en" b="0"/>
              <a:t>Second Edition, 2020</a:t>
            </a:r>
            <a:endParaRPr lang="de-DE" b="0" dirty="0"/>
          </a:p>
        </p:txBody>
      </p:sp>
      <p:sp>
        <p:nvSpPr>
          <p:cNvPr id="7" name="Slide Number Placeholder 6"/>
          <p:cNvSpPr>
            <a:spLocks noGrp="1"/>
          </p:cNvSpPr>
          <p:nvPr>
            <p:ph type="sldNum" sz="quarter" idx="13"/>
          </p:nvPr>
        </p:nvSpPr>
        <p:spPr/>
        <p:txBody>
          <a:bodyPr/>
          <a:lstStyle/>
          <a:p>
            <a:fld id="{15C29056-5AFA-7949-831A-3EC086771171}" type="slidenum">
              <a:rPr lang="de-DE" smtClean="0"/>
              <a:pPr/>
              <a:t>9</a:t>
            </a:fld>
            <a:endParaRPr lang="de-DE" dirty="0"/>
          </a:p>
        </p:txBody>
      </p:sp>
    </p:spTree>
    <p:extLst>
      <p:ext uri="{BB962C8B-B14F-4D97-AF65-F5344CB8AC3E}">
        <p14:creationId xmlns:p14="http://schemas.microsoft.com/office/powerpoint/2010/main" val="1443948096"/>
      </p:ext>
    </p:extLst>
  </p:cSld>
  <p:clrMapOvr>
    <a:masterClrMapping/>
  </p:clrMapOvr>
</p:sld>
</file>

<file path=ppt/theme/theme1.xml><?xml version="1.0" encoding="utf-8"?>
<a:theme xmlns:a="http://schemas.openxmlformats.org/drawingml/2006/main" name="Master Guide to Intelligent Data Science">
  <a:themeElements>
    <a:clrScheme name="Guide to Intelligent Data Science 1">
      <a:dk1>
        <a:srgbClr val="00386C"/>
      </a:dk1>
      <a:lt1>
        <a:srgbClr val="FFFFFF"/>
      </a:lt1>
      <a:dk2>
        <a:srgbClr val="95B0BE"/>
      </a:dk2>
      <a:lt2>
        <a:srgbClr val="CDDEE7"/>
      </a:lt2>
      <a:accent1>
        <a:srgbClr val="ED1846"/>
      </a:accent1>
      <a:accent2>
        <a:srgbClr val="00386C"/>
      </a:accent2>
      <a:accent3>
        <a:srgbClr val="CDDEE7"/>
      </a:accent3>
      <a:accent4>
        <a:srgbClr val="8DAAB9"/>
      </a:accent4>
      <a:accent5>
        <a:srgbClr val="340A0B"/>
      </a:accent5>
      <a:accent6>
        <a:srgbClr val="832A38"/>
      </a:accent6>
      <a:hlink>
        <a:srgbClr val="00386C"/>
      </a:hlink>
      <a:folHlink>
        <a:srgbClr val="8BA8B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19050">
          <a:solidFill>
            <a:srgbClr val="92AEBC"/>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cmpd="sng">
          <a:solidFill>
            <a:srgbClr val="92AEBC"/>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solidFill>
          <a:schemeClr val="bg1"/>
        </a:solidFill>
      </a:spPr>
      <a:bodyPr wrap="square" lIns="0" tIns="0" rIns="0" bIns="0" rtlCol="0">
        <a:spAutoFit/>
      </a:bodyPr>
      <a:lstStyle>
        <a:defPPr algn="l">
          <a:lnSpc>
            <a:spcPct val="100000"/>
          </a:lnSpc>
          <a:defRPr sz="2000" b="0" dirty="0">
            <a:solidFill>
              <a:schemeClr val="tx1">
                <a:lumMod val="75000"/>
              </a:schemeClr>
            </a:solidFill>
            <a:latin typeface="Arial" panose="020B0604020202020204" pitchFamily="34" charset="0"/>
            <a:ea typeface="Roboto Light" panose="02000000000000000000" pitchFamily="2" charset="0"/>
            <a:cs typeface="Arial" panose="020B0604020202020204" pitchFamily="34" charset="0"/>
          </a:defRPr>
        </a:defPPr>
      </a:lstStyle>
    </a:txDef>
  </a:objectDefaults>
  <a:extraClrSchemeLst/>
  <a:extLst>
    <a:ext uri="{05A4C25C-085E-4340-85A3-A5531E510DB2}">
      <thm15:themeFamily xmlns:thm15="http://schemas.microsoft.com/office/thememl/2012/main" name="KNIME-PP-Vorlage-190226" id="{16C63487-B647-7947-A218-79B803470186}" vid="{3D5B32DD-FEEC-8A41-AAF9-24D8CEF25E20}"/>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a1d3deca-49d0-46fa-a3f9-6e0c4e618558">XFNKNFZNA3JN-2102554853-637722</_dlc_DocId>
    <_dlc_DocIdUrl xmlns="a1d3deca-49d0-46fa-a3f9-6e0c4e618558">
      <Url>https://knime.sharepoint.com/_layouts/15/DocIdRedir.aspx?ID=XFNKNFZNA3JN-2102554853-637722</Url>
      <Description>XFNKNFZNA3JN-2102554853-637722</Description>
    </_dlc_DocIdUrl>
    <lcf76f155ced4ddcb4097134ff3c332f xmlns="32a7ba11-dde9-4cf2-a6ac-8f31dc36ce67">
      <Terms xmlns="http://schemas.microsoft.com/office/infopath/2007/PartnerControls"/>
    </lcf76f155ced4ddcb4097134ff3c332f>
    <TaxCatchAll xmlns="a1d3deca-49d0-46fa-a3f9-6e0c4e618558"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683E31740070594596117FEC384DD67F" ma:contentTypeVersion="18" ma:contentTypeDescription="Create a new document." ma:contentTypeScope="" ma:versionID="49aa72344bdd426e0b38491ef584f14a">
  <xsd:schema xmlns:xsd="http://www.w3.org/2001/XMLSchema" xmlns:xs="http://www.w3.org/2001/XMLSchema" xmlns:p="http://schemas.microsoft.com/office/2006/metadata/properties" xmlns:ns1="http://schemas.microsoft.com/sharepoint/v3" xmlns:ns2="a1d3deca-49d0-46fa-a3f9-6e0c4e618558" xmlns:ns3="32a7ba11-dde9-4cf2-a6ac-8f31dc36ce67" targetNamespace="http://schemas.microsoft.com/office/2006/metadata/properties" ma:root="true" ma:fieldsID="281ee772328fffea8ee3aebc8ee29d69" ns1:_="" ns2:_="" ns3:_="">
    <xsd:import namespace="http://schemas.microsoft.com/sharepoint/v3"/>
    <xsd:import namespace="a1d3deca-49d0-46fa-a3f9-6e0c4e618558"/>
    <xsd:import namespace="32a7ba11-dde9-4cf2-a6ac-8f31dc36ce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ServiceAutoTags" minOccurs="0"/>
                <xsd:element ref="ns3:MediaServiceOCR" minOccurs="0"/>
                <xsd:element ref="ns3:MediaServiceAutoKeyPoints" minOccurs="0"/>
                <xsd:element ref="ns3:MediaServiceKeyPoints" minOccurs="0"/>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d3deca-49d0-46fa-a3f9-6e0c4e61855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_dlc_DocId" ma:index="22" nillable="true" ma:displayName="Document ID Value" ma:description="The value of the document ID assigned to this item." ma:internalName="_dlc_DocId" ma:readOnly="true">
      <xsd:simpleType>
        <xsd:restriction base="dms:Text"/>
      </xsd:simpleType>
    </xsd:element>
    <xsd:element name="_dlc_DocIdUrl" ma:index="2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4" nillable="true" ma:displayName="Persist ID" ma:description="Keep ID on add." ma:hidden="true" ma:internalName="_dlc_DocIdPersistId" ma:readOnly="true">
      <xsd:simpleType>
        <xsd:restriction base="dms:Boolean"/>
      </xsd:simpleType>
    </xsd:element>
    <xsd:element name="TaxCatchAll" ma:index="28" nillable="true" ma:displayName="Taxonomy Catch All Column" ma:hidden="true" ma:list="{cdf888eb-8435-4f9d-9d06-71d3a1695069}" ma:internalName="TaxCatchAll" ma:showField="CatchAllData" ma:web="a1d3deca-49d0-46fa-a3f9-6e0c4e6185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2a7ba11-dde9-4cf2-a6ac-8f31dc36ce6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Tags" ma:index="16" nillable="true" ma:displayName="Tags" ma:description=""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5b91888-5ea6-45ea-a327-1c65e8174445"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1D2E89-54BC-4C51-B8C0-54C7A17D0D86}">
  <ds:schemaRefs>
    <ds:schemaRef ds:uri="http://schemas.microsoft.com/office/2006/metadata/properties"/>
    <ds:schemaRef ds:uri="http://purl.org/dc/dcmitype/"/>
    <ds:schemaRef ds:uri="http://schemas.microsoft.com/office/infopath/2007/PartnerControls"/>
    <ds:schemaRef ds:uri="http://schemas.microsoft.com/office/2006/documentManagement/types"/>
    <ds:schemaRef ds:uri="http://schemas.microsoft.com/sharepoint/v3"/>
    <ds:schemaRef ds:uri="http://purl.org/dc/elements/1.1/"/>
    <ds:schemaRef ds:uri="http://purl.org/dc/terms/"/>
    <ds:schemaRef ds:uri="http://schemas.openxmlformats.org/package/2006/metadata/core-properties"/>
    <ds:schemaRef ds:uri="32a7ba11-dde9-4cf2-a6ac-8f31dc36ce67"/>
    <ds:schemaRef ds:uri="a1d3deca-49d0-46fa-a3f9-6e0c4e618558"/>
    <ds:schemaRef ds:uri="http://www.w3.org/XML/1998/namespace"/>
  </ds:schemaRefs>
</ds:datastoreItem>
</file>

<file path=customXml/itemProps2.xml><?xml version="1.0" encoding="utf-8"?>
<ds:datastoreItem xmlns:ds="http://schemas.openxmlformats.org/officeDocument/2006/customXml" ds:itemID="{3CC47B6E-834D-4D44-8A95-947D037A3CC5}">
  <ds:schemaRefs>
    <ds:schemaRef ds:uri="http://schemas.microsoft.com/sharepoint/events"/>
  </ds:schemaRefs>
</ds:datastoreItem>
</file>

<file path=customXml/itemProps3.xml><?xml version="1.0" encoding="utf-8"?>
<ds:datastoreItem xmlns:ds="http://schemas.openxmlformats.org/officeDocument/2006/customXml" ds:itemID="{7C3C48BA-E786-4AAC-BF8B-46AE273AC2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1d3deca-49d0-46fa-a3f9-6e0c4e618558"/>
    <ds:schemaRef ds:uri="32a7ba11-dde9-4cf2-a6ac-8f31dc36ce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EC53D86-9493-45BF-B85E-0AA6C48C3E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6442</TotalTime>
  <Words>4480</Words>
  <Application>Microsoft Office PowerPoint</Application>
  <PresentationFormat>On-screen Show (16:10)</PresentationFormat>
  <Paragraphs>1158</Paragraphs>
  <Slides>69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Cambria Math</vt:lpstr>
      <vt:lpstr>Symbol</vt:lpstr>
      <vt:lpstr>Wingdings</vt:lpstr>
      <vt:lpstr>Calibri</vt:lpstr>
      <vt:lpstr>Roboto</vt:lpstr>
      <vt:lpstr>Arial</vt:lpstr>
      <vt:lpstr>Master Guide to Intelligent Data Science</vt:lpstr>
      <vt:lpstr>Project&amp; Data Understanding</vt:lpstr>
      <vt:lpstr>Summary of this lesson</vt:lpstr>
      <vt:lpstr>Content of this lesson</vt:lpstr>
      <vt:lpstr>Some Classic Use Cases</vt:lpstr>
      <vt:lpstr>Churn Prediction </vt:lpstr>
      <vt:lpstr>Customer Segmentation</vt:lpstr>
      <vt:lpstr>Risk Assessment</vt:lpstr>
      <vt:lpstr>Demand Prediction</vt:lpstr>
      <vt:lpstr>Recommendation Engines / Market Basket Analysis</vt:lpstr>
      <vt:lpstr>Fraud Detection</vt:lpstr>
      <vt:lpstr>Sentiment Analysis</vt:lpstr>
      <vt:lpstr>Anomaly Detection</vt:lpstr>
      <vt:lpstr>Compound Search</vt:lpstr>
      <vt:lpstr>Project Understanding</vt:lpstr>
      <vt:lpstr>Determine the Project Objective</vt:lpstr>
      <vt:lpstr>Cognitive maps</vt:lpstr>
      <vt:lpstr>Cognitive maps</vt:lpstr>
      <vt:lpstr>Clarifying the Primary Objectives</vt:lpstr>
      <vt:lpstr>Assess the Situation</vt:lpstr>
      <vt:lpstr>Determine Analysis Goals</vt:lpstr>
      <vt:lpstr>ETL: Extraction, Transformation, Loading</vt:lpstr>
      <vt:lpstr>ETL</vt:lpstr>
      <vt:lpstr>ETL</vt:lpstr>
      <vt:lpstr>Data Loading and Preprocessing</vt:lpstr>
      <vt:lpstr>Data Understanding</vt:lpstr>
      <vt:lpstr>Data understanding</vt:lpstr>
      <vt:lpstr>Attribute Understanding</vt:lpstr>
      <vt:lpstr>Attribute Understanding</vt:lpstr>
      <vt:lpstr>Categorical Attributes</vt:lpstr>
      <vt:lpstr>Ordinal Attributes</vt:lpstr>
      <vt:lpstr>Attribute Understanding</vt:lpstr>
      <vt:lpstr>Data Quality</vt:lpstr>
      <vt:lpstr>Accuracy</vt:lpstr>
      <vt:lpstr>Completeness</vt:lpstr>
      <vt:lpstr>Unbalanced Data and Timeliness</vt:lpstr>
      <vt:lpstr>Describing your Data</vt:lpstr>
      <vt:lpstr>Looking at the Data</vt:lpstr>
      <vt:lpstr>Visual Inspection: Example</vt:lpstr>
      <vt:lpstr>Simple Descriptors</vt:lpstr>
      <vt:lpstr>Finding Patterns</vt:lpstr>
      <vt:lpstr>Finding Patterns</vt:lpstr>
      <vt:lpstr>Example</vt:lpstr>
      <vt:lpstr>KNIME workflow</vt:lpstr>
      <vt:lpstr>Finding Models</vt:lpstr>
      <vt:lpstr>Finding Models</vt:lpstr>
      <vt:lpstr>KNIME workflow</vt:lpstr>
      <vt:lpstr>Finding Predictors</vt:lpstr>
      <vt:lpstr>Finding Predictors</vt:lpstr>
      <vt:lpstr>Brute Force Predictors</vt:lpstr>
      <vt:lpstr>Other Predictors</vt:lpstr>
      <vt:lpstr>Finding Predictors: Example</vt:lpstr>
      <vt:lpstr>KNIME workflow</vt:lpstr>
      <vt:lpstr>Data Mining Systems</vt:lpstr>
      <vt:lpstr>A tiny bit of History</vt:lpstr>
      <vt:lpstr>History: Classical Data Analysis</vt:lpstr>
      <vt:lpstr>History: Table based Analysis</vt:lpstr>
      <vt:lpstr>Today: Large Scale Mining</vt:lpstr>
      <vt:lpstr>Terminology</vt:lpstr>
      <vt:lpstr>One final Word of Warning Correlation ⇏ Causality</vt:lpstr>
      <vt:lpstr>Correlation vs. Causality</vt:lpstr>
      <vt:lpstr>Correlation vs. Causality</vt:lpstr>
      <vt:lpstr>Correlation vs. Causality</vt:lpstr>
      <vt:lpstr>Simpson‘s Paradox</vt:lpstr>
      <vt:lpstr>Simpson‘s Paradox</vt:lpstr>
      <vt:lpstr>Simpson‘s Paradox</vt:lpstr>
      <vt:lpstr>Correlation vs. Causality</vt:lpstr>
      <vt:lpstr>Do not trust your numbers!</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 Office User</dc:creator>
  <cp:lastModifiedBy>Emilio Silvestri</cp:lastModifiedBy>
  <cp:revision>201</cp:revision>
  <cp:lastPrinted>2019-02-14T13:33:55Z</cp:lastPrinted>
  <dcterms:created xsi:type="dcterms:W3CDTF">2019-02-27T15:40:41Z</dcterms:created>
  <dcterms:modified xsi:type="dcterms:W3CDTF">2023-01-12T07:54:11Z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0x010100683E31740070594596117FEC384DD67F</vt:lpwstr>
  </property>
  <property fmtid="{D5CDD505-2E9C-101B-9397-08002B2CF9AE}" pid="3" name="_dlc_DocIdItemGuid">
    <vt:lpwstr>afe3e692-c810-4bb8-bff1-c77455376742</vt:lpwstr>
  </property>
  <property fmtid="{D5CDD505-2E9C-101B-9397-08002B2CF9AE}" pid="4" name="MediaServiceImageTags">
    <vt:lpwstr/>
  </property>
</Properties>
</file>