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48"/>
  </p:notesMasterIdLst>
  <p:sldIdLst>
    <p:sldId id="262" r:id="rId6"/>
    <p:sldId id="266" r:id="rId7"/>
    <p:sldId id="264" r:id="rId8"/>
    <p:sldId id="316" r:id="rId9"/>
    <p:sldId id="257" r:id="rId10"/>
    <p:sldId id="370" r:id="rId11"/>
    <p:sldId id="369" r:id="rId12"/>
    <p:sldId id="258" r:id="rId13"/>
    <p:sldId id="270" r:id="rId14"/>
    <p:sldId id="268" r:id="rId15"/>
    <p:sldId id="267" r:id="rId16"/>
    <p:sldId id="349" r:id="rId17"/>
    <p:sldId id="269" r:id="rId18"/>
    <p:sldId id="351" r:id="rId19"/>
    <p:sldId id="350" r:id="rId20"/>
    <p:sldId id="352" r:id="rId21"/>
    <p:sldId id="278" r:id="rId22"/>
    <p:sldId id="271" r:id="rId23"/>
    <p:sldId id="353" r:id="rId24"/>
    <p:sldId id="277" r:id="rId25"/>
    <p:sldId id="279" r:id="rId26"/>
    <p:sldId id="354" r:id="rId27"/>
    <p:sldId id="280" r:id="rId28"/>
    <p:sldId id="265" r:id="rId29"/>
    <p:sldId id="291" r:id="rId30"/>
    <p:sldId id="301" r:id="rId31"/>
    <p:sldId id="288" r:id="rId32"/>
    <p:sldId id="302" r:id="rId33"/>
    <p:sldId id="290" r:id="rId34"/>
    <p:sldId id="356" r:id="rId35"/>
    <p:sldId id="289" r:id="rId36"/>
    <p:sldId id="355" r:id="rId37"/>
    <p:sldId id="342" r:id="rId38"/>
    <p:sldId id="372" r:id="rId39"/>
    <p:sldId id="373" r:id="rId40"/>
    <p:sldId id="374" r:id="rId41"/>
    <p:sldId id="336" r:id="rId42"/>
    <p:sldId id="376" r:id="rId43"/>
    <p:sldId id="377" r:id="rId44"/>
    <p:sldId id="378" r:id="rId45"/>
    <p:sldId id="379" r:id="rId46"/>
    <p:sldId id="263" r:id="rId47"/>
  </p:sldIdLst>
  <p:sldSz cx="9144000" cy="5715000" type="screen16x10"/>
  <p:notesSz cx="6858000" cy="9144000"/>
  <p:embeddedFontLst>
    <p:embeddedFont>
      <p:font typeface="Calibri" panose="020F0502020204030204" pitchFamily="34" charset="0"/>
      <p:regular r:id="rId49"/>
      <p:bold r:id="rId50"/>
      <p:italic r:id="rId51"/>
      <p:boldItalic r:id="rId52"/>
    </p:embeddedFont>
    <p:embeddedFont>
      <p:font typeface="Roboto" panose="020B060402020202020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5" clrIdx="0">
    <p:extLst>
      <p:ext uri="{19B8F6BF-5375-455C-9EA6-DF929625EA0E}">
        <p15:presenceInfo xmlns:p15="http://schemas.microsoft.com/office/powerpoint/2012/main" userId="S::rosaria.silipo@knime.com::48f1ae3a-382c-4c45-8ed1-39095bf37103" providerId="AD"/>
      </p:ext>
    </p:extLst>
  </p:cmAuthor>
  <p:cmAuthor id="2" name="Emilio Silvestri" initials="ES" lastIdx="12" clrIdx="1">
    <p:extLst>
      <p:ext uri="{19B8F6BF-5375-455C-9EA6-DF929625EA0E}">
        <p15:presenceInfo xmlns:p15="http://schemas.microsoft.com/office/powerpoint/2012/main" userId="Emilio Silvest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E7"/>
    <a:srgbClr val="92AEBC"/>
    <a:srgbClr val="00386C"/>
    <a:srgbClr val="ED1846"/>
    <a:srgbClr val="F8C71A"/>
    <a:srgbClr val="FFF9D9"/>
    <a:srgbClr val="FFEB7F"/>
    <a:srgbClr val="FFE240"/>
    <a:srgbClr val="FFD800"/>
    <a:srgbClr val="32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96333"/>
  </p:normalViewPr>
  <p:slideViewPr>
    <p:cSldViewPr snapToGrid="0" snapToObjects="1" showGuides="1">
      <p:cViewPr varScale="1">
        <p:scale>
          <a:sx n="146" d="100"/>
          <a:sy n="146" d="100"/>
        </p:scale>
        <p:origin x="912" y="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a Silipo" userId="48f1ae3a-382c-4c45-8ed1-39095bf37103" providerId="ADAL" clId="{299ADE09-D5A4-455F-A3DC-60D43F8E659C}"/>
    <pc:docChg chg="custSel modSld">
      <pc:chgData name="Rosaria Silipo" userId="48f1ae3a-382c-4c45-8ed1-39095bf37103" providerId="ADAL" clId="{299ADE09-D5A4-455F-A3DC-60D43F8E659C}" dt="2020-08-17T14:31:55.542" v="2"/>
      <pc:docMkLst>
        <pc:docMk/>
      </pc:docMkLst>
      <pc:sldChg chg="addSp mod addCm modCm">
        <pc:chgData name="Rosaria Silipo" userId="48f1ae3a-382c-4c45-8ed1-39095bf37103" providerId="ADAL" clId="{299ADE09-D5A4-455F-A3DC-60D43F8E659C}" dt="2020-08-17T14:31:55.542" v="2"/>
        <pc:sldMkLst>
          <pc:docMk/>
          <pc:sldMk cId="3988595124" sldId="266"/>
        </pc:sldMkLst>
        <pc:spChg chg="add">
          <ac:chgData name="Rosaria Silipo" userId="48f1ae3a-382c-4c45-8ed1-39095bf37103" providerId="ADAL" clId="{299ADE09-D5A4-455F-A3DC-60D43F8E659C}" dt="2020-08-17T14:31:44.106" v="0" actId="22"/>
          <ac:spMkLst>
            <pc:docMk/>
            <pc:sldMk cId="3988595124" sldId="266"/>
            <ac:spMk id="7" creationId="{52714CF6-6886-4870-9E02-EDDDDBBD7270}"/>
          </ac:spMkLst>
        </pc:spChg>
      </pc:sldChg>
    </pc:docChg>
  </pc:docChgLst>
  <pc:docChgLst>
    <pc:chgData name="Satoru Hayasaka" userId="f5f1b623-9aa9-4923-b86d-8ceaae247420" providerId="ADAL" clId="{518F0F7A-DFC3-4999-924F-6ABAB013D9D4}"/>
    <pc:docChg chg="undo custSel addSld modSld">
      <pc:chgData name="Satoru Hayasaka" userId="f5f1b623-9aa9-4923-b86d-8ceaae247420" providerId="ADAL" clId="{518F0F7A-DFC3-4999-924F-6ABAB013D9D4}" dt="2020-11-05T18:41:47.242" v="204" actId="20577"/>
      <pc:docMkLst>
        <pc:docMk/>
      </pc:docMkLst>
      <pc:sldChg chg="delSp mod">
        <pc:chgData name="Satoru Hayasaka" userId="f5f1b623-9aa9-4923-b86d-8ceaae247420" providerId="ADAL" clId="{518F0F7A-DFC3-4999-924F-6ABAB013D9D4}" dt="2020-11-05T18:40:55.554" v="176" actId="478"/>
        <pc:sldMkLst>
          <pc:docMk/>
          <pc:sldMk cId="4067134333" sldId="262"/>
        </pc:sldMkLst>
        <pc:spChg chg="del">
          <ac:chgData name="Satoru Hayasaka" userId="f5f1b623-9aa9-4923-b86d-8ceaae247420" providerId="ADAL" clId="{518F0F7A-DFC3-4999-924F-6ABAB013D9D4}" dt="2020-11-05T18:40:55.554" v="176" actId="478"/>
          <ac:spMkLst>
            <pc:docMk/>
            <pc:sldMk cId="4067134333" sldId="262"/>
            <ac:spMk id="3" creationId="{09E768C6-7FFD-AD4A-8819-192B5CD840E6}"/>
          </ac:spMkLst>
        </pc:spChg>
      </pc:sldChg>
      <pc:sldChg chg="modSp mod">
        <pc:chgData name="Satoru Hayasaka" userId="f5f1b623-9aa9-4923-b86d-8ceaae247420" providerId="ADAL" clId="{518F0F7A-DFC3-4999-924F-6ABAB013D9D4}" dt="2020-11-05T18:41:47.242" v="204" actId="20577"/>
        <pc:sldMkLst>
          <pc:docMk/>
          <pc:sldMk cId="648684048" sldId="263"/>
        </pc:sldMkLst>
        <pc:spChg chg="mod">
          <ac:chgData name="Satoru Hayasaka" userId="f5f1b623-9aa9-4923-b86d-8ceaae247420" providerId="ADAL" clId="{518F0F7A-DFC3-4999-924F-6ABAB013D9D4}" dt="2020-11-05T18:41:47.242" v="204" actId="20577"/>
          <ac:spMkLst>
            <pc:docMk/>
            <pc:sldMk cId="648684048" sldId="263"/>
            <ac:spMk id="2" creationId="{3C3B26F9-B704-CF47-9C92-9A399FF23052}"/>
          </ac:spMkLst>
        </pc:spChg>
        <pc:spChg chg="mod">
          <ac:chgData name="Satoru Hayasaka" userId="f5f1b623-9aa9-4923-b86d-8ceaae247420" providerId="ADAL" clId="{518F0F7A-DFC3-4999-924F-6ABAB013D9D4}" dt="2020-11-05T18:41:42.107" v="195" actId="20577"/>
          <ac:spMkLst>
            <pc:docMk/>
            <pc:sldMk cId="648684048" sldId="263"/>
            <ac:spMk id="3" creationId="{AF27DE70-E7D1-8D48-B541-596C4E2E7A6F}"/>
          </ac:spMkLst>
        </pc:spChg>
      </pc:sldChg>
      <pc:sldChg chg="modSp mod">
        <pc:chgData name="Satoru Hayasaka" userId="f5f1b623-9aa9-4923-b86d-8ceaae247420" providerId="ADAL" clId="{518F0F7A-DFC3-4999-924F-6ABAB013D9D4}" dt="2020-10-28T15:58:58.950" v="25" actId="5793"/>
        <pc:sldMkLst>
          <pc:docMk/>
          <pc:sldMk cId="78208956" sldId="289"/>
        </pc:sldMkLst>
        <pc:spChg chg="mod">
          <ac:chgData name="Satoru Hayasaka" userId="f5f1b623-9aa9-4923-b86d-8ceaae247420" providerId="ADAL" clId="{518F0F7A-DFC3-4999-924F-6ABAB013D9D4}" dt="2020-10-28T15:58:58.950" v="25" actId="5793"/>
          <ac:spMkLst>
            <pc:docMk/>
            <pc:sldMk cId="78208956" sldId="289"/>
            <ac:spMk id="4" creationId="{3AD08A6C-DCF9-6F49-A80A-91206B1C91E4}"/>
          </ac:spMkLst>
        </pc:spChg>
      </pc:sldChg>
      <pc:sldChg chg="addSp delSp modSp mod">
        <pc:chgData name="Satoru Hayasaka" userId="f5f1b623-9aa9-4923-b86d-8ceaae247420" providerId="ADAL" clId="{518F0F7A-DFC3-4999-924F-6ABAB013D9D4}" dt="2020-10-28T15:57:04.835" v="5" actId="1076"/>
        <pc:sldMkLst>
          <pc:docMk/>
          <pc:sldMk cId="3911468948" sldId="290"/>
        </pc:sldMkLst>
        <pc:picChg chg="del">
          <ac:chgData name="Satoru Hayasaka" userId="f5f1b623-9aa9-4923-b86d-8ceaae247420" providerId="ADAL" clId="{518F0F7A-DFC3-4999-924F-6ABAB013D9D4}" dt="2020-10-28T15:56:49.503" v="0" actId="478"/>
          <ac:picMkLst>
            <pc:docMk/>
            <pc:sldMk cId="3911468948" sldId="290"/>
            <ac:picMk id="6" creationId="{00000000-0000-0000-0000-000000000000}"/>
          </ac:picMkLst>
        </pc:picChg>
        <pc:picChg chg="add mod">
          <ac:chgData name="Satoru Hayasaka" userId="f5f1b623-9aa9-4923-b86d-8ceaae247420" providerId="ADAL" clId="{518F0F7A-DFC3-4999-924F-6ABAB013D9D4}" dt="2020-10-28T15:57:04.835" v="5" actId="1076"/>
          <ac:picMkLst>
            <pc:docMk/>
            <pc:sldMk cId="3911468948" sldId="290"/>
            <ac:picMk id="8" creationId="{49EE83E3-0549-46C3-8E11-02C7D9426CF7}"/>
          </ac:picMkLst>
        </pc:picChg>
      </pc:sldChg>
      <pc:sldChg chg="addSp delSp modSp mod">
        <pc:chgData name="Satoru Hayasaka" userId="f5f1b623-9aa9-4923-b86d-8ceaae247420" providerId="ADAL" clId="{518F0F7A-DFC3-4999-924F-6ABAB013D9D4}" dt="2020-10-28T16:05:57.829" v="95" actId="1076"/>
        <pc:sldMkLst>
          <pc:docMk/>
          <pc:sldMk cId="2736367544" sldId="376"/>
        </pc:sldMkLst>
        <pc:spChg chg="mod">
          <ac:chgData name="Satoru Hayasaka" userId="f5f1b623-9aa9-4923-b86d-8ceaae247420" providerId="ADAL" clId="{518F0F7A-DFC3-4999-924F-6ABAB013D9D4}" dt="2020-10-28T16:02:08.088" v="61" actId="20577"/>
          <ac:spMkLst>
            <pc:docMk/>
            <pc:sldMk cId="2736367544" sldId="376"/>
            <ac:spMk id="2" creationId="{FF7CA518-37B5-4E69-BD08-2701B2D60EE4}"/>
          </ac:spMkLst>
        </pc:spChg>
        <pc:spChg chg="mod">
          <ac:chgData name="Satoru Hayasaka" userId="f5f1b623-9aa9-4923-b86d-8ceaae247420" providerId="ADAL" clId="{518F0F7A-DFC3-4999-924F-6ABAB013D9D4}" dt="2020-10-28T16:02:15.754" v="87" actId="20577"/>
          <ac:spMkLst>
            <pc:docMk/>
            <pc:sldMk cId="2736367544" sldId="376"/>
            <ac:spMk id="4" creationId="{079086F1-6223-4049-A933-80C123F12C07}"/>
          </ac:spMkLst>
        </pc:spChg>
        <pc:spChg chg="del">
          <ac:chgData name="Satoru Hayasaka" userId="f5f1b623-9aa9-4923-b86d-8ceaae247420" providerId="ADAL" clId="{518F0F7A-DFC3-4999-924F-6ABAB013D9D4}" dt="2020-10-28T16:02:20.073" v="88" actId="478"/>
          <ac:spMkLst>
            <pc:docMk/>
            <pc:sldMk cId="2736367544" sldId="376"/>
            <ac:spMk id="6" creationId="{ADBF7F9D-901B-415E-B0D1-17CCF1C8D32F}"/>
          </ac:spMkLst>
        </pc:spChg>
        <pc:picChg chg="add mod">
          <ac:chgData name="Satoru Hayasaka" userId="f5f1b623-9aa9-4923-b86d-8ceaae247420" providerId="ADAL" clId="{518F0F7A-DFC3-4999-924F-6ABAB013D9D4}" dt="2020-10-28T16:05:57.829" v="95" actId="1076"/>
          <ac:picMkLst>
            <pc:docMk/>
            <pc:sldMk cId="2736367544" sldId="376"/>
            <ac:picMk id="8" creationId="{7DC3B4E0-6E5F-4E84-A291-BB30129A00E2}"/>
          </ac:picMkLst>
        </pc:picChg>
      </pc:sldChg>
      <pc:sldChg chg="addSp delSp modSp add mod">
        <pc:chgData name="Satoru Hayasaka" userId="f5f1b623-9aa9-4923-b86d-8ceaae247420" providerId="ADAL" clId="{518F0F7A-DFC3-4999-924F-6ABAB013D9D4}" dt="2020-10-28T16:07:31.878" v="175" actId="20577"/>
        <pc:sldMkLst>
          <pc:docMk/>
          <pc:sldMk cId="2099547089" sldId="377"/>
        </pc:sldMkLst>
        <pc:spChg chg="mod">
          <ac:chgData name="Satoru Hayasaka" userId="f5f1b623-9aa9-4923-b86d-8ceaae247420" providerId="ADAL" clId="{518F0F7A-DFC3-4999-924F-6ABAB013D9D4}" dt="2020-10-28T16:07:31.878" v="175" actId="20577"/>
          <ac:spMkLst>
            <pc:docMk/>
            <pc:sldMk cId="2099547089" sldId="377"/>
            <ac:spMk id="4" creationId="{079086F1-6223-4049-A933-80C123F12C07}"/>
          </ac:spMkLst>
        </pc:spChg>
        <pc:picChg chg="add mod">
          <ac:chgData name="Satoru Hayasaka" userId="f5f1b623-9aa9-4923-b86d-8ceaae247420" providerId="ADAL" clId="{518F0F7A-DFC3-4999-924F-6ABAB013D9D4}" dt="2020-10-28T16:07:23.930" v="158" actId="1076"/>
          <ac:picMkLst>
            <pc:docMk/>
            <pc:sldMk cId="2099547089" sldId="377"/>
            <ac:picMk id="7" creationId="{787F8D4F-241C-4362-84B2-B294F7D159B7}"/>
          </ac:picMkLst>
        </pc:picChg>
        <pc:picChg chg="del">
          <ac:chgData name="Satoru Hayasaka" userId="f5f1b623-9aa9-4923-b86d-8ceaae247420" providerId="ADAL" clId="{518F0F7A-DFC3-4999-924F-6ABAB013D9D4}" dt="2020-10-28T16:06:23.430" v="153" actId="478"/>
          <ac:picMkLst>
            <pc:docMk/>
            <pc:sldMk cId="2099547089" sldId="377"/>
            <ac:picMk id="8" creationId="{7DC3B4E0-6E5F-4E84-A291-BB30129A00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17.02.2021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guarantee that a scatter plot or any visualization technique will automatically show all or even any interesting or deviating patterns in the data set.</a:t>
            </a:r>
          </a:p>
          <a:p>
            <a:r>
              <a:rPr lang="en-US" dirty="0"/>
              <a:t>A scatter plot with no outliers does not mean that there are no outliers in the data set. It only means that there are no outliers with respect to the combination of the attributes displayed in the scatter plot.</a:t>
            </a:r>
            <a:endParaRPr lang="de-DE" dirty="0"/>
          </a:p>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22</a:t>
            </a:fld>
            <a:endParaRPr lang="de-DE" dirty="0"/>
          </a:p>
        </p:txBody>
      </p:sp>
    </p:spTree>
    <p:extLst>
      <p:ext uri="{BB962C8B-B14F-4D97-AF65-F5344CB8AC3E}">
        <p14:creationId xmlns:p14="http://schemas.microsoft.com/office/powerpoint/2010/main" val="284635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guarantee that a scatter plot or any visualization technique will automatically show all or even any interesting or deviating patterns in the data set.</a:t>
            </a:r>
          </a:p>
          <a:p>
            <a:r>
              <a:rPr lang="en-US" dirty="0"/>
              <a:t>A scatter plot with no outliers does not mean that there are no outliers in the data set. It only means that there are no outliers with respect to the combination of the attributes displayed in the scatter plot.</a:t>
            </a:r>
            <a:endParaRPr lang="de-DE" dirty="0"/>
          </a:p>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23</a:t>
            </a:fld>
            <a:endParaRPr lang="de-DE" dirty="0"/>
          </a:p>
        </p:txBody>
      </p:sp>
    </p:spTree>
    <p:extLst>
      <p:ext uri="{BB962C8B-B14F-4D97-AF65-F5344CB8AC3E}">
        <p14:creationId xmlns:p14="http://schemas.microsoft.com/office/powerpoint/2010/main" val="56019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it mean to preserve the structure?</a:t>
            </a:r>
          </a:p>
          <a:p>
            <a:r>
              <a:rPr lang="en-GB" sz="1050" dirty="0"/>
              <a:t>No unique answer</a:t>
            </a:r>
            <a:endParaRPr lang="en-US" sz="1050" dirty="0"/>
          </a:p>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26</a:t>
            </a:fld>
            <a:endParaRPr lang="de-DE" dirty="0"/>
          </a:p>
        </p:txBody>
      </p:sp>
    </p:spTree>
    <p:extLst>
      <p:ext uri="{BB962C8B-B14F-4D97-AF65-F5344CB8AC3E}">
        <p14:creationId xmlns:p14="http://schemas.microsoft.com/office/powerpoint/2010/main" val="126712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it mean to preserve the structure?</a:t>
            </a:r>
          </a:p>
          <a:p>
            <a:r>
              <a:rPr lang="en-GB" sz="1050" dirty="0"/>
              <a:t>No unique answer</a:t>
            </a:r>
            <a:endParaRPr lang="en-US" sz="1050" dirty="0"/>
          </a:p>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32</a:t>
            </a:fld>
            <a:endParaRPr lang="de-DE" dirty="0"/>
          </a:p>
        </p:txBody>
      </p:sp>
    </p:spTree>
    <p:extLst>
      <p:ext uri="{BB962C8B-B14F-4D97-AF65-F5344CB8AC3E}">
        <p14:creationId xmlns:p14="http://schemas.microsoft.com/office/powerpoint/2010/main" val="3790146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 dirty="0"/>
              <a:t>Caption</a:t>
            </a:r>
            <a:endParaRPr lang="de-DE" dirty="0"/>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en-US" dirty="0"/>
              <a:t>For any questions please contact: </a:t>
            </a:r>
            <a:r>
              <a:rPr lang="en-US" dirty="0">
                <a:hlinkClick r:id="rId2"/>
              </a:rPr>
              <a:t>email@email.com</a:t>
            </a:r>
            <a:endParaRPr lang="en-US"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30605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ni.me/w/dwugN1qYM2OOjzO4"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3" y="1410930"/>
            <a:ext cx="3814996" cy="1292662"/>
          </a:xfrm>
        </p:spPr>
        <p:txBody>
          <a:bodyPr/>
          <a:lstStyle/>
          <a:p>
            <a:r>
              <a:rPr lang="de-DE"/>
              <a:t>Data Visualization</a:t>
            </a:r>
            <a:endParaRPr lang="de-DE" dirty="0"/>
          </a:p>
        </p:txBody>
      </p:sp>
    </p:spTree>
    <p:extLst>
      <p:ext uri="{BB962C8B-B14F-4D97-AF65-F5344CB8AC3E}">
        <p14:creationId xmlns:p14="http://schemas.microsoft.com/office/powerpoint/2010/main" val="406713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Median, quantiles, quartiles, interquartile ranges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10</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784764"/>
            <a:ext cx="8378825" cy="2422914"/>
          </a:xfrm>
        </p:spPr>
        <p:txBody>
          <a:bodyPr/>
          <a:lstStyle/>
          <a:p>
            <a:r>
              <a:rPr lang="de-DE" b="1" dirty="0"/>
              <a:t>Median:</a:t>
            </a:r>
            <a:r>
              <a:rPr lang="de-DE" dirty="0"/>
              <a:t> The value in the middle (for values sorted in increasing order)</a:t>
            </a:r>
          </a:p>
          <a:p>
            <a:r>
              <a:rPr lang="de-DE" b="1" dirty="0"/>
              <a:t>q%-quantile</a:t>
            </a:r>
            <a:r>
              <a:rPr lang="de-DE" dirty="0"/>
              <a:t> (0 &lt; q &lt; 100): The value for which q% of the values are smaller and 100-q% are larger. The median is the 50%-quantile</a:t>
            </a:r>
          </a:p>
          <a:p>
            <a:r>
              <a:rPr lang="de-DE" b="1" dirty="0"/>
              <a:t>Quartiles</a:t>
            </a:r>
            <a:r>
              <a:rPr lang="de-DE" dirty="0"/>
              <a:t>: 	25%-quantile (1st quartile), median (2nd quantile), 75%-quantile (3rd quartile)</a:t>
            </a:r>
          </a:p>
          <a:p>
            <a:r>
              <a:rPr lang="de-DE" b="1" dirty="0"/>
              <a:t>Interquartile range (IQR): </a:t>
            </a:r>
            <a:r>
              <a:rPr lang="de-DE" dirty="0"/>
              <a:t>3rd quartile </a:t>
            </a:r>
            <a:r>
              <a:rPr lang="en-DE" dirty="0"/>
              <a:t>–</a:t>
            </a:r>
            <a:r>
              <a:rPr lang="de-DE" dirty="0"/>
              <a:t> 1st quartile</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7" name="Picture 6">
            <a:extLst>
              <a:ext uri="{FF2B5EF4-FFF2-40B4-BE49-F238E27FC236}">
                <a16:creationId xmlns:a16="http://schemas.microsoft.com/office/drawing/2014/main" id="{88891BE7-98D9-47CE-B580-3CBB2DD208AD}"/>
              </a:ext>
            </a:extLst>
          </p:cNvPr>
          <p:cNvPicPr>
            <a:picLocks noChangeAspect="1"/>
          </p:cNvPicPr>
          <p:nvPr/>
        </p:nvPicPr>
        <p:blipFill>
          <a:blip r:embed="rId2"/>
          <a:stretch>
            <a:fillRect/>
          </a:stretch>
        </p:blipFill>
        <p:spPr>
          <a:xfrm>
            <a:off x="2569663" y="881685"/>
            <a:ext cx="3600635" cy="1619333"/>
          </a:xfrm>
          <a:prstGeom prst="rect">
            <a:avLst/>
          </a:prstGeom>
        </p:spPr>
      </p:pic>
    </p:spTree>
    <p:extLst>
      <p:ext uri="{BB962C8B-B14F-4D97-AF65-F5344CB8AC3E}">
        <p14:creationId xmlns:p14="http://schemas.microsoft.com/office/powerpoint/2010/main" val="373862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Choice of number of bins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11</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3149897"/>
                <a:ext cx="8378825" cy="2057781"/>
              </a:xfrm>
            </p:spPr>
            <p:txBody>
              <a:bodyPr/>
              <a:lstStyle/>
              <a:p>
                <a:r>
                  <a:rPr lang="de-DE" b="1" dirty="0"/>
                  <a:t>Best choice for number k of bins in the histogram?</a:t>
                </a:r>
              </a:p>
              <a:p>
                <a:r>
                  <a:rPr lang="de-DE" sz="1600" dirty="0"/>
                  <a:t>Sturge‘s Rule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 </m:t>
                    </m:r>
                    <m:d>
                      <m:dPr>
                        <m:begChr m:val="⌈"/>
                        <m:endChr m:val="⌉"/>
                        <m:ctrlPr>
                          <a:rPr lang="en-DE" sz="1600" b="0" i="1" smtClean="0">
                            <a:latin typeface="Cambria Math" panose="02040503050406030204" pitchFamily="18" charset="0"/>
                          </a:rPr>
                        </m:ctrlPr>
                      </m:dPr>
                      <m:e>
                        <m:r>
                          <a:rPr lang="en-GB" sz="1600" b="0" i="1" smtClean="0">
                            <a:latin typeface="Cambria Math" panose="02040503050406030204" pitchFamily="18" charset="0"/>
                          </a:rPr>
                          <m:t>𝑙𝑜𝑔</m:t>
                        </m:r>
                        <m:r>
                          <m:rPr>
                            <m:nor/>
                          </m:rPr>
                          <a:rPr lang="en-GB" sz="1600" b="0" i="0" baseline="-25000" smtClean="0">
                            <a:latin typeface="Cambria Math" panose="02040503050406030204" pitchFamily="18" charset="0"/>
                          </a:rPr>
                          <m:t>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e>
                        </m:d>
                        <m:r>
                          <a:rPr lang="en-GB" sz="1600" b="0" i="1" smtClean="0">
                            <a:latin typeface="Cambria Math" panose="02040503050406030204" pitchFamily="18" charset="0"/>
                          </a:rPr>
                          <m:t>+1</m:t>
                        </m:r>
                      </m:e>
                    </m:d>
                  </m:oMath>
                </a14:m>
                <a:r>
                  <a:rPr lang="de-DE" sz="1600" dirty="0"/>
                  <a:t> </a:t>
                </a:r>
              </a:p>
              <a:p>
                <a:r>
                  <a:rPr lang="de-DE" sz="1600" dirty="0"/>
                  <a:t>Through fixed bin length </a:t>
                </a:r>
                <a14:m>
                  <m:oMath xmlns:m="http://schemas.openxmlformats.org/officeDocument/2006/math">
                    <m:r>
                      <a:rPr lang="de-DE" sz="1600" i="1" dirty="0" smtClean="0">
                        <a:latin typeface="Cambria Math" panose="02040503050406030204" pitchFamily="18" charset="0"/>
                      </a:rPr>
                      <m:t>h</m:t>
                    </m:r>
                  </m:oMath>
                </a14:m>
                <a:r>
                  <a:rPr lang="de-DE" sz="1600" dirty="0"/>
                  <a:t>	</a:t>
                </a:r>
              </a:p>
              <a:p>
                <a:pPr marL="6350" indent="0">
                  <a:buNone/>
                </a:pPr>
                <a:r>
                  <a:rPr lang="de-DE" sz="1600" b="0" dirty="0"/>
                  <a:t>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 </m:t>
                    </m:r>
                    <m:d>
                      <m:dPr>
                        <m:begChr m:val="⌈"/>
                        <m:endChr m:val="⌉"/>
                        <m:ctrlPr>
                          <a:rPr lang="en-DE" sz="1600" b="0" i="1" smtClean="0">
                            <a:latin typeface="Cambria Math" panose="02040503050406030204" pitchFamily="18" charset="0"/>
                          </a:rPr>
                        </m:ctrlPr>
                      </m:dPr>
                      <m:e>
                        <m:f>
                          <m:fPr>
                            <m:ctrlPr>
                              <a:rPr lang="en-DE" sz="1600" b="0" i="1" smtClean="0">
                                <a:latin typeface="Cambria Math" panose="02040503050406030204" pitchFamily="18" charset="0"/>
                              </a:rPr>
                            </m:ctrlPr>
                          </m:fPr>
                          <m:num>
                            <m:r>
                              <a:rPr lang="en-GB" sz="1600" i="1">
                                <a:latin typeface="Cambria Math" panose="02040503050406030204" pitchFamily="18" charset="0"/>
                              </a:rPr>
                              <m:t>𝑚𝑎𝑥</m:t>
                            </m:r>
                            <m:r>
                              <a:rPr lang="en-GB" sz="1600" i="1" baseline="-25000">
                                <a:latin typeface="Cambria Math" panose="02040503050406030204" pitchFamily="18" charset="0"/>
                              </a:rPr>
                              <m:t>𝑖</m:t>
                            </m:r>
                            <m:d>
                              <m:dPr>
                                <m:begChr m:val="{"/>
                                <m:endChr m:val="}"/>
                                <m:ctrlPr>
                                  <a:rPr lang="en-DE" sz="1600" i="1">
                                    <a:latin typeface="Cambria Math" panose="02040503050406030204" pitchFamily="18" charset="0"/>
                                  </a:rPr>
                                </m:ctrlPr>
                              </m:dPr>
                              <m:e>
                                <m:r>
                                  <a:rPr lang="en-GB" sz="1600" i="1">
                                    <a:latin typeface="Cambria Math" panose="02040503050406030204" pitchFamily="18" charset="0"/>
                                  </a:rPr>
                                  <m:t>𝑥</m:t>
                                </m:r>
                                <m:r>
                                  <a:rPr lang="en-GB" sz="1600" i="1" baseline="-25000">
                                    <a:latin typeface="Cambria Math" panose="02040503050406030204" pitchFamily="18" charset="0"/>
                                  </a:rPr>
                                  <m:t>𝑖</m:t>
                                </m:r>
                              </m:e>
                            </m:d>
                            <m:r>
                              <a:rPr lang="en-GB" sz="1600" b="0" i="1" smtClean="0">
                                <a:latin typeface="Cambria Math" panose="02040503050406030204" pitchFamily="18" charset="0"/>
                              </a:rPr>
                              <m:t> −</m:t>
                            </m:r>
                            <m:r>
                              <a:rPr lang="en-GB" sz="1600" i="1">
                                <a:latin typeface="Cambria Math" panose="02040503050406030204" pitchFamily="18" charset="0"/>
                              </a:rPr>
                              <m:t>𝑚</m:t>
                            </m:r>
                            <m:r>
                              <a:rPr lang="en-GB" sz="1600" b="0" i="1" smtClean="0">
                                <a:latin typeface="Cambria Math" panose="02040503050406030204" pitchFamily="18" charset="0"/>
                              </a:rPr>
                              <m:t>𝑖𝑛</m:t>
                            </m:r>
                            <m:r>
                              <a:rPr lang="en-GB" sz="1600" i="1" baseline="-25000">
                                <a:latin typeface="Cambria Math" panose="02040503050406030204" pitchFamily="18" charset="0"/>
                              </a:rPr>
                              <m:t>𝑖</m:t>
                            </m:r>
                            <m:d>
                              <m:dPr>
                                <m:begChr m:val="{"/>
                                <m:endChr m:val="}"/>
                                <m:ctrlPr>
                                  <a:rPr lang="en-DE" sz="1600" i="1">
                                    <a:latin typeface="Cambria Math" panose="02040503050406030204" pitchFamily="18" charset="0"/>
                                  </a:rPr>
                                </m:ctrlPr>
                              </m:dPr>
                              <m:e>
                                <m:r>
                                  <a:rPr lang="en-GB" sz="1600" i="1">
                                    <a:latin typeface="Cambria Math" panose="02040503050406030204" pitchFamily="18" charset="0"/>
                                  </a:rPr>
                                  <m:t>𝑥</m:t>
                                </m:r>
                                <m:r>
                                  <a:rPr lang="en-GB" sz="1600" i="1" baseline="-25000">
                                    <a:latin typeface="Cambria Math" panose="02040503050406030204" pitchFamily="18" charset="0"/>
                                  </a:rPr>
                                  <m:t>𝑖</m:t>
                                </m:r>
                              </m:e>
                            </m:d>
                          </m:num>
                          <m:den>
                            <m:r>
                              <a:rPr lang="en-GB" sz="1600" b="0" i="1" smtClean="0">
                                <a:latin typeface="Cambria Math" panose="02040503050406030204" pitchFamily="18" charset="0"/>
                              </a:rPr>
                              <m:t>h</m:t>
                            </m:r>
                          </m:den>
                        </m:f>
                      </m:e>
                    </m:d>
                  </m:oMath>
                </a14:m>
                <a:r>
                  <a:rPr lang="de-DE" sz="1600" dirty="0"/>
                  <a:t>  with </a:t>
                </a:r>
                <a14:m>
                  <m:oMath xmlns:m="http://schemas.openxmlformats.org/officeDocument/2006/math">
                    <m:r>
                      <a:rPr lang="en-GB" sz="1600" b="0" i="1" smtClean="0">
                        <a:latin typeface="Cambria Math" panose="02040503050406030204" pitchFamily="18" charset="0"/>
                      </a:rPr>
                      <m:t>h</m:t>
                    </m:r>
                    <m:r>
                      <a:rPr lang="en-GB" sz="1600" b="0" i="1" smtClean="0">
                        <a:latin typeface="Cambria Math" panose="02040503050406030204" pitchFamily="18" charset="0"/>
                      </a:rPr>
                      <m:t>= </m:t>
                    </m:r>
                    <m:f>
                      <m:fPr>
                        <m:ctrlPr>
                          <a:rPr lang="en-DE" sz="1600" b="0" i="1" smtClean="0">
                            <a:latin typeface="Cambria Math" panose="02040503050406030204" pitchFamily="18" charset="0"/>
                          </a:rPr>
                        </m:ctrlPr>
                      </m:fPr>
                      <m:num>
                        <m:r>
                          <a:rPr lang="en-GB" sz="1600" b="0" i="1" smtClean="0">
                            <a:latin typeface="Cambria Math" panose="02040503050406030204" pitchFamily="18" charset="0"/>
                          </a:rPr>
                          <m:t>3.5 </m:t>
                        </m:r>
                        <m:r>
                          <a:rPr lang="en-DE"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𝑠</m:t>
                        </m:r>
                      </m:num>
                      <m:den>
                        <m:sSup>
                          <m:sSupPr>
                            <m:ctrlPr>
                              <a:rPr lang="en-DE" sz="1600" b="0" i="1" smtClean="0">
                                <a:latin typeface="Cambria Math" panose="02040503050406030204" pitchFamily="18" charset="0"/>
                              </a:rPr>
                            </m:ctrlPr>
                          </m:sSupPr>
                          <m:e>
                            <m:r>
                              <a:rPr lang="en-GB" sz="1600" b="0" i="1" smtClean="0">
                                <a:latin typeface="Cambria Math" panose="02040503050406030204" pitchFamily="18" charset="0"/>
                              </a:rPr>
                              <m:t>𝑛</m:t>
                            </m:r>
                          </m:e>
                          <m:sup>
                            <m:f>
                              <m:fPr>
                                <m:ctrlPr>
                                  <a:rPr lang="en-DE"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up>
                        </m:sSup>
                      </m:den>
                    </m:f>
                  </m:oMath>
                </a14:m>
                <a:r>
                  <a:rPr lang="de-DE" sz="1600" dirty="0"/>
                  <a:t>   or</a:t>
                </a:r>
                <a14:m>
                  <m:oMath xmlns:m="http://schemas.openxmlformats.org/officeDocument/2006/math">
                    <m:r>
                      <a:rPr lang="en-GB" sz="1600" b="0" i="0" dirty="0" smtClean="0">
                        <a:latin typeface="Cambria Math" panose="02040503050406030204" pitchFamily="18" charset="0"/>
                      </a:rPr>
                      <m:t>   </m:t>
                    </m:r>
                    <m:r>
                      <a:rPr lang="en-GB" sz="1600" b="0" i="1" dirty="0" smtClean="0">
                        <a:latin typeface="Cambria Math" panose="02040503050406030204" pitchFamily="18" charset="0"/>
                      </a:rPr>
                      <m:t>h</m:t>
                    </m:r>
                    <m:r>
                      <a:rPr lang="en-GB" sz="1600" b="0" i="1" dirty="0" smtClean="0">
                        <a:latin typeface="Cambria Math" panose="02040503050406030204" pitchFamily="18" charset="0"/>
                      </a:rPr>
                      <m:t>=</m:t>
                    </m:r>
                    <m:f>
                      <m:fPr>
                        <m:ctrlPr>
                          <a:rPr lang="en-DE" sz="1600" i="1">
                            <a:latin typeface="Cambria Math" panose="02040503050406030204" pitchFamily="18" charset="0"/>
                          </a:rPr>
                        </m:ctrlPr>
                      </m:fPr>
                      <m:num>
                        <m:r>
                          <a:rPr lang="en-GB" sz="1600" b="0" i="1" smtClean="0">
                            <a:latin typeface="Cambria Math" panose="02040503050406030204" pitchFamily="18" charset="0"/>
                          </a:rPr>
                          <m:t>2</m:t>
                        </m:r>
                        <m:r>
                          <a:rPr lang="en-GB" sz="1600" i="1" smtClean="0">
                            <a:latin typeface="Cambria Math" panose="02040503050406030204" pitchFamily="18" charset="0"/>
                          </a:rPr>
                          <m:t> </m:t>
                        </m:r>
                        <m:r>
                          <a:rPr lang="en-DE"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𝐼𝑄𝑅</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𝑥</m:t>
                        </m:r>
                        <m:r>
                          <a:rPr lang="en-GB" sz="1600" b="0" i="1" smtClean="0">
                            <a:latin typeface="Cambria Math" panose="02040503050406030204" pitchFamily="18" charset="0"/>
                            <a:ea typeface="Cambria Math" panose="02040503050406030204" pitchFamily="18" charset="0"/>
                          </a:rPr>
                          <m:t>)</m:t>
                        </m:r>
                      </m:num>
                      <m:den>
                        <m:sSup>
                          <m:sSupPr>
                            <m:ctrlPr>
                              <a:rPr lang="en-DE" sz="1600" i="1">
                                <a:latin typeface="Cambria Math" panose="02040503050406030204" pitchFamily="18" charset="0"/>
                              </a:rPr>
                            </m:ctrlPr>
                          </m:sSupPr>
                          <m:e>
                            <m:r>
                              <a:rPr lang="en-GB" sz="1600" i="1">
                                <a:latin typeface="Cambria Math" panose="02040503050406030204" pitchFamily="18" charset="0"/>
                              </a:rPr>
                              <m:t>𝑛</m:t>
                            </m:r>
                          </m:e>
                          <m:sup>
                            <m:f>
                              <m:fPr>
                                <m:ctrlPr>
                                  <a:rPr lang="en-DE"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sup>
                        </m:sSup>
                      </m:den>
                    </m:f>
                  </m:oMath>
                </a14:m>
                <a:endParaRPr lang="de-DE" sz="1600" dirty="0"/>
              </a:p>
              <a:p>
                <a:pPr marL="6350" indent="0">
                  <a:buNone/>
                </a:pPr>
                <a:r>
                  <a:rPr lang="de-DE" sz="1600" dirty="0"/>
                  <a:t>Where </a:t>
                </a:r>
                <a14:m>
                  <m:oMath xmlns:m="http://schemas.openxmlformats.org/officeDocument/2006/math">
                    <m:r>
                      <a:rPr lang="en-GB" sz="1600" b="0" i="1" smtClean="0">
                        <a:latin typeface="Cambria Math" panose="02040503050406030204" pitchFamily="18" charset="0"/>
                        <a:ea typeface="Cambria Math" panose="02040503050406030204" pitchFamily="18" charset="0"/>
                      </a:rPr>
                      <m:t>𝑠</m:t>
                    </m:r>
                  </m:oMath>
                </a14:m>
                <a:r>
                  <a:rPr lang="de-DE" sz="1600" dirty="0"/>
                  <a:t> is the standard deviation of input feature </a:t>
                </a:r>
                <a14:m>
                  <m:oMath xmlns:m="http://schemas.openxmlformats.org/officeDocument/2006/math">
                    <m:r>
                      <a:rPr lang="de-DE" sz="1600" b="0" i="1" smtClean="0">
                        <a:latin typeface="Cambria Math" panose="02040503050406030204" pitchFamily="18" charset="0"/>
                      </a:rPr>
                      <m:t>𝑥</m:t>
                    </m:r>
                  </m:oMath>
                </a14:m>
                <a:r>
                  <a:rPr lang="de-DE" sz="1600" dirty="0"/>
                  <a:t>,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𝑥</m:t>
                        </m:r>
                      </m:e>
                      <m:sub>
                        <m:r>
                          <a:rPr lang="de-DE" sz="1600" b="0" i="1" smtClean="0">
                            <a:latin typeface="Cambria Math" panose="02040503050406030204" pitchFamily="18" charset="0"/>
                          </a:rPr>
                          <m:t>𝑖</m:t>
                        </m:r>
                      </m:sub>
                    </m:sSub>
                  </m:oMath>
                </a14:m>
                <a:r>
                  <a:rPr lang="de-DE" sz="1600" dirty="0"/>
                  <a:t> its value in the i-th sample, and </a:t>
                </a:r>
                <a14:m>
                  <m:oMath xmlns:m="http://schemas.openxmlformats.org/officeDocument/2006/math">
                    <m:r>
                      <a:rPr lang="de-DE" sz="1600" i="1" dirty="0" smtClean="0">
                        <a:latin typeface="Cambria Math" panose="02040503050406030204" pitchFamily="18" charset="0"/>
                      </a:rPr>
                      <m:t>𝑛</m:t>
                    </m:r>
                  </m:oMath>
                </a14:m>
                <a:r>
                  <a:rPr lang="de-DE" sz="1600" dirty="0"/>
                  <a:t> the number of samples in the dataset.</a:t>
                </a:r>
              </a:p>
              <a:p>
                <a:endParaRPr lang="de-DE" sz="1600" dirty="0"/>
              </a:p>
              <a:p>
                <a:endParaRPr lang="de-DE" sz="1600"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60000" y="3149897"/>
                <a:ext cx="8378825" cy="2057781"/>
              </a:xfrm>
              <a:blipFill>
                <a:blip r:embed="rId2"/>
                <a:stretch>
                  <a:fillRect l="-1818" t="-4451" r="-873" b="-9496"/>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6" name="Picture 5">
            <a:extLst>
              <a:ext uri="{FF2B5EF4-FFF2-40B4-BE49-F238E27FC236}">
                <a16:creationId xmlns:a16="http://schemas.microsoft.com/office/drawing/2014/main" id="{15E465F4-7588-4F27-8A51-600C6ED611B0}"/>
              </a:ext>
            </a:extLst>
          </p:cNvPr>
          <p:cNvPicPr>
            <a:picLocks noChangeAspect="1"/>
          </p:cNvPicPr>
          <p:nvPr/>
        </p:nvPicPr>
        <p:blipFill>
          <a:blip r:embed="rId3"/>
          <a:stretch>
            <a:fillRect/>
          </a:stretch>
        </p:blipFill>
        <p:spPr>
          <a:xfrm>
            <a:off x="2145987" y="904415"/>
            <a:ext cx="4532669" cy="186010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6DBA46-778D-4D02-8ACC-54D6081B61AE}"/>
                  </a:ext>
                </a:extLst>
              </p:cNvPr>
              <p:cNvSpPr txBox="1"/>
              <p:nvPr/>
            </p:nvSpPr>
            <p:spPr>
              <a:xfrm>
                <a:off x="4824642" y="4744245"/>
                <a:ext cx="214546" cy="307777"/>
              </a:xfrm>
              <a:prstGeom prst="rect">
                <a:avLst/>
              </a:prstGeom>
              <a:solidFill>
                <a:schemeClr val="bg1"/>
              </a:solidFill>
            </p:spPr>
            <p:txBody>
              <a:bodyPr wrap="none" lIns="0" tIns="0" rIns="0" bIns="0" rtlCol="0">
                <a:spAutoFit/>
              </a:bodyPr>
              <a:lstStyle/>
              <a:p>
                <a14:m>
                  <m:oMath xmlns:m="http://schemas.openxmlformats.org/officeDocument/2006/math">
                    <m:r>
                      <a:rPr lang="en-GB" sz="2000" i="1">
                        <a:latin typeface="Cambria Math" panose="02040503050406030204" pitchFamily="18" charset="0"/>
                      </a:rPr>
                      <m:t>𝑥</m:t>
                    </m:r>
                  </m:oMath>
                </a14:m>
                <a:r>
                  <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D46DBA46-778D-4D02-8ACC-54D6081B61AE}"/>
                  </a:ext>
                </a:extLst>
              </p:cNvPr>
              <p:cNvSpPr txBox="1">
                <a:spLocks noRot="1" noChangeAspect="1" noMove="1" noResize="1" noEditPoints="1" noAdjustHandles="1" noChangeArrowheads="1" noChangeShapeType="1" noTextEdit="1"/>
              </p:cNvSpPr>
              <p:nvPr/>
            </p:nvSpPr>
            <p:spPr>
              <a:xfrm>
                <a:off x="4824642" y="4744245"/>
                <a:ext cx="214546" cy="307777"/>
              </a:xfrm>
              <a:prstGeom prst="rect">
                <a:avLst/>
              </a:prstGeom>
              <a:blipFill>
                <a:blip r:embed="rId4"/>
                <a:stretch>
                  <a:fillRect l="-27778" t="-23529" r="-69444" b="-50980"/>
                </a:stretch>
              </a:blipFill>
            </p:spPr>
            <p:txBody>
              <a:bodyPr/>
              <a:lstStyle/>
              <a:p>
                <a:r>
                  <a:rPr lang="en-GB">
                    <a:noFill/>
                  </a:rPr>
                  <a:t> </a:t>
                </a:r>
              </a:p>
            </p:txBody>
          </p:sp>
        </mc:Fallback>
      </mc:AlternateContent>
    </p:spTree>
    <p:extLst>
      <p:ext uri="{BB962C8B-B14F-4D97-AF65-F5344CB8AC3E}">
        <p14:creationId xmlns:p14="http://schemas.microsoft.com/office/powerpoint/2010/main" val="147753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Kurtosis and Skeweness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12</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288880" y="931736"/>
                <a:ext cx="8378825" cy="4432743"/>
              </a:xfrm>
            </p:spPr>
            <p:txBody>
              <a:bodyPr/>
              <a:lstStyle/>
              <a:p>
                <a:r>
                  <a:rPr lang="de-DE" b="1" dirty="0">
                    <a:solidFill>
                      <a:schemeClr val="tx1"/>
                    </a:solidFill>
                  </a:rPr>
                  <a:t>Skewness</a:t>
                </a:r>
                <a:r>
                  <a:rPr lang="de-DE" dirty="0"/>
                  <a:t> is the 3rd standardized moment </a:t>
                </a:r>
                <a:r>
                  <a:rPr lang="en-GB" dirty="0"/>
                  <a:t>of </a:t>
                </a:r>
                <a14:m>
                  <m:oMath xmlns:m="http://schemas.openxmlformats.org/officeDocument/2006/math">
                    <m:r>
                      <a:rPr lang="en-GB" i="1" dirty="0" smtClean="0">
                        <a:latin typeface="Cambria Math" panose="02040503050406030204" pitchFamily="18" charset="0"/>
                      </a:rPr>
                      <m:t>𝑋</m:t>
                    </m:r>
                  </m:oMath>
                </a14:m>
                <a:r>
                  <a:rPr lang="de-DE" dirty="0"/>
                  <a:t>, that is: </a:t>
                </a:r>
                <a:endParaRPr lang="de-DE" dirty="0" smtClean="0"/>
              </a:p>
              <a:p>
                <a:pPr marL="635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acc>
                            <m:accPr>
                              <m:chr m:val="̃"/>
                              <m:ctrlPr>
                                <a:rPr lang="de-DE" i="1" smtClean="0">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𝜇</m:t>
                              </m:r>
                            </m:e>
                          </m:acc>
                        </m:e>
                        <m:sub>
                          <m:r>
                            <a:rPr lang="de-DE" b="0" i="1" smtClean="0">
                              <a:latin typeface="Cambria Math" panose="02040503050406030204" pitchFamily="18" charset="0"/>
                            </a:rPr>
                            <m:t>3</m:t>
                          </m:r>
                        </m:sub>
                      </m:sSub>
                      <m:r>
                        <a:rPr lang="de-DE" b="0" i="1" smtClean="0">
                          <a:latin typeface="Cambria Math" panose="02040503050406030204" pitchFamily="18" charset="0"/>
                        </a:rPr>
                        <m:t>=</m:t>
                      </m:r>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num>
                                    <m:den>
                                      <m:r>
                                        <a:rPr lang="de-DE" i="1">
                                          <a:latin typeface="Cambria Math" panose="02040503050406030204" pitchFamily="18" charset="0"/>
                                          <a:ea typeface="Cambria Math" panose="02040503050406030204" pitchFamily="18" charset="0"/>
                                        </a:rPr>
                                        <m:t>𝜎</m:t>
                                      </m:r>
                                    </m:den>
                                  </m:f>
                                </m:e>
                              </m:d>
                            </m:e>
                            <m:sup>
                              <m:r>
                                <a:rPr lang="de-DE" b="0" i="1" smtClean="0">
                                  <a:latin typeface="Cambria Math" panose="02040503050406030204" pitchFamily="18" charset="0"/>
                                </a:rPr>
                                <m:t>3</m:t>
                              </m:r>
                            </m:sup>
                          </m:sSup>
                        </m:e>
                      </m:d>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e>
                                  </m:d>
                                </m:e>
                                <m:sup>
                                  <m:r>
                                    <a:rPr lang="de-DE" b="0" i="1" smtClean="0">
                                      <a:latin typeface="Cambria Math" panose="02040503050406030204" pitchFamily="18" charset="0"/>
                                    </a:rPr>
                                    <m:t>3</m:t>
                                  </m:r>
                                </m:sup>
                              </m:sSup>
                            </m:e>
                          </m:d>
                        </m:num>
                        <m:den>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e>
                                  </m:d>
                                </m:e>
                                <m:sup>
                                  <m:r>
                                    <a:rPr lang="de-DE" i="1">
                                      <a:latin typeface="Cambria Math" panose="02040503050406030204" pitchFamily="18" charset="0"/>
                                    </a:rPr>
                                    <m:t>3</m:t>
                                  </m:r>
                                </m:sup>
                              </m:sSup>
                            </m:e>
                          </m:d>
                        </m:den>
                      </m:f>
                      <m:r>
                        <a:rPr lang="de-DE" i="1">
                          <a:latin typeface="Cambria Math" panose="02040503050406030204" pitchFamily="18" charset="0"/>
                        </a:rPr>
                        <m:t>= </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3</m:t>
                              </m:r>
                            </m:sub>
                          </m:sSub>
                        </m:num>
                        <m:den>
                          <m:sSup>
                            <m:sSupPr>
                              <m:ctrlPr>
                                <a:rPr lang="de-DE" i="1">
                                  <a:latin typeface="Cambria Math" panose="02040503050406030204" pitchFamily="18" charset="0"/>
                                </a:rPr>
                              </m:ctrlPr>
                            </m:sSupPr>
                            <m:e>
                              <m:r>
                                <a:rPr lang="de-DE" i="1">
                                  <a:latin typeface="Cambria Math" panose="02040503050406030204" pitchFamily="18" charset="0"/>
                                  <a:ea typeface="Cambria Math" panose="02040503050406030204" pitchFamily="18" charset="0"/>
                                </a:rPr>
                                <m:t>𝜎</m:t>
                              </m:r>
                            </m:e>
                            <m:sup>
                              <m:r>
                                <a:rPr lang="de-DE" b="0" i="1" smtClean="0">
                                  <a:latin typeface="Cambria Math" panose="02040503050406030204" pitchFamily="18" charset="0"/>
                                </a:rPr>
                                <m:t>3</m:t>
                              </m:r>
                            </m:sup>
                          </m:sSup>
                        </m:den>
                      </m:f>
                    </m:oMath>
                  </m:oMathPara>
                </a14:m>
                <a:endParaRPr lang="de-DE" b="1" dirty="0"/>
              </a:p>
              <a:p>
                <a:r>
                  <a:rPr lang="de-DE" dirty="0"/>
                  <a:t>Skewness measures the </a:t>
                </a:r>
                <a:r>
                  <a:rPr lang="en-GB" dirty="0"/>
                  <a:t>asymmetry of the probability distribution of </a:t>
                </a:r>
                <a14:m>
                  <m:oMath xmlns:m="http://schemas.openxmlformats.org/officeDocument/2006/math">
                    <m:r>
                      <a:rPr lang="en-GB" i="1" dirty="0" smtClean="0">
                        <a:latin typeface="Cambria Math" panose="02040503050406030204" pitchFamily="18" charset="0"/>
                      </a:rPr>
                      <m:t>𝑋</m:t>
                    </m:r>
                  </m:oMath>
                </a14:m>
                <a:r>
                  <a:rPr lang="en-GB" dirty="0"/>
                  <a:t> </a:t>
                </a:r>
                <a:endParaRPr lang="de-DE" b="1" dirty="0"/>
              </a:p>
              <a:p>
                <a:endParaRPr lang="de-DE" b="1" dirty="0" smtClean="0">
                  <a:solidFill>
                    <a:schemeClr val="tx1"/>
                  </a:solidFill>
                </a:endParaRPr>
              </a:p>
              <a:p>
                <a:r>
                  <a:rPr lang="de-DE" b="1" dirty="0" smtClean="0">
                    <a:solidFill>
                      <a:schemeClr val="tx1"/>
                    </a:solidFill>
                  </a:rPr>
                  <a:t>Kurtosis</a:t>
                </a:r>
                <a:r>
                  <a:rPr lang="de-DE" dirty="0" smtClean="0"/>
                  <a:t> </a:t>
                </a:r>
                <a:r>
                  <a:rPr lang="de-DE" dirty="0"/>
                  <a:t>is the 4th standardized moment </a:t>
                </a:r>
                <a:r>
                  <a:rPr lang="en-GB" dirty="0"/>
                  <a:t>of </a:t>
                </a:r>
                <a14:m>
                  <m:oMath xmlns:m="http://schemas.openxmlformats.org/officeDocument/2006/math">
                    <m:r>
                      <a:rPr lang="en-GB" i="1" dirty="0" smtClean="0">
                        <a:latin typeface="Cambria Math" panose="02040503050406030204" pitchFamily="18" charset="0"/>
                      </a:rPr>
                      <m:t>𝑋</m:t>
                    </m:r>
                  </m:oMath>
                </a14:m>
                <a:r>
                  <a:rPr lang="de-DE" dirty="0"/>
                  <a:t>, that is:</a:t>
                </a:r>
              </a:p>
              <a:p>
                <a:pPr marL="635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𝐾𝑢𝑟𝑡</m:t>
                      </m:r>
                      <m:d>
                        <m:dPr>
                          <m:begChr m:val="["/>
                          <m:endChr m:val="]"/>
                          <m:ctrlPr>
                            <a:rPr lang="de-DE" i="1">
                              <a:latin typeface="Cambria Math" panose="02040503050406030204" pitchFamily="18" charset="0"/>
                            </a:rPr>
                          </m:ctrlPr>
                        </m:dPr>
                        <m:e>
                          <m:r>
                            <a:rPr lang="de-DE" i="1">
                              <a:latin typeface="Cambria Math" panose="02040503050406030204" pitchFamily="18" charset="0"/>
                            </a:rPr>
                            <m:t>𝑋</m:t>
                          </m:r>
                        </m:e>
                      </m:d>
                      <m:r>
                        <a:rPr lang="de-DE" i="1">
                          <a:latin typeface="Cambria Math" panose="02040503050406030204" pitchFamily="18" charset="0"/>
                        </a:rPr>
                        <m:t>=</m:t>
                      </m:r>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num>
                                    <m:den>
                                      <m:r>
                                        <a:rPr lang="de-DE" i="1">
                                          <a:latin typeface="Cambria Math" panose="02040503050406030204" pitchFamily="18" charset="0"/>
                                          <a:ea typeface="Cambria Math" panose="02040503050406030204" pitchFamily="18" charset="0"/>
                                        </a:rPr>
                                        <m:t>𝜎</m:t>
                                      </m:r>
                                    </m:den>
                                  </m:f>
                                </m:e>
                              </m:d>
                            </m:e>
                            <m:sup>
                              <m:r>
                                <a:rPr lang="de-DE" i="1">
                                  <a:latin typeface="Cambria Math" panose="02040503050406030204" pitchFamily="18" charset="0"/>
                                </a:rPr>
                                <m:t>4</m:t>
                              </m:r>
                            </m:sup>
                          </m:sSup>
                        </m:e>
                      </m:d>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e>
                                  </m:d>
                                </m:e>
                                <m:sup>
                                  <m:r>
                                    <a:rPr lang="de-DE" i="1">
                                      <a:latin typeface="Cambria Math" panose="02040503050406030204" pitchFamily="18" charset="0"/>
                                    </a:rPr>
                                    <m:t>4</m:t>
                                  </m:r>
                                </m:sup>
                              </m:sSup>
                            </m:e>
                          </m:d>
                        </m:num>
                        <m:den>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𝐸</m:t>
                                  </m:r>
                                  <m:d>
                                    <m:dPr>
                                      <m:begChr m:val="["/>
                                      <m:endChr m:val="]"/>
                                      <m:ctrlPr>
                                        <a:rPr lang="de-DE" i="1">
                                          <a:latin typeface="Cambria Math" panose="02040503050406030204" pitchFamily="18" charset="0"/>
                                        </a:rPr>
                                      </m:ctrlPr>
                                    </m:dPr>
                                    <m:e>
                                      <m:sSup>
                                        <m:sSupPr>
                                          <m:ctrlPr>
                                            <a:rPr lang="de-DE" i="1">
                                              <a:latin typeface="Cambria Math" panose="02040503050406030204" pitchFamily="18" charset="0"/>
                                            </a:rPr>
                                          </m:ctrlPr>
                                        </m:sSupPr>
                                        <m:e>
                                          <m:d>
                                            <m:dPr>
                                              <m:ctrlPr>
                                                <a:rPr lang="de-DE" i="1">
                                                  <a:latin typeface="Cambria Math" panose="02040503050406030204" pitchFamily="18" charset="0"/>
                                                </a:rPr>
                                              </m:ctrlPr>
                                            </m:dPr>
                                            <m:e>
                                              <m:r>
                                                <a:rPr lang="de-DE" i="1">
                                                  <a:latin typeface="Cambria Math" panose="02040503050406030204" pitchFamily="18" charset="0"/>
                                                </a:rPr>
                                                <m:t>𝑋</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𝜇</m:t>
                                              </m:r>
                                            </m:e>
                                          </m:d>
                                        </m:e>
                                        <m:sup>
                                          <m:r>
                                            <a:rPr lang="de-DE" i="1">
                                              <a:latin typeface="Cambria Math" panose="02040503050406030204" pitchFamily="18" charset="0"/>
                                            </a:rPr>
                                            <m:t>2</m:t>
                                          </m:r>
                                        </m:sup>
                                      </m:sSup>
                                    </m:e>
                                  </m:d>
                                </m:e>
                              </m:d>
                            </m:e>
                            <m:sup>
                              <m:r>
                                <a:rPr lang="de-DE" i="1">
                                  <a:latin typeface="Cambria Math" panose="02040503050406030204" pitchFamily="18" charset="0"/>
                                </a:rPr>
                                <m:t>2</m:t>
                              </m:r>
                            </m:sup>
                          </m:sSup>
                        </m:den>
                      </m:f>
                      <m:r>
                        <a:rPr lang="de-DE" i="1">
                          <a:latin typeface="Cambria Math" panose="02040503050406030204" pitchFamily="18" charset="0"/>
                        </a:rPr>
                        <m:t>= </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𝜇</m:t>
                              </m:r>
                            </m:e>
                            <m:sub>
                              <m:r>
                                <a:rPr lang="de-DE" i="1">
                                  <a:latin typeface="Cambria Math" panose="02040503050406030204" pitchFamily="18" charset="0"/>
                                </a:rPr>
                                <m:t>4</m:t>
                              </m:r>
                            </m:sub>
                          </m:sSub>
                        </m:num>
                        <m:den>
                          <m:sSup>
                            <m:sSupPr>
                              <m:ctrlPr>
                                <a:rPr lang="de-DE" i="1">
                                  <a:latin typeface="Cambria Math" panose="02040503050406030204" pitchFamily="18" charset="0"/>
                                </a:rPr>
                              </m:ctrlPr>
                            </m:sSupPr>
                            <m:e>
                              <m:r>
                                <a:rPr lang="de-DE" i="1">
                                  <a:latin typeface="Cambria Math" panose="02040503050406030204" pitchFamily="18" charset="0"/>
                                  <a:ea typeface="Cambria Math" panose="02040503050406030204" pitchFamily="18" charset="0"/>
                                </a:rPr>
                                <m:t>𝜎</m:t>
                              </m:r>
                            </m:e>
                            <m:sup>
                              <m:r>
                                <a:rPr lang="de-DE" i="1">
                                  <a:latin typeface="Cambria Math" panose="02040503050406030204" pitchFamily="18" charset="0"/>
                                </a:rPr>
                                <m:t>4</m:t>
                              </m:r>
                            </m:sup>
                          </m:sSup>
                        </m:den>
                      </m:f>
                    </m:oMath>
                  </m:oMathPara>
                </a14:m>
                <a:endParaRPr lang="de-DE" dirty="0"/>
              </a:p>
              <a:p>
                <a:r>
                  <a:rPr lang="de-DE" dirty="0"/>
                  <a:t>Kurtosis measures the devaition from the peak in a Gaussian distribution: </a:t>
                </a:r>
                <a:r>
                  <a:rPr lang="en-GB" dirty="0"/>
                  <a:t>it measures the dispersion due to outliers</a:t>
                </a:r>
              </a:p>
              <a:p>
                <a:r>
                  <a:rPr lang="en-GB" dirty="0"/>
                  <a:t>Kurtosis of any univariate normal distribution is 3</a:t>
                </a:r>
              </a:p>
              <a:p>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288880" y="931736"/>
                <a:ext cx="8378825" cy="4432743"/>
              </a:xfrm>
              <a:blipFill>
                <a:blip r:embed="rId2"/>
                <a:stretch>
                  <a:fillRect l="-1818" t="-1926"/>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5022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Boxplots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13</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11"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4307679"/>
          </a:xfrm>
        </p:spPr>
        <p:txBody>
          <a:bodyPr/>
          <a:lstStyle/>
          <a:p>
            <a:r>
              <a:rPr lang="de-DE" dirty="0"/>
              <a:t>Boxplots are a very compact way to visualize and summarize the main characteristics of a numeric attribute, through the </a:t>
            </a:r>
            <a:r>
              <a:rPr lang="de-DE" b="1" i="1" dirty="0"/>
              <a:t>median</a:t>
            </a:r>
            <a:r>
              <a:rPr lang="de-DE" dirty="0"/>
              <a:t>, the IQR, and possible outliers</a:t>
            </a:r>
          </a:p>
        </p:txBody>
      </p:sp>
      <p:pic>
        <p:nvPicPr>
          <p:cNvPr id="4" name="Picture 3">
            <a:extLst>
              <a:ext uri="{FF2B5EF4-FFF2-40B4-BE49-F238E27FC236}">
                <a16:creationId xmlns:a16="http://schemas.microsoft.com/office/drawing/2014/main" id="{F6E657FD-DA8C-470A-A1E1-B173DE0C7166}"/>
              </a:ext>
            </a:extLst>
          </p:cNvPr>
          <p:cNvPicPr>
            <a:picLocks noChangeAspect="1"/>
          </p:cNvPicPr>
          <p:nvPr/>
        </p:nvPicPr>
        <p:blipFill>
          <a:blip r:embed="rId2"/>
          <a:stretch>
            <a:fillRect/>
          </a:stretch>
        </p:blipFill>
        <p:spPr>
          <a:xfrm>
            <a:off x="2590140" y="1998419"/>
            <a:ext cx="3762022" cy="3153760"/>
          </a:xfrm>
          <a:prstGeom prst="rect">
            <a:avLst/>
          </a:prstGeom>
        </p:spPr>
      </p:pic>
      <p:cxnSp>
        <p:nvCxnSpPr>
          <p:cNvPr id="7" name="Straight Arrow Connector 6">
            <a:extLst>
              <a:ext uri="{FF2B5EF4-FFF2-40B4-BE49-F238E27FC236}">
                <a16:creationId xmlns:a16="http://schemas.microsoft.com/office/drawing/2014/main" id="{163D3A10-07C4-4B69-91ED-9CB687684E24}"/>
              </a:ext>
            </a:extLst>
          </p:cNvPr>
          <p:cNvCxnSpPr>
            <a:cxnSpLocks/>
          </p:cNvCxnSpPr>
          <p:nvPr/>
        </p:nvCxnSpPr>
        <p:spPr>
          <a:xfrm>
            <a:off x="3560323" y="3156626"/>
            <a:ext cx="622571" cy="491247"/>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989CC4-C041-40BD-AD01-2696F5834D13}"/>
              </a:ext>
            </a:extLst>
          </p:cNvPr>
          <p:cNvSpPr txBox="1"/>
          <p:nvPr/>
        </p:nvSpPr>
        <p:spPr>
          <a:xfrm>
            <a:off x="3287949" y="2899950"/>
            <a:ext cx="586699"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rgbClr val="FF0000"/>
                </a:solidFill>
                <a:latin typeface="Arial" panose="020B0604020202020204" pitchFamily="34" charset="0"/>
                <a:ea typeface="Arial" panose="02000000000000000000" pitchFamily="2" charset="0"/>
                <a:cs typeface="Arial" panose="020B0604020202020204" pitchFamily="34" charset="0"/>
              </a:rPr>
              <a:t>median</a:t>
            </a:r>
            <a:endParaRPr lang="en-GB" sz="1400" b="0" dirty="0">
              <a:solidFill>
                <a:srgbClr val="FF0000"/>
              </a:solidFill>
              <a:latin typeface="Arial" panose="020B0604020202020204" pitchFamily="34" charset="0"/>
              <a:ea typeface="Arial"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CD66ACDA-42CE-42A0-90DA-A118ACD938B2}"/>
              </a:ext>
            </a:extLst>
          </p:cNvPr>
          <p:cNvSpPr txBox="1"/>
          <p:nvPr/>
        </p:nvSpPr>
        <p:spPr>
          <a:xfrm>
            <a:off x="6595983" y="3421410"/>
            <a:ext cx="65" cy="215444"/>
          </a:xfrm>
          <a:prstGeom prst="rect">
            <a:avLst/>
          </a:prstGeom>
          <a:solidFill>
            <a:schemeClr val="bg1"/>
          </a:solidFill>
        </p:spPr>
        <p:txBody>
          <a:bodyPr wrap="none" lIns="0" tIns="0" rIns="0" bIns="0" rtlCol="0">
            <a:spAutoFit/>
          </a:bodyPr>
          <a:lstStyle/>
          <a:p>
            <a:pPr algn="l">
              <a:lnSpc>
                <a:spcPct val="100000"/>
              </a:lnSpc>
            </a:pPr>
            <a:endParaRPr lang="de-DE" sz="1400" b="0" dirty="0">
              <a:solidFill>
                <a:srgbClr val="FF0000"/>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145740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Boxplots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14</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11"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4307679"/>
          </a:xfrm>
        </p:spPr>
        <p:txBody>
          <a:bodyPr/>
          <a:lstStyle/>
          <a:p>
            <a:r>
              <a:rPr lang="de-DE" dirty="0"/>
              <a:t>Boxplots are a very compact way to visualize and summarize the main characteristics of a numeric attribute, through the median, the </a:t>
            </a:r>
            <a:r>
              <a:rPr lang="de-DE" b="1" i="1" dirty="0"/>
              <a:t>IQR</a:t>
            </a:r>
            <a:r>
              <a:rPr lang="de-DE" dirty="0"/>
              <a:t>, and possible outliers</a:t>
            </a:r>
          </a:p>
        </p:txBody>
      </p:sp>
      <p:pic>
        <p:nvPicPr>
          <p:cNvPr id="4" name="Picture 3">
            <a:extLst>
              <a:ext uri="{FF2B5EF4-FFF2-40B4-BE49-F238E27FC236}">
                <a16:creationId xmlns:a16="http://schemas.microsoft.com/office/drawing/2014/main" id="{F6E657FD-DA8C-470A-A1E1-B173DE0C7166}"/>
              </a:ext>
            </a:extLst>
          </p:cNvPr>
          <p:cNvPicPr>
            <a:picLocks noChangeAspect="1"/>
          </p:cNvPicPr>
          <p:nvPr/>
        </p:nvPicPr>
        <p:blipFill>
          <a:blip r:embed="rId2"/>
          <a:stretch>
            <a:fillRect/>
          </a:stretch>
        </p:blipFill>
        <p:spPr>
          <a:xfrm>
            <a:off x="2590140" y="1998419"/>
            <a:ext cx="3762022" cy="3153760"/>
          </a:xfrm>
          <a:prstGeom prst="rect">
            <a:avLst/>
          </a:prstGeom>
        </p:spPr>
      </p:pic>
      <p:sp>
        <p:nvSpPr>
          <p:cNvPr id="12" name="TextBox 11">
            <a:extLst>
              <a:ext uri="{FF2B5EF4-FFF2-40B4-BE49-F238E27FC236}">
                <a16:creationId xmlns:a16="http://schemas.microsoft.com/office/drawing/2014/main" id="{CD66ACDA-42CE-42A0-90DA-A118ACD938B2}"/>
              </a:ext>
            </a:extLst>
          </p:cNvPr>
          <p:cNvSpPr txBox="1"/>
          <p:nvPr/>
        </p:nvSpPr>
        <p:spPr>
          <a:xfrm>
            <a:off x="6595983" y="3421410"/>
            <a:ext cx="318998"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rgbClr val="FF0000"/>
                </a:solidFill>
                <a:latin typeface="Arial" panose="020B0604020202020204" pitchFamily="34" charset="0"/>
                <a:ea typeface="Arial" panose="02000000000000000000" pitchFamily="2" charset="0"/>
                <a:cs typeface="Arial" panose="020B0604020202020204" pitchFamily="34" charset="0"/>
              </a:rPr>
              <a:t>IQR</a:t>
            </a:r>
          </a:p>
        </p:txBody>
      </p:sp>
      <p:sp>
        <p:nvSpPr>
          <p:cNvPr id="14" name="TextBox 13">
            <a:extLst>
              <a:ext uri="{FF2B5EF4-FFF2-40B4-BE49-F238E27FC236}">
                <a16:creationId xmlns:a16="http://schemas.microsoft.com/office/drawing/2014/main" id="{8E7E9FB1-3E5D-49E3-8678-C0799D99AF01}"/>
              </a:ext>
            </a:extLst>
          </p:cNvPr>
          <p:cNvSpPr txBox="1"/>
          <p:nvPr/>
        </p:nvSpPr>
        <p:spPr>
          <a:xfrm>
            <a:off x="4290672" y="3397823"/>
            <a:ext cx="562655" cy="430887"/>
          </a:xfrm>
          <a:prstGeom prst="rect">
            <a:avLst/>
          </a:prstGeom>
          <a:noFill/>
        </p:spPr>
        <p:txBody>
          <a:bodyPr wrap="none" lIns="0" tIns="0" rIns="0" bIns="0" rtlCol="0">
            <a:spAutoFit/>
          </a:bodyPr>
          <a:lstStyle/>
          <a:p>
            <a:pPr algn="l">
              <a:lnSpc>
                <a:spcPct val="100000"/>
              </a:lnSpc>
            </a:pPr>
            <a:r>
              <a:rPr lang="de-DE" sz="1400" dirty="0">
                <a:solidFill>
                  <a:srgbClr val="FF0000"/>
                </a:solidFill>
                <a:latin typeface="Arial" panose="020B0604020202020204" pitchFamily="34" charset="0"/>
                <a:ea typeface="Arial" panose="02000000000000000000" pitchFamily="2" charset="0"/>
                <a:cs typeface="Arial" panose="020B0604020202020204" pitchFamily="34" charset="0"/>
              </a:rPr>
              <a:t>~ 50% </a:t>
            </a:r>
          </a:p>
          <a:p>
            <a:pPr algn="l">
              <a:lnSpc>
                <a:spcPct val="100000"/>
              </a:lnSpc>
            </a:pPr>
            <a:r>
              <a:rPr lang="de-DE" sz="1400" dirty="0">
                <a:solidFill>
                  <a:srgbClr val="FF0000"/>
                </a:solidFill>
                <a:latin typeface="Arial" panose="020B0604020202020204" pitchFamily="34" charset="0"/>
                <a:ea typeface="Arial" panose="02000000000000000000" pitchFamily="2" charset="0"/>
                <a:cs typeface="Arial" panose="020B0604020202020204" pitchFamily="34" charset="0"/>
              </a:rPr>
              <a:t>of data</a:t>
            </a:r>
            <a:endParaRPr lang="en-GB" sz="1400" b="0" dirty="0">
              <a:solidFill>
                <a:srgbClr val="FF0000"/>
              </a:solidFill>
              <a:latin typeface="Arial" panose="020B0604020202020204" pitchFamily="34" charset="0"/>
              <a:ea typeface="Arial" panose="02000000000000000000" pitchFamily="2" charset="0"/>
              <a:cs typeface="Arial" panose="020B0604020202020204" pitchFamily="34" charset="0"/>
            </a:endParaRPr>
          </a:p>
        </p:txBody>
      </p:sp>
      <p:sp>
        <p:nvSpPr>
          <p:cNvPr id="15" name="Right Brace 14">
            <a:extLst>
              <a:ext uri="{FF2B5EF4-FFF2-40B4-BE49-F238E27FC236}">
                <a16:creationId xmlns:a16="http://schemas.microsoft.com/office/drawing/2014/main" id="{0A30F82C-B163-4A18-9A20-F5B2A400C0C9}"/>
              </a:ext>
            </a:extLst>
          </p:cNvPr>
          <p:cNvSpPr/>
          <p:nvPr/>
        </p:nvSpPr>
        <p:spPr>
          <a:xfrm>
            <a:off x="5003229" y="3371509"/>
            <a:ext cx="215660" cy="491247"/>
          </a:xfrm>
          <a:prstGeom prst="rightBrace">
            <a:avLst/>
          </a:prstGeom>
          <a:ln w="28575"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C599AB80-60D6-4254-B8D8-0EBC6FC953FD}"/>
              </a:ext>
            </a:extLst>
          </p:cNvPr>
          <p:cNvCxnSpPr>
            <a:cxnSpLocks/>
          </p:cNvCxnSpPr>
          <p:nvPr/>
        </p:nvCxnSpPr>
        <p:spPr>
          <a:xfrm flipH="1" flipV="1">
            <a:off x="5286984" y="3604098"/>
            <a:ext cx="1172956" cy="9168"/>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12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Boxplots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15</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11"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4307679"/>
          </a:xfrm>
        </p:spPr>
        <p:txBody>
          <a:bodyPr/>
          <a:lstStyle/>
          <a:p>
            <a:r>
              <a:rPr lang="de-DE" dirty="0"/>
              <a:t>Boxplots are a very compact way to visualize and summarize the main characteristics of a numeric attribute, through the median, the </a:t>
            </a:r>
            <a:r>
              <a:rPr lang="de-DE" b="1" i="1" dirty="0"/>
              <a:t>IQR</a:t>
            </a:r>
            <a:r>
              <a:rPr lang="de-DE" dirty="0"/>
              <a:t>, and possible outliers</a:t>
            </a:r>
          </a:p>
        </p:txBody>
      </p:sp>
      <p:pic>
        <p:nvPicPr>
          <p:cNvPr id="4" name="Picture 3">
            <a:extLst>
              <a:ext uri="{FF2B5EF4-FFF2-40B4-BE49-F238E27FC236}">
                <a16:creationId xmlns:a16="http://schemas.microsoft.com/office/drawing/2014/main" id="{F6E657FD-DA8C-470A-A1E1-B173DE0C7166}"/>
              </a:ext>
            </a:extLst>
          </p:cNvPr>
          <p:cNvPicPr>
            <a:picLocks noChangeAspect="1"/>
          </p:cNvPicPr>
          <p:nvPr/>
        </p:nvPicPr>
        <p:blipFill>
          <a:blip r:embed="rId2"/>
          <a:stretch>
            <a:fillRect/>
          </a:stretch>
        </p:blipFill>
        <p:spPr>
          <a:xfrm>
            <a:off x="2590140" y="1998419"/>
            <a:ext cx="3762022" cy="3153760"/>
          </a:xfrm>
          <a:prstGeom prst="rect">
            <a:avLst/>
          </a:prstGeom>
        </p:spPr>
      </p:pic>
      <p:sp>
        <p:nvSpPr>
          <p:cNvPr id="20" name="Right Brace 19">
            <a:extLst>
              <a:ext uri="{FF2B5EF4-FFF2-40B4-BE49-F238E27FC236}">
                <a16:creationId xmlns:a16="http://schemas.microsoft.com/office/drawing/2014/main" id="{4181FEEA-4898-4FD1-A8C3-E5B3E12FFA31}"/>
              </a:ext>
            </a:extLst>
          </p:cNvPr>
          <p:cNvSpPr/>
          <p:nvPr/>
        </p:nvSpPr>
        <p:spPr>
          <a:xfrm>
            <a:off x="4699076" y="2851076"/>
            <a:ext cx="215660" cy="491247"/>
          </a:xfrm>
          <a:prstGeom prst="rightBrace">
            <a:avLst/>
          </a:prstGeom>
          <a:ln w="28575"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0F20E5D4-4B78-475F-9F2B-C25E2E8F88B5}"/>
              </a:ext>
            </a:extLst>
          </p:cNvPr>
          <p:cNvSpPr txBox="1"/>
          <p:nvPr/>
        </p:nvSpPr>
        <p:spPr>
          <a:xfrm>
            <a:off x="6394806" y="2631080"/>
            <a:ext cx="2072683"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rgbClr val="FF0000"/>
                </a:solidFill>
                <a:latin typeface="Arial" panose="020B0604020202020204" pitchFamily="34" charset="0"/>
                <a:ea typeface="Arial" panose="02000000000000000000" pitchFamily="2" charset="0"/>
                <a:cs typeface="Arial" panose="020B0604020202020204" pitchFamily="34" charset="0"/>
              </a:rPr>
              <a:t>Farthest point or ~1.5 IQR</a:t>
            </a:r>
          </a:p>
        </p:txBody>
      </p:sp>
      <p:cxnSp>
        <p:nvCxnSpPr>
          <p:cNvPr id="24" name="Straight Arrow Connector 23">
            <a:extLst>
              <a:ext uri="{FF2B5EF4-FFF2-40B4-BE49-F238E27FC236}">
                <a16:creationId xmlns:a16="http://schemas.microsoft.com/office/drawing/2014/main" id="{235E4D99-C840-4AA9-AD74-C343408529BF}"/>
              </a:ext>
            </a:extLst>
          </p:cNvPr>
          <p:cNvCxnSpPr>
            <a:cxnSpLocks/>
          </p:cNvCxnSpPr>
          <p:nvPr/>
        </p:nvCxnSpPr>
        <p:spPr>
          <a:xfrm flipH="1">
            <a:off x="4961106" y="2771108"/>
            <a:ext cx="1332690" cy="325592"/>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D591BDDA-0910-4D71-B6C3-8AAD7CA0C605}"/>
              </a:ext>
            </a:extLst>
          </p:cNvPr>
          <p:cNvSpPr/>
          <p:nvPr/>
        </p:nvSpPr>
        <p:spPr>
          <a:xfrm>
            <a:off x="4743646" y="3875353"/>
            <a:ext cx="215660" cy="491247"/>
          </a:xfrm>
          <a:prstGeom prst="rightBrace">
            <a:avLst/>
          </a:prstGeom>
          <a:ln w="28575"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62EA8774-3ABF-4320-9182-4E21197EBBE5}"/>
              </a:ext>
            </a:extLst>
          </p:cNvPr>
          <p:cNvCxnSpPr>
            <a:cxnSpLocks/>
          </p:cNvCxnSpPr>
          <p:nvPr/>
        </p:nvCxnSpPr>
        <p:spPr>
          <a:xfrm flipH="1">
            <a:off x="5044287" y="2793542"/>
            <a:ext cx="1247543" cy="1344023"/>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45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Boxplots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16</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11"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4307679"/>
          </a:xfrm>
        </p:spPr>
        <p:txBody>
          <a:bodyPr/>
          <a:lstStyle/>
          <a:p>
            <a:r>
              <a:rPr lang="de-DE" dirty="0"/>
              <a:t>Boxplots are a very compact way to visualize and summarize the main characteristics of a numeric attribute, through the median, the IQR, and possible </a:t>
            </a:r>
            <a:r>
              <a:rPr lang="de-DE" b="1" i="1" dirty="0"/>
              <a:t>outliers</a:t>
            </a:r>
          </a:p>
        </p:txBody>
      </p:sp>
      <p:pic>
        <p:nvPicPr>
          <p:cNvPr id="4" name="Picture 3">
            <a:extLst>
              <a:ext uri="{FF2B5EF4-FFF2-40B4-BE49-F238E27FC236}">
                <a16:creationId xmlns:a16="http://schemas.microsoft.com/office/drawing/2014/main" id="{F6E657FD-DA8C-470A-A1E1-B173DE0C7166}"/>
              </a:ext>
            </a:extLst>
          </p:cNvPr>
          <p:cNvPicPr>
            <a:picLocks noChangeAspect="1"/>
          </p:cNvPicPr>
          <p:nvPr/>
        </p:nvPicPr>
        <p:blipFill>
          <a:blip r:embed="rId2"/>
          <a:stretch>
            <a:fillRect/>
          </a:stretch>
        </p:blipFill>
        <p:spPr>
          <a:xfrm>
            <a:off x="2590140" y="1998419"/>
            <a:ext cx="3762022" cy="3153760"/>
          </a:xfrm>
          <a:prstGeom prst="rect">
            <a:avLst/>
          </a:prstGeom>
        </p:spPr>
      </p:pic>
      <p:sp>
        <p:nvSpPr>
          <p:cNvPr id="12" name="TextBox 11">
            <a:extLst>
              <a:ext uri="{FF2B5EF4-FFF2-40B4-BE49-F238E27FC236}">
                <a16:creationId xmlns:a16="http://schemas.microsoft.com/office/drawing/2014/main" id="{CD66ACDA-42CE-42A0-90DA-A118ACD938B2}"/>
              </a:ext>
            </a:extLst>
          </p:cNvPr>
          <p:cNvSpPr txBox="1"/>
          <p:nvPr/>
        </p:nvSpPr>
        <p:spPr>
          <a:xfrm>
            <a:off x="6570093" y="4249534"/>
            <a:ext cx="487313"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rgbClr val="FF0000"/>
                </a:solidFill>
                <a:latin typeface="Arial" panose="020B0604020202020204" pitchFamily="34" charset="0"/>
                <a:ea typeface="Arial" panose="02000000000000000000" pitchFamily="2" charset="0"/>
                <a:cs typeface="Arial" panose="020B0604020202020204" pitchFamily="34" charset="0"/>
              </a:rPr>
              <a:t>outlier</a:t>
            </a:r>
          </a:p>
        </p:txBody>
      </p:sp>
      <p:cxnSp>
        <p:nvCxnSpPr>
          <p:cNvPr id="30" name="Straight Arrow Connector 29">
            <a:extLst>
              <a:ext uri="{FF2B5EF4-FFF2-40B4-BE49-F238E27FC236}">
                <a16:creationId xmlns:a16="http://schemas.microsoft.com/office/drawing/2014/main" id="{62EA8774-3ABF-4320-9182-4E21197EBBE5}"/>
              </a:ext>
            </a:extLst>
          </p:cNvPr>
          <p:cNvCxnSpPr>
            <a:cxnSpLocks/>
            <a:endCxn id="7" idx="6"/>
          </p:cNvCxnSpPr>
          <p:nvPr/>
        </p:nvCxnSpPr>
        <p:spPr>
          <a:xfrm flipH="1" flipV="1">
            <a:off x="5676089" y="4357256"/>
            <a:ext cx="771016" cy="9344"/>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604C4EA-CEC6-473C-9AD0-5864ADE95383}"/>
              </a:ext>
            </a:extLst>
          </p:cNvPr>
          <p:cNvSpPr/>
          <p:nvPr/>
        </p:nvSpPr>
        <p:spPr>
          <a:xfrm>
            <a:off x="5408579" y="4249534"/>
            <a:ext cx="267510" cy="2154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86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19F2B6-312B-AF4A-BA9A-324D52214F97}"/>
              </a:ext>
            </a:extLst>
          </p:cNvPr>
          <p:cNvSpPr>
            <a:spLocks noGrp="1"/>
          </p:cNvSpPr>
          <p:nvPr>
            <p:ph type="sldNum" sz="quarter" idx="15"/>
          </p:nvPr>
        </p:nvSpPr>
        <p:spPr/>
        <p:txBody>
          <a:bodyPr/>
          <a:lstStyle/>
          <a:p>
            <a:fld id="{15C29056-5AFA-7949-831A-3EC086771171}" type="slidenum">
              <a:rPr lang="de-DE" smtClean="0"/>
              <a:pPr/>
              <a:t>17</a:t>
            </a:fld>
            <a:endParaRPr lang="de-DE" dirty="0"/>
          </a:p>
        </p:txBody>
      </p:sp>
      <p:sp>
        <p:nvSpPr>
          <p:cNvPr id="3" name="Titel 2">
            <a:extLst>
              <a:ext uri="{FF2B5EF4-FFF2-40B4-BE49-F238E27FC236}">
                <a16:creationId xmlns:a16="http://schemas.microsoft.com/office/drawing/2014/main" id="{323A48D1-9964-F94B-BE4C-EFFC367E1DE8}"/>
              </a:ext>
            </a:extLst>
          </p:cNvPr>
          <p:cNvSpPr>
            <a:spLocks noGrp="1"/>
          </p:cNvSpPr>
          <p:nvPr>
            <p:ph type="title"/>
          </p:nvPr>
        </p:nvSpPr>
        <p:spPr/>
        <p:txBody>
          <a:bodyPr/>
          <a:lstStyle/>
          <a:p>
            <a:r>
              <a:rPr lang="de-DE" dirty="0"/>
              <a:t>Boxplots from normal distributions</a:t>
            </a:r>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7464CE84-4993-AF4D-964D-B07653C594DD}"/>
                  </a:ext>
                </a:extLst>
              </p:cNvPr>
              <p:cNvSpPr>
                <a:spLocks noGrp="1"/>
              </p:cNvSpPr>
              <p:nvPr>
                <p:ph type="body" sz="quarter" idx="17"/>
              </p:nvPr>
            </p:nvSpPr>
            <p:spPr>
              <a:xfrm>
                <a:off x="358775" y="900113"/>
                <a:ext cx="4011613" cy="3872724"/>
              </a:xfrm>
            </p:spPr>
            <p:txBody>
              <a:bodyPr/>
              <a:lstStyle/>
              <a:p>
                <a:r>
                  <a:rPr lang="de-DE" dirty="0"/>
                  <a:t>The same distribution can result in different boxplots</a:t>
                </a:r>
              </a:p>
              <a:p>
                <a:r>
                  <a:rPr lang="de-DE" dirty="0"/>
                  <a:t>This depends on the sample size </a:t>
                </a:r>
                <a14:m>
                  <m:oMath xmlns:m="http://schemas.openxmlformats.org/officeDocument/2006/math">
                    <m:r>
                      <a:rPr lang="de-DE" i="1" dirty="0" smtClean="0">
                        <a:latin typeface="Cambria Math" panose="02040503050406030204" pitchFamily="18" charset="0"/>
                      </a:rPr>
                      <m:t>𝑛</m:t>
                    </m:r>
                  </m:oMath>
                </a14:m>
                <a:endParaRPr lang="de-DE" dirty="0"/>
              </a:p>
              <a:p>
                <a:r>
                  <a:rPr lang="de-DE" dirty="0"/>
                  <a:t>Two samples from normal distribution with different size </a:t>
                </a:r>
                <a14:m>
                  <m:oMath xmlns:m="http://schemas.openxmlformats.org/officeDocument/2006/math">
                    <m:r>
                      <a:rPr lang="de-DE" i="1" dirty="0" smtClean="0">
                        <a:latin typeface="Cambria Math" panose="02040503050406030204" pitchFamily="18" charset="0"/>
                      </a:rPr>
                      <m:t>𝑛</m:t>
                    </m:r>
                  </m:oMath>
                </a14:m>
                <a:endParaRPr lang="de-DE" dirty="0"/>
              </a:p>
              <a:p>
                <a:r>
                  <a:rPr lang="de-DE" dirty="0"/>
                  <a:t>For the small sample:</a:t>
                </a:r>
              </a:p>
              <a:p>
                <a:pPr lvl="1"/>
                <a:r>
                  <a:rPr lang="de-DE" dirty="0"/>
                  <a:t>Whiskers have different length, even if it is the same symmetric distribution</a:t>
                </a:r>
              </a:p>
              <a:p>
                <a:pPr lvl="1"/>
                <a:r>
                  <a:rPr lang="de-DE" dirty="0"/>
                  <a:t>No outliers</a:t>
                </a:r>
              </a:p>
              <a:p>
                <a:endParaRPr lang="de-DE" dirty="0"/>
              </a:p>
            </p:txBody>
          </p:sp>
        </mc:Choice>
        <mc:Fallback xmlns="">
          <p:sp>
            <p:nvSpPr>
              <p:cNvPr id="4" name="Textplatzhalter 3">
                <a:extLst>
                  <a:ext uri="{FF2B5EF4-FFF2-40B4-BE49-F238E27FC236}">
                    <a16:creationId xmlns:a16="http://schemas.microsoft.com/office/drawing/2014/main" id="{7464CE84-4993-AF4D-964D-B07653C594DD}"/>
                  </a:ext>
                </a:extLst>
              </p:cNvPr>
              <p:cNvSpPr>
                <a:spLocks noGrp="1" noRot="1" noChangeAspect="1" noMove="1" noResize="1" noEditPoints="1" noAdjustHandles="1" noChangeArrowheads="1" noChangeShapeType="1" noTextEdit="1"/>
              </p:cNvSpPr>
              <p:nvPr>
                <p:ph type="body" sz="quarter" idx="17"/>
              </p:nvPr>
            </p:nvSpPr>
            <p:spPr>
              <a:xfrm>
                <a:off x="358775" y="900113"/>
                <a:ext cx="4011613" cy="3872724"/>
              </a:xfrm>
              <a:blipFill>
                <a:blip r:embed="rId2"/>
                <a:stretch>
                  <a:fillRect l="-3799" t="-2362" r="-4711"/>
                </a:stretch>
              </a:blipFill>
            </p:spPr>
            <p:txBody>
              <a:bodyPr/>
              <a:lstStyle/>
              <a:p>
                <a:r>
                  <a:rPr lang="en-GB">
                    <a:noFill/>
                  </a:rPr>
                  <a:t> </a:t>
                </a:r>
              </a:p>
            </p:txBody>
          </p:sp>
        </mc:Fallback>
      </mc:AlternateContent>
      <p:sp>
        <p:nvSpPr>
          <p:cNvPr id="5" name="Textplatzhalter 4">
            <a:extLst>
              <a:ext uri="{FF2B5EF4-FFF2-40B4-BE49-F238E27FC236}">
                <a16:creationId xmlns:a16="http://schemas.microsoft.com/office/drawing/2014/main" id="{F74A8355-D587-1045-BB04-4A951BE2565C}"/>
              </a:ext>
            </a:extLst>
          </p:cNvPr>
          <p:cNvSpPr>
            <a:spLocks noGrp="1"/>
          </p:cNvSpPr>
          <p:nvPr>
            <p:ph type="body" sz="quarter" idx="18"/>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6350" indent="0" algn="ctr">
              <a:buNone/>
            </a:pPr>
            <a:r>
              <a:rPr lang="de-DE" sz="1600" dirty="0"/>
              <a:t>Boxplots from different samples from a standard normal distribution</a:t>
            </a:r>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8" name="Picture 7">
            <a:extLst>
              <a:ext uri="{FF2B5EF4-FFF2-40B4-BE49-F238E27FC236}">
                <a16:creationId xmlns:a16="http://schemas.microsoft.com/office/drawing/2014/main" id="{1E56ED26-61D3-4EC5-8D1D-DC3EA30259ED}"/>
              </a:ext>
            </a:extLst>
          </p:cNvPr>
          <p:cNvPicPr>
            <a:picLocks noChangeAspect="1"/>
          </p:cNvPicPr>
          <p:nvPr/>
        </p:nvPicPr>
        <p:blipFill>
          <a:blip r:embed="rId3"/>
          <a:stretch>
            <a:fillRect/>
          </a:stretch>
        </p:blipFill>
        <p:spPr>
          <a:xfrm>
            <a:off x="4766661" y="1834960"/>
            <a:ext cx="3676839" cy="2241665"/>
          </a:xfrm>
          <a:prstGeom prst="rect">
            <a:avLst/>
          </a:prstGeom>
        </p:spPr>
      </p:pic>
    </p:spTree>
    <p:extLst>
      <p:ext uri="{BB962C8B-B14F-4D97-AF65-F5344CB8AC3E}">
        <p14:creationId xmlns:p14="http://schemas.microsoft.com/office/powerpoint/2010/main" val="2508605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Boxplot of asymmetric distribution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18</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442417"/>
              </a:xfrm>
            </p:spPr>
            <p:txBody>
              <a:bodyPr/>
              <a:lstStyle/>
              <a:p>
                <a:r>
                  <a:rPr lang="de-DE" dirty="0"/>
                  <a:t>Boxplots of different samples from exponential distribution with </a:t>
                </a:r>
                <a14:m>
                  <m:oMath xmlns:m="http://schemas.openxmlformats.org/officeDocument/2006/math">
                    <m:r>
                      <a:rPr lang="de-DE"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=1</m:t>
                    </m:r>
                  </m:oMath>
                </a14:m>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60000" y="900000"/>
                <a:ext cx="8378825" cy="442417"/>
              </a:xfrm>
              <a:blipFill>
                <a:blip r:embed="rId2"/>
                <a:stretch>
                  <a:fillRect l="-1818" t="-20833" b="-5556"/>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7" name="Picture 6">
            <a:extLst>
              <a:ext uri="{FF2B5EF4-FFF2-40B4-BE49-F238E27FC236}">
                <a16:creationId xmlns:a16="http://schemas.microsoft.com/office/drawing/2014/main" id="{7F14A8F3-78B9-4B27-A529-CC06E46C4A9C}"/>
              </a:ext>
            </a:extLst>
          </p:cNvPr>
          <p:cNvPicPr>
            <a:picLocks noChangeAspect="1"/>
          </p:cNvPicPr>
          <p:nvPr/>
        </p:nvPicPr>
        <p:blipFill>
          <a:blip r:embed="rId3"/>
          <a:stretch>
            <a:fillRect/>
          </a:stretch>
        </p:blipFill>
        <p:spPr>
          <a:xfrm>
            <a:off x="845158" y="1926835"/>
            <a:ext cx="2909719" cy="2254008"/>
          </a:xfrm>
          <a:prstGeom prst="rect">
            <a:avLst/>
          </a:prstGeom>
        </p:spPr>
      </p:pic>
      <p:pic>
        <p:nvPicPr>
          <p:cNvPr id="8" name="Picture 7">
            <a:extLst>
              <a:ext uri="{FF2B5EF4-FFF2-40B4-BE49-F238E27FC236}">
                <a16:creationId xmlns:a16="http://schemas.microsoft.com/office/drawing/2014/main" id="{B7E4352F-6BFA-40AF-891A-6E1D9B4EAC78}"/>
              </a:ext>
            </a:extLst>
          </p:cNvPr>
          <p:cNvPicPr>
            <a:picLocks noChangeAspect="1"/>
          </p:cNvPicPr>
          <p:nvPr/>
        </p:nvPicPr>
        <p:blipFill>
          <a:blip r:embed="rId4"/>
          <a:stretch>
            <a:fillRect/>
          </a:stretch>
        </p:blipFill>
        <p:spPr>
          <a:xfrm>
            <a:off x="4770644" y="2024129"/>
            <a:ext cx="3746693" cy="229881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DBE65F-59E5-440B-922B-B4FA4B69403A}"/>
                  </a:ext>
                </a:extLst>
              </p:cNvPr>
              <p:cNvSpPr txBox="1"/>
              <p:nvPr/>
            </p:nvSpPr>
            <p:spPr>
              <a:xfrm>
                <a:off x="4450404" y="4431228"/>
                <a:ext cx="4572000" cy="646331"/>
              </a:xfrm>
              <a:prstGeom prst="rect">
                <a:avLst/>
              </a:prstGeom>
              <a:solidFill>
                <a:schemeClr val="bg1"/>
              </a:solidFill>
            </p:spPr>
            <p:txBody>
              <a:bodyPr wrap="square">
                <a:spAutoFit/>
              </a:bodyPr>
              <a:lstStyle/>
              <a:p>
                <a:pPr marL="6350" indent="0" algn="ctr">
                  <a:buNone/>
                </a:pPr>
                <a:r>
                  <a:rPr lang="de-DE" sz="1800" dirty="0"/>
                  <a:t>Boxplots from different samples from  exponential distribution with </a:t>
                </a:r>
                <a14:m>
                  <m:oMath xmlns:m="http://schemas.openxmlformats.org/officeDocument/2006/math">
                    <m:r>
                      <a:rPr lang="de-DE"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=1</m:t>
                    </m:r>
                  </m:oMath>
                </a14:m>
                <a:r>
                  <a:rPr lang="de-DE" sz="1800" dirty="0"/>
                  <a:t> </a:t>
                </a:r>
              </a:p>
            </p:txBody>
          </p:sp>
        </mc:Choice>
        <mc:Fallback xmlns="">
          <p:sp>
            <p:nvSpPr>
              <p:cNvPr id="10" name="TextBox 9">
                <a:extLst>
                  <a:ext uri="{FF2B5EF4-FFF2-40B4-BE49-F238E27FC236}">
                    <a16:creationId xmlns:a16="http://schemas.microsoft.com/office/drawing/2014/main" id="{92DBE65F-59E5-440B-922B-B4FA4B69403A}"/>
                  </a:ext>
                </a:extLst>
              </p:cNvPr>
              <p:cNvSpPr txBox="1">
                <a:spLocks noRot="1" noChangeAspect="1" noMove="1" noResize="1" noEditPoints="1" noAdjustHandles="1" noChangeArrowheads="1" noChangeShapeType="1" noTextEdit="1"/>
              </p:cNvSpPr>
              <p:nvPr/>
            </p:nvSpPr>
            <p:spPr>
              <a:xfrm>
                <a:off x="4450404" y="4431228"/>
                <a:ext cx="4572000" cy="646331"/>
              </a:xfrm>
              <a:prstGeom prst="rect">
                <a:avLst/>
              </a:prstGeom>
              <a:blipFill>
                <a:blip r:embed="rId5"/>
                <a:stretch>
                  <a:fillRect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8CBCCBD-4686-460B-849B-5A53E6959D43}"/>
                  </a:ext>
                </a:extLst>
              </p:cNvPr>
              <p:cNvSpPr txBox="1"/>
              <p:nvPr/>
            </p:nvSpPr>
            <p:spPr>
              <a:xfrm>
                <a:off x="121596" y="4442095"/>
                <a:ext cx="4572000" cy="369332"/>
              </a:xfrm>
              <a:prstGeom prst="rect">
                <a:avLst/>
              </a:prstGeom>
              <a:solidFill>
                <a:schemeClr val="bg1"/>
              </a:solidFill>
            </p:spPr>
            <p:txBody>
              <a:bodyPr wrap="square">
                <a:spAutoFit/>
              </a:bodyPr>
              <a:lstStyle/>
              <a:p>
                <a:pPr marL="6350" indent="0" algn="ctr">
                  <a:buNone/>
                </a:pPr>
                <a:r>
                  <a:rPr lang="de-DE" sz="1800" dirty="0"/>
                  <a:t>Exponential distribution with </a:t>
                </a:r>
                <a14:m>
                  <m:oMath xmlns:m="http://schemas.openxmlformats.org/officeDocument/2006/math">
                    <m:r>
                      <a:rPr lang="de-DE"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=1</m:t>
                    </m:r>
                  </m:oMath>
                </a14:m>
                <a:r>
                  <a:rPr lang="de-DE" sz="1800" dirty="0"/>
                  <a:t> </a:t>
                </a:r>
              </a:p>
            </p:txBody>
          </p:sp>
        </mc:Choice>
        <mc:Fallback xmlns="">
          <p:sp>
            <p:nvSpPr>
              <p:cNvPr id="12" name="TextBox 11">
                <a:extLst>
                  <a:ext uri="{FF2B5EF4-FFF2-40B4-BE49-F238E27FC236}">
                    <a16:creationId xmlns:a16="http://schemas.microsoft.com/office/drawing/2014/main" id="{C8CBCCBD-4686-460B-849B-5A53E6959D43}"/>
                  </a:ext>
                </a:extLst>
              </p:cNvPr>
              <p:cNvSpPr txBox="1">
                <a:spLocks noRot="1" noChangeAspect="1" noMove="1" noResize="1" noEditPoints="1" noAdjustHandles="1" noChangeArrowheads="1" noChangeShapeType="1" noTextEdit="1"/>
              </p:cNvSpPr>
              <p:nvPr/>
            </p:nvSpPr>
            <p:spPr>
              <a:xfrm>
                <a:off x="121596" y="4442095"/>
                <a:ext cx="4572000" cy="369332"/>
              </a:xfrm>
              <a:prstGeom prst="rect">
                <a:avLst/>
              </a:prstGeom>
              <a:blipFill>
                <a:blip r:embed="rId6"/>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458594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Visualization Methods for Two Attributes</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19</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41650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 of this lesson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492393"/>
            <a:ext cx="8378825" cy="2715286"/>
          </a:xfrm>
        </p:spPr>
        <p:txBody>
          <a:bodyPr/>
          <a:lstStyle/>
          <a:p>
            <a:pPr marL="6350" indent="0" algn="ctr">
              <a:buNone/>
            </a:pPr>
            <a:r>
              <a:rPr lang="de-DE" i="1" dirty="0"/>
              <a:t>„There is no excuse for failing to plot and look“</a:t>
            </a:r>
          </a:p>
          <a:p>
            <a:pPr algn="ctr"/>
            <a:endParaRPr lang="de-DE" dirty="0"/>
          </a:p>
          <a:p>
            <a:pPr marL="6350" indent="0" algn="ctr">
              <a:buNone/>
            </a:pPr>
            <a:r>
              <a:rPr lang="de-DE" dirty="0"/>
              <a:t>What is the best way of plotting a dataset?</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a:extLst>
              <a:ext uri="{FF2B5EF4-FFF2-40B4-BE49-F238E27FC236}">
                <a16:creationId xmlns:a16="http://schemas.microsoft.com/office/drawing/2014/main" id="{52714CF6-6886-4870-9E02-EDDDDBBD7270}"/>
              </a:ext>
            </a:extLst>
          </p:cNvPr>
          <p:cNvSpPr txBox="1"/>
          <p:nvPr/>
        </p:nvSpPr>
        <p:spPr>
          <a:xfrm>
            <a:off x="558052" y="4795554"/>
            <a:ext cx="8047172" cy="369332"/>
          </a:xfrm>
          <a:prstGeom prst="rect">
            <a:avLst/>
          </a:prstGeom>
          <a:solidFill>
            <a:schemeClr val="bg1"/>
          </a:solidFill>
        </p:spPr>
        <p:txBody>
          <a:bodyPr wrap="square">
            <a:spAutoFit/>
          </a:bodyPr>
          <a:lstStyle/>
          <a:p>
            <a:pPr algn="ctr"/>
            <a:r>
              <a:rPr lang="de-DE" i="1" dirty="0"/>
              <a:t>*This lesson refers to chapter 4 of the GIDS book</a:t>
            </a:r>
          </a:p>
        </p:txBody>
      </p:sp>
    </p:spTree>
    <p:extLst>
      <p:ext uri="{BB962C8B-B14F-4D97-AF65-F5344CB8AC3E}">
        <p14:creationId xmlns:p14="http://schemas.microsoft.com/office/powerpoint/2010/main" val="398859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Scatter Plot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20</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3281082"/>
            <a:ext cx="8378825" cy="1926597"/>
          </a:xfrm>
        </p:spPr>
        <p:txBody>
          <a:bodyPr/>
          <a:lstStyle/>
          <a:p>
            <a:r>
              <a:rPr lang="de-DE" dirty="0"/>
              <a:t>In scatter plots two attributes are plotted against each other</a:t>
            </a:r>
          </a:p>
          <a:p>
            <a:r>
              <a:rPr lang="de-DE" dirty="0"/>
              <a:t>Can be enriched with additional features (color, shape, size)</a:t>
            </a:r>
          </a:p>
          <a:p>
            <a:r>
              <a:rPr lang="de-DE" dirty="0"/>
              <a:t>Suitable for small number of points; not suitable for large datasets</a:t>
            </a:r>
          </a:p>
          <a:p>
            <a:r>
              <a:rPr lang="de-DE" dirty="0"/>
              <a:t>Points can hide each other -&gt; add </a:t>
            </a:r>
            <a:r>
              <a:rPr lang="de-DE" b="1" dirty="0"/>
              <a:t>Jitter </a:t>
            </a:r>
            <a:r>
              <a:rPr lang="de-DE" dirty="0"/>
              <a:t>(a small random value to each point)</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p:cNvSpPr txBox="1"/>
          <p:nvPr/>
        </p:nvSpPr>
        <p:spPr>
          <a:xfrm>
            <a:off x="846473" y="2727526"/>
            <a:ext cx="7278624" cy="369332"/>
          </a:xfrm>
          <a:prstGeom prst="rect">
            <a:avLst/>
          </a:prstGeom>
          <a:solidFill>
            <a:schemeClr val="bg1"/>
          </a:solidFill>
        </p:spPr>
        <p:txBody>
          <a:bodyPr wrap="square" lIns="0" tIns="0" rIns="0" bIns="0" rtlCol="0">
            <a:spAutoFit/>
          </a:bodyPr>
          <a:lstStyle/>
          <a:p>
            <a:pPr algn="ctr">
              <a:lnSpc>
                <a:spcPct val="100000"/>
              </a:lnSpc>
            </a:pPr>
            <a:r>
              <a:rPr lang="en-GB" sz="12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Scatter plots of the </a:t>
            </a:r>
            <a:r>
              <a:rPr lang="en-GB" sz="120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Iris data set for sepal length vs. sepal width (left) and for petal length vs. petal width (right). All quantities are measured in centimetres</a:t>
            </a:r>
            <a:endParaRPr lang="en-US" sz="12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C045DDF9-4954-4B9E-94D5-612EB59F1F39}"/>
              </a:ext>
            </a:extLst>
          </p:cNvPr>
          <p:cNvPicPr>
            <a:picLocks noChangeAspect="1"/>
          </p:cNvPicPr>
          <p:nvPr/>
        </p:nvPicPr>
        <p:blipFill>
          <a:blip r:embed="rId2"/>
          <a:stretch>
            <a:fillRect/>
          </a:stretch>
        </p:blipFill>
        <p:spPr>
          <a:xfrm>
            <a:off x="2524966" y="850322"/>
            <a:ext cx="4048705" cy="1750894"/>
          </a:xfrm>
          <a:prstGeom prst="rect">
            <a:avLst/>
          </a:prstGeom>
        </p:spPr>
      </p:pic>
      <p:sp>
        <p:nvSpPr>
          <p:cNvPr id="10" name="Speech Bubble: Rectangle with Corners Rounded 9">
            <a:extLst>
              <a:ext uri="{FF2B5EF4-FFF2-40B4-BE49-F238E27FC236}">
                <a16:creationId xmlns:a16="http://schemas.microsoft.com/office/drawing/2014/main" id="{7B899B03-C8E8-4D86-9480-C4ECFE1A28A3}"/>
              </a:ext>
            </a:extLst>
          </p:cNvPr>
          <p:cNvSpPr/>
          <p:nvPr/>
        </p:nvSpPr>
        <p:spPr>
          <a:xfrm>
            <a:off x="7046212" y="1252348"/>
            <a:ext cx="1682886" cy="848826"/>
          </a:xfrm>
          <a:prstGeom prst="wedgeRoundRectCallout">
            <a:avLst>
              <a:gd name="adj1" fmla="val -53407"/>
              <a:gd name="adj2" fmla="val 72330"/>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rPr>
              <a:t>Petal length and width provide better class separation than sepal length and width </a:t>
            </a:r>
            <a:endParaRPr lang="en-GB" sz="1200" dirty="0">
              <a:solidFill>
                <a:schemeClr val="tx1">
                  <a:lumMod val="75000"/>
                </a:schemeClr>
              </a:solidFill>
            </a:endParaRPr>
          </a:p>
        </p:txBody>
      </p:sp>
    </p:spTree>
    <p:extLst>
      <p:ext uri="{BB962C8B-B14F-4D97-AF65-F5344CB8AC3E}">
        <p14:creationId xmlns:p14="http://schemas.microsoft.com/office/powerpoint/2010/main" val="47495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Scatter Plot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21</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58775" y="3852152"/>
            <a:ext cx="8378825" cy="1638139"/>
          </a:xfrm>
        </p:spPr>
        <p:txBody>
          <a:bodyPr/>
          <a:lstStyle/>
          <a:p>
            <a:r>
              <a:rPr lang="de-DE" dirty="0"/>
              <a:t>Scatter plot is not suitable for large datasets</a:t>
            </a:r>
          </a:p>
          <a:p>
            <a:r>
              <a:rPr lang="de-DE" dirty="0"/>
              <a:t>Alternatives:</a:t>
            </a:r>
          </a:p>
          <a:p>
            <a:pPr lvl="1"/>
            <a:r>
              <a:rPr lang="de-DE" dirty="0"/>
              <a:t>Density plot for example using semi-transparent points: the more points in the same place the less transparent</a:t>
            </a:r>
          </a:p>
          <a:p>
            <a:pPr lvl="1"/>
            <a:r>
              <a:rPr lang="de-DE" dirty="0"/>
              <a:t>Binning points into rectangles or hexagons and heat scale color</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p:cNvSpPr txBox="1"/>
          <p:nvPr/>
        </p:nvSpPr>
        <p:spPr>
          <a:xfrm>
            <a:off x="1381199" y="3053053"/>
            <a:ext cx="5977563" cy="430887"/>
          </a:xfrm>
          <a:prstGeom prst="rect">
            <a:avLst/>
          </a:prstGeom>
          <a:solidFill>
            <a:schemeClr val="bg1"/>
          </a:solidFill>
        </p:spPr>
        <p:txBody>
          <a:bodyPr wrap="square" lIns="0" tIns="0" rIns="0" bIns="0" rtlCol="0">
            <a:spAutoFit/>
          </a:bodyPr>
          <a:lstStyle/>
          <a:p>
            <a:pPr algn="ctr">
              <a:lnSpc>
                <a:spcPct val="100000"/>
              </a:lnSpc>
            </a:pPr>
            <a:r>
              <a:rPr lang="en-GB"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Density plot (left) and a plot based on hexagonal binning (right) for a dataset with n = 100,000 instances</a:t>
            </a:r>
            <a:endParaRPr lang="en-US"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3E22CADF-5F61-434F-8018-8E359B2DCDAB}"/>
              </a:ext>
            </a:extLst>
          </p:cNvPr>
          <p:cNvPicPr>
            <a:picLocks noChangeAspect="1"/>
          </p:cNvPicPr>
          <p:nvPr/>
        </p:nvPicPr>
        <p:blipFill>
          <a:blip r:embed="rId2"/>
          <a:stretch>
            <a:fillRect/>
          </a:stretch>
        </p:blipFill>
        <p:spPr>
          <a:xfrm>
            <a:off x="1919912" y="809679"/>
            <a:ext cx="5080440" cy="2243374"/>
          </a:xfrm>
          <a:prstGeom prst="rect">
            <a:avLst/>
          </a:prstGeom>
        </p:spPr>
      </p:pic>
    </p:spTree>
    <p:extLst>
      <p:ext uri="{BB962C8B-B14F-4D97-AF65-F5344CB8AC3E}">
        <p14:creationId xmlns:p14="http://schemas.microsoft.com/office/powerpoint/2010/main" val="4012099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Scatter Plot to detect outliers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1138518"/>
            <a:ext cx="8378825" cy="4069161"/>
          </a:xfrm>
        </p:spPr>
        <p:txBody>
          <a:bodyPr/>
          <a:lstStyle/>
          <a:p>
            <a:r>
              <a:rPr lang="de-DE" sz="2400" dirty="0"/>
              <a:t>Scatter plots can be used to detect outliers</a:t>
            </a:r>
          </a:p>
          <a:p>
            <a:pPr marL="6350" indent="0">
              <a:buNone/>
            </a:pPr>
            <a:endParaRPr lang="de-DE" sz="2400"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6" name="Picture 5">
            <a:extLst>
              <a:ext uri="{FF2B5EF4-FFF2-40B4-BE49-F238E27FC236}">
                <a16:creationId xmlns:a16="http://schemas.microsoft.com/office/drawing/2014/main" id="{BB530B75-CB21-4827-B066-CFAC56C7B4DE}"/>
              </a:ext>
            </a:extLst>
          </p:cNvPr>
          <p:cNvPicPr>
            <a:picLocks noChangeAspect="1"/>
          </p:cNvPicPr>
          <p:nvPr/>
        </p:nvPicPr>
        <p:blipFill>
          <a:blip r:embed="rId3"/>
          <a:stretch>
            <a:fillRect/>
          </a:stretch>
        </p:blipFill>
        <p:spPr>
          <a:xfrm>
            <a:off x="1885272" y="1877437"/>
            <a:ext cx="4077782" cy="3064214"/>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648344D5-3704-4D17-BB55-5EEF66D2BB8D}"/>
              </a:ext>
            </a:extLst>
          </p:cNvPr>
          <p:cNvSpPr txBox="1"/>
          <p:nvPr/>
        </p:nvSpPr>
        <p:spPr>
          <a:xfrm>
            <a:off x="6771415" y="3223266"/>
            <a:ext cx="487313"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rgbClr val="FF0000"/>
                </a:solidFill>
                <a:latin typeface="Arial" panose="020B0604020202020204" pitchFamily="34" charset="0"/>
                <a:ea typeface="Arial" panose="02000000000000000000" pitchFamily="2" charset="0"/>
                <a:cs typeface="Arial" panose="020B0604020202020204" pitchFamily="34" charset="0"/>
              </a:rPr>
              <a:t>outlier</a:t>
            </a:r>
          </a:p>
        </p:txBody>
      </p:sp>
      <p:cxnSp>
        <p:nvCxnSpPr>
          <p:cNvPr id="8" name="Straight Arrow Connector 7">
            <a:extLst>
              <a:ext uri="{FF2B5EF4-FFF2-40B4-BE49-F238E27FC236}">
                <a16:creationId xmlns:a16="http://schemas.microsoft.com/office/drawing/2014/main" id="{9839132C-FFA8-4993-BE93-E07E957A13F2}"/>
              </a:ext>
            </a:extLst>
          </p:cNvPr>
          <p:cNvCxnSpPr>
            <a:cxnSpLocks/>
            <a:endCxn id="9" idx="6"/>
          </p:cNvCxnSpPr>
          <p:nvPr/>
        </p:nvCxnSpPr>
        <p:spPr>
          <a:xfrm flipH="1" flipV="1">
            <a:off x="5877411" y="3330988"/>
            <a:ext cx="771016" cy="9344"/>
          </a:xfrm>
          <a:prstGeom prst="straightConnector1">
            <a:avLst/>
          </a:prstGeom>
          <a:ln w="19050" cap="rnd"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086D3F7-6672-4BAB-BD2E-055F9740C40C}"/>
              </a:ext>
            </a:extLst>
          </p:cNvPr>
          <p:cNvSpPr/>
          <p:nvPr/>
        </p:nvSpPr>
        <p:spPr>
          <a:xfrm>
            <a:off x="5609901" y="3223266"/>
            <a:ext cx="267510" cy="2154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241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Scatter Plot as a test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23</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1138518"/>
            <a:ext cx="8378825" cy="4069161"/>
          </a:xfrm>
        </p:spPr>
        <p:txBody>
          <a:bodyPr/>
          <a:lstStyle/>
          <a:p>
            <a:r>
              <a:rPr lang="de-DE" sz="2400" dirty="0"/>
              <a:t>Visualization can be used as a test</a:t>
            </a:r>
          </a:p>
          <a:p>
            <a:endParaRPr lang="de-DE" sz="2400" dirty="0"/>
          </a:p>
          <a:p>
            <a:r>
              <a:rPr lang="de-DE" b="1" dirty="0"/>
              <a:t>Good News</a:t>
            </a:r>
            <a:r>
              <a:rPr lang="de-DE" dirty="0"/>
              <a:t> </a:t>
            </a:r>
          </a:p>
          <a:p>
            <a:pPr lvl="1"/>
            <a:r>
              <a:rPr lang="de-DE" sz="1800" dirty="0"/>
              <a:t>Visualization reveals patterns or exceptions =&gt; there is something in the dataset</a:t>
            </a:r>
          </a:p>
          <a:p>
            <a:r>
              <a:rPr lang="de-DE" b="1" dirty="0"/>
              <a:t>Bad News</a:t>
            </a:r>
          </a:p>
          <a:p>
            <a:pPr lvl="1"/>
            <a:r>
              <a:rPr lang="de-DE" sz="1800" dirty="0"/>
              <a:t>Visualization does not indicate anything specific =&gt; there might still be something in the dataset even if we do not see it</a:t>
            </a:r>
          </a:p>
          <a:p>
            <a:pPr lvl="1"/>
            <a:r>
              <a:rPr lang="de-DE" sz="1800" dirty="0"/>
              <a:t>For example, if we do not see outliers for that combination of features, that does not mean that outliers do not exist in the dataset.</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127847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Methods for Higher-Dimensional Data</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24</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39918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Visualization of three-dimensional data: 3D plot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25</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4754880" y="2256817"/>
            <a:ext cx="3983945" cy="2950862"/>
          </a:xfrm>
        </p:spPr>
        <p:txBody>
          <a:bodyPr/>
          <a:lstStyle/>
          <a:p>
            <a:pPr marL="6350" indent="0">
              <a:buNone/>
            </a:pPr>
            <a:r>
              <a:rPr lang="en-GB" b="1" dirty="0"/>
              <a:t>Example</a:t>
            </a:r>
            <a:endParaRPr lang="en-US" b="1" dirty="0"/>
          </a:p>
          <a:p>
            <a:r>
              <a:rPr lang="en-US" sz="1800" dirty="0"/>
              <a:t>A data set distributed over a cube in a </a:t>
            </a:r>
            <a:r>
              <a:rPr lang="en-US" sz="1800" b="1" dirty="0"/>
              <a:t>chessboard-like pattern</a:t>
            </a:r>
            <a:r>
              <a:rPr lang="en-US" sz="1800" dirty="0"/>
              <a:t>.</a:t>
            </a:r>
          </a:p>
          <a:p>
            <a:r>
              <a:rPr lang="en-US" sz="1800" dirty="0"/>
              <a:t>The colors are only meant to make the different cubes more easily discernible. They do not indicate classes.</a:t>
            </a:r>
          </a:p>
          <a:p>
            <a:r>
              <a:rPr lang="en-US" sz="1800" dirty="0"/>
              <a:t>Note the outlier in the upper left corner</a:t>
            </a:r>
            <a:endParaRPr lang="en-US" dirty="0"/>
          </a:p>
        </p:txBody>
      </p:sp>
      <p:sp>
        <p:nvSpPr>
          <p:cNvPr id="8" name="TextBox 7">
            <a:extLst>
              <a:ext uri="{FF2B5EF4-FFF2-40B4-BE49-F238E27FC236}">
                <a16:creationId xmlns:a16="http://schemas.microsoft.com/office/drawing/2014/main" id="{A3089E40-EDA9-4AB2-8144-C77BB92760EB}"/>
              </a:ext>
            </a:extLst>
          </p:cNvPr>
          <p:cNvSpPr txBox="1"/>
          <p:nvPr/>
        </p:nvSpPr>
        <p:spPr>
          <a:xfrm>
            <a:off x="586578" y="832378"/>
            <a:ext cx="8054502" cy="1015663"/>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A display or plot is </a:t>
            </a:r>
            <a:r>
              <a:rPr lang="en-US" sz="2000" b="1" dirty="0">
                <a:latin typeface="Arial" panose="020B0604020202020204" pitchFamily="34" charset="0"/>
                <a:cs typeface="Arial" panose="020B0604020202020204" pitchFamily="34" charset="0"/>
              </a:rPr>
              <a:t>by definition two-dimensional</a:t>
            </a:r>
            <a:r>
              <a:rPr lang="en-US" sz="2000" dirty="0">
                <a:latin typeface="Arial" panose="020B0604020202020204" pitchFamily="34" charset="0"/>
                <a:cs typeface="Arial" panose="020B0604020202020204" pitchFamily="34" charset="0"/>
              </a:rPr>
              <a:t>, so that only max. two axes (attributes) can be incorporated.</a:t>
            </a:r>
          </a:p>
          <a:p>
            <a:r>
              <a:rPr lang="en-US" sz="2000" b="1" dirty="0">
                <a:latin typeface="Arial" panose="020B0604020202020204" pitchFamily="34" charset="0"/>
                <a:cs typeface="Arial" panose="020B0604020202020204" pitchFamily="34" charset="0"/>
              </a:rPr>
              <a:t>3D </a:t>
            </a:r>
            <a:r>
              <a:rPr lang="en-US" sz="2000" dirty="0">
                <a:latin typeface="Arial" panose="020B0604020202020204" pitchFamily="34" charset="0"/>
                <a:cs typeface="Arial" panose="020B0604020202020204" pitchFamily="34" charset="0"/>
              </a:rPr>
              <a:t>techniques can be used to incorporate three axes (attributes).</a:t>
            </a:r>
          </a:p>
        </p:txBody>
      </p:sp>
      <p:pic>
        <p:nvPicPr>
          <p:cNvPr id="10" name="Picture 9">
            <a:extLst>
              <a:ext uri="{FF2B5EF4-FFF2-40B4-BE49-F238E27FC236}">
                <a16:creationId xmlns:a16="http://schemas.microsoft.com/office/drawing/2014/main" id="{4882FB53-2B76-4205-AE8D-B445F2143F63}"/>
              </a:ext>
            </a:extLst>
          </p:cNvPr>
          <p:cNvPicPr>
            <a:picLocks noChangeAspect="1"/>
          </p:cNvPicPr>
          <p:nvPr/>
        </p:nvPicPr>
        <p:blipFill>
          <a:blip r:embed="rId2"/>
          <a:stretch>
            <a:fillRect/>
          </a:stretch>
        </p:blipFill>
        <p:spPr>
          <a:xfrm>
            <a:off x="405175" y="2157556"/>
            <a:ext cx="4073053" cy="2950862"/>
          </a:xfrm>
          <a:prstGeom prst="rect">
            <a:avLst/>
          </a:prstGeom>
        </p:spPr>
      </p:pic>
      <p:sp>
        <p:nvSpPr>
          <p:cNvPr id="12" name="TextBox 11">
            <a:extLst>
              <a:ext uri="{FF2B5EF4-FFF2-40B4-BE49-F238E27FC236}">
                <a16:creationId xmlns:a16="http://schemas.microsoft.com/office/drawing/2014/main" id="{169C0493-3F08-4A52-B4A8-09163A075A74}"/>
              </a:ext>
            </a:extLst>
          </p:cNvPr>
          <p:cNvSpPr txBox="1"/>
          <p:nvPr/>
        </p:nvSpPr>
        <p:spPr>
          <a:xfrm>
            <a:off x="1823935" y="5202824"/>
            <a:ext cx="990656"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3D scatter plot</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142958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Visualization of three-dimensional data: Scatter Matrixes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26</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16399" y="834715"/>
                <a:ext cx="8378825" cy="1796618"/>
              </a:xfrm>
            </p:spPr>
            <p:txBody>
              <a:bodyPr/>
              <a:lstStyle/>
              <a:p>
                <a:r>
                  <a:rPr lang="en-US" dirty="0"/>
                  <a:t>A matrix of scatter plots </a:t>
                </a:r>
                <a14:m>
                  <m:oMath xmlns:m="http://schemas.openxmlformats.org/officeDocument/2006/math">
                    <m:r>
                      <a:rPr lang="de-DE" b="0" i="1" dirty="0" smtClean="0">
                        <a:latin typeface="Cambria Math" panose="02040503050406030204" pitchFamily="18" charset="0"/>
                      </a:rPr>
                      <m:t>𝑚</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𝑚</m:t>
                    </m:r>
                  </m:oMath>
                </a14:m>
                <a:r>
                  <a:rPr lang="en-US" dirty="0"/>
                  <a:t> where </a:t>
                </a:r>
                <a14:m>
                  <m:oMath xmlns:m="http://schemas.openxmlformats.org/officeDocument/2006/math">
                    <m:r>
                      <a:rPr lang="de-DE" i="1" dirty="0">
                        <a:latin typeface="Cambria Math" panose="02040503050406030204" pitchFamily="18" charset="0"/>
                      </a:rPr>
                      <m:t>𝑚</m:t>
                    </m:r>
                  </m:oMath>
                </a14:m>
                <a:r>
                  <a:rPr lang="en-US" dirty="0"/>
                  <a:t> is the number of attributes (data dimensionality)</a:t>
                </a:r>
              </a:p>
              <a:p>
                <a:r>
                  <a:rPr lang="en-US" dirty="0"/>
                  <a:t>For </a:t>
                </a:r>
                <a:r>
                  <a:rPr lang="en-US" i="1" dirty="0"/>
                  <a:t>m </a:t>
                </a:r>
                <a:r>
                  <a:rPr lang="en-US" dirty="0"/>
                  <a:t>attributes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GB" b="0" i="1" smtClean="0">
                                <a:latin typeface="Cambria Math" panose="02040503050406030204" pitchFamily="18" charset="0"/>
                              </a:rPr>
                              <m:t>𝑚</m:t>
                            </m:r>
                          </m:num>
                          <m:den>
                            <m:r>
                              <a:rPr lang="en-GB" b="0" i="1" smtClean="0">
                                <a:latin typeface="Cambria Math" panose="02040503050406030204" pitchFamily="18" charset="0"/>
                              </a:rPr>
                              <m:t>2</m:t>
                            </m:r>
                          </m:den>
                        </m:f>
                      </m:e>
                    </m:d>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−1)</m:t>
                    </m:r>
                  </m:oMath>
                </a14:m>
                <a:r>
                  <a:rPr lang="en-US" dirty="0"/>
                  <a:t> possible scatter plots</a:t>
                </a:r>
              </a:p>
              <a:p>
                <a:r>
                  <a:rPr lang="en-US" dirty="0"/>
                  <a:t>e.g. For 50 attributes there are 2450 scatter plots!</a:t>
                </a:r>
              </a:p>
              <a:p>
                <a:endParaRPr lang="en-GB"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16399" y="834715"/>
                <a:ext cx="8378825" cy="1796618"/>
              </a:xfrm>
              <a:blipFill>
                <a:blip r:embed="rId3"/>
                <a:stretch>
                  <a:fillRect l="-1820" t="-4746"/>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9" name="Picture 8">
            <a:extLst>
              <a:ext uri="{FF2B5EF4-FFF2-40B4-BE49-F238E27FC236}">
                <a16:creationId xmlns:a16="http://schemas.microsoft.com/office/drawing/2014/main" id="{A4856C05-9514-4B8C-88AF-E6E883B52E86}"/>
              </a:ext>
            </a:extLst>
          </p:cNvPr>
          <p:cNvPicPr>
            <a:picLocks noChangeAspect="1"/>
          </p:cNvPicPr>
          <p:nvPr/>
        </p:nvPicPr>
        <p:blipFill>
          <a:blip r:embed="rId4"/>
          <a:stretch>
            <a:fillRect/>
          </a:stretch>
        </p:blipFill>
        <p:spPr>
          <a:xfrm>
            <a:off x="2699883" y="2514600"/>
            <a:ext cx="4075698" cy="2627863"/>
          </a:xfrm>
          <a:prstGeom prst="rect">
            <a:avLst/>
          </a:prstGeom>
          <a:ln>
            <a:solidFill>
              <a:schemeClr val="bg1">
                <a:lumMod val="50000"/>
              </a:schemeClr>
            </a:solidFill>
          </a:ln>
        </p:spPr>
      </p:pic>
      <p:sp>
        <p:nvSpPr>
          <p:cNvPr id="11" name="TextBox 10">
            <a:extLst>
              <a:ext uri="{FF2B5EF4-FFF2-40B4-BE49-F238E27FC236}">
                <a16:creationId xmlns:a16="http://schemas.microsoft.com/office/drawing/2014/main" id="{F79C484F-1E7C-4AF1-94DE-37B26AD3E398}"/>
              </a:ext>
            </a:extLst>
          </p:cNvPr>
          <p:cNvSpPr txBox="1"/>
          <p:nvPr/>
        </p:nvSpPr>
        <p:spPr>
          <a:xfrm>
            <a:off x="4242564" y="5219037"/>
            <a:ext cx="94897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Scatter matrix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2997024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Parallel Coordinates Plot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27</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1035996"/>
            <a:ext cx="3940293" cy="4171683"/>
          </a:xfrm>
        </p:spPr>
        <p:txBody>
          <a:bodyPr/>
          <a:lstStyle/>
          <a:p>
            <a:r>
              <a:rPr lang="en-US" sz="1600" dirty="0"/>
              <a:t>Parallel coordinates draw the coordinate axes for each attribute parallel to each other, so that there is no limitation for the number of axes to be displayed.</a:t>
            </a:r>
          </a:p>
          <a:p>
            <a:r>
              <a:rPr lang="en-US" sz="1600" dirty="0"/>
              <a:t>For each data object, a polyline is drawn connecting the values of the attributes on the corresponding axes.</a:t>
            </a:r>
            <a:endParaRPr lang="de-DE" sz="1600" dirty="0"/>
          </a:p>
          <a:p>
            <a:r>
              <a:rPr lang="de-DE" sz="1600" dirty="0"/>
              <a:t>Maintains the original attributes </a:t>
            </a:r>
          </a:p>
          <a:p>
            <a:r>
              <a:rPr lang="de-DE" sz="1600" dirty="0"/>
              <a:t>Limited number of entries</a:t>
            </a:r>
          </a:p>
          <a:p>
            <a:r>
              <a:rPr lang="de-DE" sz="1600" dirty="0"/>
              <a:t>How do we spot correlation between features?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grpSp>
        <p:nvGrpSpPr>
          <p:cNvPr id="8" name="Group 7"/>
          <p:cNvGrpSpPr/>
          <p:nvPr/>
        </p:nvGrpSpPr>
        <p:grpSpPr>
          <a:xfrm>
            <a:off x="4455269" y="1670644"/>
            <a:ext cx="4113380" cy="2603064"/>
            <a:chOff x="4854159" y="2064843"/>
            <a:chExt cx="3714489" cy="2277656"/>
          </a:xfrm>
        </p:grpSpPr>
        <p:pic>
          <p:nvPicPr>
            <p:cNvPr id="6" name="Picture 5"/>
            <p:cNvPicPr>
              <a:picLocks noChangeAspect="1"/>
            </p:cNvPicPr>
            <p:nvPr/>
          </p:nvPicPr>
          <p:blipFill rotWithShape="1">
            <a:blip r:embed="rId2"/>
            <a:srcRect l="17276" t="1" r="3148" b="15678"/>
            <a:stretch/>
          </p:blipFill>
          <p:spPr>
            <a:xfrm>
              <a:off x="4854159" y="2064843"/>
              <a:ext cx="3573997" cy="1898130"/>
            </a:xfrm>
            <a:prstGeom prst="rect">
              <a:avLst/>
            </a:prstGeom>
          </p:spPr>
        </p:pic>
        <p:sp>
          <p:nvSpPr>
            <p:cNvPr id="7" name="TextBox 6"/>
            <p:cNvSpPr txBox="1"/>
            <p:nvPr/>
          </p:nvSpPr>
          <p:spPr>
            <a:xfrm flipH="1">
              <a:off x="4942464" y="4153988"/>
              <a:ext cx="3626184" cy="188511"/>
            </a:xfrm>
            <a:prstGeom prst="rect">
              <a:avLst/>
            </a:prstGeom>
            <a:solidFill>
              <a:schemeClr val="bg1"/>
            </a:solidFill>
          </p:spPr>
          <p:txBody>
            <a:bodyPr wrap="square" lIns="0" tIns="0" rIns="0" bIns="0" rtlCol="0">
              <a:spAutoFit/>
            </a:bodyPr>
            <a:lstStyle/>
            <a:p>
              <a:pPr algn="ctr">
                <a:lnSpc>
                  <a:spcPct val="100000"/>
                </a:lnSpc>
              </a:pPr>
              <a:r>
                <a:rPr lang="en-GB"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Parallel coordinates plot for the Iris data set</a:t>
              </a:r>
              <a:endParaRPr lang="en-US"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2124828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Parallel Coordinates Plot: „Cube Data“</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28</a:t>
            </a:fld>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8" name="Picture 7"/>
          <p:cNvPicPr>
            <a:picLocks noChangeAspect="1"/>
          </p:cNvPicPr>
          <p:nvPr/>
        </p:nvPicPr>
        <p:blipFill>
          <a:blip r:embed="rId2"/>
          <a:stretch>
            <a:fillRect/>
          </a:stretch>
        </p:blipFill>
        <p:spPr>
          <a:xfrm>
            <a:off x="2167213" y="1229885"/>
            <a:ext cx="4809574" cy="3452907"/>
          </a:xfrm>
          <a:prstGeom prst="rect">
            <a:avLst/>
          </a:prstGeom>
        </p:spPr>
      </p:pic>
      <p:sp>
        <p:nvSpPr>
          <p:cNvPr id="4" name="TextBox 3">
            <a:extLst>
              <a:ext uri="{FF2B5EF4-FFF2-40B4-BE49-F238E27FC236}">
                <a16:creationId xmlns:a16="http://schemas.microsoft.com/office/drawing/2014/main" id="{B544D51E-813E-4FCE-982D-4FCAFC843764}"/>
              </a:ext>
            </a:extLst>
          </p:cNvPr>
          <p:cNvSpPr txBox="1"/>
          <p:nvPr/>
        </p:nvSpPr>
        <p:spPr>
          <a:xfrm flipH="1">
            <a:off x="2564204" y="4914298"/>
            <a:ext cx="4015592" cy="215444"/>
          </a:xfrm>
          <a:prstGeom prst="rect">
            <a:avLst/>
          </a:prstGeom>
          <a:solidFill>
            <a:schemeClr val="bg1"/>
          </a:solidFill>
        </p:spPr>
        <p:txBody>
          <a:bodyPr wrap="square" lIns="0" tIns="0" rIns="0" bIns="0" rtlCol="0">
            <a:spAutoFit/>
          </a:bodyPr>
          <a:lstStyle/>
          <a:p>
            <a:pPr algn="ctr">
              <a:lnSpc>
                <a:spcPct val="100000"/>
              </a:lnSpc>
            </a:pPr>
            <a:r>
              <a:rPr lang="en-GB"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Parallel coordinates plot for the Cube data</a:t>
            </a:r>
            <a:endParaRPr lang="en-US"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BE114B4A-760C-47E6-8B8B-0339A5338023}"/>
              </a:ext>
            </a:extLst>
          </p:cNvPr>
          <p:cNvPicPr>
            <a:picLocks noChangeAspect="1"/>
          </p:cNvPicPr>
          <p:nvPr/>
        </p:nvPicPr>
        <p:blipFill>
          <a:blip r:embed="rId3"/>
          <a:stretch>
            <a:fillRect/>
          </a:stretch>
        </p:blipFill>
        <p:spPr>
          <a:xfrm>
            <a:off x="7408555" y="4293864"/>
            <a:ext cx="1463051" cy="1059957"/>
          </a:xfrm>
          <a:prstGeom prst="rect">
            <a:avLst/>
          </a:prstGeom>
        </p:spPr>
      </p:pic>
    </p:spTree>
    <p:extLst>
      <p:ext uri="{BB962C8B-B14F-4D97-AF65-F5344CB8AC3E}">
        <p14:creationId xmlns:p14="http://schemas.microsoft.com/office/powerpoint/2010/main" val="1151616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Radar Plot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29</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58775" y="828127"/>
            <a:ext cx="8378825" cy="1604425"/>
          </a:xfrm>
        </p:spPr>
        <p:txBody>
          <a:bodyPr/>
          <a:lstStyle/>
          <a:p>
            <a:r>
              <a:rPr lang="de-DE" dirty="0"/>
              <a:t>Similar idea of the Parallel Coordinates plot</a:t>
            </a:r>
          </a:p>
          <a:p>
            <a:r>
              <a:rPr lang="de-DE" dirty="0"/>
              <a:t>Axes are drawn in a star-like fashion intersecting in one point</a:t>
            </a:r>
          </a:p>
          <a:p>
            <a:r>
              <a:rPr lang="de-DE" dirty="0"/>
              <a:t>Also called spider plots</a:t>
            </a:r>
          </a:p>
          <a:p>
            <a:r>
              <a:rPr lang="de-DE" dirty="0"/>
              <a:t>Suitable for small datasets</a:t>
            </a:r>
          </a:p>
          <a:p>
            <a:endParaRPr lang="de-DE" dirty="0"/>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9" name="TextBox 8">
            <a:extLst>
              <a:ext uri="{FF2B5EF4-FFF2-40B4-BE49-F238E27FC236}">
                <a16:creationId xmlns:a16="http://schemas.microsoft.com/office/drawing/2014/main" id="{EDAE2365-FAF3-4563-9631-40C06E03E822}"/>
              </a:ext>
            </a:extLst>
          </p:cNvPr>
          <p:cNvSpPr txBox="1"/>
          <p:nvPr/>
        </p:nvSpPr>
        <p:spPr>
          <a:xfrm flipH="1">
            <a:off x="2454759" y="5011773"/>
            <a:ext cx="4015592" cy="215444"/>
          </a:xfrm>
          <a:prstGeom prst="rect">
            <a:avLst/>
          </a:prstGeom>
          <a:solidFill>
            <a:schemeClr val="bg1"/>
          </a:solidFill>
        </p:spPr>
        <p:txBody>
          <a:bodyPr wrap="square" lIns="0" tIns="0" rIns="0" bIns="0" rtlCol="0">
            <a:spAutoFit/>
          </a:bodyPr>
          <a:lstStyle/>
          <a:p>
            <a:pPr algn="ctr">
              <a:lnSpc>
                <a:spcPct val="100000"/>
              </a:lnSpc>
            </a:pPr>
            <a:r>
              <a:rPr lang="en-GB"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Radar plot for the Iris data set</a:t>
            </a:r>
            <a:endParaRPr lang="en-US"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8" name="Picture 7" descr="Chart&#10;&#10;Description automatically generated">
            <a:extLst>
              <a:ext uri="{FF2B5EF4-FFF2-40B4-BE49-F238E27FC236}">
                <a16:creationId xmlns:a16="http://schemas.microsoft.com/office/drawing/2014/main" id="{49EE83E3-0549-46C3-8E11-02C7D9426CF7}"/>
              </a:ext>
            </a:extLst>
          </p:cNvPr>
          <p:cNvPicPr>
            <a:picLocks noChangeAspect="1"/>
          </p:cNvPicPr>
          <p:nvPr/>
        </p:nvPicPr>
        <p:blipFill>
          <a:blip r:embed="rId2"/>
          <a:stretch>
            <a:fillRect/>
          </a:stretch>
        </p:blipFill>
        <p:spPr>
          <a:xfrm>
            <a:off x="2454759" y="2635868"/>
            <a:ext cx="4205348" cy="2327142"/>
          </a:xfrm>
          <a:prstGeom prst="rect">
            <a:avLst/>
          </a:prstGeom>
        </p:spPr>
      </p:pic>
    </p:spTree>
    <p:extLst>
      <p:ext uri="{BB962C8B-B14F-4D97-AF65-F5344CB8AC3E}">
        <p14:creationId xmlns:p14="http://schemas.microsoft.com/office/powerpoint/2010/main" val="391146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Content of this lesson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7400368" cy="4185347"/>
          </a:xfrm>
        </p:spPr>
        <p:txBody>
          <a:bodyPr/>
          <a:lstStyle/>
          <a:p>
            <a:r>
              <a:rPr lang="de-DE" dirty="0"/>
              <a:t>Methods for One and Two Attributes</a:t>
            </a:r>
          </a:p>
          <a:p>
            <a:pPr lvl="1"/>
            <a:r>
              <a:rPr lang="de-DE" sz="1600" dirty="0"/>
              <a:t>Barchart and Histogram</a:t>
            </a:r>
          </a:p>
          <a:p>
            <a:pPr lvl="1"/>
            <a:r>
              <a:rPr lang="de-DE" sz="1600" dirty="0"/>
              <a:t>Boxplot</a:t>
            </a:r>
          </a:p>
          <a:p>
            <a:pPr lvl="1"/>
            <a:r>
              <a:rPr lang="de-DE" sz="1600" dirty="0"/>
              <a:t>Scatter plot and density plot</a:t>
            </a:r>
          </a:p>
          <a:p>
            <a:endParaRPr lang="de-DE" sz="1600" dirty="0"/>
          </a:p>
          <a:p>
            <a:r>
              <a:rPr lang="de-DE" dirty="0"/>
              <a:t>Methods for Higher-dimensional Data</a:t>
            </a:r>
          </a:p>
          <a:p>
            <a:pPr lvl="1"/>
            <a:r>
              <a:rPr lang="de-DE" sz="1600" dirty="0"/>
              <a:t>Principal Component Analysis (PCA)</a:t>
            </a:r>
          </a:p>
          <a:p>
            <a:pPr lvl="1"/>
            <a:r>
              <a:rPr lang="de-DE" sz="1600" dirty="0"/>
              <a:t>Multidimensional Scaling (MDS)</a:t>
            </a:r>
          </a:p>
          <a:p>
            <a:pPr lvl="1"/>
            <a:r>
              <a:rPr lang="de-DE" sz="1600" dirty="0"/>
              <a:t>t-distributed Stochastic Neighbor Embedding (t-SNE)</a:t>
            </a:r>
          </a:p>
          <a:p>
            <a:pPr lvl="1"/>
            <a:r>
              <a:rPr lang="de-DE" sz="1600" dirty="0"/>
              <a:t>Parallel Coordinates</a:t>
            </a:r>
          </a:p>
          <a:p>
            <a:pPr lvl="1"/>
            <a:r>
              <a:rPr lang="de-DE" sz="1600" dirty="0"/>
              <a:t>Radar and Star Plots</a:t>
            </a:r>
          </a:p>
          <a:p>
            <a:pPr lvl="1"/>
            <a:r>
              <a:rPr lang="de-DE" sz="1600" dirty="0"/>
              <a:t>Sunburst Chart</a:t>
            </a:r>
          </a:p>
          <a:p>
            <a:pPr lvl="1"/>
            <a:r>
              <a:rPr lang="de-DE" sz="1600" dirty="0"/>
              <a:t>Correlation Analysis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33307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Star Plots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30</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8378825" cy="1006621"/>
          </a:xfrm>
        </p:spPr>
        <p:txBody>
          <a:bodyPr/>
          <a:lstStyle/>
          <a:p>
            <a:r>
              <a:rPr lang="de-DE" dirty="0"/>
              <a:t>In a star plot each object is drawn separately</a:t>
            </a:r>
          </a:p>
          <a:p>
            <a:r>
              <a:rPr lang="de-DE" dirty="0"/>
              <a:t>In a radar plot fashion</a:t>
            </a:r>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8" name="Picture 7">
            <a:extLst>
              <a:ext uri="{FF2B5EF4-FFF2-40B4-BE49-F238E27FC236}">
                <a16:creationId xmlns:a16="http://schemas.microsoft.com/office/drawing/2014/main" id="{7A559761-7A13-47B3-AA0E-E6EAA50C08EC}"/>
              </a:ext>
            </a:extLst>
          </p:cNvPr>
          <p:cNvPicPr>
            <a:picLocks noChangeAspect="1"/>
          </p:cNvPicPr>
          <p:nvPr/>
        </p:nvPicPr>
        <p:blipFill>
          <a:blip r:embed="rId2"/>
          <a:stretch>
            <a:fillRect/>
          </a:stretch>
        </p:blipFill>
        <p:spPr>
          <a:xfrm>
            <a:off x="1773012" y="1816708"/>
            <a:ext cx="5193938" cy="3150598"/>
          </a:xfrm>
          <a:prstGeom prst="rect">
            <a:avLst/>
          </a:prstGeom>
        </p:spPr>
      </p:pic>
      <p:sp>
        <p:nvSpPr>
          <p:cNvPr id="10" name="TextBox 9">
            <a:extLst>
              <a:ext uri="{FF2B5EF4-FFF2-40B4-BE49-F238E27FC236}">
                <a16:creationId xmlns:a16="http://schemas.microsoft.com/office/drawing/2014/main" id="{8FE63324-536B-4246-8F98-94E65522AA34}"/>
              </a:ext>
            </a:extLst>
          </p:cNvPr>
          <p:cNvSpPr txBox="1"/>
          <p:nvPr/>
        </p:nvSpPr>
        <p:spPr>
          <a:xfrm flipH="1">
            <a:off x="2564204" y="5115181"/>
            <a:ext cx="4015592" cy="215444"/>
          </a:xfrm>
          <a:prstGeom prst="rect">
            <a:avLst/>
          </a:prstGeom>
          <a:solidFill>
            <a:schemeClr val="bg1"/>
          </a:solidFill>
        </p:spPr>
        <p:txBody>
          <a:bodyPr wrap="square" lIns="0" tIns="0" rIns="0" bIns="0" rtlCol="0">
            <a:spAutoFit/>
          </a:bodyPr>
          <a:lstStyle/>
          <a:p>
            <a:pPr algn="ctr">
              <a:lnSpc>
                <a:spcPct val="100000"/>
              </a:lnSpc>
            </a:pPr>
            <a:r>
              <a:rPr lang="en-GB"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Star plot for the Iris data set</a:t>
            </a:r>
            <a:endParaRPr lang="en-US" sz="14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202157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Sunburst Chart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31</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16399" y="3633845"/>
            <a:ext cx="8378825" cy="1774733"/>
          </a:xfrm>
        </p:spPr>
        <p:txBody>
          <a:bodyPr/>
          <a:lstStyle/>
          <a:p>
            <a:r>
              <a:rPr lang="de-DE" sz="1800" dirty="0"/>
              <a:t>Display multidimensional hierarchical nominal data in a radial layout</a:t>
            </a:r>
          </a:p>
          <a:p>
            <a:r>
              <a:rPr lang="de-DE" sz="1800" dirty="0"/>
              <a:t>One section </a:t>
            </a:r>
            <a:r>
              <a:rPr lang="de-DE" sz="1800" dirty="0">
                <a:sym typeface="Wingdings" panose="05000000000000000000" pitchFamily="2" charset="2"/>
              </a:rPr>
              <a:t></a:t>
            </a:r>
            <a:r>
              <a:rPr lang="de-DE" sz="1800" dirty="0"/>
              <a:t> one attribute</a:t>
            </a:r>
          </a:p>
          <a:p>
            <a:r>
              <a:rPr lang="de-DE" sz="1800" dirty="0"/>
              <a:t>Root attribute in the center, external sections are attributes located deeper in the hierarchy </a:t>
            </a:r>
          </a:p>
          <a:p>
            <a:r>
              <a:rPr lang="de-DE" sz="1800" dirty="0"/>
              <a:t>Area of a section represents the accumulated value of all descending sections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6" name="Picture 5"/>
          <p:cNvPicPr>
            <a:picLocks noChangeAspect="1"/>
          </p:cNvPicPr>
          <p:nvPr/>
        </p:nvPicPr>
        <p:blipFill rotWithShape="1">
          <a:blip r:embed="rId2"/>
          <a:srcRect t="-1" b="15464"/>
          <a:stretch/>
        </p:blipFill>
        <p:spPr>
          <a:xfrm>
            <a:off x="2389196" y="773321"/>
            <a:ext cx="3821915" cy="2701584"/>
          </a:xfrm>
          <a:prstGeom prst="rect">
            <a:avLst/>
          </a:prstGeom>
          <a:ln>
            <a:solidFill>
              <a:schemeClr val="tx2"/>
            </a:solidFill>
          </a:ln>
        </p:spPr>
      </p:pic>
    </p:spTree>
    <p:extLst>
      <p:ext uri="{BB962C8B-B14F-4D97-AF65-F5344CB8AC3E}">
        <p14:creationId xmlns:p14="http://schemas.microsoft.com/office/powerpoint/2010/main" val="78208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Visualization of higher-dimensional data</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pPr marL="6350" indent="0">
              <a:buNone/>
            </a:pPr>
            <a:endParaRPr lang="en-GB" dirty="0"/>
          </a:p>
          <a:p>
            <a:pPr marL="6350" indent="0">
              <a:buNone/>
            </a:pPr>
            <a:r>
              <a:rPr lang="en-US" b="1" dirty="0"/>
              <a:t>How can we transform a higher-dimensional data set to have two or three dimensions?</a:t>
            </a:r>
          </a:p>
          <a:p>
            <a:r>
              <a:rPr lang="en-US" dirty="0"/>
              <a:t>Preserve as much of the “structure” of the original data</a:t>
            </a:r>
          </a:p>
          <a:p>
            <a:r>
              <a:rPr lang="en-GB" dirty="0"/>
              <a:t>Define a measure to evaluate how well the original structure of the high-dimensional dataset is preserved after transformation</a:t>
            </a:r>
          </a:p>
          <a:p>
            <a:r>
              <a:rPr lang="en-GB" dirty="0"/>
              <a:t>Find the transformation that gives the best value for the given measure</a:t>
            </a:r>
            <a:endParaRPr lang="en-US"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903062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EBC420-FDE8-400C-8B1B-72C4584BBAEA}"/>
              </a:ext>
            </a:extLst>
          </p:cNvPr>
          <p:cNvSpPr>
            <a:spLocks noGrp="1"/>
          </p:cNvSpPr>
          <p:nvPr>
            <p:ph type="ctrTitle"/>
          </p:nvPr>
        </p:nvSpPr>
        <p:spPr>
          <a:xfrm>
            <a:off x="1224516" y="1044000"/>
            <a:ext cx="5484553" cy="646331"/>
          </a:xfrm>
        </p:spPr>
        <p:txBody>
          <a:bodyPr/>
          <a:lstStyle/>
          <a:p>
            <a:r>
              <a:rPr lang="de-DE" dirty="0"/>
              <a:t>Correlation Analysis</a:t>
            </a:r>
            <a:endParaRPr lang="en-GB" dirty="0"/>
          </a:p>
        </p:txBody>
      </p:sp>
      <p:sp>
        <p:nvSpPr>
          <p:cNvPr id="2" name="Slide Number Placeholder 1">
            <a:extLst>
              <a:ext uri="{FF2B5EF4-FFF2-40B4-BE49-F238E27FC236}">
                <a16:creationId xmlns:a16="http://schemas.microsoft.com/office/drawing/2014/main" id="{24E25B89-AC5D-43B2-B43F-56A2E28C296A}"/>
              </a:ext>
            </a:extLst>
          </p:cNvPr>
          <p:cNvSpPr>
            <a:spLocks noGrp="1"/>
          </p:cNvSpPr>
          <p:nvPr>
            <p:ph type="sldNum" sz="quarter" idx="4"/>
          </p:nvPr>
        </p:nvSpPr>
        <p:spPr/>
        <p:txBody>
          <a:bodyPr/>
          <a:lstStyle/>
          <a:p>
            <a:fld id="{15C29056-5AFA-7949-831A-3EC086771171}" type="slidenum">
              <a:rPr lang="de-DE" smtClean="0"/>
              <a:pPr/>
              <a:t>33</a:t>
            </a:fld>
            <a:endParaRPr lang="de-DE" dirty="0"/>
          </a:p>
        </p:txBody>
      </p:sp>
      <p:sp>
        <p:nvSpPr>
          <p:cNvPr id="6" name="Footer Placeholder 5">
            <a:extLst>
              <a:ext uri="{FF2B5EF4-FFF2-40B4-BE49-F238E27FC236}">
                <a16:creationId xmlns:a16="http://schemas.microsoft.com/office/drawing/2014/main" id="{E5D61AA8-D7AB-4A14-A18F-E3D23F163401}"/>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500744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C350-AE20-4CD3-A984-9D2E4E27D075}"/>
              </a:ext>
            </a:extLst>
          </p:cNvPr>
          <p:cNvSpPr>
            <a:spLocks noGrp="1"/>
          </p:cNvSpPr>
          <p:nvPr>
            <p:ph type="title"/>
          </p:nvPr>
        </p:nvSpPr>
        <p:spPr/>
        <p:txBody>
          <a:bodyPr/>
          <a:lstStyle/>
          <a:p>
            <a:r>
              <a:rPr lang="de-DE" dirty="0"/>
              <a:t>Similarity in behavior</a:t>
            </a:r>
            <a:endParaRPr lang="en-GB" dirty="0"/>
          </a:p>
        </p:txBody>
      </p:sp>
      <p:sp>
        <p:nvSpPr>
          <p:cNvPr id="3" name="Slide Number Placeholder 2">
            <a:extLst>
              <a:ext uri="{FF2B5EF4-FFF2-40B4-BE49-F238E27FC236}">
                <a16:creationId xmlns:a16="http://schemas.microsoft.com/office/drawing/2014/main" id="{BE42FDF4-7637-4412-829F-03CAD904FFAD}"/>
              </a:ext>
            </a:extLst>
          </p:cNvPr>
          <p:cNvSpPr>
            <a:spLocks noGrp="1"/>
          </p:cNvSpPr>
          <p:nvPr>
            <p:ph type="sldNum" sz="quarter" idx="13"/>
          </p:nvPr>
        </p:nvSpPr>
        <p:spPr/>
        <p:txBody>
          <a:bodyPr/>
          <a:lstStyle/>
          <a:p>
            <a:fld id="{15C29056-5AFA-7949-831A-3EC086771171}" type="slidenum">
              <a:rPr lang="de-DE" smtClean="0"/>
              <a:pPr/>
              <a:t>34</a:t>
            </a:fld>
            <a:endParaRPr lang="de-DE" dirty="0"/>
          </a:p>
        </p:txBody>
      </p:sp>
      <p:sp>
        <p:nvSpPr>
          <p:cNvPr id="4" name="Text Placeholder 3">
            <a:extLst>
              <a:ext uri="{FF2B5EF4-FFF2-40B4-BE49-F238E27FC236}">
                <a16:creationId xmlns:a16="http://schemas.microsoft.com/office/drawing/2014/main" id="{CFC82C80-75A4-4AE0-9968-DE2E3694E2B4}"/>
              </a:ext>
            </a:extLst>
          </p:cNvPr>
          <p:cNvSpPr>
            <a:spLocks noGrp="1"/>
          </p:cNvSpPr>
          <p:nvPr>
            <p:ph type="body" sz="quarter" idx="14"/>
          </p:nvPr>
        </p:nvSpPr>
        <p:spPr/>
        <p:txBody>
          <a:bodyPr/>
          <a:lstStyle/>
          <a:p>
            <a:pPr marL="6350" indent="0">
              <a:buNone/>
            </a:pPr>
            <a:r>
              <a:rPr lang="de-DE" dirty="0"/>
              <a:t>How can we measure the similarity in behavior of two attributes?</a:t>
            </a:r>
          </a:p>
          <a:p>
            <a:endParaRPr lang="de-DE" dirty="0"/>
          </a:p>
          <a:p>
            <a:endParaRPr lang="de-DE" dirty="0"/>
          </a:p>
          <a:p>
            <a:r>
              <a:rPr lang="en-GB" dirty="0"/>
              <a:t>Pearson’s correlation coefficient</a:t>
            </a:r>
          </a:p>
          <a:p>
            <a:r>
              <a:rPr lang="en-GB" dirty="0"/>
              <a:t>Spearman’s rank correlation coefficient (Spearman’s rho)</a:t>
            </a:r>
          </a:p>
        </p:txBody>
      </p:sp>
      <p:sp>
        <p:nvSpPr>
          <p:cNvPr id="5" name="Footer Placeholder 4">
            <a:extLst>
              <a:ext uri="{FF2B5EF4-FFF2-40B4-BE49-F238E27FC236}">
                <a16:creationId xmlns:a16="http://schemas.microsoft.com/office/drawing/2014/main" id="{160AEB45-1FC4-45B0-AB0E-8F9A40DFAC7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2541924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EABB-D7EE-47FF-B425-658739049494}"/>
              </a:ext>
            </a:extLst>
          </p:cNvPr>
          <p:cNvSpPr>
            <a:spLocks noGrp="1"/>
          </p:cNvSpPr>
          <p:nvPr>
            <p:ph type="title"/>
          </p:nvPr>
        </p:nvSpPr>
        <p:spPr/>
        <p:txBody>
          <a:bodyPr/>
          <a:lstStyle/>
          <a:p>
            <a:r>
              <a:rPr lang="de-DE" dirty="0"/>
              <a:t>Pearson‘s correlation coefficient</a:t>
            </a:r>
            <a:endParaRPr lang="en-GB" dirty="0"/>
          </a:p>
        </p:txBody>
      </p:sp>
      <p:sp>
        <p:nvSpPr>
          <p:cNvPr id="3" name="Slide Number Placeholder 2">
            <a:extLst>
              <a:ext uri="{FF2B5EF4-FFF2-40B4-BE49-F238E27FC236}">
                <a16:creationId xmlns:a16="http://schemas.microsoft.com/office/drawing/2014/main" id="{7E59CD9D-23B2-4367-AAB9-00D27EE2F19D}"/>
              </a:ext>
            </a:extLst>
          </p:cNvPr>
          <p:cNvSpPr>
            <a:spLocks noGrp="1"/>
          </p:cNvSpPr>
          <p:nvPr>
            <p:ph type="sldNum" sz="quarter" idx="13"/>
          </p:nvPr>
        </p:nvSpPr>
        <p:spPr/>
        <p:txBody>
          <a:bodyPr/>
          <a:lstStyle/>
          <a:p>
            <a:fld id="{15C29056-5AFA-7949-831A-3EC086771171}" type="slidenum">
              <a:rPr lang="de-DE" smtClean="0"/>
              <a:pPr/>
              <a:t>35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B127FAC-6E02-47A0-9C66-DC803BE8658C}"/>
                  </a:ext>
                </a:extLst>
              </p:cNvPr>
              <p:cNvSpPr>
                <a:spLocks noGrp="1"/>
              </p:cNvSpPr>
              <p:nvPr>
                <p:ph type="body" sz="quarter" idx="14"/>
              </p:nvPr>
            </p:nvSpPr>
            <p:spPr/>
            <p:txBody>
              <a:bodyPr/>
              <a:lstStyle/>
              <a:p>
                <a:pPr algn="l"/>
                <a:r>
                  <a:rPr lang="en-GB" sz="1800" b="1" i="0" u="none" strike="noStrike" baseline="0" dirty="0" smtClean="0">
                    <a:solidFill>
                      <a:schemeClr val="tx1">
                        <a:lumMod val="75000"/>
                      </a:schemeClr>
                    </a:solidFill>
                  </a:rPr>
                  <a:t>Pearson’s correlation coefficient </a:t>
                </a:r>
                <a:r>
                  <a:rPr lang="en-GB" sz="1800" b="0" i="0" u="none" strike="noStrike" baseline="0" dirty="0">
                    <a:solidFill>
                      <a:schemeClr val="tx1">
                        <a:lumMod val="75000"/>
                      </a:schemeClr>
                    </a:solidFill>
                  </a:rPr>
                  <a:t>is a measure for the </a:t>
                </a:r>
                <a:r>
                  <a:rPr lang="en-GB" sz="1800" b="1" i="0" u="none" strike="noStrike" baseline="0" dirty="0">
                    <a:solidFill>
                      <a:schemeClr val="tx1">
                        <a:lumMod val="75000"/>
                      </a:schemeClr>
                    </a:solidFill>
                  </a:rPr>
                  <a:t>linear relationship </a:t>
                </a:r>
                <a:r>
                  <a:rPr lang="en-GB" sz="1800" b="0" i="0" u="none" strike="noStrike" baseline="0" dirty="0">
                    <a:solidFill>
                      <a:schemeClr val="tx1">
                        <a:lumMod val="75000"/>
                      </a:schemeClr>
                    </a:solidFill>
                  </a:rPr>
                  <a:t>between two </a:t>
                </a:r>
                <a:r>
                  <a:rPr lang="en-GB" sz="1800" b="1" i="0" u="none" strike="noStrike" baseline="0" dirty="0">
                    <a:solidFill>
                      <a:schemeClr val="tx1">
                        <a:lumMod val="75000"/>
                      </a:schemeClr>
                    </a:solidFill>
                  </a:rPr>
                  <a:t>numerical </a:t>
                </a:r>
                <a:r>
                  <a:rPr lang="en-GB" sz="1800" b="0" i="0" u="none" strike="noStrike" baseline="0" dirty="0">
                    <a:solidFill>
                      <a:schemeClr val="tx1">
                        <a:lumMod val="75000"/>
                      </a:schemeClr>
                    </a:solidFill>
                  </a:rPr>
                  <a:t>attributes </a:t>
                </a:r>
                <a:r>
                  <a:rPr lang="en-GB" sz="1800" b="0" i="1" u="none" strike="noStrike" baseline="0" dirty="0">
                    <a:solidFill>
                      <a:schemeClr val="tx1">
                        <a:lumMod val="75000"/>
                      </a:schemeClr>
                    </a:solidFill>
                  </a:rPr>
                  <a:t>X </a:t>
                </a:r>
                <a:r>
                  <a:rPr lang="en-GB" sz="1800" b="0" i="0" u="none" strike="noStrike" baseline="0" dirty="0">
                    <a:solidFill>
                      <a:schemeClr val="tx1">
                        <a:lumMod val="75000"/>
                      </a:schemeClr>
                    </a:solidFill>
                  </a:rPr>
                  <a:t>and </a:t>
                </a:r>
                <a:r>
                  <a:rPr lang="en-GB" sz="1800" b="0" i="1" u="none" strike="noStrike" baseline="0" dirty="0">
                    <a:solidFill>
                      <a:schemeClr val="tx1">
                        <a:lumMod val="75000"/>
                      </a:schemeClr>
                    </a:solidFill>
                  </a:rPr>
                  <a:t>Y </a:t>
                </a:r>
                <a:r>
                  <a:rPr lang="en-GB" sz="1800" b="0" i="0" u="none" strike="noStrike" baseline="0" dirty="0">
                    <a:solidFill>
                      <a:schemeClr val="tx1">
                        <a:lumMod val="75000"/>
                      </a:schemeClr>
                    </a:solidFill>
                  </a:rPr>
                  <a:t>and is defined as:</a:t>
                </a:r>
              </a:p>
              <a:p>
                <a:pPr algn="l"/>
                <a:endParaRPr lang="en-GB" sz="1000" b="0" i="0" u="none" strike="noStrike" baseline="0" dirty="0">
                  <a:solidFill>
                    <a:schemeClr val="tx1">
                      <a:lumMod val="75000"/>
                    </a:schemeClr>
                  </a:solidFill>
                </a:endParaRPr>
              </a:p>
              <a:p>
                <a:pPr marL="6350" indent="0">
                  <a:buNone/>
                </a:pPr>
                <a14:m>
                  <m:oMathPara xmlns:m="http://schemas.openxmlformats.org/officeDocument/2006/math">
                    <m:oMathParaPr>
                      <m:jc m:val="centerGroup"/>
                    </m:oMathParaPr>
                    <m:oMath xmlns:m="http://schemas.openxmlformats.org/officeDocument/2006/math">
                      <m:sSub>
                        <m:sSubPr>
                          <m:ctrlPr>
                            <a:rPr lang="en-GB" sz="1800" b="0" i="1" u="none" strike="noStrike" baseline="0" smtClean="0">
                              <a:solidFill>
                                <a:schemeClr val="tx1">
                                  <a:lumMod val="75000"/>
                                </a:schemeClr>
                              </a:solidFill>
                              <a:latin typeface="Cambria Math" panose="02040503050406030204" pitchFamily="18" charset="0"/>
                            </a:rPr>
                          </m:ctrlPr>
                        </m:sSubPr>
                        <m:e>
                          <m:r>
                            <a:rPr lang="de-DE" sz="1800" b="0" i="1" u="none" strike="noStrike" baseline="0" smtClean="0">
                              <a:solidFill>
                                <a:schemeClr val="tx1">
                                  <a:lumMod val="75000"/>
                                </a:schemeClr>
                              </a:solidFill>
                              <a:latin typeface="Cambria Math" panose="02040503050406030204" pitchFamily="18" charset="0"/>
                            </a:rPr>
                            <m:t>𝑟</m:t>
                          </m:r>
                        </m:e>
                        <m:sub>
                          <m:r>
                            <a:rPr lang="de-DE" sz="1800" b="0" i="1" u="none" strike="noStrike" baseline="0" smtClean="0">
                              <a:solidFill>
                                <a:schemeClr val="tx1">
                                  <a:lumMod val="75000"/>
                                </a:schemeClr>
                              </a:solidFill>
                              <a:latin typeface="Cambria Math" panose="02040503050406030204" pitchFamily="18" charset="0"/>
                            </a:rPr>
                            <m:t>𝑥𝑦</m:t>
                          </m:r>
                        </m:sub>
                      </m:sSub>
                      <m:r>
                        <a:rPr lang="de-DE" sz="1800" b="0" i="1" u="none" strike="noStrike" baseline="0" smtClean="0">
                          <a:solidFill>
                            <a:schemeClr val="tx1">
                              <a:lumMod val="75000"/>
                            </a:schemeClr>
                          </a:solidFill>
                          <a:latin typeface="Cambria Math" panose="02040503050406030204" pitchFamily="18" charset="0"/>
                        </a:rPr>
                        <m:t>=</m:t>
                      </m:r>
                      <m:f>
                        <m:fPr>
                          <m:ctrlPr>
                            <a:rPr lang="de-DE" sz="1800" b="0" i="1" u="none" strike="noStrike" baseline="0" smtClean="0">
                              <a:solidFill>
                                <a:schemeClr val="tx1">
                                  <a:lumMod val="75000"/>
                                </a:schemeClr>
                              </a:solidFill>
                              <a:latin typeface="Cambria Math" panose="02040503050406030204" pitchFamily="18" charset="0"/>
                            </a:rPr>
                          </m:ctrlPr>
                        </m:fPr>
                        <m:num>
                          <m:nary>
                            <m:naryPr>
                              <m:chr m:val="∑"/>
                              <m:limLoc m:val="subSup"/>
                              <m:ctrlPr>
                                <a:rPr lang="de-DE" sz="1800" b="0" i="1" u="none" strike="noStrike" baseline="0" smtClean="0">
                                  <a:solidFill>
                                    <a:schemeClr val="tx1">
                                      <a:lumMod val="75000"/>
                                    </a:schemeClr>
                                  </a:solidFill>
                                  <a:latin typeface="Cambria Math" panose="02040503050406030204" pitchFamily="18" charset="0"/>
                                </a:rPr>
                              </m:ctrlPr>
                            </m:naryPr>
                            <m:sub>
                              <m:r>
                                <m:rPr>
                                  <m:brk m:alnAt="25"/>
                                </m:rPr>
                                <a:rPr lang="de-DE" sz="1800" b="0" i="1" u="none" strike="noStrike" baseline="0" smtClean="0">
                                  <a:solidFill>
                                    <a:schemeClr val="tx1">
                                      <a:lumMod val="75000"/>
                                    </a:schemeClr>
                                  </a:solidFill>
                                  <a:latin typeface="Cambria Math" panose="02040503050406030204" pitchFamily="18" charset="0"/>
                                </a:rPr>
                                <m:t>𝑖</m:t>
                              </m:r>
                              <m:r>
                                <a:rPr lang="de-DE" sz="1800" b="0" i="1" u="none" strike="noStrike" baseline="0" smtClean="0">
                                  <a:solidFill>
                                    <a:schemeClr val="tx1">
                                      <a:lumMod val="75000"/>
                                    </a:schemeClr>
                                  </a:solidFill>
                                  <a:latin typeface="Cambria Math" panose="02040503050406030204" pitchFamily="18" charset="0"/>
                                </a:rPr>
                                <m:t>=1</m:t>
                              </m:r>
                            </m:sub>
                            <m:sup>
                              <m:r>
                                <a:rPr lang="de-DE" sz="1800" b="0" i="1" u="none" strike="noStrike" baseline="0" smtClean="0">
                                  <a:solidFill>
                                    <a:schemeClr val="tx1">
                                      <a:lumMod val="75000"/>
                                    </a:schemeClr>
                                  </a:solidFill>
                                  <a:latin typeface="Cambria Math" panose="02040503050406030204" pitchFamily="18" charset="0"/>
                                </a:rPr>
                                <m:t>𝑛</m:t>
                              </m:r>
                            </m:sup>
                            <m:e>
                              <m:d>
                                <m:dPr>
                                  <m:ctrlPr>
                                    <a:rPr lang="de-DE" sz="1800" b="0" i="1" u="none" strike="noStrike" baseline="0" smtClean="0">
                                      <a:solidFill>
                                        <a:schemeClr val="tx1">
                                          <a:lumMod val="75000"/>
                                        </a:schemeClr>
                                      </a:solidFill>
                                      <a:latin typeface="Cambria Math" panose="02040503050406030204" pitchFamily="18" charset="0"/>
                                    </a:rPr>
                                  </m:ctrlPr>
                                </m:dPr>
                                <m:e>
                                  <m:sSub>
                                    <m:sSubPr>
                                      <m:ctrlPr>
                                        <a:rPr lang="de-DE" sz="1800" b="0" i="1" u="none" strike="noStrike" baseline="0" smtClean="0">
                                          <a:solidFill>
                                            <a:schemeClr val="tx1">
                                              <a:lumMod val="75000"/>
                                            </a:schemeClr>
                                          </a:solidFill>
                                          <a:latin typeface="Cambria Math" panose="02040503050406030204" pitchFamily="18" charset="0"/>
                                        </a:rPr>
                                      </m:ctrlPr>
                                    </m:sSubPr>
                                    <m:e>
                                      <m:r>
                                        <a:rPr lang="de-DE" sz="1800" b="0" i="1" u="none" strike="noStrike" baseline="0" smtClean="0">
                                          <a:solidFill>
                                            <a:schemeClr val="tx1">
                                              <a:lumMod val="75000"/>
                                            </a:schemeClr>
                                          </a:solidFill>
                                          <a:latin typeface="Cambria Math" panose="02040503050406030204" pitchFamily="18" charset="0"/>
                                        </a:rPr>
                                        <m:t>𝑥</m:t>
                                      </m:r>
                                    </m:e>
                                    <m:sub>
                                      <m:r>
                                        <a:rPr lang="de-DE" sz="1800" b="0" i="1" u="none" strike="noStrike" baseline="0" smtClean="0">
                                          <a:solidFill>
                                            <a:schemeClr val="tx1">
                                              <a:lumMod val="75000"/>
                                            </a:schemeClr>
                                          </a:solidFill>
                                          <a:latin typeface="Cambria Math" panose="02040503050406030204" pitchFamily="18" charset="0"/>
                                        </a:rPr>
                                        <m:t>𝑖</m:t>
                                      </m:r>
                                    </m:sub>
                                  </m:sSub>
                                  <m:r>
                                    <a:rPr lang="de-DE" sz="1800" b="0" i="1" u="none" strike="noStrike" baseline="0" smtClean="0">
                                      <a:solidFill>
                                        <a:schemeClr val="tx1">
                                          <a:lumMod val="75000"/>
                                        </a:schemeClr>
                                      </a:solidFill>
                                      <a:latin typeface="Cambria Math" panose="02040503050406030204" pitchFamily="18" charset="0"/>
                                    </a:rPr>
                                    <m:t> − </m:t>
                                  </m:r>
                                  <m:acc>
                                    <m:accPr>
                                      <m:chr m:val="̅"/>
                                      <m:ctrlPr>
                                        <a:rPr lang="de-DE" sz="1800" b="0" i="1" u="none" strike="noStrike" baseline="0" smtClean="0">
                                          <a:solidFill>
                                            <a:schemeClr val="tx1">
                                              <a:lumMod val="75000"/>
                                            </a:schemeClr>
                                          </a:solidFill>
                                          <a:latin typeface="Cambria Math" panose="02040503050406030204" pitchFamily="18" charset="0"/>
                                        </a:rPr>
                                      </m:ctrlPr>
                                    </m:accPr>
                                    <m:e>
                                      <m:r>
                                        <a:rPr lang="de-DE" sz="1800" b="0" i="1" u="none" strike="noStrike" baseline="0" smtClean="0">
                                          <a:solidFill>
                                            <a:schemeClr val="tx1">
                                              <a:lumMod val="75000"/>
                                            </a:schemeClr>
                                          </a:solidFill>
                                          <a:latin typeface="Cambria Math" panose="02040503050406030204" pitchFamily="18" charset="0"/>
                                        </a:rPr>
                                        <m:t>𝑥</m:t>
                                      </m:r>
                                    </m:e>
                                  </m:acc>
                                </m:e>
                              </m:d>
                              <m:r>
                                <a:rPr lang="de-DE" sz="1800" b="0" i="1" u="none" strike="noStrike" baseline="0" smtClean="0">
                                  <a:solidFill>
                                    <a:schemeClr val="tx1">
                                      <a:lumMod val="75000"/>
                                    </a:schemeClr>
                                  </a:solidFill>
                                  <a:latin typeface="Cambria Math" panose="02040503050406030204" pitchFamily="18" charset="0"/>
                                </a:rPr>
                                <m:t> </m:t>
                              </m:r>
                            </m:e>
                          </m:nary>
                          <m:d>
                            <m:dPr>
                              <m:ctrlPr>
                                <a:rPr lang="de-DE" sz="1800" i="1" smtClean="0">
                                  <a:solidFill>
                                    <a:schemeClr val="tx1">
                                      <a:lumMod val="75000"/>
                                    </a:schemeClr>
                                  </a:solidFill>
                                  <a:latin typeface="Cambria Math" panose="02040503050406030204" pitchFamily="18" charset="0"/>
                                </a:rPr>
                              </m:ctrlPr>
                            </m:dPr>
                            <m:e>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𝑦</m:t>
                                  </m:r>
                                </m:e>
                                <m:sub>
                                  <m:r>
                                    <a:rPr lang="de-DE" sz="1800" i="1">
                                      <a:solidFill>
                                        <a:schemeClr val="tx1">
                                          <a:lumMod val="75000"/>
                                        </a:schemeClr>
                                      </a:solidFill>
                                      <a:latin typeface="Cambria Math" panose="02040503050406030204" pitchFamily="18" charset="0"/>
                                    </a:rPr>
                                    <m:t>𝑖</m:t>
                                  </m:r>
                                </m:sub>
                              </m:sSub>
                              <m:r>
                                <a:rPr lang="de-DE" sz="1800" i="1">
                                  <a:solidFill>
                                    <a:schemeClr val="tx1">
                                      <a:lumMod val="75000"/>
                                    </a:schemeClr>
                                  </a:solidFill>
                                  <a:latin typeface="Cambria Math" panose="02040503050406030204" pitchFamily="18" charset="0"/>
                                </a:rPr>
                                <m:t> −</m:t>
                              </m:r>
                              <m:acc>
                                <m:accPr>
                                  <m:chr m:val="̅"/>
                                  <m:ctrlPr>
                                    <a:rPr lang="de-DE" sz="1800" b="0" i="1" u="none" strike="noStrike" baseline="0" smtClean="0">
                                      <a:solidFill>
                                        <a:schemeClr val="tx1">
                                          <a:lumMod val="75000"/>
                                        </a:schemeClr>
                                      </a:solidFill>
                                      <a:latin typeface="Cambria Math" panose="02040503050406030204" pitchFamily="18" charset="0"/>
                                    </a:rPr>
                                  </m:ctrlPr>
                                </m:accPr>
                                <m:e>
                                  <m:r>
                                    <a:rPr lang="de-DE" sz="1800" b="0" i="1" u="none" strike="noStrike" baseline="0" smtClean="0">
                                      <a:solidFill>
                                        <a:schemeClr val="tx1">
                                          <a:lumMod val="75000"/>
                                        </a:schemeClr>
                                      </a:solidFill>
                                      <a:latin typeface="Cambria Math" panose="02040503050406030204" pitchFamily="18" charset="0"/>
                                    </a:rPr>
                                    <m:t>𝑦</m:t>
                                  </m:r>
                                </m:e>
                              </m:acc>
                            </m:e>
                          </m:d>
                        </m:num>
                        <m:den>
                          <m:d>
                            <m:dPr>
                              <m:ctrlPr>
                                <a:rPr lang="de-DE" sz="1800" b="0" i="1" u="none" strike="noStrike" baseline="0" smtClean="0">
                                  <a:solidFill>
                                    <a:schemeClr val="tx1">
                                      <a:lumMod val="75000"/>
                                    </a:schemeClr>
                                  </a:solidFill>
                                  <a:latin typeface="Cambria Math" panose="02040503050406030204" pitchFamily="18" charset="0"/>
                                </a:rPr>
                              </m:ctrlPr>
                            </m:dPr>
                            <m:e>
                              <m:r>
                                <a:rPr lang="de-DE" sz="1800" b="0" i="1" u="none" strike="noStrike" baseline="0" smtClean="0">
                                  <a:solidFill>
                                    <a:schemeClr val="tx1">
                                      <a:lumMod val="75000"/>
                                    </a:schemeClr>
                                  </a:solidFill>
                                  <a:latin typeface="Cambria Math" panose="02040503050406030204" pitchFamily="18" charset="0"/>
                                </a:rPr>
                                <m:t>𝑛</m:t>
                              </m:r>
                              <m:r>
                                <a:rPr lang="de-DE" sz="1800" b="0" i="1" u="none" strike="noStrike" baseline="0" smtClean="0">
                                  <a:solidFill>
                                    <a:schemeClr val="tx1">
                                      <a:lumMod val="75000"/>
                                    </a:schemeClr>
                                  </a:solidFill>
                                  <a:latin typeface="Cambria Math" panose="02040503050406030204" pitchFamily="18" charset="0"/>
                                </a:rPr>
                                <m:t>−1</m:t>
                              </m:r>
                            </m:e>
                          </m:d>
                          <m:r>
                            <a:rPr lang="de-DE" sz="1800" b="0" i="1" u="none" strike="noStrike" baseline="0" smtClean="0">
                              <a:solidFill>
                                <a:schemeClr val="tx1">
                                  <a:lumMod val="75000"/>
                                </a:schemeClr>
                              </a:solidFill>
                              <a:latin typeface="Cambria Math" panose="02040503050406030204" pitchFamily="18" charset="0"/>
                            </a:rPr>
                            <m:t> </m:t>
                          </m:r>
                          <m:sSub>
                            <m:sSubPr>
                              <m:ctrlPr>
                                <a:rPr lang="de-DE" sz="1800" b="0" i="1" u="none" strike="noStrike" baseline="0" smtClean="0">
                                  <a:solidFill>
                                    <a:schemeClr val="tx1">
                                      <a:lumMod val="75000"/>
                                    </a:schemeClr>
                                  </a:solidFill>
                                  <a:latin typeface="Cambria Math" panose="02040503050406030204" pitchFamily="18" charset="0"/>
                                </a:rPr>
                              </m:ctrlPr>
                            </m:sSubPr>
                            <m:e>
                              <m:r>
                                <a:rPr lang="de-DE" sz="1800" b="0" i="1" u="none" strike="noStrike" baseline="0" smtClean="0">
                                  <a:solidFill>
                                    <a:schemeClr val="tx1">
                                      <a:lumMod val="75000"/>
                                    </a:schemeClr>
                                  </a:solidFill>
                                  <a:latin typeface="Cambria Math" panose="02040503050406030204" pitchFamily="18" charset="0"/>
                                </a:rPr>
                                <m:t>𝑠</m:t>
                              </m:r>
                            </m:e>
                            <m:sub>
                              <m:r>
                                <a:rPr lang="de-DE" sz="1800" b="0" i="1" u="none" strike="noStrike" baseline="0" smtClean="0">
                                  <a:solidFill>
                                    <a:schemeClr val="tx1">
                                      <a:lumMod val="75000"/>
                                    </a:schemeClr>
                                  </a:solidFill>
                                  <a:latin typeface="Cambria Math" panose="02040503050406030204" pitchFamily="18" charset="0"/>
                                </a:rPr>
                                <m:t>𝑥</m:t>
                              </m:r>
                            </m:sub>
                          </m:sSub>
                          <m:sSub>
                            <m:sSubPr>
                              <m:ctrlPr>
                                <a:rPr lang="de-DE" sz="1800" b="0" i="1" u="none" strike="noStrike" baseline="0" smtClean="0">
                                  <a:solidFill>
                                    <a:schemeClr val="tx1">
                                      <a:lumMod val="75000"/>
                                    </a:schemeClr>
                                  </a:solidFill>
                                  <a:latin typeface="Cambria Math" panose="02040503050406030204" pitchFamily="18" charset="0"/>
                                </a:rPr>
                              </m:ctrlPr>
                            </m:sSubPr>
                            <m:e>
                              <m:r>
                                <a:rPr lang="de-DE" sz="1800" b="0" i="1" u="none" strike="noStrike" baseline="0" smtClean="0">
                                  <a:solidFill>
                                    <a:schemeClr val="tx1">
                                      <a:lumMod val="75000"/>
                                    </a:schemeClr>
                                  </a:solidFill>
                                  <a:latin typeface="Cambria Math" panose="02040503050406030204" pitchFamily="18" charset="0"/>
                                </a:rPr>
                                <m:t>𝑠</m:t>
                              </m:r>
                            </m:e>
                            <m:sub>
                              <m:r>
                                <a:rPr lang="de-DE" sz="1800" b="0" i="1" u="none" strike="noStrike" baseline="0" smtClean="0">
                                  <a:solidFill>
                                    <a:schemeClr val="tx1">
                                      <a:lumMod val="75000"/>
                                    </a:schemeClr>
                                  </a:solidFill>
                                  <a:latin typeface="Cambria Math" panose="02040503050406030204" pitchFamily="18" charset="0"/>
                                </a:rPr>
                                <m:t>𝑦</m:t>
                              </m:r>
                            </m:sub>
                          </m:sSub>
                        </m:den>
                      </m:f>
                    </m:oMath>
                  </m:oMathPara>
                </a14:m>
                <a:endParaRPr lang="en-GB" sz="1800" b="0" i="0" u="none" strike="noStrike" baseline="0" dirty="0">
                  <a:solidFill>
                    <a:schemeClr val="tx1">
                      <a:lumMod val="75000"/>
                    </a:schemeClr>
                  </a:solidFill>
                </a:endParaRPr>
              </a:p>
              <a:p>
                <a:r>
                  <a:rPr lang="en-GB" sz="1800" b="0" i="0" u="none" strike="noStrike" baseline="0" dirty="0">
                    <a:solidFill>
                      <a:schemeClr val="tx1">
                        <a:lumMod val="75000"/>
                      </a:schemeClr>
                    </a:solidFill>
                  </a:rPr>
                  <a:t>where </a:t>
                </a:r>
                <a14:m>
                  <m:oMath xmlns:m="http://schemas.openxmlformats.org/officeDocument/2006/math">
                    <m:acc>
                      <m:accPr>
                        <m:chr m:val="̅"/>
                        <m:ctrlPr>
                          <a:rPr lang="de-DE" sz="1800" i="1">
                            <a:solidFill>
                              <a:schemeClr val="tx1">
                                <a:lumMod val="75000"/>
                              </a:schemeClr>
                            </a:solidFill>
                            <a:latin typeface="Cambria Math" panose="02040503050406030204" pitchFamily="18" charset="0"/>
                          </a:rPr>
                        </m:ctrlPr>
                      </m:accPr>
                      <m:e>
                        <m:r>
                          <a:rPr lang="de-DE" sz="1800" i="1">
                            <a:solidFill>
                              <a:schemeClr val="tx1">
                                <a:lumMod val="75000"/>
                              </a:schemeClr>
                            </a:solidFill>
                            <a:latin typeface="Cambria Math" panose="02040503050406030204" pitchFamily="18" charset="0"/>
                          </a:rPr>
                          <m:t>𝑥</m:t>
                        </m:r>
                      </m:e>
                    </m:acc>
                  </m:oMath>
                </a14:m>
                <a:r>
                  <a:rPr lang="en-GB" sz="1800" b="0" i="1" u="none" strike="noStrike" baseline="0" dirty="0">
                    <a:solidFill>
                      <a:schemeClr val="tx1">
                        <a:lumMod val="75000"/>
                      </a:schemeClr>
                    </a:solidFill>
                  </a:rPr>
                  <a:t> </a:t>
                </a:r>
                <a:r>
                  <a:rPr lang="en-GB" sz="1800" b="0" i="0" u="none" strike="noStrike" baseline="0" dirty="0">
                    <a:solidFill>
                      <a:schemeClr val="tx1">
                        <a:lumMod val="75000"/>
                      </a:schemeClr>
                    </a:solidFill>
                  </a:rPr>
                  <a:t>and </a:t>
                </a:r>
                <a14:m>
                  <m:oMath xmlns:m="http://schemas.openxmlformats.org/officeDocument/2006/math">
                    <m:acc>
                      <m:accPr>
                        <m:chr m:val="̅"/>
                        <m:ctrlPr>
                          <a:rPr lang="de-DE" sz="1800" b="0" i="1" u="none" strike="noStrike" baseline="0" smtClean="0">
                            <a:solidFill>
                              <a:schemeClr val="tx1">
                                <a:lumMod val="75000"/>
                              </a:schemeClr>
                            </a:solidFill>
                            <a:latin typeface="Cambria Math" panose="02040503050406030204" pitchFamily="18" charset="0"/>
                          </a:rPr>
                        </m:ctrlPr>
                      </m:accPr>
                      <m:e>
                        <m:r>
                          <a:rPr lang="de-DE" sz="1800" b="0" i="1" u="none" strike="noStrike" baseline="0" smtClean="0">
                            <a:solidFill>
                              <a:schemeClr val="tx1">
                                <a:lumMod val="75000"/>
                              </a:schemeClr>
                            </a:solidFill>
                            <a:latin typeface="Cambria Math" panose="02040503050406030204" pitchFamily="18" charset="0"/>
                          </a:rPr>
                          <m:t>𝑦</m:t>
                        </m:r>
                      </m:e>
                    </m:acc>
                  </m:oMath>
                </a14:m>
                <a:r>
                  <a:rPr lang="en-GB" sz="1800" b="0" i="1" u="none" strike="noStrike" baseline="0" dirty="0">
                    <a:solidFill>
                      <a:schemeClr val="tx1">
                        <a:lumMod val="75000"/>
                      </a:schemeClr>
                    </a:solidFill>
                  </a:rPr>
                  <a:t> </a:t>
                </a:r>
                <a:r>
                  <a:rPr lang="en-GB" sz="1800" b="0" i="0" u="none" strike="noStrike" baseline="0" dirty="0">
                    <a:solidFill>
                      <a:schemeClr val="tx1">
                        <a:lumMod val="75000"/>
                      </a:schemeClr>
                    </a:solidFill>
                  </a:rPr>
                  <a:t>are the (sample)</a:t>
                </a:r>
                <a:r>
                  <a:rPr lang="en-GB" sz="1800" b="0" i="0" u="none" strike="noStrike" dirty="0">
                    <a:solidFill>
                      <a:schemeClr val="tx1">
                        <a:lumMod val="75000"/>
                      </a:schemeClr>
                    </a:solidFill>
                  </a:rPr>
                  <a:t> </a:t>
                </a:r>
                <a:r>
                  <a:rPr lang="en-GB" sz="1800" b="0" i="0" u="none" strike="noStrike" baseline="0" dirty="0">
                    <a:solidFill>
                      <a:schemeClr val="tx1">
                        <a:lumMod val="75000"/>
                      </a:schemeClr>
                    </a:solidFill>
                  </a:rPr>
                  <a:t>mean values of the attributes </a:t>
                </a:r>
                <a:r>
                  <a:rPr lang="en-GB" sz="1800" b="0" i="1" u="none" strike="noStrike" baseline="0" dirty="0">
                    <a:solidFill>
                      <a:schemeClr val="tx1">
                        <a:lumMod val="75000"/>
                      </a:schemeClr>
                    </a:solidFill>
                  </a:rPr>
                  <a:t>X </a:t>
                </a:r>
                <a:r>
                  <a:rPr lang="en-GB" sz="1800" b="0" i="0" u="none" strike="noStrike" baseline="0" dirty="0">
                    <a:solidFill>
                      <a:schemeClr val="tx1">
                        <a:lumMod val="75000"/>
                      </a:schemeClr>
                    </a:solidFill>
                  </a:rPr>
                  <a:t>and </a:t>
                </a:r>
                <a:r>
                  <a:rPr lang="en-GB" sz="1800" b="0" i="1" u="none" strike="noStrike" baseline="0" dirty="0">
                    <a:solidFill>
                      <a:schemeClr val="tx1">
                        <a:lumMod val="75000"/>
                      </a:schemeClr>
                    </a:solidFill>
                  </a:rPr>
                  <a:t>Y</a:t>
                </a:r>
                <a:r>
                  <a:rPr lang="en-GB" sz="1800" b="0" i="0" u="none" strike="noStrike" baseline="0" dirty="0">
                    <a:solidFill>
                      <a:schemeClr val="tx1">
                        <a:lumMod val="75000"/>
                      </a:schemeClr>
                    </a:solidFill>
                  </a:rPr>
                  <a:t>, respectively, and </a:t>
                </a:r>
                <a14:m>
                  <m:oMath xmlns:m="http://schemas.openxmlformats.org/officeDocument/2006/math">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𝑠</m:t>
                        </m:r>
                      </m:e>
                      <m:sub>
                        <m:r>
                          <a:rPr lang="de-DE" sz="1800" i="1">
                            <a:solidFill>
                              <a:schemeClr val="tx1">
                                <a:lumMod val="75000"/>
                              </a:schemeClr>
                            </a:solidFill>
                            <a:latin typeface="Cambria Math" panose="02040503050406030204" pitchFamily="18" charset="0"/>
                          </a:rPr>
                          <m:t>𝑥</m:t>
                        </m:r>
                      </m:sub>
                    </m:sSub>
                  </m:oMath>
                </a14:m>
                <a:r>
                  <a:rPr lang="en-GB" sz="1800" b="0" i="0" u="none" strike="noStrike" baseline="0" dirty="0">
                    <a:solidFill>
                      <a:schemeClr val="tx1">
                        <a:lumMod val="75000"/>
                      </a:schemeClr>
                    </a:solidFill>
                  </a:rPr>
                  <a:t> and </a:t>
                </a:r>
                <a14:m>
                  <m:oMath xmlns:m="http://schemas.openxmlformats.org/officeDocument/2006/math">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𝑠</m:t>
                        </m:r>
                      </m:e>
                      <m:sub>
                        <m:r>
                          <a:rPr lang="de-DE" sz="1800" i="1">
                            <a:solidFill>
                              <a:schemeClr val="tx1">
                                <a:lumMod val="75000"/>
                              </a:schemeClr>
                            </a:solidFill>
                            <a:latin typeface="Cambria Math" panose="02040503050406030204" pitchFamily="18" charset="0"/>
                          </a:rPr>
                          <m:t>𝑦</m:t>
                        </m:r>
                      </m:sub>
                    </m:sSub>
                  </m:oMath>
                </a14:m>
                <a:r>
                  <a:rPr lang="en-GB" sz="1800" b="0" i="1" u="none" strike="noStrike" baseline="0" dirty="0">
                    <a:solidFill>
                      <a:schemeClr val="tx1">
                        <a:lumMod val="75000"/>
                      </a:schemeClr>
                    </a:solidFill>
                  </a:rPr>
                  <a:t> </a:t>
                </a:r>
                <a:r>
                  <a:rPr lang="en-GB" sz="1800" b="0" i="0" u="none" strike="noStrike" baseline="0" dirty="0">
                    <a:solidFill>
                      <a:schemeClr val="tx1">
                        <a:lumMod val="75000"/>
                      </a:schemeClr>
                    </a:solidFill>
                  </a:rPr>
                  <a:t>are the corresponding (sample) standard deviations</a:t>
                </a:r>
                <a:endParaRPr lang="de-DE" sz="1800" b="0" i="0" u="none" strike="noStrike" baseline="0" dirty="0">
                  <a:solidFill>
                    <a:schemeClr val="tx1">
                      <a:lumMod val="75000"/>
                    </a:schemeClr>
                  </a:solidFill>
                </a:endParaRPr>
              </a:p>
              <a:p>
                <a14:m>
                  <m:oMath xmlns:m="http://schemas.openxmlformats.org/officeDocument/2006/math">
                    <m:sSub>
                      <m:sSubPr>
                        <m:ctrlPr>
                          <a:rPr lang="en-GB" sz="1800" b="0" i="1" u="none" strike="noStrike" baseline="0" smtClean="0">
                            <a:solidFill>
                              <a:schemeClr val="tx1">
                                <a:lumMod val="75000"/>
                              </a:schemeClr>
                            </a:solidFill>
                            <a:latin typeface="Cambria Math" panose="02040503050406030204" pitchFamily="18" charset="0"/>
                          </a:rPr>
                        </m:ctrlPr>
                      </m:sSubPr>
                      <m:e>
                        <m:r>
                          <a:rPr lang="de-DE" sz="1800" b="0" i="1" u="none" strike="noStrike" baseline="0" smtClean="0">
                            <a:solidFill>
                              <a:schemeClr val="tx1">
                                <a:lumMod val="75000"/>
                              </a:schemeClr>
                            </a:solidFill>
                            <a:latin typeface="Cambria Math" panose="02040503050406030204" pitchFamily="18" charset="0"/>
                          </a:rPr>
                          <m:t>−1</m:t>
                        </m:r>
                        <m:r>
                          <a:rPr lang="en-GB" sz="1800" b="0" i="1" u="none" strike="noStrike" baseline="0" smtClean="0">
                            <a:solidFill>
                              <a:schemeClr val="tx1">
                                <a:lumMod val="75000"/>
                              </a:schemeClr>
                            </a:solidFill>
                            <a:latin typeface="Cambria Math" panose="02040503050406030204" pitchFamily="18" charset="0"/>
                            <a:ea typeface="Cambria Math" panose="02040503050406030204" pitchFamily="18" charset="0"/>
                          </a:rPr>
                          <m:t>≤</m:t>
                        </m:r>
                        <m:r>
                          <a:rPr lang="de-DE" sz="1800" b="0" i="1" u="none" strike="noStrike" baseline="0" smtClean="0">
                            <a:solidFill>
                              <a:schemeClr val="tx1">
                                <a:lumMod val="75000"/>
                              </a:schemeClr>
                            </a:solidFill>
                            <a:latin typeface="Cambria Math" panose="02040503050406030204" pitchFamily="18" charset="0"/>
                          </a:rPr>
                          <m:t>𝑟</m:t>
                        </m:r>
                      </m:e>
                      <m:sub>
                        <m:r>
                          <a:rPr lang="de-DE" sz="1800" b="0" i="1" u="none" strike="noStrike" baseline="0" smtClean="0">
                            <a:solidFill>
                              <a:schemeClr val="tx1">
                                <a:lumMod val="75000"/>
                              </a:schemeClr>
                            </a:solidFill>
                            <a:latin typeface="Cambria Math" panose="02040503050406030204" pitchFamily="18" charset="0"/>
                          </a:rPr>
                          <m:t>𝑥𝑦</m:t>
                        </m:r>
                      </m:sub>
                    </m:sSub>
                    <m:r>
                      <a:rPr lang="en-GB" sz="1800" b="0" i="1" u="none" strike="noStrike" baseline="0" smtClean="0">
                        <a:solidFill>
                          <a:schemeClr val="tx1">
                            <a:lumMod val="75000"/>
                          </a:schemeClr>
                        </a:solidFill>
                        <a:latin typeface="Cambria Math" panose="02040503050406030204" pitchFamily="18" charset="0"/>
                        <a:ea typeface="Cambria Math" panose="02040503050406030204" pitchFamily="18" charset="0"/>
                      </a:rPr>
                      <m:t>≤</m:t>
                    </m:r>
                    <m:r>
                      <a:rPr lang="de-DE" sz="1800" b="0" i="1" u="none" strike="noStrike" baseline="0" smtClean="0">
                        <a:solidFill>
                          <a:schemeClr val="tx1">
                            <a:lumMod val="75000"/>
                          </a:schemeClr>
                        </a:solidFill>
                        <a:latin typeface="Cambria Math" panose="02040503050406030204" pitchFamily="18" charset="0"/>
                        <a:ea typeface="Cambria Math" panose="02040503050406030204" pitchFamily="18" charset="0"/>
                      </a:rPr>
                      <m:t>1</m:t>
                    </m:r>
                  </m:oMath>
                </a14:m>
                <a:endParaRPr lang="en-GB" sz="1800" b="0" i="0" u="none" strike="noStrike" baseline="0" dirty="0">
                  <a:solidFill>
                    <a:schemeClr val="tx1">
                      <a:lumMod val="75000"/>
                    </a:schemeClr>
                  </a:solidFill>
                </a:endParaRPr>
              </a:p>
              <a:p>
                <a:pPr algn="l"/>
                <a:r>
                  <a:rPr lang="en-GB" sz="1800" b="0" i="0" u="none" strike="noStrike" baseline="0" dirty="0">
                    <a:solidFill>
                      <a:schemeClr val="tx1">
                        <a:lumMod val="75000"/>
                      </a:schemeClr>
                    </a:solidFill>
                  </a:rPr>
                  <a:t>The larger the absolute value of the Pearson correlation coefficient, the stronger the linear relationship between the two attributes. For </a:t>
                </a:r>
                <a14:m>
                  <m:oMath xmlns:m="http://schemas.openxmlformats.org/officeDocument/2006/math">
                    <m:d>
                      <m:dPr>
                        <m:begChr m:val="|"/>
                        <m:endChr m:val="|"/>
                        <m:ctrlPr>
                          <a:rPr lang="en-GB" sz="1800" b="0" i="1" u="none" strike="noStrike" baseline="0" smtClean="0">
                            <a:solidFill>
                              <a:schemeClr val="tx1">
                                <a:lumMod val="75000"/>
                              </a:schemeClr>
                            </a:solidFill>
                            <a:latin typeface="Cambria Math" panose="02040503050406030204" pitchFamily="18" charset="0"/>
                          </a:rPr>
                        </m:ctrlPr>
                      </m:dPr>
                      <m:e>
                        <m:sSub>
                          <m:sSubPr>
                            <m:ctrlPr>
                              <a:rPr lang="en-GB"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𝑟</m:t>
                            </m:r>
                          </m:e>
                          <m:sub>
                            <m:r>
                              <a:rPr lang="de-DE" sz="1800" i="1">
                                <a:solidFill>
                                  <a:schemeClr val="tx1">
                                    <a:lumMod val="75000"/>
                                  </a:schemeClr>
                                </a:solidFill>
                                <a:latin typeface="Cambria Math" panose="02040503050406030204" pitchFamily="18" charset="0"/>
                              </a:rPr>
                              <m:t>𝑥𝑦</m:t>
                            </m:r>
                          </m:sub>
                        </m:sSub>
                      </m:e>
                    </m:d>
                  </m:oMath>
                </a14:m>
                <a:r>
                  <a:rPr lang="en-GB" sz="1800" b="0" i="0" u="none" strike="noStrike" baseline="0" dirty="0">
                    <a:solidFill>
                      <a:schemeClr val="tx1">
                        <a:lumMod val="75000"/>
                      </a:schemeClr>
                    </a:solidFill>
                  </a:rPr>
                  <a:t> = 1 the values of </a:t>
                </a:r>
                <a:r>
                  <a:rPr lang="en-GB" sz="1800" b="0" i="1" u="none" strike="noStrike" baseline="0" dirty="0">
                    <a:solidFill>
                      <a:schemeClr val="tx1">
                        <a:lumMod val="75000"/>
                      </a:schemeClr>
                    </a:solidFill>
                  </a:rPr>
                  <a:t>X </a:t>
                </a:r>
                <a:r>
                  <a:rPr lang="en-GB" sz="1800" b="0" i="0" u="none" strike="noStrike" baseline="0" dirty="0">
                    <a:solidFill>
                      <a:schemeClr val="tx1">
                        <a:lumMod val="75000"/>
                      </a:schemeClr>
                    </a:solidFill>
                  </a:rPr>
                  <a:t>and </a:t>
                </a:r>
                <a:r>
                  <a:rPr lang="en-GB" sz="1800" b="0" i="1" u="none" strike="noStrike" baseline="0" dirty="0">
                    <a:solidFill>
                      <a:schemeClr val="tx1">
                        <a:lumMod val="75000"/>
                      </a:schemeClr>
                    </a:solidFill>
                  </a:rPr>
                  <a:t>Y </a:t>
                </a:r>
                <a:r>
                  <a:rPr lang="en-GB" sz="1800" b="0" i="0" u="none" strike="noStrike" baseline="0" dirty="0">
                    <a:solidFill>
                      <a:schemeClr val="tx1">
                        <a:lumMod val="75000"/>
                      </a:schemeClr>
                    </a:solidFill>
                  </a:rPr>
                  <a:t>lie exactly on a line.</a:t>
                </a:r>
              </a:p>
              <a:p>
                <a:pPr algn="l"/>
                <a:r>
                  <a:rPr lang="en-GB" sz="1800" b="0" i="0" u="none" strike="noStrike" baseline="0" dirty="0">
                    <a:solidFill>
                      <a:schemeClr val="tx1">
                        <a:lumMod val="75000"/>
                      </a:schemeClr>
                    </a:solidFill>
                  </a:rPr>
                  <a:t> Positive (negative) correlation indicates a linear relationship (a line) with positive (negative) slope.</a:t>
                </a:r>
                <a:endParaRPr lang="en-GB" sz="1800"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AB127FAC-6E02-47A0-9C66-DC803BE8658C}"/>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1983" r="-203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7DDC290D-978F-4C30-8813-6B764A4E07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637420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C9BE-6A99-4AD0-817A-DDDA6ABB139C}"/>
              </a:ext>
            </a:extLst>
          </p:cNvPr>
          <p:cNvSpPr>
            <a:spLocks noGrp="1"/>
          </p:cNvSpPr>
          <p:nvPr>
            <p:ph type="title"/>
          </p:nvPr>
        </p:nvSpPr>
        <p:spPr/>
        <p:txBody>
          <a:bodyPr/>
          <a:lstStyle/>
          <a:p>
            <a:r>
              <a:rPr lang="de-DE" dirty="0"/>
              <a:t>Spearman‘s rank correlation coefficient (Spearman‘s rho)</a:t>
            </a:r>
            <a:endParaRPr lang="en-GB" dirty="0"/>
          </a:p>
        </p:txBody>
      </p:sp>
      <p:sp>
        <p:nvSpPr>
          <p:cNvPr id="3" name="Slide Number Placeholder 2">
            <a:extLst>
              <a:ext uri="{FF2B5EF4-FFF2-40B4-BE49-F238E27FC236}">
                <a16:creationId xmlns:a16="http://schemas.microsoft.com/office/drawing/2014/main" id="{84FD9817-6301-4CD3-B2A5-EAC9296B199B}"/>
              </a:ext>
            </a:extLst>
          </p:cNvPr>
          <p:cNvSpPr>
            <a:spLocks noGrp="1"/>
          </p:cNvSpPr>
          <p:nvPr>
            <p:ph type="sldNum" sz="quarter" idx="13"/>
          </p:nvPr>
        </p:nvSpPr>
        <p:spPr/>
        <p:txBody>
          <a:bodyPr/>
          <a:lstStyle/>
          <a:p>
            <a:fld id="{15C29056-5AFA-7949-831A-3EC086771171}" type="slidenum">
              <a:rPr lang="de-DE" smtClean="0"/>
              <a:pPr/>
              <a:t>36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3C924C3C-BCCF-4ABC-8712-D44385181443}"/>
                  </a:ext>
                </a:extLst>
              </p:cNvPr>
              <p:cNvSpPr>
                <a:spLocks noGrp="1"/>
              </p:cNvSpPr>
              <p:nvPr>
                <p:ph type="body" sz="quarter" idx="14"/>
              </p:nvPr>
            </p:nvSpPr>
            <p:spPr/>
            <p:txBody>
              <a:bodyPr/>
              <a:lstStyle/>
              <a:p>
                <a:pPr algn="l"/>
                <a:r>
                  <a:rPr lang="en-GB" sz="1800" b="1" i="0" u="none" strike="noStrike" baseline="0" dirty="0" smtClean="0">
                    <a:solidFill>
                      <a:schemeClr val="tx1">
                        <a:lumMod val="75000"/>
                      </a:schemeClr>
                    </a:solidFill>
                  </a:rPr>
                  <a:t>Spearman’s rank correlation coefficient (Spearman’s rho) </a:t>
                </a:r>
                <a:r>
                  <a:rPr lang="en-GB" sz="1800" b="0" i="0" u="none" strike="noStrike" baseline="0" dirty="0">
                    <a:solidFill>
                      <a:schemeClr val="tx1">
                        <a:lumMod val="75000"/>
                      </a:schemeClr>
                    </a:solidFill>
                  </a:rPr>
                  <a:t>is defined as:</a:t>
                </a:r>
              </a:p>
              <a:p>
                <a:pPr algn="l"/>
                <a:endParaRPr lang="en-GB" sz="1800" b="0" i="0" u="none" strike="noStrike" baseline="0" dirty="0">
                  <a:solidFill>
                    <a:schemeClr val="tx1">
                      <a:lumMod val="75000"/>
                    </a:schemeClr>
                  </a:solidFill>
                </a:endParaRPr>
              </a:p>
              <a:p>
                <a:pPr marL="6350" indent="0">
                  <a:buNone/>
                </a:pPr>
                <a14:m>
                  <m:oMathPara xmlns:m="http://schemas.openxmlformats.org/officeDocument/2006/math">
                    <m:oMathParaPr>
                      <m:jc m:val="centerGroup"/>
                    </m:oMathParaPr>
                    <m:oMath xmlns:m="http://schemas.openxmlformats.org/officeDocument/2006/math">
                      <m:r>
                        <a:rPr lang="de-DE" sz="1800" b="0" i="1" u="none" strike="noStrike" baseline="0" smtClean="0">
                          <a:solidFill>
                            <a:schemeClr val="tx1">
                              <a:lumMod val="75000"/>
                            </a:schemeClr>
                          </a:solidFill>
                          <a:latin typeface="Cambria Math" panose="02040503050406030204" pitchFamily="18" charset="0"/>
                          <a:ea typeface="Cambria Math" panose="02040503050406030204" pitchFamily="18" charset="0"/>
                        </a:rPr>
                        <m:t>𝜌</m:t>
                      </m:r>
                      <m:r>
                        <a:rPr lang="de-DE" sz="1800" b="0" i="1" u="none" strike="noStrike" baseline="0" smtClean="0">
                          <a:solidFill>
                            <a:schemeClr val="tx1">
                              <a:lumMod val="75000"/>
                            </a:schemeClr>
                          </a:solidFill>
                          <a:latin typeface="Cambria Math" panose="02040503050406030204" pitchFamily="18" charset="0"/>
                        </a:rPr>
                        <m:t>=1 −6 </m:t>
                      </m:r>
                      <m:f>
                        <m:fPr>
                          <m:ctrlPr>
                            <a:rPr lang="de-DE" sz="1800" b="0" i="1" u="none" strike="noStrike" baseline="0" smtClean="0">
                              <a:solidFill>
                                <a:schemeClr val="tx1">
                                  <a:lumMod val="75000"/>
                                </a:schemeClr>
                              </a:solidFill>
                              <a:latin typeface="Cambria Math" panose="02040503050406030204" pitchFamily="18" charset="0"/>
                            </a:rPr>
                          </m:ctrlPr>
                        </m:fPr>
                        <m:num>
                          <m:nary>
                            <m:naryPr>
                              <m:chr m:val="∑"/>
                              <m:limLoc m:val="subSup"/>
                              <m:ctrlPr>
                                <a:rPr lang="de-DE" sz="1800" b="0" i="1" u="none" strike="noStrike" baseline="0" smtClean="0">
                                  <a:solidFill>
                                    <a:schemeClr val="tx1">
                                      <a:lumMod val="75000"/>
                                    </a:schemeClr>
                                  </a:solidFill>
                                  <a:latin typeface="Cambria Math" panose="02040503050406030204" pitchFamily="18" charset="0"/>
                                </a:rPr>
                              </m:ctrlPr>
                            </m:naryPr>
                            <m:sub>
                              <m:r>
                                <m:rPr>
                                  <m:brk m:alnAt="25"/>
                                </m:rPr>
                                <a:rPr lang="de-DE" sz="1800" b="0" i="1" u="none" strike="noStrike" baseline="0" smtClean="0">
                                  <a:solidFill>
                                    <a:schemeClr val="tx1">
                                      <a:lumMod val="75000"/>
                                    </a:schemeClr>
                                  </a:solidFill>
                                  <a:latin typeface="Cambria Math" panose="02040503050406030204" pitchFamily="18" charset="0"/>
                                </a:rPr>
                                <m:t>𝑖</m:t>
                              </m:r>
                              <m:r>
                                <a:rPr lang="de-DE" sz="1800" b="0" i="1" u="none" strike="noStrike" baseline="0" smtClean="0">
                                  <a:solidFill>
                                    <a:schemeClr val="tx1">
                                      <a:lumMod val="75000"/>
                                    </a:schemeClr>
                                  </a:solidFill>
                                  <a:latin typeface="Cambria Math" panose="02040503050406030204" pitchFamily="18" charset="0"/>
                                </a:rPr>
                                <m:t>=1</m:t>
                              </m:r>
                            </m:sub>
                            <m:sup>
                              <m:r>
                                <a:rPr lang="de-DE" sz="1800" b="0" i="1" u="none" strike="noStrike" baseline="0" smtClean="0">
                                  <a:solidFill>
                                    <a:schemeClr val="tx1">
                                      <a:lumMod val="75000"/>
                                    </a:schemeClr>
                                  </a:solidFill>
                                  <a:latin typeface="Cambria Math" panose="02040503050406030204" pitchFamily="18" charset="0"/>
                                </a:rPr>
                                <m:t>𝑛</m:t>
                              </m:r>
                            </m:sup>
                            <m:e>
                              <m:sSup>
                                <m:sSupPr>
                                  <m:ctrlPr>
                                    <a:rPr lang="de-DE" sz="1800" b="0" i="1" u="none" strike="noStrike" baseline="0" smtClean="0">
                                      <a:solidFill>
                                        <a:schemeClr val="tx1">
                                          <a:lumMod val="75000"/>
                                        </a:schemeClr>
                                      </a:solidFill>
                                      <a:latin typeface="Cambria Math" panose="02040503050406030204" pitchFamily="18" charset="0"/>
                                    </a:rPr>
                                  </m:ctrlPr>
                                </m:sSupPr>
                                <m:e>
                                  <m:d>
                                    <m:dPr>
                                      <m:ctrlPr>
                                        <a:rPr lang="de-DE" sz="1800" i="1">
                                          <a:solidFill>
                                            <a:schemeClr val="tx1">
                                              <a:lumMod val="75000"/>
                                            </a:schemeClr>
                                          </a:solidFill>
                                          <a:latin typeface="Cambria Math" panose="02040503050406030204" pitchFamily="18" charset="0"/>
                                        </a:rPr>
                                      </m:ctrlPr>
                                    </m:dPr>
                                    <m:e>
                                      <m:r>
                                        <a:rPr lang="de-DE" sz="1800" i="1">
                                          <a:solidFill>
                                            <a:schemeClr val="tx1">
                                              <a:lumMod val="75000"/>
                                            </a:schemeClr>
                                          </a:solidFill>
                                          <a:latin typeface="Cambria Math" panose="02040503050406030204" pitchFamily="18" charset="0"/>
                                        </a:rPr>
                                        <m:t>𝑟</m:t>
                                      </m:r>
                                      <m:d>
                                        <m:dPr>
                                          <m:ctrlPr>
                                            <a:rPr lang="de-DE" sz="1800" i="1">
                                              <a:solidFill>
                                                <a:schemeClr val="tx1">
                                                  <a:lumMod val="75000"/>
                                                </a:schemeClr>
                                              </a:solidFill>
                                              <a:latin typeface="Cambria Math" panose="02040503050406030204" pitchFamily="18" charset="0"/>
                                            </a:rPr>
                                          </m:ctrlPr>
                                        </m:dPr>
                                        <m:e>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i="1">
                                                  <a:solidFill>
                                                    <a:schemeClr val="tx1">
                                                      <a:lumMod val="75000"/>
                                                    </a:schemeClr>
                                                  </a:solidFill>
                                                  <a:latin typeface="Cambria Math" panose="02040503050406030204" pitchFamily="18" charset="0"/>
                                                </a:rPr>
                                                <m:t>𝑖</m:t>
                                              </m:r>
                                            </m:sub>
                                          </m:sSub>
                                        </m:e>
                                      </m:d>
                                      <m:r>
                                        <a:rPr lang="de-DE" sz="1800" i="1">
                                          <a:solidFill>
                                            <a:schemeClr val="tx1">
                                              <a:lumMod val="75000"/>
                                            </a:schemeClr>
                                          </a:solidFill>
                                          <a:latin typeface="Cambria Math" panose="02040503050406030204" pitchFamily="18" charset="0"/>
                                        </a:rPr>
                                        <m:t>−</m:t>
                                      </m:r>
                                      <m:r>
                                        <a:rPr lang="de-DE" sz="1800" i="1">
                                          <a:solidFill>
                                            <a:schemeClr val="tx1">
                                              <a:lumMod val="75000"/>
                                            </a:schemeClr>
                                          </a:solidFill>
                                          <a:latin typeface="Cambria Math" panose="02040503050406030204" pitchFamily="18" charset="0"/>
                                        </a:rPr>
                                        <m:t>𝑟</m:t>
                                      </m:r>
                                      <m:d>
                                        <m:dPr>
                                          <m:ctrlPr>
                                            <a:rPr lang="de-DE" sz="1800" i="1">
                                              <a:solidFill>
                                                <a:schemeClr val="tx1">
                                                  <a:lumMod val="75000"/>
                                                </a:schemeClr>
                                              </a:solidFill>
                                              <a:latin typeface="Cambria Math" panose="02040503050406030204" pitchFamily="18" charset="0"/>
                                            </a:rPr>
                                          </m:ctrlPr>
                                        </m:dPr>
                                        <m:e>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𝑦</m:t>
                                              </m:r>
                                            </m:e>
                                            <m:sub>
                                              <m:r>
                                                <a:rPr lang="de-DE" sz="1800" i="1">
                                                  <a:solidFill>
                                                    <a:schemeClr val="tx1">
                                                      <a:lumMod val="75000"/>
                                                    </a:schemeClr>
                                                  </a:solidFill>
                                                  <a:latin typeface="Cambria Math" panose="02040503050406030204" pitchFamily="18" charset="0"/>
                                                </a:rPr>
                                                <m:t>𝑖</m:t>
                                              </m:r>
                                            </m:sub>
                                          </m:sSub>
                                        </m:e>
                                      </m:d>
                                    </m:e>
                                  </m:d>
                                </m:e>
                                <m:sup>
                                  <m:r>
                                    <a:rPr lang="de-DE" sz="1800" b="0" i="1" u="none" strike="noStrike" baseline="0" smtClean="0">
                                      <a:solidFill>
                                        <a:schemeClr val="tx1">
                                          <a:lumMod val="75000"/>
                                        </a:schemeClr>
                                      </a:solidFill>
                                      <a:latin typeface="Cambria Math" panose="02040503050406030204" pitchFamily="18" charset="0"/>
                                    </a:rPr>
                                    <m:t>2</m:t>
                                  </m:r>
                                </m:sup>
                              </m:sSup>
                            </m:e>
                          </m:nary>
                        </m:num>
                        <m:den>
                          <m:r>
                            <a:rPr lang="de-DE" sz="1800" b="0" i="1" u="none" strike="noStrike" baseline="0" smtClean="0">
                              <a:solidFill>
                                <a:schemeClr val="tx1">
                                  <a:lumMod val="75000"/>
                                </a:schemeClr>
                              </a:solidFill>
                              <a:latin typeface="Cambria Math" panose="02040503050406030204" pitchFamily="18" charset="0"/>
                            </a:rPr>
                            <m:t>𝑛</m:t>
                          </m:r>
                          <m:r>
                            <a:rPr lang="de-DE" sz="1800" b="0" i="1" u="none" strike="noStrike" baseline="0" smtClean="0">
                              <a:solidFill>
                                <a:schemeClr val="tx1">
                                  <a:lumMod val="75000"/>
                                </a:schemeClr>
                              </a:solidFill>
                              <a:latin typeface="Cambria Math" panose="02040503050406030204" pitchFamily="18" charset="0"/>
                            </a:rPr>
                            <m:t> </m:t>
                          </m:r>
                          <m:d>
                            <m:dPr>
                              <m:ctrlPr>
                                <a:rPr lang="de-DE" sz="1800" b="0" i="1" u="none" strike="noStrike" baseline="0" smtClean="0">
                                  <a:solidFill>
                                    <a:schemeClr val="tx1">
                                      <a:lumMod val="75000"/>
                                    </a:schemeClr>
                                  </a:solidFill>
                                  <a:latin typeface="Cambria Math" panose="02040503050406030204" pitchFamily="18" charset="0"/>
                                </a:rPr>
                              </m:ctrlPr>
                            </m:dPr>
                            <m:e>
                              <m:sSup>
                                <m:sSupPr>
                                  <m:ctrlPr>
                                    <a:rPr lang="de-DE" sz="1800" b="0" i="1" u="none" strike="noStrike" baseline="0" smtClean="0">
                                      <a:solidFill>
                                        <a:schemeClr val="tx1">
                                          <a:lumMod val="75000"/>
                                        </a:schemeClr>
                                      </a:solidFill>
                                      <a:latin typeface="Cambria Math" panose="02040503050406030204" pitchFamily="18" charset="0"/>
                                    </a:rPr>
                                  </m:ctrlPr>
                                </m:sSupPr>
                                <m:e>
                                  <m:r>
                                    <a:rPr lang="de-DE" sz="1800" i="1">
                                      <a:solidFill>
                                        <a:schemeClr val="tx1">
                                          <a:lumMod val="75000"/>
                                        </a:schemeClr>
                                      </a:solidFill>
                                      <a:latin typeface="Cambria Math" panose="02040503050406030204" pitchFamily="18" charset="0"/>
                                    </a:rPr>
                                    <m:t>𝑛</m:t>
                                  </m:r>
                                </m:e>
                                <m:sup>
                                  <m:r>
                                    <a:rPr lang="de-DE" sz="1800" b="0" i="1" u="none" strike="noStrike" baseline="0" smtClean="0">
                                      <a:solidFill>
                                        <a:schemeClr val="tx1">
                                          <a:lumMod val="75000"/>
                                        </a:schemeClr>
                                      </a:solidFill>
                                      <a:latin typeface="Cambria Math" panose="02040503050406030204" pitchFamily="18" charset="0"/>
                                    </a:rPr>
                                    <m:t>2</m:t>
                                  </m:r>
                                </m:sup>
                              </m:sSup>
                              <m:r>
                                <a:rPr lang="de-DE" sz="1800" b="0" i="1" u="none" strike="noStrike" baseline="0" smtClean="0">
                                  <a:solidFill>
                                    <a:schemeClr val="tx1">
                                      <a:lumMod val="75000"/>
                                    </a:schemeClr>
                                  </a:solidFill>
                                  <a:latin typeface="Cambria Math" panose="02040503050406030204" pitchFamily="18" charset="0"/>
                                </a:rPr>
                                <m:t>−1</m:t>
                              </m:r>
                            </m:e>
                          </m:d>
                        </m:den>
                      </m:f>
                    </m:oMath>
                  </m:oMathPara>
                </a14:m>
                <a:endParaRPr lang="en-GB" sz="1800" b="0" i="0" u="none" strike="noStrike" baseline="0" dirty="0">
                  <a:solidFill>
                    <a:schemeClr val="tx1">
                      <a:lumMod val="75000"/>
                    </a:schemeClr>
                  </a:solidFill>
                </a:endParaRPr>
              </a:p>
              <a:p>
                <a:pPr marL="6350" indent="0">
                  <a:buNone/>
                </a:pPr>
                <a:r>
                  <a:rPr lang="en-GB" sz="1800" b="0" i="0" u="none" strike="noStrike" baseline="0" dirty="0" smtClean="0">
                    <a:solidFill>
                      <a:schemeClr val="tx1">
                        <a:lumMod val="75000"/>
                      </a:schemeClr>
                    </a:solidFill>
                  </a:rPr>
                  <a:t>where </a:t>
                </a:r>
                <a14:m>
                  <m:oMath xmlns:m="http://schemas.openxmlformats.org/officeDocument/2006/math">
                    <m:r>
                      <a:rPr lang="de-DE" sz="1800" i="1" smtClean="0">
                        <a:solidFill>
                          <a:schemeClr val="tx1">
                            <a:lumMod val="75000"/>
                          </a:schemeClr>
                        </a:solidFill>
                        <a:latin typeface="Cambria Math" panose="02040503050406030204" pitchFamily="18" charset="0"/>
                      </a:rPr>
                      <m:t>𝑟</m:t>
                    </m:r>
                    <m:d>
                      <m:dPr>
                        <m:ctrlPr>
                          <a:rPr lang="de-DE" sz="1800" i="1">
                            <a:solidFill>
                              <a:schemeClr val="tx1">
                                <a:lumMod val="75000"/>
                              </a:schemeClr>
                            </a:solidFill>
                            <a:latin typeface="Cambria Math" panose="02040503050406030204" pitchFamily="18" charset="0"/>
                          </a:rPr>
                        </m:ctrlPr>
                      </m:dPr>
                      <m:e>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i="1">
                                <a:solidFill>
                                  <a:schemeClr val="tx1">
                                    <a:lumMod val="75000"/>
                                  </a:schemeClr>
                                </a:solidFill>
                                <a:latin typeface="Cambria Math" panose="02040503050406030204" pitchFamily="18" charset="0"/>
                              </a:rPr>
                              <m:t>𝑖</m:t>
                            </m:r>
                          </m:sub>
                        </m:sSub>
                      </m:e>
                    </m:d>
                    <m:r>
                      <a:rPr lang="de-DE" sz="1800" i="1">
                        <a:solidFill>
                          <a:schemeClr val="tx1">
                            <a:lumMod val="75000"/>
                          </a:schemeClr>
                        </a:solidFill>
                        <a:latin typeface="Cambria Math" panose="02040503050406030204" pitchFamily="18" charset="0"/>
                      </a:rPr>
                      <m:t> </m:t>
                    </m:r>
                  </m:oMath>
                </a14:m>
                <a:r>
                  <a:rPr lang="en-GB" sz="1800" b="0" i="0" u="none" strike="noStrike" baseline="0" dirty="0">
                    <a:solidFill>
                      <a:schemeClr val="tx1">
                        <a:lumMod val="75000"/>
                      </a:schemeClr>
                    </a:solidFill>
                  </a:rPr>
                  <a:t>is the rank of value </a:t>
                </a:r>
                <a14:m>
                  <m:oMath xmlns:m="http://schemas.openxmlformats.org/officeDocument/2006/math">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i="1">
                            <a:solidFill>
                              <a:schemeClr val="tx1">
                                <a:lumMod val="75000"/>
                              </a:schemeClr>
                            </a:solidFill>
                            <a:latin typeface="Cambria Math" panose="02040503050406030204" pitchFamily="18" charset="0"/>
                          </a:rPr>
                          <m:t>𝑖</m:t>
                        </m:r>
                      </m:sub>
                    </m:sSub>
                  </m:oMath>
                </a14:m>
                <a:r>
                  <a:rPr lang="en-GB" sz="1800" b="0" i="1" u="none" strike="noStrike" baseline="0" dirty="0">
                    <a:solidFill>
                      <a:schemeClr val="tx1">
                        <a:lumMod val="75000"/>
                      </a:schemeClr>
                    </a:solidFill>
                  </a:rPr>
                  <a:t> </a:t>
                </a:r>
                <a:r>
                  <a:rPr lang="en-GB" sz="1800" b="0" i="0" u="none" strike="noStrike" baseline="0" dirty="0">
                    <a:solidFill>
                      <a:schemeClr val="tx1">
                        <a:lumMod val="75000"/>
                      </a:schemeClr>
                    </a:solidFill>
                  </a:rPr>
                  <a:t>when we sort the list (</a:t>
                </a:r>
                <a14:m>
                  <m:oMath xmlns:m="http://schemas.openxmlformats.org/officeDocument/2006/math">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b="0" i="1" smtClean="0">
                            <a:solidFill>
                              <a:schemeClr val="tx1">
                                <a:lumMod val="75000"/>
                              </a:schemeClr>
                            </a:solidFill>
                            <a:latin typeface="Cambria Math" panose="02040503050406030204" pitchFamily="18" charset="0"/>
                          </a:rPr>
                          <m:t>1</m:t>
                        </m:r>
                      </m:sub>
                    </m:sSub>
                    <m:r>
                      <a:rPr lang="de-DE" sz="1800" b="0" i="1" smtClean="0">
                        <a:solidFill>
                          <a:schemeClr val="tx1">
                            <a:lumMod val="75000"/>
                          </a:schemeClr>
                        </a:solidFill>
                        <a:latin typeface="Cambria Math" panose="02040503050406030204" pitchFamily="18" charset="0"/>
                      </a:rPr>
                      <m:t>,</m:t>
                    </m:r>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b="0" i="1" smtClean="0">
                            <a:solidFill>
                              <a:schemeClr val="tx1">
                                <a:lumMod val="75000"/>
                              </a:schemeClr>
                            </a:solidFill>
                            <a:latin typeface="Cambria Math" panose="02040503050406030204" pitchFamily="18" charset="0"/>
                          </a:rPr>
                          <m:t>2</m:t>
                        </m:r>
                      </m:sub>
                    </m:sSub>
                  </m:oMath>
                </a14:m>
                <a:r>
                  <a:rPr lang="en-GB" sz="1800" b="0" i="0" u="none" strike="noStrike" baseline="0" dirty="0">
                    <a:solidFill>
                      <a:schemeClr val="tx1">
                        <a:lumMod val="75000"/>
                      </a:schemeClr>
                    </a:solidFill>
                  </a:rPr>
                  <a:t>, …, </a:t>
                </a:r>
                <a14:m>
                  <m:oMath xmlns:m="http://schemas.openxmlformats.org/officeDocument/2006/math">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𝑥</m:t>
                        </m:r>
                      </m:e>
                      <m:sub>
                        <m:r>
                          <a:rPr lang="de-DE" sz="1800" b="0" i="1" smtClean="0">
                            <a:solidFill>
                              <a:schemeClr val="tx1">
                                <a:lumMod val="75000"/>
                              </a:schemeClr>
                            </a:solidFill>
                            <a:latin typeface="Cambria Math" panose="02040503050406030204" pitchFamily="18" charset="0"/>
                          </a:rPr>
                          <m:t>𝑛</m:t>
                        </m:r>
                      </m:sub>
                    </m:sSub>
                  </m:oMath>
                </a14:m>
                <a:r>
                  <a:rPr lang="en-GB" sz="1800" b="0" i="0" u="none" strike="noStrike" baseline="0" dirty="0">
                    <a:solidFill>
                      <a:schemeClr val="tx1">
                        <a:lumMod val="75000"/>
                      </a:schemeClr>
                    </a:solidFill>
                  </a:rPr>
                  <a:t>) in increasing order. </a:t>
                </a:r>
                <a14:m>
                  <m:oMath xmlns:m="http://schemas.openxmlformats.org/officeDocument/2006/math">
                    <m:r>
                      <a:rPr lang="de-DE" sz="1800" i="1">
                        <a:solidFill>
                          <a:schemeClr val="tx1">
                            <a:lumMod val="75000"/>
                          </a:schemeClr>
                        </a:solidFill>
                        <a:latin typeface="Cambria Math" panose="02040503050406030204" pitchFamily="18" charset="0"/>
                      </a:rPr>
                      <m:t>𝑟</m:t>
                    </m:r>
                    <m:d>
                      <m:dPr>
                        <m:ctrlPr>
                          <a:rPr lang="de-DE" sz="1800" i="1">
                            <a:solidFill>
                              <a:schemeClr val="tx1">
                                <a:lumMod val="75000"/>
                              </a:schemeClr>
                            </a:solidFill>
                            <a:latin typeface="Cambria Math" panose="02040503050406030204" pitchFamily="18" charset="0"/>
                          </a:rPr>
                        </m:ctrlPr>
                      </m:dPr>
                      <m:e>
                        <m:sSub>
                          <m:sSubPr>
                            <m:ctrlPr>
                              <a:rPr lang="de-DE" sz="1800" i="1">
                                <a:solidFill>
                                  <a:schemeClr val="tx1">
                                    <a:lumMod val="75000"/>
                                  </a:schemeClr>
                                </a:solidFill>
                                <a:latin typeface="Cambria Math" panose="02040503050406030204" pitchFamily="18" charset="0"/>
                              </a:rPr>
                            </m:ctrlPr>
                          </m:sSubPr>
                          <m:e>
                            <m:r>
                              <a:rPr lang="de-DE" sz="1800" i="1">
                                <a:solidFill>
                                  <a:schemeClr val="tx1">
                                    <a:lumMod val="75000"/>
                                  </a:schemeClr>
                                </a:solidFill>
                                <a:latin typeface="Cambria Math" panose="02040503050406030204" pitchFamily="18" charset="0"/>
                              </a:rPr>
                              <m:t>𝑦</m:t>
                            </m:r>
                          </m:e>
                          <m:sub>
                            <m:r>
                              <a:rPr lang="de-DE" sz="1800" i="1">
                                <a:solidFill>
                                  <a:schemeClr val="tx1">
                                    <a:lumMod val="75000"/>
                                  </a:schemeClr>
                                </a:solidFill>
                                <a:latin typeface="Cambria Math" panose="02040503050406030204" pitchFamily="18" charset="0"/>
                              </a:rPr>
                              <m:t>𝑖</m:t>
                            </m:r>
                          </m:sub>
                        </m:sSub>
                      </m:e>
                    </m:d>
                    <m:r>
                      <a:rPr lang="de-DE" sz="1800" i="1">
                        <a:solidFill>
                          <a:schemeClr val="tx1">
                            <a:lumMod val="75000"/>
                          </a:schemeClr>
                        </a:solidFill>
                        <a:latin typeface="Cambria Math" panose="02040503050406030204" pitchFamily="18" charset="0"/>
                      </a:rPr>
                      <m:t> </m:t>
                    </m:r>
                  </m:oMath>
                </a14:m>
                <a:r>
                  <a:rPr lang="en-GB" sz="1800" b="0" i="0" u="none" strike="noStrike" baseline="0" dirty="0">
                    <a:solidFill>
                      <a:schemeClr val="tx1">
                        <a:lumMod val="75000"/>
                      </a:schemeClr>
                    </a:solidFill>
                  </a:rPr>
                  <a:t>is defined analogously.</a:t>
                </a:r>
              </a:p>
              <a:p>
                <a:endParaRPr lang="en-GB" sz="1800" b="0" i="0" u="none" strike="noStrike" baseline="0" dirty="0">
                  <a:solidFill>
                    <a:schemeClr val="tx1">
                      <a:lumMod val="75000"/>
                    </a:schemeClr>
                  </a:solidFill>
                </a:endParaRPr>
              </a:p>
              <a:p>
                <a:pPr algn="l"/>
                <a:r>
                  <a:rPr lang="en-GB" sz="1800" b="0" i="0" u="none" strike="noStrike" baseline="0" dirty="0" smtClean="0">
                    <a:solidFill>
                      <a:schemeClr val="tx1">
                        <a:lumMod val="75000"/>
                      </a:schemeClr>
                    </a:solidFill>
                  </a:rPr>
                  <a:t>When </a:t>
                </a:r>
                <a:r>
                  <a:rPr lang="en-GB" sz="1800" b="0" i="0" u="none" strike="noStrike" baseline="0" dirty="0">
                    <a:solidFill>
                      <a:schemeClr val="tx1">
                        <a:lumMod val="75000"/>
                      </a:schemeClr>
                    </a:solidFill>
                  </a:rPr>
                  <a:t>the rankings of the </a:t>
                </a:r>
                <a:r>
                  <a:rPr lang="en-GB" sz="1800" b="0" i="1" u="none" strike="noStrike" baseline="0" dirty="0">
                    <a:solidFill>
                      <a:schemeClr val="tx1">
                        <a:lumMod val="75000"/>
                      </a:schemeClr>
                    </a:solidFill>
                  </a:rPr>
                  <a:t>x</a:t>
                </a:r>
                <a:r>
                  <a:rPr lang="en-GB" sz="1800" b="0" i="0" u="none" strike="noStrike" baseline="0" dirty="0">
                    <a:solidFill>
                      <a:schemeClr val="tx1">
                        <a:lumMod val="75000"/>
                      </a:schemeClr>
                    </a:solidFill>
                  </a:rPr>
                  <a:t>- and </a:t>
                </a:r>
                <a:r>
                  <a:rPr lang="en-GB" sz="1800" b="0" i="1" u="none" strike="noStrike" baseline="0" dirty="0">
                    <a:solidFill>
                      <a:schemeClr val="tx1">
                        <a:lumMod val="75000"/>
                      </a:schemeClr>
                    </a:solidFill>
                  </a:rPr>
                  <a:t>y</a:t>
                </a:r>
                <a:r>
                  <a:rPr lang="en-GB" sz="1800" b="0" i="0" u="none" strike="noStrike" baseline="0" dirty="0">
                    <a:solidFill>
                      <a:schemeClr val="tx1">
                        <a:lumMod val="75000"/>
                      </a:schemeClr>
                    </a:solidFill>
                  </a:rPr>
                  <a:t>-values are exactly in the same order, Spearman’s rho will yield value 1.</a:t>
                </a:r>
              </a:p>
              <a:p>
                <a:pPr algn="l"/>
                <a:r>
                  <a:rPr lang="en-GB" sz="1800" b="0" i="0" u="none" strike="noStrike" baseline="0" dirty="0" smtClean="0">
                    <a:solidFill>
                      <a:schemeClr val="tx1">
                        <a:lumMod val="75000"/>
                      </a:schemeClr>
                    </a:solidFill>
                  </a:rPr>
                  <a:t>If </a:t>
                </a:r>
                <a:r>
                  <a:rPr lang="en-GB" sz="1800" b="0" i="0" u="none" strike="noStrike" baseline="0" dirty="0">
                    <a:solidFill>
                      <a:schemeClr val="tx1">
                        <a:lumMod val="75000"/>
                      </a:schemeClr>
                    </a:solidFill>
                  </a:rPr>
                  <a:t>they are in reverse order, Spearman’s rho will yield value −1.</a:t>
                </a:r>
                <a:endParaRPr lang="en-GB"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3C924C3C-BCCF-4ABC-8712-D4438518144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1983" r="-2255"/>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A8F67A2-6CBE-43C2-8A02-3D56D8B02979}"/>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242275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a:t>Practical Examples with KNIME Analytics Platform</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37</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64713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A518-37B5-4E69-BD08-2701B2D60EE4}"/>
              </a:ext>
            </a:extLst>
          </p:cNvPr>
          <p:cNvSpPr>
            <a:spLocks noGrp="1"/>
          </p:cNvSpPr>
          <p:nvPr>
            <p:ph type="title"/>
          </p:nvPr>
        </p:nvSpPr>
        <p:spPr/>
        <p:txBody>
          <a:bodyPr/>
          <a:lstStyle/>
          <a:p>
            <a:r>
              <a:rPr lang="en-GB" dirty="0"/>
              <a:t>KNIME Workflow</a:t>
            </a:r>
          </a:p>
        </p:txBody>
      </p:sp>
      <p:sp>
        <p:nvSpPr>
          <p:cNvPr id="3" name="Slide Number Placeholder 2">
            <a:extLst>
              <a:ext uri="{FF2B5EF4-FFF2-40B4-BE49-F238E27FC236}">
                <a16:creationId xmlns:a16="http://schemas.microsoft.com/office/drawing/2014/main" id="{853FD6C4-1815-4D24-9BDF-0C3A1CA130F7}"/>
              </a:ext>
            </a:extLst>
          </p:cNvPr>
          <p:cNvSpPr>
            <a:spLocks noGrp="1"/>
          </p:cNvSpPr>
          <p:nvPr>
            <p:ph type="sldNum" sz="quarter" idx="13"/>
          </p:nvPr>
        </p:nvSpPr>
        <p:spPr/>
        <p:txBody>
          <a:bodyPr/>
          <a:lstStyle/>
          <a:p>
            <a:fld id="{15C29056-5AFA-7949-831A-3EC086771171}" type="slidenum">
              <a:rPr lang="de-DE" smtClean="0"/>
              <a:pPr/>
              <a:t>38</a:t>
            </a:fld>
            <a:endParaRPr lang="de-DE" dirty="0"/>
          </a:p>
        </p:txBody>
      </p:sp>
      <p:sp>
        <p:nvSpPr>
          <p:cNvPr id="4" name="Text Placeholder 3">
            <a:extLst>
              <a:ext uri="{FF2B5EF4-FFF2-40B4-BE49-F238E27FC236}">
                <a16:creationId xmlns:a16="http://schemas.microsoft.com/office/drawing/2014/main" id="{079086F1-6223-4049-A933-80C123F12C07}"/>
              </a:ext>
            </a:extLst>
          </p:cNvPr>
          <p:cNvSpPr>
            <a:spLocks noGrp="1"/>
          </p:cNvSpPr>
          <p:nvPr>
            <p:ph type="body" sz="quarter" idx="14"/>
          </p:nvPr>
        </p:nvSpPr>
        <p:spPr/>
        <p:txBody>
          <a:bodyPr/>
          <a:lstStyle/>
          <a:p>
            <a:r>
              <a:rPr lang="en-GB" dirty="0"/>
              <a:t>Simple visualization</a:t>
            </a:r>
          </a:p>
        </p:txBody>
      </p:sp>
      <p:sp>
        <p:nvSpPr>
          <p:cNvPr id="5" name="Footer Placeholder 4">
            <a:extLst>
              <a:ext uri="{FF2B5EF4-FFF2-40B4-BE49-F238E27FC236}">
                <a16:creationId xmlns:a16="http://schemas.microsoft.com/office/drawing/2014/main" id="{6EB81330-98B6-4226-9D73-61F407E09F7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8" name="Picture 7"/>
          <p:cNvPicPr>
            <a:picLocks noChangeAspect="1"/>
          </p:cNvPicPr>
          <p:nvPr/>
        </p:nvPicPr>
        <p:blipFill>
          <a:blip r:embed="rId2"/>
          <a:stretch>
            <a:fillRect/>
          </a:stretch>
        </p:blipFill>
        <p:spPr>
          <a:xfrm>
            <a:off x="757422" y="1504842"/>
            <a:ext cx="7641319" cy="3530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6367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A518-37B5-4E69-BD08-2701B2D60EE4}"/>
              </a:ext>
            </a:extLst>
          </p:cNvPr>
          <p:cNvSpPr>
            <a:spLocks noGrp="1"/>
          </p:cNvSpPr>
          <p:nvPr>
            <p:ph type="title"/>
          </p:nvPr>
        </p:nvSpPr>
        <p:spPr/>
        <p:txBody>
          <a:bodyPr/>
          <a:lstStyle/>
          <a:p>
            <a:r>
              <a:rPr lang="en-GB" dirty="0"/>
              <a:t>KNIME Workflow</a:t>
            </a:r>
          </a:p>
        </p:txBody>
      </p:sp>
      <p:sp>
        <p:nvSpPr>
          <p:cNvPr id="3" name="Slide Number Placeholder 2">
            <a:extLst>
              <a:ext uri="{FF2B5EF4-FFF2-40B4-BE49-F238E27FC236}">
                <a16:creationId xmlns:a16="http://schemas.microsoft.com/office/drawing/2014/main" id="{853FD6C4-1815-4D24-9BDF-0C3A1CA130F7}"/>
              </a:ext>
            </a:extLst>
          </p:cNvPr>
          <p:cNvSpPr>
            <a:spLocks noGrp="1"/>
          </p:cNvSpPr>
          <p:nvPr>
            <p:ph type="sldNum" sz="quarter" idx="13"/>
          </p:nvPr>
        </p:nvSpPr>
        <p:spPr/>
        <p:txBody>
          <a:bodyPr/>
          <a:lstStyle/>
          <a:p>
            <a:fld id="{15C29056-5AFA-7949-831A-3EC086771171}" type="slidenum">
              <a:rPr lang="de-DE" smtClean="0"/>
              <a:pPr/>
              <a:t>39</a:t>
            </a:fld>
            <a:endParaRPr lang="de-DE" dirty="0"/>
          </a:p>
        </p:txBody>
      </p:sp>
      <p:sp>
        <p:nvSpPr>
          <p:cNvPr id="4" name="Text Placeholder 3">
            <a:extLst>
              <a:ext uri="{FF2B5EF4-FFF2-40B4-BE49-F238E27FC236}">
                <a16:creationId xmlns:a16="http://schemas.microsoft.com/office/drawing/2014/main" id="{079086F1-6223-4049-A933-80C123F12C07}"/>
              </a:ext>
            </a:extLst>
          </p:cNvPr>
          <p:cNvSpPr>
            <a:spLocks noGrp="1"/>
          </p:cNvSpPr>
          <p:nvPr>
            <p:ph type="body" sz="quarter" idx="14"/>
          </p:nvPr>
        </p:nvSpPr>
        <p:spPr/>
        <p:txBody>
          <a:bodyPr/>
          <a:lstStyle/>
          <a:p>
            <a:r>
              <a:rPr lang="en-GB" dirty="0"/>
              <a:t>Inner workings of the visualization component</a:t>
            </a:r>
          </a:p>
        </p:txBody>
      </p:sp>
      <p:sp>
        <p:nvSpPr>
          <p:cNvPr id="5" name="Footer Placeholder 4">
            <a:extLst>
              <a:ext uri="{FF2B5EF4-FFF2-40B4-BE49-F238E27FC236}">
                <a16:creationId xmlns:a16="http://schemas.microsoft.com/office/drawing/2014/main" id="{6EB81330-98B6-4226-9D73-61F407E09F7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6" name="Picture 5"/>
          <p:cNvPicPr>
            <a:picLocks noChangeAspect="1"/>
          </p:cNvPicPr>
          <p:nvPr/>
        </p:nvPicPr>
        <p:blipFill>
          <a:blip r:embed="rId2"/>
          <a:stretch>
            <a:fillRect/>
          </a:stretch>
        </p:blipFill>
        <p:spPr>
          <a:xfrm>
            <a:off x="2647872" y="1407475"/>
            <a:ext cx="3444218" cy="37189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954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88F-38FC-4535-B721-19EC091D591D}"/>
              </a:ext>
            </a:extLst>
          </p:cNvPr>
          <p:cNvSpPr>
            <a:spLocks noGrp="1"/>
          </p:cNvSpPr>
          <p:nvPr>
            <p:ph type="title"/>
          </p:nvPr>
        </p:nvSpPr>
        <p:spPr/>
        <p:txBody>
          <a:bodyPr/>
          <a:lstStyle/>
          <a:p>
            <a:r>
              <a:rPr lang="de-DE" dirty="0"/>
              <a:t>Datasets</a:t>
            </a:r>
            <a:endParaRPr lang="en-GB" dirty="0"/>
          </a:p>
        </p:txBody>
      </p:sp>
      <p:sp>
        <p:nvSpPr>
          <p:cNvPr id="3" name="Slide Number Placeholder 2">
            <a:extLst>
              <a:ext uri="{FF2B5EF4-FFF2-40B4-BE49-F238E27FC236}">
                <a16:creationId xmlns:a16="http://schemas.microsoft.com/office/drawing/2014/main" id="{861E3C41-8527-4A6B-99C7-17C4BFDFD18B}"/>
              </a:ext>
            </a:extLst>
          </p:cNvPr>
          <p:cNvSpPr>
            <a:spLocks noGrp="1"/>
          </p:cNvSpPr>
          <p:nvPr>
            <p:ph type="sldNum" sz="quarter" idx="13"/>
          </p:nvPr>
        </p:nvSpPr>
        <p:spPr/>
        <p:txBody>
          <a:bodyPr/>
          <a:lstStyle/>
          <a:p>
            <a:fld id="{15C29056-5AFA-7949-831A-3EC086771171}" type="slidenum">
              <a:rPr lang="de-DE" smtClean="0"/>
              <a:pPr/>
              <a:t>4</a:t>
            </a:fld>
            <a:endParaRPr lang="de-DE" dirty="0"/>
          </a:p>
        </p:txBody>
      </p:sp>
      <p:sp>
        <p:nvSpPr>
          <p:cNvPr id="4" name="Text Placeholder 3">
            <a:extLst>
              <a:ext uri="{FF2B5EF4-FFF2-40B4-BE49-F238E27FC236}">
                <a16:creationId xmlns:a16="http://schemas.microsoft.com/office/drawing/2014/main" id="{BAA891B8-8D10-4D98-88DE-376F0CFF3137}"/>
              </a:ext>
            </a:extLst>
          </p:cNvPr>
          <p:cNvSpPr>
            <a:spLocks noGrp="1"/>
          </p:cNvSpPr>
          <p:nvPr>
            <p:ph type="body" sz="quarter" idx="14"/>
          </p:nvPr>
        </p:nvSpPr>
        <p:spPr>
          <a:xfrm>
            <a:off x="360000" y="786654"/>
            <a:ext cx="8378825" cy="4421026"/>
          </a:xfrm>
        </p:spPr>
        <p:txBody>
          <a:bodyPr/>
          <a:lstStyle/>
          <a:p>
            <a:r>
              <a:rPr lang="de-DE" dirty="0"/>
              <a:t>Datasets used : adult dataset and outliers dataset</a:t>
            </a:r>
          </a:p>
          <a:p>
            <a:r>
              <a:rPr lang="de-DE" dirty="0"/>
              <a:t>Example Workflows: </a:t>
            </a:r>
          </a:p>
          <a:p>
            <a:pPr lvl="1"/>
            <a:r>
              <a:rPr lang="de-DE" dirty="0"/>
              <a:t>„Simple Visualizations“  </a:t>
            </a:r>
            <a:r>
              <a:rPr lang="de-DE" dirty="0">
                <a:hlinkClick r:id="rId2"/>
              </a:rPr>
              <a:t>https://kni.me/w/dwugN1qYM2OOjzO4</a:t>
            </a:r>
            <a:endParaRPr lang="de-DE" dirty="0"/>
          </a:p>
          <a:p>
            <a:pPr lvl="2"/>
            <a:r>
              <a:rPr lang="en-US" dirty="0"/>
              <a:t>Read from CSV file, Excel file and SQLite.</a:t>
            </a:r>
          </a:p>
          <a:p>
            <a:pPr lvl="2"/>
            <a:r>
              <a:rPr lang="en-US" dirty="0"/>
              <a:t>bar chart and histogram</a:t>
            </a:r>
          </a:p>
          <a:p>
            <a:pPr lvl="2"/>
            <a:r>
              <a:rPr lang="en-US" dirty="0"/>
              <a:t>parallel coordinates</a:t>
            </a:r>
          </a:p>
          <a:p>
            <a:pPr lvl="2"/>
            <a:r>
              <a:rPr lang="en-US" dirty="0"/>
              <a:t>box plot</a:t>
            </a:r>
          </a:p>
          <a:p>
            <a:pPr lvl="2"/>
            <a:r>
              <a:rPr lang="en-US" dirty="0"/>
              <a:t>scatter plot</a:t>
            </a:r>
          </a:p>
          <a:p>
            <a:pPr lvl="2"/>
            <a:r>
              <a:rPr lang="en-US" dirty="0"/>
              <a:t>table view.</a:t>
            </a:r>
          </a:p>
          <a:p>
            <a:pPr lvl="2"/>
            <a:endParaRPr lang="de-DE" dirty="0"/>
          </a:p>
          <a:p>
            <a:pPr marL="488950" lvl="2" indent="0">
              <a:buNone/>
            </a:pPr>
            <a:endParaRPr lang="de-DE" dirty="0"/>
          </a:p>
          <a:p>
            <a:pPr marL="266700" lvl="1" indent="0">
              <a:buNone/>
            </a:pPr>
            <a:endParaRPr lang="en-GB" dirty="0"/>
          </a:p>
        </p:txBody>
      </p:sp>
      <p:sp>
        <p:nvSpPr>
          <p:cNvPr id="5" name="Footer Placeholder 4">
            <a:extLst>
              <a:ext uri="{FF2B5EF4-FFF2-40B4-BE49-F238E27FC236}">
                <a16:creationId xmlns:a16="http://schemas.microsoft.com/office/drawing/2014/main" id="{F0567576-0E0D-407A-8C49-526C03CEE39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6" name="Picture 5"/>
          <p:cNvPicPr>
            <a:picLocks noChangeAspect="1"/>
          </p:cNvPicPr>
          <p:nvPr/>
        </p:nvPicPr>
        <p:blipFill>
          <a:blip r:embed="rId3"/>
          <a:stretch>
            <a:fillRect/>
          </a:stretch>
        </p:blipFill>
        <p:spPr>
          <a:xfrm>
            <a:off x="3579222" y="2719573"/>
            <a:ext cx="4887446" cy="22578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4438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KNIME Workflow</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40</a:t>
            </a:fld>
            <a:endParaRPr lang="de-DE" dirty="0"/>
          </a:p>
        </p:txBody>
      </p:sp>
      <p:sp>
        <p:nvSpPr>
          <p:cNvPr id="12" name="Text Placeholder 11"/>
          <p:cNvSpPr>
            <a:spLocks noGrp="1"/>
          </p:cNvSpPr>
          <p:nvPr>
            <p:ph type="body" sz="quarter" idx="14"/>
          </p:nvPr>
        </p:nvSpPr>
        <p:spPr/>
        <p:txBody>
          <a:bodyPr/>
          <a:lstStyle/>
          <a:p>
            <a:r>
              <a:rPr lang="en-GB" dirty="0" smtClean="0"/>
              <a:t>Interactive view</a:t>
            </a:r>
            <a:endParaRPr lang="en-US" dirty="0"/>
          </a:p>
        </p:txBody>
      </p:sp>
      <p:sp>
        <p:nvSpPr>
          <p:cNvPr id="5" name="Footer Placeholder 4"/>
          <p:cNvSpPr>
            <a:spLocks noGrp="1"/>
          </p:cNvSpPr>
          <p:nvPr>
            <p:ph type="ftr" sz="quarter" idx="3"/>
          </p:nvPr>
        </p:nvSpPr>
        <p:spPr/>
        <p:txBody>
          <a:bodyPr/>
          <a:lstStyle/>
          <a:p>
            <a:r>
              <a:rPr lang="en" smtClean="0"/>
              <a:t>Guide to Intelligent Data Science Second Edition, 2020</a:t>
            </a:r>
            <a:endParaRPr lang="de-DE" dirty="0"/>
          </a:p>
        </p:txBody>
      </p:sp>
      <p:pic>
        <p:nvPicPr>
          <p:cNvPr id="7" name="Picture 6"/>
          <p:cNvPicPr>
            <a:picLocks noChangeAspect="1"/>
          </p:cNvPicPr>
          <p:nvPr/>
        </p:nvPicPr>
        <p:blipFill>
          <a:blip r:embed="rId2"/>
          <a:stretch>
            <a:fillRect/>
          </a:stretch>
        </p:blipFill>
        <p:spPr>
          <a:xfrm>
            <a:off x="391845" y="1333507"/>
            <a:ext cx="4413392" cy="372520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4342355" y="2687430"/>
            <a:ext cx="4442870" cy="2436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320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smtClean="0"/>
              <a:t>Summary</a:t>
            </a:r>
            <a:endParaRPr lang="de-DE" dirty="0"/>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41</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900000"/>
            <a:ext cx="7400368" cy="4185347"/>
          </a:xfrm>
        </p:spPr>
        <p:txBody>
          <a:bodyPr/>
          <a:lstStyle/>
          <a:p>
            <a:r>
              <a:rPr lang="de-DE" dirty="0"/>
              <a:t>Methods for One and Two Attributes</a:t>
            </a:r>
          </a:p>
          <a:p>
            <a:pPr lvl="1"/>
            <a:r>
              <a:rPr lang="de-DE" sz="1600" dirty="0"/>
              <a:t>Barchart and Histogram</a:t>
            </a:r>
          </a:p>
          <a:p>
            <a:pPr lvl="1"/>
            <a:r>
              <a:rPr lang="de-DE" sz="1600" dirty="0"/>
              <a:t>Boxplot</a:t>
            </a:r>
          </a:p>
          <a:p>
            <a:pPr lvl="1"/>
            <a:r>
              <a:rPr lang="de-DE" sz="1600" dirty="0"/>
              <a:t>Scatter plot and density plot</a:t>
            </a:r>
          </a:p>
          <a:p>
            <a:endParaRPr lang="de-DE" sz="1600" dirty="0"/>
          </a:p>
          <a:p>
            <a:r>
              <a:rPr lang="de-DE" dirty="0"/>
              <a:t>Methods for Higher-dimensional Data</a:t>
            </a:r>
          </a:p>
          <a:p>
            <a:pPr lvl="1"/>
            <a:r>
              <a:rPr lang="de-DE" sz="1600" dirty="0"/>
              <a:t>Principal Component Analysis (PCA)</a:t>
            </a:r>
          </a:p>
          <a:p>
            <a:pPr lvl="1"/>
            <a:r>
              <a:rPr lang="de-DE" sz="1600" dirty="0"/>
              <a:t>Multidimensional Scaling (MDS)</a:t>
            </a:r>
          </a:p>
          <a:p>
            <a:pPr lvl="1"/>
            <a:r>
              <a:rPr lang="de-DE" sz="1600" dirty="0"/>
              <a:t>t-distributed Stochastic Neighbor Embedding (t-SNE)</a:t>
            </a:r>
          </a:p>
          <a:p>
            <a:pPr lvl="1"/>
            <a:r>
              <a:rPr lang="de-DE" sz="1600" dirty="0"/>
              <a:t>Parallel Coordinates</a:t>
            </a:r>
          </a:p>
          <a:p>
            <a:pPr lvl="1"/>
            <a:r>
              <a:rPr lang="de-DE" sz="1600" dirty="0"/>
              <a:t>Radar and Star Plots</a:t>
            </a:r>
          </a:p>
          <a:p>
            <a:pPr lvl="1"/>
            <a:r>
              <a:rPr lang="de-DE" sz="1600" dirty="0"/>
              <a:t>Sunburst Chart</a:t>
            </a:r>
          </a:p>
          <a:p>
            <a:pPr lvl="1"/>
            <a:r>
              <a:rPr lang="de-DE" sz="1600" dirty="0"/>
              <a:t>Correlation Analysis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41339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a:t>Thank you</a:t>
            </a:r>
          </a:p>
        </p:txBody>
      </p:sp>
      <p:sp>
        <p:nvSpPr>
          <p:cNvPr id="3" name="Fußzeilenplatzhalter 2">
            <a:extLst>
              <a:ext uri="{FF2B5EF4-FFF2-40B4-BE49-F238E27FC236}">
                <a16:creationId xmlns:a16="http://schemas.microsoft.com/office/drawing/2014/main" id="{AF27DE70-E7D1-8D48-B541-596C4E2E7A6F}"/>
              </a:ext>
            </a:extLst>
          </p:cNvPr>
          <p:cNvSpPr>
            <a:spLocks noGrp="1"/>
          </p:cNvSpPr>
          <p:nvPr>
            <p:ph type="ftr" sz="quarter" idx="3"/>
          </p:nvPr>
        </p:nvSpPr>
        <p:spPr/>
        <p:txBody>
          <a:bodyPr/>
          <a:lstStyle/>
          <a:p>
            <a:r>
              <a:rPr lang="de-DE" dirty="0"/>
              <a:t>For any questions please contact: education@knime.com</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42</a:t>
            </a:fld>
            <a:endParaRPr lang="de-DE" dirty="0"/>
          </a:p>
        </p:txBody>
      </p:sp>
    </p:spTree>
    <p:extLst>
      <p:ext uri="{BB962C8B-B14F-4D97-AF65-F5344CB8AC3E}">
        <p14:creationId xmlns:p14="http://schemas.microsoft.com/office/powerpoint/2010/main" val="64868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Statistical Descriptors</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5</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463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C5E9-ABF7-4BB6-93E6-AA6C71625009}"/>
              </a:ext>
            </a:extLst>
          </p:cNvPr>
          <p:cNvSpPr>
            <a:spLocks noGrp="1"/>
          </p:cNvSpPr>
          <p:nvPr>
            <p:ph type="title"/>
          </p:nvPr>
        </p:nvSpPr>
        <p:spPr/>
        <p:txBody>
          <a:bodyPr/>
          <a:lstStyle/>
          <a:p>
            <a:r>
              <a:rPr lang="de-DE" dirty="0"/>
              <a:t>Descriptive Statistics</a:t>
            </a:r>
            <a:endParaRPr lang="en-GB" dirty="0"/>
          </a:p>
        </p:txBody>
      </p:sp>
      <p:sp>
        <p:nvSpPr>
          <p:cNvPr id="3" name="Slide Number Placeholder 2">
            <a:extLst>
              <a:ext uri="{FF2B5EF4-FFF2-40B4-BE49-F238E27FC236}">
                <a16:creationId xmlns:a16="http://schemas.microsoft.com/office/drawing/2014/main" id="{E826AA64-8213-4FB4-BD94-9BADF64105D8}"/>
              </a:ext>
            </a:extLst>
          </p:cNvPr>
          <p:cNvSpPr>
            <a:spLocks noGrp="1"/>
          </p:cNvSpPr>
          <p:nvPr>
            <p:ph type="sldNum" sz="quarter" idx="13"/>
          </p:nvPr>
        </p:nvSpPr>
        <p:spPr/>
        <p:txBody>
          <a:bodyPr/>
          <a:lstStyle/>
          <a:p>
            <a:fld id="{15C29056-5AFA-7949-831A-3EC086771171}" type="slidenum">
              <a:rPr lang="de-DE" smtClean="0"/>
              <a:pPr/>
              <a:t>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E087A70-E18E-44BA-9B17-D112E39CE0CE}"/>
                  </a:ext>
                </a:extLst>
              </p:cNvPr>
              <p:cNvSpPr>
                <a:spLocks noGrp="1"/>
              </p:cNvSpPr>
              <p:nvPr>
                <p:ph type="body" sz="quarter" idx="14"/>
              </p:nvPr>
            </p:nvSpPr>
            <p:spPr>
              <a:xfrm>
                <a:off x="358775" y="811946"/>
                <a:ext cx="8378825" cy="4522053"/>
              </a:xfrm>
            </p:spPr>
            <p:txBody>
              <a:bodyPr/>
              <a:lstStyle/>
              <a:p>
                <a:pPr marL="6350" indent="0">
                  <a:buNone/>
                </a:pPr>
                <a:r>
                  <a:rPr lang="de-DE" dirty="0"/>
                  <a:t>Statistical measures can be used to describe a dataset:</a:t>
                </a:r>
              </a:p>
              <a:p>
                <a:endParaRPr lang="de-DE" sz="800" dirty="0"/>
              </a:p>
              <a:p>
                <a:pPr lvl="1"/>
                <a:r>
                  <a:rPr lang="de-DE" sz="1800" dirty="0"/>
                  <a:t>Range </a:t>
                </a:r>
              </a:p>
              <a:p>
                <a:pPr lvl="1"/>
                <a:r>
                  <a:rPr lang="de-DE" sz="1800" dirty="0"/>
                  <a:t>Min/max values</a:t>
                </a:r>
              </a:p>
              <a:p>
                <a:pPr lvl="1"/>
                <a:r>
                  <a:rPr lang="de-DE" sz="1800" dirty="0"/>
                  <a:t>Mean       			 </a:t>
                </a: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μ</m:t>
                    </m:r>
                    <m:r>
                      <a:rPr lang="de-DE" sz="1800" b="0" i="1" smtClean="0">
                        <a:latin typeface="Cambria Math" panose="02040503050406030204" pitchFamily="18" charset="0"/>
                        <a:ea typeface="Cambria Math" panose="02040503050406030204" pitchFamily="18" charset="0"/>
                      </a:rPr>
                      <m:t>=</m:t>
                    </m:r>
                    <m:f>
                      <m:fPr>
                        <m:ctrlPr>
                          <a:rPr lang="de-DE" sz="1800" i="1" smtClean="0">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𝑛</m:t>
                        </m:r>
                      </m:den>
                    </m:f>
                    <m:nary>
                      <m:naryPr>
                        <m:chr m:val="∑"/>
                        <m:ctrlPr>
                          <a:rPr lang="de-DE" sz="180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r>
                          <a:rPr lang="de-DE" sz="1800" b="0" i="1" smtClean="0">
                            <a:latin typeface="Cambria Math" panose="02040503050406030204" pitchFamily="18" charset="0"/>
                          </a:rPr>
                          <m:t>𝑛</m:t>
                        </m:r>
                      </m:sup>
                      <m:e>
                        <m:sSub>
                          <m:sSubPr>
                            <m:ctrlPr>
                              <a:rPr lang="de-DE" sz="1800" i="1" smtClean="0">
                                <a:latin typeface="Cambria Math" panose="02040503050406030204" pitchFamily="18" charset="0"/>
                              </a:rPr>
                            </m:ctrlPr>
                          </m:sSubPr>
                          <m:e>
                            <m:r>
                              <a:rPr lang="de-DE" sz="1800" b="0" i="1" smtClean="0">
                                <a:latin typeface="Cambria Math" panose="02040503050406030204" pitchFamily="18" charset="0"/>
                              </a:rPr>
                              <m:t>𝑥</m:t>
                            </m:r>
                          </m:e>
                          <m:sub>
                            <m:r>
                              <a:rPr lang="de-DE" sz="1800" b="0" i="1" smtClean="0">
                                <a:latin typeface="Cambria Math" panose="02040503050406030204" pitchFamily="18" charset="0"/>
                              </a:rPr>
                              <m:t>𝑖</m:t>
                            </m:r>
                          </m:sub>
                        </m:sSub>
                      </m:e>
                    </m:nary>
                  </m:oMath>
                </a14:m>
                <a:endParaRPr lang="de-DE" sz="1800" dirty="0"/>
              </a:p>
              <a:p>
                <a:pPr lvl="1"/>
                <a:r>
                  <a:rPr lang="de-DE" sz="1800" dirty="0"/>
                  <a:t>Variance			 </a:t>
                </a:r>
                <a14:m>
                  <m:oMath xmlns:m="http://schemas.openxmlformats.org/officeDocument/2006/math">
                    <m:sSup>
                      <m:sSupPr>
                        <m:ctrlPr>
                          <a:rPr lang="de-DE" sz="1800" b="0" i="1" smtClean="0">
                            <a:latin typeface="Cambria Math" panose="02040503050406030204" pitchFamily="18" charset="0"/>
                            <a:ea typeface="Cambria Math" panose="02040503050406030204" pitchFamily="18" charset="0"/>
                          </a:rPr>
                        </m:ctrlPr>
                      </m:sSupPr>
                      <m:e>
                        <m:r>
                          <a:rPr lang="el-GR" sz="1800" i="1">
                            <a:latin typeface="Cambria Math" panose="02040503050406030204" pitchFamily="18" charset="0"/>
                            <a:ea typeface="Cambria Math" panose="02040503050406030204" pitchFamily="18" charset="0"/>
                          </a:rPr>
                          <m:t>𝜎</m:t>
                        </m:r>
                      </m:e>
                      <m:sup>
                        <m:r>
                          <a:rPr lang="de-DE" sz="1800" b="0" i="1" smtClean="0">
                            <a:latin typeface="Cambria Math" panose="02040503050406030204" pitchFamily="18" charset="0"/>
                            <a:ea typeface="Cambria Math" panose="02040503050406030204" pitchFamily="18" charset="0"/>
                          </a:rPr>
                          <m:t>2</m:t>
                        </m:r>
                      </m:sup>
                    </m:sSup>
                    <m:r>
                      <a:rPr lang="de-DE" sz="1800" b="0" i="1" smtClean="0">
                        <a:latin typeface="Cambria Math" panose="02040503050406030204" pitchFamily="18" charset="0"/>
                        <a:ea typeface="Cambria Math" panose="02040503050406030204" pitchFamily="18" charset="0"/>
                      </a:rPr>
                      <m:t>=</m:t>
                    </m:r>
                    <m:f>
                      <m:fPr>
                        <m:ctrlPr>
                          <a:rPr lang="de-DE" sz="1800" i="1" smtClean="0">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𝑛</m:t>
                        </m:r>
                        <m:r>
                          <a:rPr lang="de-DE" sz="1800" b="0" i="1" smtClean="0">
                            <a:latin typeface="Cambria Math" panose="02040503050406030204" pitchFamily="18" charset="0"/>
                          </a:rPr>
                          <m:t>−1</m:t>
                        </m:r>
                      </m:den>
                    </m:f>
                    <m:nary>
                      <m:naryPr>
                        <m:chr m:val="∑"/>
                        <m:ctrlPr>
                          <a:rPr lang="de-DE" sz="180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r>
                          <a:rPr lang="de-DE" sz="1800" b="0" i="1" smtClean="0">
                            <a:latin typeface="Cambria Math" panose="02040503050406030204" pitchFamily="18" charset="0"/>
                          </a:rPr>
                          <m:t>𝑛</m:t>
                        </m:r>
                      </m:sup>
                      <m:e>
                        <m:sSup>
                          <m:sSupPr>
                            <m:ctrlPr>
                              <a:rPr lang="de-DE" sz="1800" b="0" i="1" smtClean="0">
                                <a:latin typeface="Cambria Math" panose="02040503050406030204" pitchFamily="18" charset="0"/>
                                <a:ea typeface="Cambria Math" panose="02040503050406030204" pitchFamily="18" charset="0"/>
                              </a:rPr>
                            </m:ctrlPr>
                          </m:sSupPr>
                          <m:e>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𝑥</m:t>
                                </m:r>
                              </m:e>
                              <m:sub>
                                <m:r>
                                  <a:rPr lang="de-DE" sz="1800" i="1">
                                    <a:latin typeface="Cambria Math" panose="02040503050406030204" pitchFamily="18" charset="0"/>
                                  </a:rPr>
                                  <m:t>𝑖</m:t>
                                </m:r>
                              </m:sub>
                            </m:sSub>
                            <m:r>
                              <a:rPr lang="de-DE" sz="1800" i="1">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μ</m:t>
                            </m:r>
                            <m:r>
                              <a:rPr lang="de-DE" sz="1800" i="1">
                                <a:latin typeface="Cambria Math" panose="02040503050406030204" pitchFamily="18" charset="0"/>
                                <a:ea typeface="Cambria Math" panose="02040503050406030204" pitchFamily="18" charset="0"/>
                              </a:rPr>
                              <m:t>)</m:t>
                            </m:r>
                          </m:e>
                          <m:sup>
                            <m:r>
                              <a:rPr lang="de-DE" sz="1800" b="0" i="1" smtClean="0">
                                <a:latin typeface="Cambria Math" panose="02040503050406030204" pitchFamily="18" charset="0"/>
                                <a:ea typeface="Cambria Math" panose="02040503050406030204" pitchFamily="18" charset="0"/>
                              </a:rPr>
                              <m:t>2</m:t>
                            </m:r>
                          </m:sup>
                        </m:sSup>
                      </m:e>
                    </m:nary>
                  </m:oMath>
                </a14:m>
                <a:r>
                  <a:rPr lang="de-DE" sz="1800" dirty="0"/>
                  <a:t>     </a:t>
                </a:r>
              </a:p>
              <a:p>
                <a:pPr lvl="1"/>
                <a:r>
                  <a:rPr lang="de-DE" sz="1800" dirty="0"/>
                  <a:t>Standard deviation              	 </a:t>
                </a:r>
                <a14:m>
                  <m:oMath xmlns:m="http://schemas.openxmlformats.org/officeDocument/2006/math">
                    <m:r>
                      <a:rPr lang="el-GR" sz="1800" i="1">
                        <a:latin typeface="Cambria Math" panose="02040503050406030204" pitchFamily="18" charset="0"/>
                        <a:ea typeface="Cambria Math" panose="02040503050406030204" pitchFamily="18" charset="0"/>
                      </a:rPr>
                      <m:t>𝜎</m:t>
                    </m:r>
                    <m:r>
                      <a:rPr lang="de-DE" sz="1800" b="0" i="1" smtClean="0">
                        <a:latin typeface="Cambria Math" panose="02040503050406030204" pitchFamily="18" charset="0"/>
                        <a:ea typeface="Cambria Math" panose="02040503050406030204" pitchFamily="18" charset="0"/>
                      </a:rPr>
                      <m:t>=</m:t>
                    </m:r>
                    <m:rad>
                      <m:radPr>
                        <m:degHide m:val="on"/>
                        <m:ctrlPr>
                          <a:rPr lang="de-DE" sz="1800" b="0" i="1" smtClean="0">
                            <a:latin typeface="Cambria Math" panose="02040503050406030204" pitchFamily="18" charset="0"/>
                            <a:ea typeface="Cambria Math" panose="02040503050406030204" pitchFamily="18" charset="0"/>
                          </a:rPr>
                        </m:ctrlPr>
                      </m:radPr>
                      <m:deg/>
                      <m:e>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𝑛</m:t>
                            </m:r>
                            <m:r>
                              <a:rPr lang="de-DE" sz="1800" i="1">
                                <a:latin typeface="Cambria Math" panose="02040503050406030204" pitchFamily="18" charset="0"/>
                              </a:rPr>
                              <m:t>−1</m:t>
                            </m:r>
                          </m:den>
                        </m:f>
                        <m:nary>
                          <m:naryPr>
                            <m:chr m:val="∑"/>
                            <m:ctrlPr>
                              <a:rPr lang="de-DE" sz="1800" i="1">
                                <a:latin typeface="Cambria Math" panose="02040503050406030204" pitchFamily="18" charset="0"/>
                              </a:rPr>
                            </m:ctrlPr>
                          </m:naryPr>
                          <m:sub>
                            <m:r>
                              <m:rPr>
                                <m:brk m:alnAt="23"/>
                              </m:rPr>
                              <a:rPr lang="de-DE" sz="1800" i="1">
                                <a:latin typeface="Cambria Math" panose="02040503050406030204" pitchFamily="18" charset="0"/>
                              </a:rPr>
                              <m:t>𝑖</m:t>
                            </m:r>
                            <m:r>
                              <a:rPr lang="de-DE" sz="1800" i="1">
                                <a:latin typeface="Cambria Math" panose="02040503050406030204" pitchFamily="18" charset="0"/>
                              </a:rPr>
                              <m:t>=1</m:t>
                            </m:r>
                          </m:sub>
                          <m:sup>
                            <m:r>
                              <a:rPr lang="de-DE" sz="1800" i="1">
                                <a:latin typeface="Cambria Math" panose="02040503050406030204" pitchFamily="18" charset="0"/>
                              </a:rPr>
                              <m:t>𝑛</m:t>
                            </m:r>
                          </m:sup>
                          <m:e>
                            <m:sSup>
                              <m:sSupPr>
                                <m:ctrlPr>
                                  <a:rPr lang="de-DE" sz="1800" i="1">
                                    <a:latin typeface="Cambria Math" panose="02040503050406030204" pitchFamily="18" charset="0"/>
                                    <a:ea typeface="Cambria Math" panose="02040503050406030204" pitchFamily="18" charset="0"/>
                                  </a:rPr>
                                </m:ctrlPr>
                              </m:sSupPr>
                              <m:e>
                                <m:sSub>
                                  <m:sSubPr>
                                    <m:ctrlPr>
                                      <a:rPr lang="de-DE" sz="1800" i="1">
                                        <a:latin typeface="Cambria Math" panose="02040503050406030204" pitchFamily="18" charset="0"/>
                                      </a:rPr>
                                    </m:ctrlPr>
                                  </m:sSubPr>
                                  <m:e>
                                    <m:r>
                                      <a:rPr lang="de-DE" sz="1800" i="1">
                                        <a:latin typeface="Cambria Math" panose="02040503050406030204" pitchFamily="18" charset="0"/>
                                      </a:rPr>
                                      <m:t>(</m:t>
                                    </m:r>
                                    <m:r>
                                      <a:rPr lang="de-DE" sz="1800" i="1">
                                        <a:latin typeface="Cambria Math" panose="02040503050406030204" pitchFamily="18" charset="0"/>
                                      </a:rPr>
                                      <m:t>𝑥</m:t>
                                    </m:r>
                                  </m:e>
                                  <m:sub>
                                    <m:r>
                                      <a:rPr lang="de-DE" sz="1800" i="1">
                                        <a:latin typeface="Cambria Math" panose="02040503050406030204" pitchFamily="18" charset="0"/>
                                      </a:rPr>
                                      <m:t>𝑖</m:t>
                                    </m:r>
                                  </m:sub>
                                </m:sSub>
                                <m:r>
                                  <a:rPr lang="de-DE" sz="1800" i="1">
                                    <a:latin typeface="Cambria Math" panose="02040503050406030204" pitchFamily="18" charset="0"/>
                                  </a:rPr>
                                  <m:t>−</m:t>
                                </m:r>
                                <m:r>
                                  <m:rPr>
                                    <m:sty m:val="p"/>
                                  </m:rPr>
                                  <a:rPr lang="el-GR" sz="1800" i="1">
                                    <a:latin typeface="Cambria Math" panose="02040503050406030204" pitchFamily="18" charset="0"/>
                                    <a:ea typeface="Cambria Math" panose="02040503050406030204" pitchFamily="18" charset="0"/>
                                  </a:rPr>
                                  <m:t>μ</m:t>
                                </m:r>
                                <m:r>
                                  <a:rPr lang="de-DE" sz="1800" i="1">
                                    <a:latin typeface="Cambria Math" panose="02040503050406030204" pitchFamily="18" charset="0"/>
                                    <a:ea typeface="Cambria Math" panose="02040503050406030204" pitchFamily="18" charset="0"/>
                                  </a:rPr>
                                  <m:t>)</m:t>
                                </m:r>
                              </m:e>
                              <m:sup>
                                <m:r>
                                  <a:rPr lang="de-DE" sz="1800" i="1">
                                    <a:latin typeface="Cambria Math" panose="02040503050406030204" pitchFamily="18" charset="0"/>
                                    <a:ea typeface="Cambria Math" panose="02040503050406030204" pitchFamily="18" charset="0"/>
                                  </a:rPr>
                                  <m:t>2</m:t>
                                </m:r>
                              </m:sup>
                            </m:sSup>
                          </m:e>
                        </m:nary>
                      </m:e>
                    </m:rad>
                  </m:oMath>
                </a14:m>
                <a:endParaRPr lang="de-DE" sz="1800" dirty="0"/>
              </a:p>
              <a:p>
                <a:pPr lvl="1"/>
                <a:r>
                  <a:rPr lang="de-DE" sz="1800" dirty="0"/>
                  <a:t>Median </a:t>
                </a:r>
                <a:r>
                  <a:rPr lang="de-DE" sz="1200" dirty="0"/>
                  <a:t>(</a:t>
                </a:r>
                <a:r>
                  <a:rPr lang="en-GB" sz="1200" dirty="0"/>
                  <a:t>The middle number; found by ordering all data points and picking out the one in the middle - or if there are two middle numbers, taking the mean of those two numbers)</a:t>
                </a:r>
                <a:endParaRPr lang="de-DE" sz="1200" dirty="0"/>
              </a:p>
              <a:p>
                <a:pPr lvl="1"/>
                <a:r>
                  <a:rPr lang="de-DE" sz="1800" dirty="0"/>
                  <a:t>Mode </a:t>
                </a:r>
                <a:r>
                  <a:rPr lang="de-DE" sz="1200" dirty="0"/>
                  <a:t>(Most frequently occurring value)</a:t>
                </a:r>
              </a:p>
              <a:p>
                <a:pPr lvl="1"/>
                <a:r>
                  <a:rPr lang="de-DE" sz="1800" dirty="0"/>
                  <a:t>Percentiles (Quartiles)</a:t>
                </a:r>
              </a:p>
              <a:p>
                <a:pPr lvl="1"/>
                <a:r>
                  <a:rPr lang="de-DE" sz="1800" dirty="0"/>
                  <a:t>Number of missing values</a:t>
                </a:r>
              </a:p>
              <a:p>
                <a:pPr lvl="1"/>
                <a:r>
                  <a:rPr lang="de-DE" sz="1800" dirty="0"/>
                  <a:t>... </a:t>
                </a:r>
                <a:endParaRPr lang="en-GB" sz="1800" dirty="0"/>
              </a:p>
            </p:txBody>
          </p:sp>
        </mc:Choice>
        <mc:Fallback xmlns="">
          <p:sp>
            <p:nvSpPr>
              <p:cNvPr id="4" name="Text Placeholder 3">
                <a:extLst>
                  <a:ext uri="{FF2B5EF4-FFF2-40B4-BE49-F238E27FC236}">
                    <a16:creationId xmlns:a16="http://schemas.microsoft.com/office/drawing/2014/main" id="{0E087A70-E18E-44BA-9B17-D112E39CE0CE}"/>
                  </a:ext>
                </a:extLst>
              </p:cNvPr>
              <p:cNvSpPr>
                <a:spLocks noGrp="1" noRot="1" noChangeAspect="1" noMove="1" noResize="1" noEditPoints="1" noAdjustHandles="1" noChangeArrowheads="1" noChangeShapeType="1" noTextEdit="1"/>
              </p:cNvSpPr>
              <p:nvPr>
                <p:ph type="body" sz="quarter" idx="14"/>
              </p:nvPr>
            </p:nvSpPr>
            <p:spPr>
              <a:xfrm>
                <a:off x="358775" y="811946"/>
                <a:ext cx="8378825" cy="4522053"/>
              </a:xfrm>
              <a:blipFill>
                <a:blip r:embed="rId2"/>
                <a:stretch>
                  <a:fillRect l="-1820" t="-1617" b="-2291"/>
                </a:stretch>
              </a:blipFill>
            </p:spPr>
            <p:txBody>
              <a:bodyPr/>
              <a:lstStyle/>
              <a:p>
                <a:r>
                  <a:rPr lang="en-GB">
                    <a:noFill/>
                  </a:rPr>
                  <a:t> </a:t>
                </a:r>
              </a:p>
            </p:txBody>
          </p:sp>
        </mc:Fallback>
      </mc:AlternateContent>
      <p:sp>
        <p:nvSpPr>
          <p:cNvPr id="5" name="Footer Placeholder 4">
            <a:extLst>
              <a:ext uri="{FF2B5EF4-FFF2-40B4-BE49-F238E27FC236}">
                <a16:creationId xmlns:a16="http://schemas.microsoft.com/office/drawing/2014/main" id="{B4247CB7-B9C8-446D-B118-72AD8BF40749}"/>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311643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Visualization Methods for One Attribute</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7</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025464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Bar chart</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8</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3617185"/>
            <a:ext cx="8378825" cy="1590494"/>
          </a:xfrm>
        </p:spPr>
        <p:txBody>
          <a:bodyPr/>
          <a:lstStyle/>
          <a:p>
            <a:r>
              <a:rPr lang="en-US" dirty="0"/>
              <a:t>A bar chart is a simple way to depict the frequencies of the values of a categorical attribute.</a:t>
            </a:r>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6" name="Picture 5"/>
          <p:cNvPicPr>
            <a:picLocks noChangeAspect="1"/>
          </p:cNvPicPr>
          <p:nvPr/>
        </p:nvPicPr>
        <p:blipFill rotWithShape="1">
          <a:blip r:embed="rId2"/>
          <a:srcRect l="1017" t="205" r="54691" b="13082"/>
          <a:stretch/>
        </p:blipFill>
        <p:spPr>
          <a:xfrm>
            <a:off x="3344091" y="935784"/>
            <a:ext cx="2377440" cy="2225428"/>
          </a:xfrm>
          <a:prstGeom prst="rect">
            <a:avLst/>
          </a:prstGeom>
        </p:spPr>
      </p:pic>
    </p:spTree>
    <p:extLst>
      <p:ext uri="{BB962C8B-B14F-4D97-AF65-F5344CB8AC3E}">
        <p14:creationId xmlns:p14="http://schemas.microsoft.com/office/powerpoint/2010/main" val="3414067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Histogram</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9</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3370217"/>
            <a:ext cx="8378825" cy="1837462"/>
          </a:xfrm>
        </p:spPr>
        <p:txBody>
          <a:bodyPr/>
          <a:lstStyle/>
          <a:p>
            <a:r>
              <a:rPr lang="en-US" dirty="0"/>
              <a:t>A histogram shows the frequency distribution for a numerical attribute.</a:t>
            </a:r>
          </a:p>
          <a:p>
            <a:r>
              <a:rPr lang="en-US" dirty="0"/>
              <a:t>The range of the numerical attribute is discretized into a fixed number of intervals (bins), usually of equal length.</a:t>
            </a:r>
          </a:p>
          <a:p>
            <a:r>
              <a:rPr lang="en-US" dirty="0"/>
              <a:t>For each interval, the (absolute) frequency of values falling into it is indicated by the height of a bar.</a:t>
            </a:r>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7" name="Picture 6">
            <a:extLst>
              <a:ext uri="{FF2B5EF4-FFF2-40B4-BE49-F238E27FC236}">
                <a16:creationId xmlns:a16="http://schemas.microsoft.com/office/drawing/2014/main" id="{5AD516C1-3930-486B-8D9A-FB033C0BCEF7}"/>
              </a:ext>
            </a:extLst>
          </p:cNvPr>
          <p:cNvPicPr>
            <a:picLocks noChangeAspect="1"/>
          </p:cNvPicPr>
          <p:nvPr/>
        </p:nvPicPr>
        <p:blipFill>
          <a:blip r:embed="rId2"/>
          <a:stretch>
            <a:fillRect/>
          </a:stretch>
        </p:blipFill>
        <p:spPr>
          <a:xfrm>
            <a:off x="2899703" y="936313"/>
            <a:ext cx="3081787" cy="2295675"/>
          </a:xfrm>
          <a:prstGeom prst="rect">
            <a:avLst/>
          </a:prstGeom>
        </p:spPr>
      </p:pic>
    </p:spTree>
    <p:extLst>
      <p:ext uri="{BB962C8B-B14F-4D97-AF65-F5344CB8AC3E}">
        <p14:creationId xmlns:p14="http://schemas.microsoft.com/office/powerpoint/2010/main" val="2683580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XFNKNFZNA3JN-2102554853-637714</_dlc_DocId>
    <_dlc_DocIdUrl xmlns="a1d3deca-49d0-46fa-a3f9-6e0c4e618558">
      <Url>https://knime.sharepoint.com/_layouts/15/DocIdRedir.aspx?ID=XFNKNFZNA3JN-2102554853-637714</Url>
      <Description>XFNKNFZNA3JN-2102554853-637714</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C03A6-CC7F-4A60-B738-FC353793CF8C}">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1d3deca-49d0-46fa-a3f9-6e0c4e618558"/>
    <ds:schemaRef ds:uri="http://purl.org/dc/terms/"/>
    <ds:schemaRef ds:uri="http://schemas.microsoft.com/office/2006/documentManagement/types"/>
    <ds:schemaRef ds:uri="32a7ba11-dde9-4cf2-a6ac-8f31dc36ce67"/>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C8A2CD5A-C94D-4A78-9910-2F5788E437AC}"/>
</file>

<file path=customXml/itemProps3.xml><?xml version="1.0" encoding="utf-8"?>
<ds:datastoreItem xmlns:ds="http://schemas.openxmlformats.org/officeDocument/2006/customXml" ds:itemID="{47CDB980-6022-4900-8881-167EE69D236E}">
  <ds:schemaRefs>
    <ds:schemaRef ds:uri="http://schemas.microsoft.com/sharepoint/events"/>
  </ds:schemaRefs>
</ds:datastoreItem>
</file>

<file path=customXml/itemProps4.xml><?xml version="1.0" encoding="utf-8"?>
<ds:datastoreItem xmlns:ds="http://schemas.openxmlformats.org/officeDocument/2006/customXml" ds:itemID="{DEC53D86-9493-45BF-B85E-0AA6C48C3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9549</TotalTime>
  <Words>2751</Words>
  <Application>Microsoft Office PowerPoint</Application>
  <PresentationFormat>On-screen Show (16:10)</PresentationFormat>
  <Paragraphs>315</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Roboto</vt:lpstr>
      <vt:lpstr>Wingdings</vt:lpstr>
      <vt:lpstr>Cambria Math</vt:lpstr>
      <vt:lpstr>Symbol</vt:lpstr>
      <vt:lpstr>Master Guide to Intelligent Data Science</vt:lpstr>
      <vt:lpstr>Data Visualization</vt:lpstr>
      <vt:lpstr>Summary of this lesson</vt:lpstr>
      <vt:lpstr>Content of this lesson</vt:lpstr>
      <vt:lpstr>Datasets</vt:lpstr>
      <vt:lpstr>Statistical Descriptors</vt:lpstr>
      <vt:lpstr>Descriptive Statistics</vt:lpstr>
      <vt:lpstr>Visualization Methods for One Attribute</vt:lpstr>
      <vt:lpstr>Bar chart</vt:lpstr>
      <vt:lpstr>Histogram</vt:lpstr>
      <vt:lpstr>Median, quantiles, quartiles, interquartile ranges</vt:lpstr>
      <vt:lpstr>Choice of number of bins</vt:lpstr>
      <vt:lpstr>Kurtosis and Skeweness</vt:lpstr>
      <vt:lpstr>Boxplots</vt:lpstr>
      <vt:lpstr>Boxplots</vt:lpstr>
      <vt:lpstr>Boxplots</vt:lpstr>
      <vt:lpstr>Boxplots</vt:lpstr>
      <vt:lpstr>Boxplots from normal distributions</vt:lpstr>
      <vt:lpstr>Boxplot of asymmetric distribution</vt:lpstr>
      <vt:lpstr>Visualization Methods for Two Attributes</vt:lpstr>
      <vt:lpstr>Scatter Plot</vt:lpstr>
      <vt:lpstr>Scatter Plot</vt:lpstr>
      <vt:lpstr>Scatter Plot to detect outliers</vt:lpstr>
      <vt:lpstr>Scatter Plot as a test</vt:lpstr>
      <vt:lpstr>Methods for Higher-Dimensional Data</vt:lpstr>
      <vt:lpstr>Visualization of three-dimensional data: 3D plot</vt:lpstr>
      <vt:lpstr>Visualization of three-dimensional data: Scatter Matrixes</vt:lpstr>
      <vt:lpstr>Parallel Coordinates Plot</vt:lpstr>
      <vt:lpstr>Parallel Coordinates Plot: „Cube Data“</vt:lpstr>
      <vt:lpstr>Radar Plot</vt:lpstr>
      <vt:lpstr>Star Plots</vt:lpstr>
      <vt:lpstr>Sunburst Chart</vt:lpstr>
      <vt:lpstr>Visualization of higher-dimensional data</vt:lpstr>
      <vt:lpstr>Correlation Analysis</vt:lpstr>
      <vt:lpstr>Similarity in behavior</vt:lpstr>
      <vt:lpstr>Pearson‘s correlation coefficient</vt:lpstr>
      <vt:lpstr>Spearman‘s rank correlation coefficient (Spearman‘s rho)</vt:lpstr>
      <vt:lpstr>Practical Examples with KNIME Analytics Platform</vt:lpstr>
      <vt:lpstr>KNIME Workflow</vt:lpstr>
      <vt:lpstr>KNIME Workflow</vt:lpstr>
      <vt:lpstr>KNIME Workflow</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366</cp:revision>
  <cp:lastPrinted>2019-02-14T13:33:55Z</cp:lastPrinted>
  <dcterms:created xsi:type="dcterms:W3CDTF">2019-02-27T15:40:41Z</dcterms:created>
  <dcterms:modified xsi:type="dcterms:W3CDTF">2021-02-17T10:30:51Z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7e062b65-9408-4bdf-b8dc-c349414b4d65</vt:lpwstr>
  </property>
  <property fmtid="{D5CDD505-2E9C-101B-9397-08002B2CF9AE}" pid="4" name="MediaServiceImageTags">
    <vt:lpwstr/>
  </property>
</Properties>
</file>