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 autoCompressPictures="0">
  <p:sldMasterIdLst>
    <p:sldMasterId id="2147483660" r:id="rId5"/>
  </p:sldMasterIdLst>
  <p:notesMasterIdLst>
    <p:notesMasterId r:id="rId110"/>
  </p:notesMasterIdLst>
  <p:handoutMasterIdLst>
    <p:handoutMasterId r:id="rId111"/>
  </p:handoutMasterIdLst>
  <p:sldIdLst>
    <p:sldId id="262" r:id="rId6"/>
    <p:sldId id="259" r:id="rId7"/>
    <p:sldId id="264" r:id="rId8"/>
    <p:sldId id="308" r:id="rId9"/>
    <p:sldId id="988" r:id="rId10"/>
    <p:sldId id="313" r:id="rId11"/>
    <p:sldId id="1515" r:id="rId12"/>
    <p:sldId id="265" r:id="rId13"/>
    <p:sldId id="270" r:id="rId14"/>
    <p:sldId id="271" r:id="rId15"/>
    <p:sldId id="989" r:id="rId16"/>
    <p:sldId id="272" r:id="rId17"/>
    <p:sldId id="345" r:id="rId18"/>
    <p:sldId id="273" r:id="rId19"/>
    <p:sldId id="1011" r:id="rId20"/>
    <p:sldId id="981" r:id="rId21"/>
    <p:sldId id="357" r:id="rId22"/>
    <p:sldId id="983" r:id="rId23"/>
    <p:sldId id="982" r:id="rId24"/>
    <p:sldId id="984" r:id="rId25"/>
    <p:sldId id="985" r:id="rId26"/>
    <p:sldId id="986" r:id="rId27"/>
    <p:sldId id="990" r:id="rId28"/>
    <p:sldId id="276" r:id="rId29"/>
    <p:sldId id="1012" r:id="rId30"/>
    <p:sldId id="277" r:id="rId31"/>
    <p:sldId id="991" r:id="rId32"/>
    <p:sldId id="980" r:id="rId33"/>
    <p:sldId id="974" r:id="rId34"/>
    <p:sldId id="278" r:id="rId35"/>
    <p:sldId id="993" r:id="rId36"/>
    <p:sldId id="995" r:id="rId37"/>
    <p:sldId id="996" r:id="rId38"/>
    <p:sldId id="997" r:id="rId39"/>
    <p:sldId id="979" r:id="rId40"/>
    <p:sldId id="998" r:id="rId41"/>
    <p:sldId id="1000" r:id="rId42"/>
    <p:sldId id="999" r:id="rId43"/>
    <p:sldId id="1001" r:id="rId44"/>
    <p:sldId id="1002" r:id="rId45"/>
    <p:sldId id="1003" r:id="rId46"/>
    <p:sldId id="1004" r:id="rId47"/>
    <p:sldId id="1005" r:id="rId48"/>
    <p:sldId id="1006" r:id="rId49"/>
    <p:sldId id="1007" r:id="rId50"/>
    <p:sldId id="279" r:id="rId51"/>
    <p:sldId id="1009" r:id="rId52"/>
    <p:sldId id="1018" r:id="rId53"/>
    <p:sldId id="972" r:id="rId54"/>
    <p:sldId id="1019" r:id="rId55"/>
    <p:sldId id="1014" r:id="rId56"/>
    <p:sldId id="1013" r:id="rId57"/>
    <p:sldId id="280" r:id="rId58"/>
    <p:sldId id="1022" r:id="rId59"/>
    <p:sldId id="1023" r:id="rId60"/>
    <p:sldId id="1024" r:id="rId61"/>
    <p:sldId id="1026" r:id="rId62"/>
    <p:sldId id="1025" r:id="rId63"/>
    <p:sldId id="1028" r:id="rId64"/>
    <p:sldId id="1027" r:id="rId65"/>
    <p:sldId id="1029" r:id="rId66"/>
    <p:sldId id="286" r:id="rId67"/>
    <p:sldId id="1016" r:id="rId68"/>
    <p:sldId id="289" r:id="rId69"/>
    <p:sldId id="1445" r:id="rId70"/>
    <p:sldId id="1446" r:id="rId71"/>
    <p:sldId id="1447" r:id="rId72"/>
    <p:sldId id="1448" r:id="rId73"/>
    <p:sldId id="1015" r:id="rId74"/>
    <p:sldId id="1489" r:id="rId75"/>
    <p:sldId id="1510" r:id="rId76"/>
    <p:sldId id="1508" r:id="rId77"/>
    <p:sldId id="287" r:id="rId78"/>
    <p:sldId id="1512" r:id="rId79"/>
    <p:sldId id="1516" r:id="rId80"/>
    <p:sldId id="1517" r:id="rId81"/>
    <p:sldId id="1518" r:id="rId82"/>
    <p:sldId id="1519" r:id="rId83"/>
    <p:sldId id="1520" r:id="rId84"/>
    <p:sldId id="1521" r:id="rId85"/>
    <p:sldId id="1523" r:id="rId86"/>
    <p:sldId id="1524" r:id="rId87"/>
    <p:sldId id="1514" r:id="rId88"/>
    <p:sldId id="1522" r:id="rId89"/>
    <p:sldId id="1525" r:id="rId90"/>
    <p:sldId id="1017" r:id="rId91"/>
    <p:sldId id="285" r:id="rId92"/>
    <p:sldId id="1435" r:id="rId93"/>
    <p:sldId id="1436" r:id="rId94"/>
    <p:sldId id="1441" r:id="rId95"/>
    <p:sldId id="1437" r:id="rId96"/>
    <p:sldId id="1438" r:id="rId97"/>
    <p:sldId id="1439" r:id="rId98"/>
    <p:sldId id="1440" r:id="rId99"/>
    <p:sldId id="1442" r:id="rId100"/>
    <p:sldId id="1443" r:id="rId101"/>
    <p:sldId id="1021" r:id="rId102"/>
    <p:sldId id="290" r:id="rId103"/>
    <p:sldId id="1444" r:id="rId104"/>
    <p:sldId id="336" r:id="rId105"/>
    <p:sldId id="1526" r:id="rId106"/>
    <p:sldId id="1527" r:id="rId107"/>
    <p:sldId id="1528" r:id="rId108"/>
    <p:sldId id="263" r:id="rId109"/>
  </p:sldIdLst>
  <p:sldSz cx="9144000" cy="5715000" type="screen16x10"/>
  <p:notesSz cx="6858000" cy="9144000"/>
  <p:embeddedFontLst>
    <p:embeddedFont>
      <p:font typeface="Calibri" panose="020F0502020204030204" pitchFamily="34" charset="0"/>
      <p:regular r:id="rId112"/>
      <p:bold r:id="rId113"/>
      <p:italic r:id="rId114"/>
      <p:boldItalic r:id="rId115"/>
    </p:embeddedFont>
    <p:embeddedFont>
      <p:font typeface="Roboto" panose="020B0604020202020204" charset="0"/>
      <p:regular r:id="rId116"/>
      <p:bold r:id="rId117"/>
      <p:italic r:id="rId118"/>
      <p:boldItalic r:id="rId119"/>
    </p:embeddedFont>
    <p:embeddedFont>
      <p:font typeface="Cambria Math" panose="02040503050406030204" pitchFamily="18" charset="0"/>
      <p:regular r:id="rId120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Rosaria Silipo" initials="RS" lastIdx="24" clrIdx="0">
    <p:extLst>
      <p:ext uri="{19B8F6BF-5375-455C-9EA6-DF929625EA0E}">
        <p15:presenceInfo xmlns:p15="http://schemas.microsoft.com/office/powerpoint/2012/main" userId="S::rosaria.silipo@knime.com::48f1ae3a-382c-4c45-8ed1-39095bf37103" providerId="AD"/>
      </p:ext>
    </p:extLst>
  </p:cmAuthor>
  <p:cmAuthor id="2" name="Emilio Silvestri" initials="ES" lastIdx="3" clrIdx="1">
    <p:extLst>
      <p:ext uri="{19B8F6BF-5375-455C-9EA6-DF929625EA0E}">
        <p15:presenceInfo xmlns:p15="http://schemas.microsoft.com/office/powerpoint/2012/main" userId="Emilio Silvestri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86C"/>
    <a:srgbClr val="002A51"/>
    <a:srgbClr val="ED1846"/>
    <a:srgbClr val="0000C0"/>
    <a:srgbClr val="405B69"/>
    <a:srgbClr val="CDDEE7"/>
    <a:srgbClr val="92AEBC"/>
    <a:srgbClr val="F8C71A"/>
    <a:srgbClr val="FFF9D9"/>
    <a:srgbClr val="FFEB7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1182" autoAdjust="0"/>
    <p:restoredTop sz="94123" autoAdjust="0"/>
  </p:normalViewPr>
  <p:slideViewPr>
    <p:cSldViewPr snapToGrid="0" snapToObjects="1" showGuides="1">
      <p:cViewPr varScale="1">
        <p:scale>
          <a:sx n="142" d="100"/>
          <a:sy n="142" d="100"/>
        </p:scale>
        <p:origin x="701" y="101"/>
      </p:cViewPr>
      <p:guideLst/>
    </p:cSldViewPr>
  </p:slideViewPr>
  <p:outlineViewPr>
    <p:cViewPr>
      <p:scale>
        <a:sx n="33" d="100"/>
        <a:sy n="33" d="100"/>
      </p:scale>
      <p:origin x="0" y="-49728"/>
    </p:cViewPr>
  </p:outlineViewPr>
  <p:notesTextViewPr>
    <p:cViewPr>
      <p:scale>
        <a:sx n="3" d="2"/>
        <a:sy n="3" d="2"/>
      </p:scale>
      <p:origin x="0" y="0"/>
    </p:cViewPr>
  </p:notesTextViewPr>
  <p:notesViewPr>
    <p:cSldViewPr snapToGrid="0" snapToObjects="1">
      <p:cViewPr varScale="1">
        <p:scale>
          <a:sx n="125" d="100"/>
          <a:sy n="125" d="100"/>
        </p:scale>
        <p:origin x="4930" y="8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1.xml"/><Relationship Id="rId117" Type="http://schemas.openxmlformats.org/officeDocument/2006/relationships/font" Target="fonts/font6.fntdata"/><Relationship Id="rId21" Type="http://schemas.openxmlformats.org/officeDocument/2006/relationships/slide" Target="slides/slide16.xml"/><Relationship Id="rId42" Type="http://schemas.openxmlformats.org/officeDocument/2006/relationships/slide" Target="slides/slide37.xml"/><Relationship Id="rId47" Type="http://schemas.openxmlformats.org/officeDocument/2006/relationships/slide" Target="slides/slide42.xml"/><Relationship Id="rId63" Type="http://schemas.openxmlformats.org/officeDocument/2006/relationships/slide" Target="slides/slide58.xml"/><Relationship Id="rId68" Type="http://schemas.openxmlformats.org/officeDocument/2006/relationships/slide" Target="slides/slide63.xml"/><Relationship Id="rId84" Type="http://schemas.openxmlformats.org/officeDocument/2006/relationships/slide" Target="slides/slide79.xml"/><Relationship Id="rId89" Type="http://schemas.openxmlformats.org/officeDocument/2006/relationships/slide" Target="slides/slide84.xml"/><Relationship Id="rId112" Type="http://schemas.openxmlformats.org/officeDocument/2006/relationships/font" Target="fonts/font1.fntdata"/><Relationship Id="rId16" Type="http://schemas.openxmlformats.org/officeDocument/2006/relationships/slide" Target="slides/slide11.xml"/><Relationship Id="rId107" Type="http://schemas.openxmlformats.org/officeDocument/2006/relationships/slide" Target="slides/slide102.xml"/><Relationship Id="rId11" Type="http://schemas.openxmlformats.org/officeDocument/2006/relationships/slide" Target="slides/slide6.xml"/><Relationship Id="rId32" Type="http://schemas.openxmlformats.org/officeDocument/2006/relationships/slide" Target="slides/slide27.xml"/><Relationship Id="rId37" Type="http://schemas.openxmlformats.org/officeDocument/2006/relationships/slide" Target="slides/slide32.xml"/><Relationship Id="rId53" Type="http://schemas.openxmlformats.org/officeDocument/2006/relationships/slide" Target="slides/slide48.xml"/><Relationship Id="rId58" Type="http://schemas.openxmlformats.org/officeDocument/2006/relationships/slide" Target="slides/slide53.xml"/><Relationship Id="rId74" Type="http://schemas.openxmlformats.org/officeDocument/2006/relationships/slide" Target="slides/slide69.xml"/><Relationship Id="rId79" Type="http://schemas.openxmlformats.org/officeDocument/2006/relationships/slide" Target="slides/slide74.xml"/><Relationship Id="rId102" Type="http://schemas.openxmlformats.org/officeDocument/2006/relationships/slide" Target="slides/slide97.xml"/><Relationship Id="rId123" Type="http://schemas.openxmlformats.org/officeDocument/2006/relationships/viewProps" Target="viewProps.xml"/><Relationship Id="rId5" Type="http://schemas.openxmlformats.org/officeDocument/2006/relationships/slideMaster" Target="slideMasters/slideMaster1.xml"/><Relationship Id="rId61" Type="http://schemas.openxmlformats.org/officeDocument/2006/relationships/slide" Target="slides/slide56.xml"/><Relationship Id="rId82" Type="http://schemas.openxmlformats.org/officeDocument/2006/relationships/slide" Target="slides/slide77.xml"/><Relationship Id="rId90" Type="http://schemas.openxmlformats.org/officeDocument/2006/relationships/slide" Target="slides/slide85.xml"/><Relationship Id="rId95" Type="http://schemas.openxmlformats.org/officeDocument/2006/relationships/slide" Target="slides/slide90.xml"/><Relationship Id="rId19" Type="http://schemas.openxmlformats.org/officeDocument/2006/relationships/slide" Target="slides/slide1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slide" Target="slides/slide30.xml"/><Relationship Id="rId43" Type="http://schemas.openxmlformats.org/officeDocument/2006/relationships/slide" Target="slides/slide38.xml"/><Relationship Id="rId48" Type="http://schemas.openxmlformats.org/officeDocument/2006/relationships/slide" Target="slides/slide43.xml"/><Relationship Id="rId56" Type="http://schemas.openxmlformats.org/officeDocument/2006/relationships/slide" Target="slides/slide51.xml"/><Relationship Id="rId64" Type="http://schemas.openxmlformats.org/officeDocument/2006/relationships/slide" Target="slides/slide59.xml"/><Relationship Id="rId69" Type="http://schemas.openxmlformats.org/officeDocument/2006/relationships/slide" Target="slides/slide64.xml"/><Relationship Id="rId77" Type="http://schemas.openxmlformats.org/officeDocument/2006/relationships/slide" Target="slides/slide72.xml"/><Relationship Id="rId100" Type="http://schemas.openxmlformats.org/officeDocument/2006/relationships/slide" Target="slides/slide95.xml"/><Relationship Id="rId105" Type="http://schemas.openxmlformats.org/officeDocument/2006/relationships/slide" Target="slides/slide100.xml"/><Relationship Id="rId113" Type="http://schemas.openxmlformats.org/officeDocument/2006/relationships/font" Target="fonts/font2.fntdata"/><Relationship Id="rId118" Type="http://schemas.openxmlformats.org/officeDocument/2006/relationships/font" Target="fonts/font7.fntdata"/><Relationship Id="rId126" Type="http://schemas.microsoft.com/office/2016/11/relationships/changesInfo" Target="changesInfos/changesInfo1.xml"/><Relationship Id="rId8" Type="http://schemas.openxmlformats.org/officeDocument/2006/relationships/slide" Target="slides/slide3.xml"/><Relationship Id="rId51" Type="http://schemas.openxmlformats.org/officeDocument/2006/relationships/slide" Target="slides/slide46.xml"/><Relationship Id="rId72" Type="http://schemas.openxmlformats.org/officeDocument/2006/relationships/slide" Target="slides/slide67.xml"/><Relationship Id="rId80" Type="http://schemas.openxmlformats.org/officeDocument/2006/relationships/slide" Target="slides/slide75.xml"/><Relationship Id="rId85" Type="http://schemas.openxmlformats.org/officeDocument/2006/relationships/slide" Target="slides/slide80.xml"/><Relationship Id="rId93" Type="http://schemas.openxmlformats.org/officeDocument/2006/relationships/slide" Target="slides/slide88.xml"/><Relationship Id="rId98" Type="http://schemas.openxmlformats.org/officeDocument/2006/relationships/slide" Target="slides/slide93.xml"/><Relationship Id="rId121" Type="http://schemas.openxmlformats.org/officeDocument/2006/relationships/commentAuthors" Target="commentAuthors.xml"/><Relationship Id="rId3" Type="http://schemas.openxmlformats.org/officeDocument/2006/relationships/customXml" Target="../customXml/item3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slide" Target="slides/slide33.xml"/><Relationship Id="rId46" Type="http://schemas.openxmlformats.org/officeDocument/2006/relationships/slide" Target="slides/slide41.xml"/><Relationship Id="rId59" Type="http://schemas.openxmlformats.org/officeDocument/2006/relationships/slide" Target="slides/slide54.xml"/><Relationship Id="rId67" Type="http://schemas.openxmlformats.org/officeDocument/2006/relationships/slide" Target="slides/slide62.xml"/><Relationship Id="rId103" Type="http://schemas.openxmlformats.org/officeDocument/2006/relationships/slide" Target="slides/slide98.xml"/><Relationship Id="rId108" Type="http://schemas.openxmlformats.org/officeDocument/2006/relationships/slide" Target="slides/slide103.xml"/><Relationship Id="rId116" Type="http://schemas.openxmlformats.org/officeDocument/2006/relationships/font" Target="fonts/font5.fntdata"/><Relationship Id="rId124" Type="http://schemas.openxmlformats.org/officeDocument/2006/relationships/theme" Target="theme/theme1.xml"/><Relationship Id="rId20" Type="http://schemas.openxmlformats.org/officeDocument/2006/relationships/slide" Target="slides/slide15.xml"/><Relationship Id="rId41" Type="http://schemas.openxmlformats.org/officeDocument/2006/relationships/slide" Target="slides/slide36.xml"/><Relationship Id="rId54" Type="http://schemas.openxmlformats.org/officeDocument/2006/relationships/slide" Target="slides/slide49.xml"/><Relationship Id="rId62" Type="http://schemas.openxmlformats.org/officeDocument/2006/relationships/slide" Target="slides/slide57.xml"/><Relationship Id="rId70" Type="http://schemas.openxmlformats.org/officeDocument/2006/relationships/slide" Target="slides/slide65.xml"/><Relationship Id="rId75" Type="http://schemas.openxmlformats.org/officeDocument/2006/relationships/slide" Target="slides/slide70.xml"/><Relationship Id="rId83" Type="http://schemas.openxmlformats.org/officeDocument/2006/relationships/slide" Target="slides/slide78.xml"/><Relationship Id="rId88" Type="http://schemas.openxmlformats.org/officeDocument/2006/relationships/slide" Target="slides/slide83.xml"/><Relationship Id="rId91" Type="http://schemas.openxmlformats.org/officeDocument/2006/relationships/slide" Target="slides/slide86.xml"/><Relationship Id="rId96" Type="http://schemas.openxmlformats.org/officeDocument/2006/relationships/slide" Target="slides/slide91.xml"/><Relationship Id="rId111" Type="http://schemas.openxmlformats.org/officeDocument/2006/relationships/handoutMaster" Target="handoutMasters/handout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slide" Target="slides/slide31.xml"/><Relationship Id="rId49" Type="http://schemas.openxmlformats.org/officeDocument/2006/relationships/slide" Target="slides/slide44.xml"/><Relationship Id="rId57" Type="http://schemas.openxmlformats.org/officeDocument/2006/relationships/slide" Target="slides/slide52.xml"/><Relationship Id="rId106" Type="http://schemas.openxmlformats.org/officeDocument/2006/relationships/slide" Target="slides/slide101.xml"/><Relationship Id="rId114" Type="http://schemas.openxmlformats.org/officeDocument/2006/relationships/font" Target="fonts/font3.fntdata"/><Relationship Id="rId119" Type="http://schemas.openxmlformats.org/officeDocument/2006/relationships/font" Target="fonts/font8.fntdata"/><Relationship Id="rId10" Type="http://schemas.openxmlformats.org/officeDocument/2006/relationships/slide" Target="slides/slide5.xml"/><Relationship Id="rId31" Type="http://schemas.openxmlformats.org/officeDocument/2006/relationships/slide" Target="slides/slide26.xml"/><Relationship Id="rId44" Type="http://schemas.openxmlformats.org/officeDocument/2006/relationships/slide" Target="slides/slide39.xml"/><Relationship Id="rId52" Type="http://schemas.openxmlformats.org/officeDocument/2006/relationships/slide" Target="slides/slide47.xml"/><Relationship Id="rId60" Type="http://schemas.openxmlformats.org/officeDocument/2006/relationships/slide" Target="slides/slide55.xml"/><Relationship Id="rId65" Type="http://schemas.openxmlformats.org/officeDocument/2006/relationships/slide" Target="slides/slide60.xml"/><Relationship Id="rId73" Type="http://schemas.openxmlformats.org/officeDocument/2006/relationships/slide" Target="slides/slide68.xml"/><Relationship Id="rId78" Type="http://schemas.openxmlformats.org/officeDocument/2006/relationships/slide" Target="slides/slide73.xml"/><Relationship Id="rId81" Type="http://schemas.openxmlformats.org/officeDocument/2006/relationships/slide" Target="slides/slide76.xml"/><Relationship Id="rId86" Type="http://schemas.openxmlformats.org/officeDocument/2006/relationships/slide" Target="slides/slide81.xml"/><Relationship Id="rId94" Type="http://schemas.openxmlformats.org/officeDocument/2006/relationships/slide" Target="slides/slide89.xml"/><Relationship Id="rId99" Type="http://schemas.openxmlformats.org/officeDocument/2006/relationships/slide" Target="slides/slide94.xml"/><Relationship Id="rId101" Type="http://schemas.openxmlformats.org/officeDocument/2006/relationships/slide" Target="slides/slide96.xml"/><Relationship Id="rId122" Type="http://schemas.openxmlformats.org/officeDocument/2006/relationships/presProps" Target="presProps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39" Type="http://schemas.openxmlformats.org/officeDocument/2006/relationships/slide" Target="slides/slide34.xml"/><Relationship Id="rId109" Type="http://schemas.openxmlformats.org/officeDocument/2006/relationships/slide" Target="slides/slide104.xml"/><Relationship Id="rId34" Type="http://schemas.openxmlformats.org/officeDocument/2006/relationships/slide" Target="slides/slide29.xml"/><Relationship Id="rId50" Type="http://schemas.openxmlformats.org/officeDocument/2006/relationships/slide" Target="slides/slide45.xml"/><Relationship Id="rId55" Type="http://schemas.openxmlformats.org/officeDocument/2006/relationships/slide" Target="slides/slide50.xml"/><Relationship Id="rId76" Type="http://schemas.openxmlformats.org/officeDocument/2006/relationships/slide" Target="slides/slide71.xml"/><Relationship Id="rId97" Type="http://schemas.openxmlformats.org/officeDocument/2006/relationships/slide" Target="slides/slide92.xml"/><Relationship Id="rId104" Type="http://schemas.openxmlformats.org/officeDocument/2006/relationships/slide" Target="slides/slide99.xml"/><Relationship Id="rId120" Type="http://schemas.openxmlformats.org/officeDocument/2006/relationships/font" Target="fonts/font9.fntdata"/><Relationship Id="rId125" Type="http://schemas.openxmlformats.org/officeDocument/2006/relationships/tableStyles" Target="tableStyles.xml"/><Relationship Id="rId7" Type="http://schemas.openxmlformats.org/officeDocument/2006/relationships/slide" Target="slides/slide2.xml"/><Relationship Id="rId71" Type="http://schemas.openxmlformats.org/officeDocument/2006/relationships/slide" Target="slides/slide66.xml"/><Relationship Id="rId92" Type="http://schemas.openxmlformats.org/officeDocument/2006/relationships/slide" Target="slides/slide87.xml"/><Relationship Id="rId2" Type="http://schemas.openxmlformats.org/officeDocument/2006/relationships/customXml" Target="../customXml/item2.xml"/><Relationship Id="rId29" Type="http://schemas.openxmlformats.org/officeDocument/2006/relationships/slide" Target="slides/slide24.xml"/><Relationship Id="rId24" Type="http://schemas.openxmlformats.org/officeDocument/2006/relationships/slide" Target="slides/slide19.xml"/><Relationship Id="rId40" Type="http://schemas.openxmlformats.org/officeDocument/2006/relationships/slide" Target="slides/slide35.xml"/><Relationship Id="rId45" Type="http://schemas.openxmlformats.org/officeDocument/2006/relationships/slide" Target="slides/slide40.xml"/><Relationship Id="rId66" Type="http://schemas.openxmlformats.org/officeDocument/2006/relationships/slide" Target="slides/slide61.xml"/><Relationship Id="rId87" Type="http://schemas.openxmlformats.org/officeDocument/2006/relationships/slide" Target="slides/slide82.xml"/><Relationship Id="rId110" Type="http://schemas.openxmlformats.org/officeDocument/2006/relationships/notesMaster" Target="notesMasters/notesMaster1.xml"/><Relationship Id="rId115" Type="http://schemas.openxmlformats.org/officeDocument/2006/relationships/font" Target="fonts/font4.fntdata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atoru Hayasaka" userId="f5f1b623-9aa9-4923-b86d-8ceaae247420" providerId="ADAL" clId="{34E35108-2C9D-4AEC-8A23-988E78BAD0E8}"/>
    <pc:docChg chg="undo custSel addSld modSld">
      <pc:chgData name="Satoru Hayasaka" userId="f5f1b623-9aa9-4923-b86d-8ceaae247420" providerId="ADAL" clId="{34E35108-2C9D-4AEC-8A23-988E78BAD0E8}" dt="2020-11-05T22:04:04.120" v="180" actId="20577"/>
      <pc:docMkLst>
        <pc:docMk/>
      </pc:docMkLst>
      <pc:sldChg chg="delSp mod">
        <pc:chgData name="Satoru Hayasaka" userId="f5f1b623-9aa9-4923-b86d-8ceaae247420" providerId="ADAL" clId="{34E35108-2C9D-4AEC-8A23-988E78BAD0E8}" dt="2020-11-05T22:01:31.878" v="146" actId="478"/>
        <pc:sldMkLst>
          <pc:docMk/>
          <pc:sldMk cId="4067134333" sldId="262"/>
        </pc:sldMkLst>
        <pc:spChg chg="del">
          <ac:chgData name="Satoru Hayasaka" userId="f5f1b623-9aa9-4923-b86d-8ceaae247420" providerId="ADAL" clId="{34E35108-2C9D-4AEC-8A23-988E78BAD0E8}" dt="2020-11-05T22:01:31.878" v="146" actId="478"/>
          <ac:spMkLst>
            <pc:docMk/>
            <pc:sldMk cId="4067134333" sldId="262"/>
            <ac:spMk id="3" creationId="{09E768C6-7FFD-AD4A-8819-192B5CD840E6}"/>
          </ac:spMkLst>
        </pc:spChg>
      </pc:sldChg>
      <pc:sldChg chg="modSp mod">
        <pc:chgData name="Satoru Hayasaka" userId="f5f1b623-9aa9-4923-b86d-8ceaae247420" providerId="ADAL" clId="{34E35108-2C9D-4AEC-8A23-988E78BAD0E8}" dt="2020-11-05T22:04:04.120" v="180" actId="20577"/>
        <pc:sldMkLst>
          <pc:docMk/>
          <pc:sldMk cId="648684048" sldId="263"/>
        </pc:sldMkLst>
        <pc:spChg chg="mod">
          <ac:chgData name="Satoru Hayasaka" userId="f5f1b623-9aa9-4923-b86d-8ceaae247420" providerId="ADAL" clId="{34E35108-2C9D-4AEC-8A23-988E78BAD0E8}" dt="2020-11-05T22:03:50.477" v="155" actId="20577"/>
          <ac:spMkLst>
            <pc:docMk/>
            <pc:sldMk cId="648684048" sldId="263"/>
            <ac:spMk id="2" creationId="{3C3B26F9-B704-CF47-9C92-9A399FF23052}"/>
          </ac:spMkLst>
        </pc:spChg>
        <pc:spChg chg="mod">
          <ac:chgData name="Satoru Hayasaka" userId="f5f1b623-9aa9-4923-b86d-8ceaae247420" providerId="ADAL" clId="{34E35108-2C9D-4AEC-8A23-988E78BAD0E8}" dt="2020-11-05T22:04:04.120" v="180" actId="20577"/>
          <ac:spMkLst>
            <pc:docMk/>
            <pc:sldMk cId="648684048" sldId="263"/>
            <ac:spMk id="3" creationId="{AF27DE70-E7D1-8D48-B541-596C4E2E7A6F}"/>
          </ac:spMkLst>
        </pc:spChg>
      </pc:sldChg>
      <pc:sldChg chg="addSp delSp modSp mod">
        <pc:chgData name="Satoru Hayasaka" userId="f5f1b623-9aa9-4923-b86d-8ceaae247420" providerId="ADAL" clId="{34E35108-2C9D-4AEC-8A23-988E78BAD0E8}" dt="2020-10-29T02:35:29.541" v="18" actId="20577"/>
        <pc:sldMkLst>
          <pc:docMk/>
          <pc:sldMk cId="1664438476" sldId="308"/>
        </pc:sldMkLst>
        <pc:spChg chg="mod">
          <ac:chgData name="Satoru Hayasaka" userId="f5f1b623-9aa9-4923-b86d-8ceaae247420" providerId="ADAL" clId="{34E35108-2C9D-4AEC-8A23-988E78BAD0E8}" dt="2020-10-29T02:35:29.541" v="18" actId="20577"/>
          <ac:spMkLst>
            <pc:docMk/>
            <pc:sldMk cId="1664438476" sldId="308"/>
            <ac:spMk id="4" creationId="{BAA891B8-8D10-4D98-88DE-376F0CFF3137}"/>
          </ac:spMkLst>
        </pc:spChg>
        <pc:picChg chg="del">
          <ac:chgData name="Satoru Hayasaka" userId="f5f1b623-9aa9-4923-b86d-8ceaae247420" providerId="ADAL" clId="{34E35108-2C9D-4AEC-8A23-988E78BAD0E8}" dt="2020-10-29T02:32:40.183" v="7" actId="478"/>
          <ac:picMkLst>
            <pc:docMk/>
            <pc:sldMk cId="1664438476" sldId="308"/>
            <ac:picMk id="6" creationId="{F51CA733-28D5-4D36-B0E9-971891825BE0}"/>
          </ac:picMkLst>
        </pc:picChg>
        <pc:picChg chg="del">
          <ac:chgData name="Satoru Hayasaka" userId="f5f1b623-9aa9-4923-b86d-8ceaae247420" providerId="ADAL" clId="{34E35108-2C9D-4AEC-8A23-988E78BAD0E8}" dt="2020-10-29T02:33:10.140" v="9" actId="478"/>
          <ac:picMkLst>
            <pc:docMk/>
            <pc:sldMk cId="1664438476" sldId="308"/>
            <ac:picMk id="7" creationId="{BBDC1F13-620D-4133-8F70-34D231A56226}"/>
          </ac:picMkLst>
        </pc:picChg>
        <pc:picChg chg="add mod">
          <ac:chgData name="Satoru Hayasaka" userId="f5f1b623-9aa9-4923-b86d-8ceaae247420" providerId="ADAL" clId="{34E35108-2C9D-4AEC-8A23-988E78BAD0E8}" dt="2020-10-29T02:33:22.988" v="14" actId="1076"/>
          <ac:picMkLst>
            <pc:docMk/>
            <pc:sldMk cId="1664438476" sldId="308"/>
            <ac:picMk id="8" creationId="{E6478923-D7E4-4883-B564-12C67257065E}"/>
          </ac:picMkLst>
        </pc:picChg>
      </pc:sldChg>
      <pc:sldChg chg="addSp delSp modSp mod">
        <pc:chgData name="Satoru Hayasaka" userId="f5f1b623-9aa9-4923-b86d-8ceaae247420" providerId="ADAL" clId="{34E35108-2C9D-4AEC-8A23-988E78BAD0E8}" dt="2020-10-29T02:36:26.301" v="58" actId="1076"/>
        <pc:sldMkLst>
          <pc:docMk/>
          <pc:sldMk cId="3608388249" sldId="1526"/>
        </pc:sldMkLst>
        <pc:spChg chg="mod">
          <ac:chgData name="Satoru Hayasaka" userId="f5f1b623-9aa9-4923-b86d-8ceaae247420" providerId="ADAL" clId="{34E35108-2C9D-4AEC-8A23-988E78BAD0E8}" dt="2020-10-29T02:36:04.794" v="38" actId="20577"/>
          <ac:spMkLst>
            <pc:docMk/>
            <pc:sldMk cId="3608388249" sldId="1526"/>
            <ac:spMk id="2" creationId="{BF491A87-B7E0-4E19-A89C-2C64A582ECBE}"/>
          </ac:spMkLst>
        </pc:spChg>
        <pc:spChg chg="mod">
          <ac:chgData name="Satoru Hayasaka" userId="f5f1b623-9aa9-4923-b86d-8ceaae247420" providerId="ADAL" clId="{34E35108-2C9D-4AEC-8A23-988E78BAD0E8}" dt="2020-10-29T02:36:10.108" v="51" actId="20577"/>
          <ac:spMkLst>
            <pc:docMk/>
            <pc:sldMk cId="3608388249" sldId="1526"/>
            <ac:spMk id="4" creationId="{24BAF645-7798-44E1-AFE8-5605E3278792}"/>
          </ac:spMkLst>
        </pc:spChg>
        <pc:spChg chg="add del">
          <ac:chgData name="Satoru Hayasaka" userId="f5f1b623-9aa9-4923-b86d-8ceaae247420" providerId="ADAL" clId="{34E35108-2C9D-4AEC-8A23-988E78BAD0E8}" dt="2020-10-29T02:36:16.053" v="53" actId="22"/>
          <ac:spMkLst>
            <pc:docMk/>
            <pc:sldMk cId="3608388249" sldId="1526"/>
            <ac:spMk id="7" creationId="{F1BBC5F9-3604-4ABE-9A2E-9416D5124F9F}"/>
          </ac:spMkLst>
        </pc:spChg>
        <pc:picChg chg="add mod">
          <ac:chgData name="Satoru Hayasaka" userId="f5f1b623-9aa9-4923-b86d-8ceaae247420" providerId="ADAL" clId="{34E35108-2C9D-4AEC-8A23-988E78BAD0E8}" dt="2020-10-29T02:36:26.301" v="58" actId="1076"/>
          <ac:picMkLst>
            <pc:docMk/>
            <pc:sldMk cId="3608388249" sldId="1526"/>
            <ac:picMk id="9" creationId="{E63F70CD-F34C-4AAA-844A-04A459A584CF}"/>
          </ac:picMkLst>
        </pc:picChg>
      </pc:sldChg>
      <pc:sldChg chg="addSp delSp modSp add mod">
        <pc:chgData name="Satoru Hayasaka" userId="f5f1b623-9aa9-4923-b86d-8ceaae247420" providerId="ADAL" clId="{34E35108-2C9D-4AEC-8A23-988E78BAD0E8}" dt="2020-10-29T02:37:42.106" v="100" actId="1076"/>
        <pc:sldMkLst>
          <pc:docMk/>
          <pc:sldMk cId="1634826373" sldId="1527"/>
        </pc:sldMkLst>
        <pc:spChg chg="mod">
          <ac:chgData name="Satoru Hayasaka" userId="f5f1b623-9aa9-4923-b86d-8ceaae247420" providerId="ADAL" clId="{34E35108-2C9D-4AEC-8A23-988E78BAD0E8}" dt="2020-10-29T02:37:14.276" v="93" actId="20577"/>
          <ac:spMkLst>
            <pc:docMk/>
            <pc:sldMk cId="1634826373" sldId="1527"/>
            <ac:spMk id="4" creationId="{24BAF645-7798-44E1-AFE8-5605E3278792}"/>
          </ac:spMkLst>
        </pc:spChg>
        <pc:picChg chg="add mod">
          <ac:chgData name="Satoru Hayasaka" userId="f5f1b623-9aa9-4923-b86d-8ceaae247420" providerId="ADAL" clId="{34E35108-2C9D-4AEC-8A23-988E78BAD0E8}" dt="2020-10-29T02:37:42.106" v="100" actId="1076"/>
          <ac:picMkLst>
            <pc:docMk/>
            <pc:sldMk cId="1634826373" sldId="1527"/>
            <ac:picMk id="7" creationId="{9EFDC701-F12D-450A-B49F-7C9452234C21}"/>
          </ac:picMkLst>
        </pc:picChg>
        <pc:picChg chg="del">
          <ac:chgData name="Satoru Hayasaka" userId="f5f1b623-9aa9-4923-b86d-8ceaae247420" providerId="ADAL" clId="{34E35108-2C9D-4AEC-8A23-988E78BAD0E8}" dt="2020-10-29T02:36:39.444" v="60" actId="478"/>
          <ac:picMkLst>
            <pc:docMk/>
            <pc:sldMk cId="1634826373" sldId="1527"/>
            <ac:picMk id="9" creationId="{E63F70CD-F34C-4AAA-844A-04A459A584CF}"/>
          </ac:picMkLst>
        </pc:picChg>
      </pc:sldChg>
      <pc:sldChg chg="addSp delSp modSp add mod">
        <pc:chgData name="Satoru Hayasaka" userId="f5f1b623-9aa9-4923-b86d-8ceaae247420" providerId="ADAL" clId="{34E35108-2C9D-4AEC-8A23-988E78BAD0E8}" dt="2020-10-29T02:40:04.106" v="145" actId="14100"/>
        <pc:sldMkLst>
          <pc:docMk/>
          <pc:sldMk cId="2503021127" sldId="1528"/>
        </pc:sldMkLst>
        <pc:spChg chg="mod">
          <ac:chgData name="Satoru Hayasaka" userId="f5f1b623-9aa9-4923-b86d-8ceaae247420" providerId="ADAL" clId="{34E35108-2C9D-4AEC-8A23-988E78BAD0E8}" dt="2020-10-29T02:40:04.106" v="145" actId="14100"/>
          <ac:spMkLst>
            <pc:docMk/>
            <pc:sldMk cId="2503021127" sldId="1528"/>
            <ac:spMk id="4" creationId="{24BAF645-7798-44E1-AFE8-5605E3278792}"/>
          </ac:spMkLst>
        </pc:spChg>
        <pc:picChg chg="del">
          <ac:chgData name="Satoru Hayasaka" userId="f5f1b623-9aa9-4923-b86d-8ceaae247420" providerId="ADAL" clId="{34E35108-2C9D-4AEC-8A23-988E78BAD0E8}" dt="2020-10-29T02:38:25.383" v="135" actId="478"/>
          <ac:picMkLst>
            <pc:docMk/>
            <pc:sldMk cId="2503021127" sldId="1528"/>
            <ac:picMk id="7" creationId="{9EFDC701-F12D-450A-B49F-7C9452234C21}"/>
          </ac:picMkLst>
        </pc:picChg>
        <pc:picChg chg="add mod">
          <ac:chgData name="Satoru Hayasaka" userId="f5f1b623-9aa9-4923-b86d-8ceaae247420" providerId="ADAL" clId="{34E35108-2C9D-4AEC-8A23-988E78BAD0E8}" dt="2020-10-29T02:39:52.842" v="144" actId="1076"/>
          <ac:picMkLst>
            <pc:docMk/>
            <pc:sldMk cId="2503021127" sldId="1528"/>
            <ac:picMk id="8" creationId="{D1828666-283A-42E9-9D40-56650543299E}"/>
          </ac:picMkLst>
        </pc:pic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B2CB98C-0037-4C5E-AF24-7AA1B7FD7264}" type="datetimeFigureOut">
              <a:rPr lang="en-US" smtClean="0"/>
              <a:t>2/17/2021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CB83B86-9B22-4DCF-B0F0-CA66E6F98A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275396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 dirty="0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9199794-45CA-FF41-AA62-5E594CEACF02}" type="datetimeFigureOut">
              <a:rPr lang="de-DE" smtClean="0"/>
              <a:t>17.02.2021</a:t>
            </a:fld>
            <a:endParaRPr lang="de-DE" dirty="0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960438" y="1143000"/>
            <a:ext cx="49371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 dirty="0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de-DE"/>
              <a:t>Mastertextformat bearbeiten
Zweite Ebene
Dritte Ebene
Vierte Ebene
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1E2914A-90BC-E546-9349-962456D80391}" type="slidenum">
              <a:rPr lang="de-DE" smtClean="0"/>
              <a:t>‹#›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8325941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Decision_tree_learning#Gini_impurity" TargetMode="External"/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883899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510669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475471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 </a:t>
            </a:r>
            <a:r>
              <a:rPr lang="de-DE" sz="1200" b="0" i="0" u="none" strike="noStrike" kern="1200" dirty="0">
                <a:solidFill>
                  <a:srgbClr val="7D7D7D"/>
                </a:solidFill>
                <a:effectLst/>
                <a:latin typeface="+mn-lt"/>
                <a:ea typeface="+mn-ea"/>
                <a:cs typeface="+mn-cs"/>
              </a:rPr>
              <a:t>The </a:t>
            </a:r>
            <a:r>
              <a:rPr lang="de-DE" sz="1200" b="0" i="0" u="none" strike="noStrike" kern="1200" dirty="0" err="1">
                <a:solidFill>
                  <a:srgbClr val="7D7D7D"/>
                </a:solidFill>
                <a:effectLst/>
                <a:latin typeface="+mn-lt"/>
                <a:ea typeface="+mn-ea"/>
                <a:cs typeface="+mn-cs"/>
              </a:rPr>
              <a:t>Gini</a:t>
            </a:r>
            <a:r>
              <a:rPr lang="de-DE" sz="1200" b="0" i="0" u="none" strike="noStrike" kern="1200" dirty="0">
                <a:solidFill>
                  <a:srgbClr val="7D7D7D"/>
                </a:solidFill>
                <a:effectLst/>
                <a:latin typeface="+mn-lt"/>
                <a:ea typeface="+mn-ea"/>
                <a:cs typeface="+mn-cs"/>
              </a:rPr>
              <a:t> Index </a:t>
            </a:r>
            <a:r>
              <a:rPr lang="de-DE" sz="1200" b="0" i="0" u="none" strike="noStrike" kern="1200" dirty="0" err="1">
                <a:solidFill>
                  <a:srgbClr val="7D7D7D"/>
                </a:solidFill>
                <a:effectLst/>
                <a:latin typeface="+mn-lt"/>
                <a:ea typeface="+mn-ea"/>
                <a:cs typeface="+mn-cs"/>
              </a:rPr>
              <a:t>is</a:t>
            </a:r>
            <a:r>
              <a:rPr lang="de-DE" sz="1200" b="0" i="0" u="none" strike="noStrike" kern="1200" dirty="0">
                <a:solidFill>
                  <a:srgbClr val="7D7D7D"/>
                </a:solidFill>
                <a:effectLst/>
                <a:latin typeface="+mn-lt"/>
                <a:ea typeface="+mn-ea"/>
                <a:cs typeface="+mn-cs"/>
              </a:rPr>
              <a:t> a </a:t>
            </a:r>
            <a:r>
              <a:rPr lang="de-DE" sz="1200" b="0" i="0" u="none" strike="noStrike" kern="1200" dirty="0" err="1">
                <a:solidFill>
                  <a:srgbClr val="7D7D7D"/>
                </a:solidFill>
                <a:effectLst/>
                <a:latin typeface="+mn-lt"/>
                <a:ea typeface="+mn-ea"/>
                <a:cs typeface="+mn-cs"/>
              </a:rPr>
              <a:t>bit</a:t>
            </a:r>
            <a:r>
              <a:rPr lang="de-DE" sz="1200" b="0" i="0" u="none" strike="noStrike" kern="1200" dirty="0">
                <a:solidFill>
                  <a:srgbClr val="7D7D7D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b="0" i="0" u="none" strike="noStrike" kern="1200" dirty="0" err="1">
                <a:solidFill>
                  <a:srgbClr val="7D7D7D"/>
                </a:solidFill>
                <a:effectLst/>
                <a:latin typeface="+mn-lt"/>
                <a:ea typeface="+mn-ea"/>
                <a:cs typeface="+mn-cs"/>
              </a:rPr>
              <a:t>easier</a:t>
            </a:r>
            <a:r>
              <a:rPr lang="de-DE" sz="1200" b="0" i="0" u="none" strike="noStrike" kern="1200" dirty="0">
                <a:solidFill>
                  <a:srgbClr val="7D7D7D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b="0" i="0" u="none" strike="noStrike" kern="1200" dirty="0" err="1">
                <a:solidFill>
                  <a:srgbClr val="7D7D7D"/>
                </a:solidFill>
                <a:effectLst/>
                <a:latin typeface="+mn-lt"/>
                <a:ea typeface="+mn-ea"/>
                <a:cs typeface="+mn-cs"/>
              </a:rPr>
              <a:t>to</a:t>
            </a:r>
            <a:r>
              <a:rPr lang="de-DE" sz="1200" b="0" i="0" u="none" strike="noStrike" kern="1200" dirty="0">
                <a:solidFill>
                  <a:srgbClr val="7D7D7D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b="0" i="0" u="none" strike="noStrike" kern="1200" dirty="0" err="1">
                <a:solidFill>
                  <a:srgbClr val="7D7D7D"/>
                </a:solidFill>
                <a:effectLst/>
                <a:latin typeface="+mn-lt"/>
                <a:ea typeface="+mn-ea"/>
                <a:cs typeface="+mn-cs"/>
              </a:rPr>
              <a:t>understand</a:t>
            </a:r>
            <a:r>
              <a:rPr lang="de-DE" sz="1200" b="0" i="0" u="none" strike="noStrike" kern="1200" dirty="0">
                <a:solidFill>
                  <a:srgbClr val="7D7D7D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de-DE" sz="1200" b="0" i="0" u="none" strike="noStrike" kern="1200" dirty="0" err="1">
                <a:solidFill>
                  <a:srgbClr val="7D7D7D"/>
                </a:solidFill>
                <a:effectLst/>
                <a:latin typeface="+mn-lt"/>
                <a:ea typeface="+mn-ea"/>
                <a:cs typeface="+mn-cs"/>
              </a:rPr>
              <a:t>According</a:t>
            </a:r>
            <a:r>
              <a:rPr lang="de-DE" sz="1200" b="0" i="0" u="none" strike="noStrike" kern="1200" dirty="0">
                <a:solidFill>
                  <a:srgbClr val="7D7D7D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b="0" i="0" u="none" strike="noStrike" kern="1200" dirty="0" err="1">
                <a:solidFill>
                  <a:srgbClr val="7D7D7D"/>
                </a:solidFill>
                <a:effectLst/>
                <a:latin typeface="+mn-lt"/>
                <a:ea typeface="+mn-ea"/>
                <a:cs typeface="+mn-cs"/>
              </a:rPr>
              <a:t>to</a:t>
            </a:r>
            <a:r>
              <a:rPr lang="de-DE" sz="1200" b="0" i="0" u="none" strike="noStrike" kern="1200" dirty="0">
                <a:solidFill>
                  <a:srgbClr val="7D7D7D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r>
              <a:rPr lang="de-DE" sz="1200" b="0" i="0" u="none" strike="noStrike" kern="1200" dirty="0">
                <a:solidFill>
                  <a:srgbClr val="7D7D7D"/>
                </a:solidFill>
                <a:effectLst/>
                <a:latin typeface="+mn-lt"/>
                <a:ea typeface="+mn-ea"/>
                <a:cs typeface="+mn-cs"/>
                <a:hlinkClick r:id="rId3"/>
              </a:rPr>
              <a:t>Wikipedia</a:t>
            </a:r>
            <a:r>
              <a:rPr lang="de-DE" sz="1200" b="0" i="0" u="none" strike="noStrike" kern="1200" dirty="0">
                <a:solidFill>
                  <a:srgbClr val="7D7D7D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de-DE" sz="1200" b="0" i="0" u="none" strike="noStrike" kern="1200" dirty="0" err="1">
                <a:solidFill>
                  <a:srgbClr val="7D7D7D"/>
                </a:solidFill>
                <a:effectLst/>
                <a:latin typeface="+mn-lt"/>
                <a:ea typeface="+mn-ea"/>
                <a:cs typeface="+mn-cs"/>
              </a:rPr>
              <a:t>the</a:t>
            </a:r>
            <a:r>
              <a:rPr lang="de-DE" sz="1200" b="0" i="0" u="none" strike="noStrike" kern="1200" dirty="0">
                <a:solidFill>
                  <a:srgbClr val="7D7D7D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b="0" i="0" u="none" strike="noStrike" kern="1200" dirty="0" err="1">
                <a:solidFill>
                  <a:srgbClr val="7D7D7D"/>
                </a:solidFill>
                <a:effectLst/>
                <a:latin typeface="+mn-lt"/>
                <a:ea typeface="+mn-ea"/>
                <a:cs typeface="+mn-cs"/>
              </a:rPr>
              <a:t>goal</a:t>
            </a:r>
            <a:r>
              <a:rPr lang="de-DE" sz="1200" b="0" i="0" u="none" strike="noStrike" kern="1200" dirty="0">
                <a:solidFill>
                  <a:srgbClr val="7D7D7D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b="0" i="0" u="none" strike="noStrike" kern="1200" dirty="0" err="1">
                <a:solidFill>
                  <a:srgbClr val="7D7D7D"/>
                </a:solidFill>
                <a:effectLst/>
                <a:latin typeface="+mn-lt"/>
                <a:ea typeface="+mn-ea"/>
                <a:cs typeface="+mn-cs"/>
              </a:rPr>
              <a:t>is</a:t>
            </a:r>
            <a:r>
              <a:rPr lang="de-DE" sz="1200" b="0" i="0" u="none" strike="noStrike" kern="1200" dirty="0">
                <a:solidFill>
                  <a:srgbClr val="7D7D7D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b="0" i="0" u="none" strike="noStrike" kern="1200" dirty="0" err="1">
                <a:solidFill>
                  <a:srgbClr val="7D7D7D"/>
                </a:solidFill>
                <a:effectLst/>
                <a:latin typeface="+mn-lt"/>
                <a:ea typeface="+mn-ea"/>
                <a:cs typeface="+mn-cs"/>
              </a:rPr>
              <a:t>to</a:t>
            </a:r>
            <a:r>
              <a:rPr lang="de-DE" sz="1200" b="0" i="0" u="none" strike="noStrike" kern="1200" dirty="0">
                <a:solidFill>
                  <a:srgbClr val="7D7D7D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r>
              <a:rPr lang="de-DE" sz="1200" b="0" i="1" u="none" strike="noStrike" kern="1200" dirty="0">
                <a:solidFill>
                  <a:srgbClr val="7D7D7D"/>
                </a:solidFill>
                <a:effectLst/>
                <a:latin typeface="+mn-lt"/>
                <a:ea typeface="+mn-ea"/>
                <a:cs typeface="+mn-cs"/>
              </a:rPr>
              <a:t>“</a:t>
            </a:r>
            <a:r>
              <a:rPr lang="de-DE" i="1" dirty="0" err="1">
                <a:effectLst/>
              </a:rPr>
              <a:t>measure</a:t>
            </a:r>
            <a:r>
              <a:rPr lang="de-DE" i="1" dirty="0">
                <a:effectLst/>
              </a:rPr>
              <a:t> </a:t>
            </a:r>
            <a:r>
              <a:rPr lang="de-DE" i="1" dirty="0" err="1">
                <a:effectLst/>
              </a:rPr>
              <a:t>how</a:t>
            </a:r>
            <a:r>
              <a:rPr lang="de-DE" i="1" dirty="0">
                <a:effectLst/>
              </a:rPr>
              <a:t> </a:t>
            </a:r>
            <a:r>
              <a:rPr lang="de-DE" i="1" dirty="0" err="1">
                <a:effectLst/>
              </a:rPr>
              <a:t>often</a:t>
            </a:r>
            <a:r>
              <a:rPr lang="de-DE" i="1" dirty="0">
                <a:effectLst/>
              </a:rPr>
              <a:t> a </a:t>
            </a:r>
            <a:r>
              <a:rPr lang="de-DE" i="1" dirty="0" err="1">
                <a:effectLst/>
              </a:rPr>
              <a:t>randomly</a:t>
            </a:r>
            <a:r>
              <a:rPr lang="de-DE" i="1" dirty="0">
                <a:effectLst/>
              </a:rPr>
              <a:t> </a:t>
            </a:r>
            <a:r>
              <a:rPr lang="de-DE" i="1" dirty="0" err="1">
                <a:effectLst/>
              </a:rPr>
              <a:t>chosen</a:t>
            </a:r>
            <a:r>
              <a:rPr lang="de-DE" i="1" dirty="0">
                <a:effectLst/>
              </a:rPr>
              <a:t> </a:t>
            </a:r>
            <a:r>
              <a:rPr lang="de-DE" i="1" dirty="0" err="1">
                <a:effectLst/>
              </a:rPr>
              <a:t>element</a:t>
            </a:r>
            <a:r>
              <a:rPr lang="de-DE" i="1" dirty="0">
                <a:effectLst/>
              </a:rPr>
              <a:t> </a:t>
            </a:r>
            <a:r>
              <a:rPr lang="de-DE" i="1" dirty="0" err="1">
                <a:effectLst/>
              </a:rPr>
              <a:t>from</a:t>
            </a:r>
            <a:r>
              <a:rPr lang="de-DE" i="1" dirty="0">
                <a:effectLst/>
              </a:rPr>
              <a:t> </a:t>
            </a:r>
            <a:r>
              <a:rPr lang="de-DE" i="1" dirty="0" err="1">
                <a:effectLst/>
              </a:rPr>
              <a:t>the</a:t>
            </a:r>
            <a:r>
              <a:rPr lang="de-DE" i="1" dirty="0">
                <a:effectLst/>
              </a:rPr>
              <a:t> </a:t>
            </a:r>
            <a:r>
              <a:rPr lang="de-DE" i="1" dirty="0" err="1">
                <a:effectLst/>
              </a:rPr>
              <a:t>set</a:t>
            </a:r>
            <a:r>
              <a:rPr lang="de-DE" i="1" dirty="0">
                <a:effectLst/>
              </a:rPr>
              <a:t> </a:t>
            </a:r>
            <a:r>
              <a:rPr lang="de-DE" i="1" dirty="0" err="1">
                <a:effectLst/>
              </a:rPr>
              <a:t>would</a:t>
            </a:r>
            <a:r>
              <a:rPr lang="de-DE" i="1" dirty="0">
                <a:effectLst/>
              </a:rPr>
              <a:t> </a:t>
            </a:r>
            <a:r>
              <a:rPr lang="de-DE" i="1" dirty="0" err="1">
                <a:effectLst/>
              </a:rPr>
              <a:t>be</a:t>
            </a:r>
            <a:r>
              <a:rPr lang="de-DE" i="1" dirty="0">
                <a:effectLst/>
              </a:rPr>
              <a:t> </a:t>
            </a:r>
            <a:r>
              <a:rPr lang="de-DE" i="1" dirty="0" err="1">
                <a:effectLst/>
              </a:rPr>
              <a:t>incorrectly</a:t>
            </a:r>
            <a:r>
              <a:rPr lang="de-DE" i="1" dirty="0">
                <a:effectLst/>
              </a:rPr>
              <a:t> </a:t>
            </a:r>
            <a:r>
              <a:rPr lang="de-DE" i="1" dirty="0" err="1">
                <a:effectLst/>
              </a:rPr>
              <a:t>labeled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119357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387567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225456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813190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Removing a branch with a small improvement in performance </a:t>
            </a:r>
          </a:p>
          <a:p>
            <a:r>
              <a:rPr lang="en-US" dirty="0" smtClean="0">
                <a:sym typeface="Wingdings" panose="05000000000000000000" pitchFamily="2" charset="2"/>
              </a:rPr>
              <a:t> A smaller tree is preferred</a:t>
            </a: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83748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1-Titl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eck 2">
            <a:extLst>
              <a:ext uri="{FF2B5EF4-FFF2-40B4-BE49-F238E27FC236}">
                <a16:creationId xmlns:a16="http://schemas.microsoft.com/office/drawing/2014/main" id="{0D98B2BB-C54F-7F42-81FA-8650AF785A93}"/>
              </a:ext>
            </a:extLst>
          </p:cNvPr>
          <p:cNvSpPr/>
          <p:nvPr userDrawn="1"/>
        </p:nvSpPr>
        <p:spPr>
          <a:xfrm>
            <a:off x="0" y="585216"/>
            <a:ext cx="9144000" cy="5129784"/>
          </a:xfrm>
          <a:prstGeom prst="rect">
            <a:avLst/>
          </a:prstGeom>
          <a:gradFill flip="none" rotWithShape="1">
            <a:gsLst>
              <a:gs pos="27000">
                <a:schemeClr val="accent6"/>
              </a:gs>
              <a:gs pos="69000">
                <a:schemeClr val="accent1"/>
              </a:gs>
            </a:gsLst>
            <a:lin ang="126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900" b="1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A0F04939-8B07-1D47-9EBE-831B36D9129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224000" y="1404000"/>
            <a:ext cx="3576522" cy="646331"/>
          </a:xfrm>
          <a:prstGeom prst="rect">
            <a:avLst/>
          </a:prstGeom>
        </p:spPr>
        <p:txBody>
          <a:bodyPr wrap="square" anchor="t">
            <a:spAutoFit/>
          </a:bodyPr>
          <a:lstStyle>
            <a:lvl1pPr algn="l">
              <a:lnSpc>
                <a:spcPct val="100000"/>
              </a:lnSpc>
              <a:defRPr sz="4200" b="1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de-DE" dirty="0"/>
              <a:t>Slide Title </a:t>
            </a:r>
            <a:endParaRPr lang="en-US" dirty="0"/>
          </a:p>
        </p:txBody>
      </p:sp>
      <p:cxnSp>
        <p:nvCxnSpPr>
          <p:cNvPr id="5" name="Gerade Verbindung 4">
            <a:extLst>
              <a:ext uri="{FF2B5EF4-FFF2-40B4-BE49-F238E27FC236}">
                <a16:creationId xmlns:a16="http://schemas.microsoft.com/office/drawing/2014/main" id="{4CBC83F2-DFA1-B449-B47E-9F6B07C647FF}"/>
              </a:ext>
            </a:extLst>
          </p:cNvPr>
          <p:cNvCxnSpPr>
            <a:cxnSpLocks/>
          </p:cNvCxnSpPr>
          <p:nvPr userDrawn="1"/>
        </p:nvCxnSpPr>
        <p:spPr>
          <a:xfrm>
            <a:off x="966061" y="0"/>
            <a:ext cx="0" cy="5715000"/>
          </a:xfrm>
          <a:prstGeom prst="line">
            <a:avLst/>
          </a:prstGeom>
          <a:ln w="19050" cap="flat" cmpd="sng">
            <a:solidFill>
              <a:schemeClr val="bg2"/>
            </a:solidFill>
            <a:prstDash val="solid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Fußzeilenplatzhalter 2">
            <a:extLst>
              <a:ext uri="{FF2B5EF4-FFF2-40B4-BE49-F238E27FC236}">
                <a16:creationId xmlns:a16="http://schemas.microsoft.com/office/drawing/2014/main" id="{60D03090-BC84-4440-8166-08DCA516671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224000" y="5364390"/>
            <a:ext cx="7511987" cy="238704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700" b="0" i="0">
                <a:solidFill>
                  <a:schemeClr val="bg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de-DE" dirty="0"/>
          </a:p>
        </p:txBody>
      </p:sp>
      <p:pic>
        <p:nvPicPr>
          <p:cNvPr id="4" name="Grafik 3" descr="Ein Bild, das sitzend, Tisch, Computer, Essen enthält.&#10;&#10;Automatisch generierte Beschreibung">
            <a:extLst>
              <a:ext uri="{FF2B5EF4-FFF2-40B4-BE49-F238E27FC236}">
                <a16:creationId xmlns:a16="http://schemas.microsoft.com/office/drawing/2014/main" id="{3F640471-65BF-C648-868D-963E292AF46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333647" y="-1"/>
            <a:ext cx="5436616" cy="56178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64247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2-Chapter titl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hteck 1">
            <a:extLst>
              <a:ext uri="{FF2B5EF4-FFF2-40B4-BE49-F238E27FC236}">
                <a16:creationId xmlns:a16="http://schemas.microsoft.com/office/drawing/2014/main" id="{D7C4B03B-722D-C840-8655-F27D5F4A86A5}"/>
              </a:ext>
            </a:extLst>
          </p:cNvPr>
          <p:cNvSpPr/>
          <p:nvPr userDrawn="1"/>
        </p:nvSpPr>
        <p:spPr>
          <a:xfrm>
            <a:off x="165904" y="4763662"/>
            <a:ext cx="9144000" cy="238704"/>
          </a:xfrm>
          <a:prstGeom prst="rect">
            <a:avLst/>
          </a:prstGeom>
          <a:solidFill>
            <a:srgbClr val="CDDEE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900" b="1">
              <a:ln>
                <a:noFill/>
              </a:ln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3" name="Rechteck 2">
            <a:extLst>
              <a:ext uri="{FF2B5EF4-FFF2-40B4-BE49-F238E27FC236}">
                <a16:creationId xmlns:a16="http://schemas.microsoft.com/office/drawing/2014/main" id="{1276A92E-9DD2-2F4E-8619-6D60BD8C3ECD}"/>
              </a:ext>
            </a:extLst>
          </p:cNvPr>
          <p:cNvSpPr/>
          <p:nvPr userDrawn="1"/>
        </p:nvSpPr>
        <p:spPr>
          <a:xfrm>
            <a:off x="0" y="0"/>
            <a:ext cx="9144000" cy="606056"/>
          </a:xfrm>
          <a:prstGeom prst="rect">
            <a:avLst/>
          </a:prstGeom>
          <a:gradFill flip="none" rotWithShape="1">
            <a:gsLst>
              <a:gs pos="3000">
                <a:schemeClr val="accent6"/>
              </a:gs>
              <a:gs pos="63000">
                <a:schemeClr val="accent1"/>
              </a:gs>
            </a:gsLst>
            <a:lin ang="126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900" b="1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12" name="Rechteck 11">
            <a:extLst>
              <a:ext uri="{FF2B5EF4-FFF2-40B4-BE49-F238E27FC236}">
                <a16:creationId xmlns:a16="http://schemas.microsoft.com/office/drawing/2014/main" id="{5734A693-5F7B-6046-90D0-257E6241D3C2}"/>
              </a:ext>
            </a:extLst>
          </p:cNvPr>
          <p:cNvSpPr/>
          <p:nvPr userDrawn="1"/>
        </p:nvSpPr>
        <p:spPr>
          <a:xfrm>
            <a:off x="0" y="606056"/>
            <a:ext cx="9144000" cy="4890977"/>
          </a:xfrm>
          <a:prstGeom prst="rect">
            <a:avLst/>
          </a:prstGeom>
          <a:solidFill>
            <a:srgbClr val="92AE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900" b="1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4890F977-FE29-5A44-8A59-E92C8350D54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224516" y="1044000"/>
            <a:ext cx="5484553" cy="1292662"/>
          </a:xfrm>
          <a:prstGeom prst="rect">
            <a:avLst/>
          </a:prstGeom>
        </p:spPr>
        <p:txBody>
          <a:bodyPr wrap="square" anchor="t">
            <a:spAutoFit/>
          </a:bodyPr>
          <a:lstStyle>
            <a:lvl1pPr algn="l">
              <a:lnSpc>
                <a:spcPct val="100000"/>
              </a:lnSpc>
              <a:defRPr sz="4200" b="0">
                <a:solidFill>
                  <a:srgbClr val="00386C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de-DE" dirty="0"/>
              <a:t>Chapter </a:t>
            </a:r>
            <a:br>
              <a:rPr lang="de-DE" dirty="0"/>
            </a:br>
            <a:r>
              <a:rPr lang="de-DE" dirty="0"/>
              <a:t>Title </a:t>
            </a:r>
            <a:endParaRPr lang="en-US" dirty="0"/>
          </a:p>
        </p:txBody>
      </p:sp>
      <p:cxnSp>
        <p:nvCxnSpPr>
          <p:cNvPr id="14" name="Gerade Verbindung 13">
            <a:extLst>
              <a:ext uri="{FF2B5EF4-FFF2-40B4-BE49-F238E27FC236}">
                <a16:creationId xmlns:a16="http://schemas.microsoft.com/office/drawing/2014/main" id="{6640156F-E036-7A4C-BC7D-099260826E00}"/>
              </a:ext>
            </a:extLst>
          </p:cNvPr>
          <p:cNvCxnSpPr>
            <a:cxnSpLocks/>
          </p:cNvCxnSpPr>
          <p:nvPr userDrawn="1"/>
        </p:nvCxnSpPr>
        <p:spPr>
          <a:xfrm>
            <a:off x="966061" y="0"/>
            <a:ext cx="0" cy="5497033"/>
          </a:xfrm>
          <a:prstGeom prst="line">
            <a:avLst/>
          </a:prstGeom>
          <a:ln w="19050" cap="flat" cmpd="sng">
            <a:solidFill>
              <a:schemeClr val="bg2"/>
            </a:solidFill>
            <a:prstDash val="solid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Slide Number Placeholder 5">
            <a:extLst>
              <a:ext uri="{FF2B5EF4-FFF2-40B4-BE49-F238E27FC236}">
                <a16:creationId xmlns:a16="http://schemas.microsoft.com/office/drawing/2014/main" id="{8D691486-DA75-BD46-A06C-8E7CEDD4ADB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05224" y="5491424"/>
            <a:ext cx="180001" cy="238704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ctr">
              <a:defRPr sz="600" b="0" i="0">
                <a:solidFill>
                  <a:schemeClr val="tx1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defRPr>
            </a:lvl1pPr>
          </a:lstStyle>
          <a:p>
            <a:fld id="{15C29056-5AFA-7949-831A-3EC086771171}" type="slidenum">
              <a:rPr lang="de-DE" smtClean="0"/>
              <a:pPr/>
              <a:t>‹#›</a:t>
            </a:fld>
            <a:endParaRPr lang="de-DE" dirty="0"/>
          </a:p>
        </p:txBody>
      </p:sp>
      <p:sp>
        <p:nvSpPr>
          <p:cNvPr id="8" name="Rechteck 7">
            <a:extLst>
              <a:ext uri="{FF2B5EF4-FFF2-40B4-BE49-F238E27FC236}">
                <a16:creationId xmlns:a16="http://schemas.microsoft.com/office/drawing/2014/main" id="{639EF751-B7DA-8D43-ABED-4011DBCBB00D}"/>
              </a:ext>
            </a:extLst>
          </p:cNvPr>
          <p:cNvSpPr/>
          <p:nvPr userDrawn="1"/>
        </p:nvSpPr>
        <p:spPr>
          <a:xfrm>
            <a:off x="0" y="606056"/>
            <a:ext cx="966061" cy="1550507"/>
          </a:xfrm>
          <a:prstGeom prst="rect">
            <a:avLst/>
          </a:prstGeom>
          <a:solidFill>
            <a:srgbClr val="CDDEE7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878398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ody: Text (1 column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>
            <a:extLst>
              <a:ext uri="{FF2B5EF4-FFF2-40B4-BE49-F238E27FC236}">
                <a16:creationId xmlns:a16="http://schemas.microsoft.com/office/drawing/2014/main" id="{21F8F476-5A63-1B43-B744-71E61ABBD3C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58775" y="175032"/>
            <a:ext cx="8426450" cy="24622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lnSpc>
                <a:spcPct val="100000"/>
              </a:lnSpc>
              <a:defRPr sz="1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46438E48-491D-0744-AD5E-C40A88ED1463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15C29056-5AFA-7949-831A-3EC086771171}" type="slidenum">
              <a:rPr lang="de-DE" smtClean="0"/>
              <a:pPr/>
              <a:t>‹#›</a:t>
            </a:fld>
            <a:endParaRPr lang="de-DE" dirty="0"/>
          </a:p>
        </p:txBody>
      </p:sp>
      <p:sp>
        <p:nvSpPr>
          <p:cNvPr id="6" name="Textplatzhalter 5">
            <a:extLst>
              <a:ext uri="{FF2B5EF4-FFF2-40B4-BE49-F238E27FC236}">
                <a16:creationId xmlns:a16="http://schemas.microsoft.com/office/drawing/2014/main" id="{EDD48C0B-5391-7641-83FB-0699C7A9D04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60000" y="900000"/>
            <a:ext cx="8378825" cy="4307679"/>
          </a:xfrm>
        </p:spPr>
        <p:txBody>
          <a:bodyPr/>
          <a:lstStyle>
            <a:lvl1pPr marL="266700" indent="-260350">
              <a:buFont typeface="Symbol" pitchFamily="2" charset="2"/>
              <a:buChar char="-"/>
              <a:tabLst/>
              <a:defRPr/>
            </a:lvl1pPr>
            <a:lvl2pPr>
              <a:defRPr sz="1400"/>
            </a:lvl2pPr>
            <a:lvl3pPr>
              <a:defRPr sz="1400"/>
            </a:lvl3pPr>
            <a:lvl4pPr marL="933450" marR="0" indent="-222250" algn="l" defTabSz="685800" rtl="0" eaLnBrk="1" fontAlgn="auto" latinLnBrk="0" hangingPunct="1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rgbClr val="92AEBC"/>
              </a:buClr>
              <a:buSzTx/>
              <a:buFont typeface="Symbol" pitchFamily="2" charset="2"/>
              <a:buChar char="-"/>
              <a:tabLst/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title style</a:t>
            </a:r>
            <a:endParaRPr lang="de-DE"/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de-DE"/>
              <a:t>Dritte Ebene</a:t>
            </a:r>
          </a:p>
          <a:p>
            <a:pPr marL="933450" marR="0" lvl="3" indent="-222250" algn="l" defTabSz="685800" rtl="0" eaLnBrk="1" fontAlgn="auto" latinLnBrk="0" hangingPunct="1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rgbClr val="92AEBC"/>
              </a:buClr>
              <a:buSzTx/>
              <a:buFont typeface="Symbol" pitchFamily="2" charset="2"/>
              <a:buChar char="-"/>
              <a:tabLst/>
              <a:defRPr/>
            </a:pPr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5" name="Fußzeilenplatzhalter 2">
            <a:extLst>
              <a:ext uri="{FF2B5EF4-FFF2-40B4-BE49-F238E27FC236}">
                <a16:creationId xmlns:a16="http://schemas.microsoft.com/office/drawing/2014/main" id="{B803BDE0-7686-6A44-87F6-24D51F182B0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1216" y="4984944"/>
            <a:ext cx="4011206" cy="238704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700" b="1" i="0">
                <a:solidFill>
                  <a:schemeClr val="tx1"/>
                </a:solidFill>
                <a:latin typeface="Arial" panose="020B0604020202020204" pitchFamily="34" charset="0"/>
                <a:ea typeface="Arial" panose="020B0503030404040204" pitchFamily="34" charset="0"/>
                <a:cs typeface="Arial" panose="020B0604020202020204" pitchFamily="34" charset="0"/>
              </a:defRPr>
            </a:lvl1pPr>
          </a:lstStyle>
          <a:p>
            <a:endParaRPr lang="de-DE" b="0" dirty="0"/>
          </a:p>
        </p:txBody>
      </p:sp>
    </p:spTree>
    <p:extLst>
      <p:ext uri="{BB962C8B-B14F-4D97-AF65-F5344CB8AC3E}">
        <p14:creationId xmlns:p14="http://schemas.microsoft.com/office/powerpoint/2010/main" val="33858551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ody: Text (2 columns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FA66214D-6AE7-6844-8B78-0FA1678C8F74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15C29056-5AFA-7949-831A-3EC086771171}" type="slidenum">
              <a:rPr lang="de-DE" smtClean="0"/>
              <a:pPr/>
              <a:t>‹#›</a:t>
            </a:fld>
            <a:endParaRPr lang="de-DE" dirty="0"/>
          </a:p>
        </p:txBody>
      </p:sp>
      <p:sp>
        <p:nvSpPr>
          <p:cNvPr id="14" name="Titel 4">
            <a:extLst>
              <a:ext uri="{FF2B5EF4-FFF2-40B4-BE49-F238E27FC236}">
                <a16:creationId xmlns:a16="http://schemas.microsoft.com/office/drawing/2014/main" id="{BD365B8B-5868-3D40-B70D-97ACEBCFBEC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58775" y="173941"/>
            <a:ext cx="8433504" cy="24622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de-DE"/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5BDE0700-9001-1346-BFE7-A17DD5863EBD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58775" y="900113"/>
            <a:ext cx="4011613" cy="4305300"/>
          </a:xfrm>
        </p:spPr>
        <p:txBody>
          <a:bodyPr/>
          <a:lstStyle>
            <a:lvl1pPr marL="266700" indent="-260350">
              <a:buFont typeface="Symbol" pitchFamily="2" charset="2"/>
              <a:buChar char="-"/>
              <a:tabLst/>
              <a:defRPr/>
            </a:lvl1pPr>
            <a:lvl2pPr>
              <a:defRPr sz="1400"/>
            </a:lvl2pPr>
            <a:lvl3pPr>
              <a:defRPr sz="1400"/>
            </a:lvl3pPr>
            <a:lvl4pPr marL="933450" marR="0" indent="-222250" algn="l" defTabSz="685800" rtl="0" eaLnBrk="1" fontAlgn="auto" latinLnBrk="0" hangingPunct="1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rgbClr val="92AEBC"/>
              </a:buClr>
              <a:buSzTx/>
              <a:buFont typeface="Symbol" pitchFamily="2" charset="2"/>
              <a:buChar char="-"/>
              <a:tabLst/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title style</a:t>
            </a:r>
            <a:endParaRPr lang="de-DE"/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de-DE"/>
              <a:t>Dritte Ebene</a:t>
            </a:r>
          </a:p>
          <a:p>
            <a:pPr marL="933450" marR="0" lvl="3" indent="-222250" algn="l" defTabSz="685800" rtl="0" eaLnBrk="1" fontAlgn="auto" latinLnBrk="0" hangingPunct="1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rgbClr val="92AEBC"/>
              </a:buClr>
              <a:buSzTx/>
              <a:buFont typeface="Symbol" pitchFamily="2" charset="2"/>
              <a:buChar char="-"/>
              <a:tabLst/>
              <a:defRPr/>
            </a:pPr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Textplatzhalter 6">
            <a:extLst>
              <a:ext uri="{FF2B5EF4-FFF2-40B4-BE49-F238E27FC236}">
                <a16:creationId xmlns:a16="http://schemas.microsoft.com/office/drawing/2014/main" id="{3A2A4D7F-0FF9-9641-A4AC-28DCA004BBD2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680000" y="900113"/>
            <a:ext cx="4032250" cy="4305300"/>
          </a:xfrm>
        </p:spPr>
        <p:txBody>
          <a:bodyPr/>
          <a:lstStyle>
            <a:lvl1pPr marL="266700" indent="-260350">
              <a:buFont typeface="Symbol" pitchFamily="2" charset="2"/>
              <a:buChar char="-"/>
              <a:tabLst/>
              <a:defRPr/>
            </a:lvl1pPr>
            <a:lvl2pPr>
              <a:defRPr sz="1400"/>
            </a:lvl2pPr>
            <a:lvl3pPr>
              <a:defRPr sz="1400"/>
            </a:lvl3pPr>
            <a:lvl4pPr marL="933450" marR="0" indent="-222250" algn="l" defTabSz="685800" rtl="0" eaLnBrk="1" fontAlgn="auto" latinLnBrk="0" hangingPunct="1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rgbClr val="92AEBC"/>
              </a:buClr>
              <a:buSzTx/>
              <a:buFont typeface="Symbol" pitchFamily="2" charset="2"/>
              <a:buChar char="-"/>
              <a:tabLst/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title style</a:t>
            </a:r>
            <a:endParaRPr lang="de-DE"/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de-DE"/>
              <a:t>Dritte Ebene</a:t>
            </a:r>
          </a:p>
          <a:p>
            <a:pPr marL="933450" marR="0" lvl="3" indent="-222250" algn="l" defTabSz="685800" rtl="0" eaLnBrk="1" fontAlgn="auto" latinLnBrk="0" hangingPunct="1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rgbClr val="92AEBC"/>
              </a:buClr>
              <a:buSzTx/>
              <a:buFont typeface="Symbol" pitchFamily="2" charset="2"/>
              <a:buChar char="-"/>
              <a:tabLst/>
              <a:defRPr/>
            </a:pPr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9" name="Fußzeilenplatzhalter 2">
            <a:extLst>
              <a:ext uri="{FF2B5EF4-FFF2-40B4-BE49-F238E27FC236}">
                <a16:creationId xmlns:a16="http://schemas.microsoft.com/office/drawing/2014/main" id="{C431475C-FDC5-8142-BF55-F4F8ECC240C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58775" y="5491424"/>
            <a:ext cx="4011206" cy="238704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700" b="1" i="0">
                <a:solidFill>
                  <a:schemeClr val="tx1"/>
                </a:solidFill>
                <a:latin typeface="Arial" panose="020B0604020202020204" pitchFamily="34" charset="0"/>
                <a:ea typeface="Arial" panose="020B0503030404040204" pitchFamily="34" charset="0"/>
                <a:cs typeface="Arial" panose="020B0604020202020204" pitchFamily="34" charset="0"/>
              </a:defRPr>
            </a:lvl1pPr>
          </a:lstStyle>
          <a:p>
            <a:endParaRPr lang="de-DE" b="0" dirty="0"/>
          </a:p>
        </p:txBody>
      </p:sp>
    </p:spTree>
    <p:extLst>
      <p:ext uri="{BB962C8B-B14F-4D97-AF65-F5344CB8AC3E}">
        <p14:creationId xmlns:p14="http://schemas.microsoft.com/office/powerpoint/2010/main" val="7108179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ody: Text +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Bildplatzhalter 4">
            <a:extLst>
              <a:ext uri="{FF2B5EF4-FFF2-40B4-BE49-F238E27FC236}">
                <a16:creationId xmlns:a16="http://schemas.microsoft.com/office/drawing/2014/main" id="{1E2FFFC0-B0CF-0D4D-8A2D-A2A6C661B3D9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4679999" y="900001"/>
            <a:ext cx="4105225" cy="4342262"/>
          </a:xfrm>
          <a:ln w="57150" cap="sq">
            <a:noFill/>
            <a:miter lim="800000"/>
          </a:ln>
        </p:spPr>
        <p:txBody>
          <a:bodyPr/>
          <a:lstStyle>
            <a:lvl1pPr marL="6350" indent="0">
              <a:buNone/>
              <a:defRPr>
                <a:solidFill>
                  <a:schemeClr val="tx1">
                    <a:lumMod val="75000"/>
                  </a:schemeClr>
                </a:solidFill>
              </a:defRPr>
            </a:lvl1pPr>
          </a:lstStyle>
          <a:p>
            <a:r>
              <a:rPr lang="de-DE"/>
              <a:t>Bild durch Klicken auf Symbol hinzufügen</a:t>
            </a:r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51C1F53E-94CD-F14F-A6CD-D57201049D1E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15C29056-5AFA-7949-831A-3EC086771171}" type="slidenum">
              <a:rPr lang="de-DE" smtClean="0"/>
              <a:pPr/>
              <a:t>‹#›</a:t>
            </a:fld>
            <a:endParaRPr lang="de-DE" dirty="0"/>
          </a:p>
        </p:txBody>
      </p:sp>
      <p:sp>
        <p:nvSpPr>
          <p:cNvPr id="13" name="Titel 4">
            <a:extLst>
              <a:ext uri="{FF2B5EF4-FFF2-40B4-BE49-F238E27FC236}">
                <a16:creationId xmlns:a16="http://schemas.microsoft.com/office/drawing/2014/main" id="{36EE8378-5CCF-9144-B82F-7C252F4CE31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58775" y="173941"/>
            <a:ext cx="8433504" cy="24622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de-DE"/>
          </a:p>
        </p:txBody>
      </p:sp>
      <p:sp>
        <p:nvSpPr>
          <p:cNvPr id="6" name="Textplatzhalter 5">
            <a:extLst>
              <a:ext uri="{FF2B5EF4-FFF2-40B4-BE49-F238E27FC236}">
                <a16:creationId xmlns:a16="http://schemas.microsoft.com/office/drawing/2014/main" id="{60172A25-DB0F-0B40-80A4-0BCDD7F8AEB7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58775" y="900001"/>
            <a:ext cx="4011613" cy="4302237"/>
          </a:xfrm>
        </p:spPr>
        <p:txBody>
          <a:bodyPr/>
          <a:lstStyle>
            <a:lvl1pPr marL="266700" indent="-260350">
              <a:buFont typeface="Symbol" pitchFamily="2" charset="2"/>
              <a:buChar char="-"/>
              <a:tabLst/>
              <a:defRPr/>
            </a:lvl1pPr>
            <a:lvl2pPr>
              <a:defRPr sz="1400"/>
            </a:lvl2pPr>
            <a:lvl3pPr>
              <a:defRPr sz="1400"/>
            </a:lvl3pPr>
            <a:lvl4pPr marL="933450" marR="0" indent="-222250" algn="l" defTabSz="685800" rtl="0" eaLnBrk="1" fontAlgn="auto" latinLnBrk="0" hangingPunct="1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rgbClr val="92AEBC"/>
              </a:buClr>
              <a:buSzTx/>
              <a:buFont typeface="Symbol" pitchFamily="2" charset="2"/>
              <a:buChar char="-"/>
              <a:tabLst/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title style</a:t>
            </a:r>
            <a:endParaRPr lang="de-DE"/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de-DE"/>
              <a:t>Dritte Ebene</a:t>
            </a:r>
          </a:p>
          <a:p>
            <a:pPr marL="933450" marR="0" lvl="3" indent="-222250" algn="l" defTabSz="685800" rtl="0" eaLnBrk="1" fontAlgn="auto" latinLnBrk="0" hangingPunct="1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rgbClr val="92AEBC"/>
              </a:buClr>
              <a:buSzTx/>
              <a:buFont typeface="Symbol" pitchFamily="2" charset="2"/>
              <a:buChar char="-"/>
              <a:tabLst/>
              <a:defRPr/>
            </a:pPr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6" name="Fußzeilenplatzhalter 2">
            <a:extLst>
              <a:ext uri="{FF2B5EF4-FFF2-40B4-BE49-F238E27FC236}">
                <a16:creationId xmlns:a16="http://schemas.microsoft.com/office/drawing/2014/main" id="{F167F8D4-D622-F340-8F6D-036447626CC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58775" y="5491424"/>
            <a:ext cx="4011206" cy="238704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700" b="1" i="0">
                <a:solidFill>
                  <a:schemeClr val="tx1"/>
                </a:solidFill>
                <a:latin typeface="Arial" panose="020B0604020202020204" pitchFamily="34" charset="0"/>
                <a:ea typeface="Arial" panose="020B0503030404040204" pitchFamily="34" charset="0"/>
                <a:cs typeface="Arial" panose="020B0604020202020204" pitchFamily="34" charset="0"/>
              </a:defRPr>
            </a:lvl1pPr>
          </a:lstStyle>
          <a:p>
            <a:endParaRPr lang="de-DE" b="0" dirty="0"/>
          </a:p>
        </p:txBody>
      </p:sp>
    </p:spTree>
    <p:extLst>
      <p:ext uri="{BB962C8B-B14F-4D97-AF65-F5344CB8AC3E}">
        <p14:creationId xmlns:p14="http://schemas.microsoft.com/office/powerpoint/2010/main" val="5800952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ody: Picture +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Bildplatzhalter 4">
            <a:extLst>
              <a:ext uri="{FF2B5EF4-FFF2-40B4-BE49-F238E27FC236}">
                <a16:creationId xmlns:a16="http://schemas.microsoft.com/office/drawing/2014/main" id="{1E2FFFC0-B0CF-0D4D-8A2D-A2A6C661B3D9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358776" y="900000"/>
            <a:ext cx="4011206" cy="4331420"/>
          </a:xfrm>
          <a:ln w="50800" cap="sq">
            <a:noFill/>
            <a:miter lim="800000"/>
          </a:ln>
        </p:spPr>
        <p:txBody>
          <a:bodyPr/>
          <a:lstStyle>
            <a:lvl1pPr marL="6350" indent="0">
              <a:buFont typeface="Arial" panose="020B0604020202020204" pitchFamily="34" charset="0"/>
              <a:buNone/>
              <a:defRPr>
                <a:solidFill>
                  <a:schemeClr val="tx1">
                    <a:lumMod val="75000"/>
                  </a:schemeClr>
                </a:solidFill>
              </a:defRPr>
            </a:lvl1pPr>
          </a:lstStyle>
          <a:p>
            <a:r>
              <a:rPr lang="de-DE"/>
              <a:t>Bild durch Klicken auf Symbol hinzufügen</a:t>
            </a:r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83E27F57-B2F4-9241-929D-68B182DD39DB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15C29056-5AFA-7949-831A-3EC086771171}" type="slidenum">
              <a:rPr lang="de-DE" smtClean="0"/>
              <a:pPr/>
              <a:t>‹#›</a:t>
            </a:fld>
            <a:endParaRPr lang="de-DE" dirty="0"/>
          </a:p>
        </p:txBody>
      </p:sp>
      <p:sp>
        <p:nvSpPr>
          <p:cNvPr id="13" name="Titel 4">
            <a:extLst>
              <a:ext uri="{FF2B5EF4-FFF2-40B4-BE49-F238E27FC236}">
                <a16:creationId xmlns:a16="http://schemas.microsoft.com/office/drawing/2014/main" id="{15B9A3C3-445A-804B-AB66-80EE629EEB5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58775" y="173941"/>
            <a:ext cx="8426450" cy="24622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de-DE"/>
          </a:p>
        </p:txBody>
      </p:sp>
      <p:sp>
        <p:nvSpPr>
          <p:cNvPr id="6" name="Textplatzhalter 5">
            <a:extLst>
              <a:ext uri="{FF2B5EF4-FFF2-40B4-BE49-F238E27FC236}">
                <a16:creationId xmlns:a16="http://schemas.microsoft.com/office/drawing/2014/main" id="{E041EECD-9FC2-934F-AA63-0ED240232F9B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680000" y="900000"/>
            <a:ext cx="4037012" cy="4331420"/>
          </a:xfrm>
        </p:spPr>
        <p:txBody>
          <a:bodyPr/>
          <a:lstStyle>
            <a:lvl1pPr marL="266700" indent="-260350">
              <a:buFont typeface="Symbol" pitchFamily="2" charset="2"/>
              <a:buChar char="-"/>
              <a:tabLst/>
              <a:defRPr/>
            </a:lvl1pPr>
            <a:lvl2pPr>
              <a:defRPr sz="1400"/>
            </a:lvl2pPr>
            <a:lvl3pPr>
              <a:defRPr sz="1400"/>
            </a:lvl3pPr>
            <a:lvl4pPr marL="933450" marR="0" indent="-222250" algn="l" defTabSz="685800" rtl="0" eaLnBrk="1" fontAlgn="auto" latinLnBrk="0" hangingPunct="1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rgbClr val="92AEBC"/>
              </a:buClr>
              <a:buSzTx/>
              <a:buFont typeface="Symbol" pitchFamily="2" charset="2"/>
              <a:buChar char="-"/>
              <a:tabLst/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title style</a:t>
            </a:r>
            <a:endParaRPr lang="de-DE"/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de-DE"/>
              <a:t>Dritte Ebene</a:t>
            </a:r>
          </a:p>
          <a:p>
            <a:pPr marL="933450" marR="0" lvl="3" indent="-222250" algn="l" defTabSz="685800" rtl="0" eaLnBrk="1" fontAlgn="auto" latinLnBrk="0" hangingPunct="1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rgbClr val="92AEBC"/>
              </a:buClr>
              <a:buSzTx/>
              <a:buFont typeface="Symbol" pitchFamily="2" charset="2"/>
              <a:buChar char="-"/>
              <a:tabLst/>
              <a:defRPr/>
            </a:pPr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6" name="Fußzeilenplatzhalter 2">
            <a:extLst>
              <a:ext uri="{FF2B5EF4-FFF2-40B4-BE49-F238E27FC236}">
                <a16:creationId xmlns:a16="http://schemas.microsoft.com/office/drawing/2014/main" id="{5D5BE5F2-1E81-4C42-A169-8B0C817245E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58775" y="5491424"/>
            <a:ext cx="4011206" cy="238704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700" b="1" i="0">
                <a:solidFill>
                  <a:schemeClr val="tx1"/>
                </a:solidFill>
                <a:latin typeface="Arial" panose="020B0604020202020204" pitchFamily="34" charset="0"/>
                <a:ea typeface="Arial" panose="020B0503030404040204" pitchFamily="34" charset="0"/>
                <a:cs typeface="Arial" panose="020B0604020202020204" pitchFamily="34" charset="0"/>
              </a:defRPr>
            </a:lvl1pPr>
          </a:lstStyle>
          <a:p>
            <a:endParaRPr lang="de-DE" b="0" dirty="0"/>
          </a:p>
        </p:txBody>
      </p:sp>
    </p:spTree>
    <p:extLst>
      <p:ext uri="{BB962C8B-B14F-4D97-AF65-F5344CB8AC3E}">
        <p14:creationId xmlns:p14="http://schemas.microsoft.com/office/powerpoint/2010/main" val="829326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eck 2">
            <a:extLst>
              <a:ext uri="{FF2B5EF4-FFF2-40B4-BE49-F238E27FC236}">
                <a16:creationId xmlns:a16="http://schemas.microsoft.com/office/drawing/2014/main" id="{0D98B2BB-C54F-7F42-81FA-8650AF785A93}"/>
              </a:ext>
            </a:extLst>
          </p:cNvPr>
          <p:cNvSpPr/>
          <p:nvPr userDrawn="1"/>
        </p:nvSpPr>
        <p:spPr>
          <a:xfrm>
            <a:off x="0" y="-2713"/>
            <a:ext cx="9144000" cy="5507301"/>
          </a:xfrm>
          <a:prstGeom prst="rect">
            <a:avLst/>
          </a:prstGeom>
          <a:gradFill flip="none" rotWithShape="1">
            <a:gsLst>
              <a:gs pos="3000">
                <a:schemeClr val="accent6"/>
              </a:gs>
              <a:gs pos="63000">
                <a:schemeClr val="accent1"/>
              </a:gs>
            </a:gsLst>
            <a:lin ang="126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900" b="1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A0F04939-8B07-1D47-9EBE-831B36D9129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219204" y="1995726"/>
            <a:ext cx="7324049" cy="861774"/>
          </a:xfrm>
          <a:prstGeom prst="rect">
            <a:avLst/>
          </a:prstGeom>
        </p:spPr>
        <p:txBody>
          <a:bodyPr wrap="square" anchor="ctr">
            <a:spAutoFit/>
          </a:bodyPr>
          <a:lstStyle>
            <a:lvl1pPr algn="l">
              <a:lnSpc>
                <a:spcPct val="100000"/>
              </a:lnSpc>
              <a:defRPr sz="5600" b="1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de-DE" dirty="0"/>
              <a:t>Thank you</a:t>
            </a:r>
            <a:endParaRPr lang="en-US" dirty="0"/>
          </a:p>
        </p:txBody>
      </p:sp>
      <p:cxnSp>
        <p:nvCxnSpPr>
          <p:cNvPr id="5" name="Gerade Verbindung 4">
            <a:extLst>
              <a:ext uri="{FF2B5EF4-FFF2-40B4-BE49-F238E27FC236}">
                <a16:creationId xmlns:a16="http://schemas.microsoft.com/office/drawing/2014/main" id="{4CBC83F2-DFA1-B449-B47E-9F6B07C647FF}"/>
              </a:ext>
            </a:extLst>
          </p:cNvPr>
          <p:cNvCxnSpPr>
            <a:cxnSpLocks/>
          </p:cNvCxnSpPr>
          <p:nvPr userDrawn="1"/>
        </p:nvCxnSpPr>
        <p:spPr>
          <a:xfrm>
            <a:off x="966061" y="0"/>
            <a:ext cx="0" cy="5524500"/>
          </a:xfrm>
          <a:prstGeom prst="line">
            <a:avLst/>
          </a:prstGeom>
          <a:ln w="19050" cap="flat" cmpd="sng">
            <a:solidFill>
              <a:schemeClr val="bg2"/>
            </a:solidFill>
            <a:prstDash val="solid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Fußzeilenplatzhalter 2">
            <a:extLst>
              <a:ext uri="{FF2B5EF4-FFF2-40B4-BE49-F238E27FC236}">
                <a16:creationId xmlns:a16="http://schemas.microsoft.com/office/drawing/2014/main" id="{60D03090-BC84-4440-8166-08DCA516671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219219" y="2927047"/>
            <a:ext cx="7324026" cy="238704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lang="de-DE" b="0" i="0" u="none" strike="noStrike">
                <a:effectLst/>
              </a:defRPr>
            </a:lvl1pPr>
          </a:lstStyle>
          <a:p>
            <a:endParaRPr lang="en-US" dirty="0"/>
          </a:p>
        </p:txBody>
      </p:sp>
      <p:sp>
        <p:nvSpPr>
          <p:cNvPr id="11" name="Foliennummernplatzhalter 2">
            <a:extLst>
              <a:ext uri="{FF2B5EF4-FFF2-40B4-BE49-F238E27FC236}">
                <a16:creationId xmlns:a16="http://schemas.microsoft.com/office/drawing/2014/main" id="{6CCBAA98-D685-6E4B-94B8-8F1F3B208014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>
          <a:xfrm>
            <a:off x="8605224" y="5491424"/>
            <a:ext cx="180001" cy="238704"/>
          </a:xfrm>
        </p:spPr>
        <p:txBody>
          <a:bodyPr/>
          <a:lstStyle/>
          <a:p>
            <a:fld id="{15C29056-5AFA-7949-831A-3EC086771171}" type="slidenum">
              <a:rPr lang="de-DE" smtClean="0"/>
              <a:pPr/>
              <a:t>‹#›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3060501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2064" y="990600"/>
            <a:ext cx="3884240" cy="3771636"/>
          </a:xfrm>
        </p:spPr>
        <p:txBody>
          <a:bodyPr/>
          <a:lstStyle>
            <a:lvl1pPr>
              <a:defRPr sz="2333"/>
            </a:lvl1pPr>
            <a:lvl2pPr>
              <a:defRPr sz="2000"/>
            </a:lvl2pPr>
            <a:lvl3pPr>
              <a:defRPr sz="1667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0208" y="990600"/>
            <a:ext cx="3884240" cy="3771636"/>
          </a:xfrm>
        </p:spPr>
        <p:txBody>
          <a:bodyPr/>
          <a:lstStyle>
            <a:lvl1pPr>
              <a:defRPr sz="2333"/>
            </a:lvl1pPr>
            <a:lvl2pPr>
              <a:defRPr sz="2000"/>
            </a:lvl2pPr>
            <a:lvl3pPr>
              <a:defRPr sz="1667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Foliennummernplatzhalter 2">
            <a:extLst>
              <a:ext uri="{FF2B5EF4-FFF2-40B4-BE49-F238E27FC236}">
                <a16:creationId xmlns:a16="http://schemas.microsoft.com/office/drawing/2014/main" id="{83E27F57-B2F4-9241-929D-68B182DD39DB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>
          <a:xfrm>
            <a:off x="8605224" y="5491424"/>
            <a:ext cx="180001" cy="238704"/>
          </a:xfrm>
        </p:spPr>
        <p:txBody>
          <a:bodyPr/>
          <a:lstStyle/>
          <a:p>
            <a:fld id="{15C29056-5AFA-7949-831A-3EC086771171}" type="slidenum">
              <a:rPr lang="de-DE" smtClean="0"/>
              <a:pPr/>
              <a:t>‹#›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5387803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>
              <a:defRPr sz="2333"/>
            </a:lvl1pPr>
            <a:lvl2pPr>
              <a:defRPr sz="2000"/>
            </a:lvl2pPr>
            <a:lvl3pPr>
              <a:defRPr sz="1667"/>
            </a:lvl3pPr>
            <a:lvl4pPr>
              <a:defRPr sz="1500"/>
            </a:lvl4pPr>
            <a:lvl5pPr>
              <a:defRPr sz="15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Foliennummernplatzhalter 2">
            <a:extLst>
              <a:ext uri="{FF2B5EF4-FFF2-40B4-BE49-F238E27FC236}">
                <a16:creationId xmlns:a16="http://schemas.microsoft.com/office/drawing/2014/main" id="{83E27F57-B2F4-9241-929D-68B182DD39DB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>
          <a:xfrm>
            <a:off x="8605224" y="5491424"/>
            <a:ext cx="180001" cy="238704"/>
          </a:xfrm>
        </p:spPr>
        <p:txBody>
          <a:bodyPr/>
          <a:lstStyle/>
          <a:p>
            <a:fld id="{15C29056-5AFA-7949-831A-3EC086771171}" type="slidenum">
              <a:rPr lang="de-DE" smtClean="0"/>
              <a:pPr/>
              <a:t>‹#›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603564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eck 4">
            <a:extLst>
              <a:ext uri="{FF2B5EF4-FFF2-40B4-BE49-F238E27FC236}">
                <a16:creationId xmlns:a16="http://schemas.microsoft.com/office/drawing/2014/main" id="{43D1F176-F568-914A-980C-DFBCD5D79B7D}"/>
              </a:ext>
            </a:extLst>
          </p:cNvPr>
          <p:cNvSpPr/>
          <p:nvPr userDrawn="1"/>
        </p:nvSpPr>
        <p:spPr>
          <a:xfrm>
            <a:off x="0" y="1"/>
            <a:ext cx="9144000" cy="594102"/>
          </a:xfrm>
          <a:prstGeom prst="rect">
            <a:avLst/>
          </a:prstGeom>
          <a:solidFill>
            <a:srgbClr val="00386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900" b="1">
              <a:ln>
                <a:noFill/>
              </a:ln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4" name="Titelplatzhalter 3">
            <a:extLst>
              <a:ext uri="{FF2B5EF4-FFF2-40B4-BE49-F238E27FC236}">
                <a16:creationId xmlns:a16="http://schemas.microsoft.com/office/drawing/2014/main" id="{064A4E5B-C522-DA41-B39D-6639101798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8775" y="173941"/>
            <a:ext cx="8426450" cy="246221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/>
          <a:p>
            <a:r>
              <a:rPr lang="en-US"/>
              <a:t>Click to edit Master title style</a:t>
            </a:r>
            <a:endParaRPr lang="de-DE" dirty="0"/>
          </a:p>
        </p:txBody>
      </p:sp>
      <p:sp>
        <p:nvSpPr>
          <p:cNvPr id="6" name="Textplatzhalter 5">
            <a:extLst>
              <a:ext uri="{FF2B5EF4-FFF2-40B4-BE49-F238E27FC236}">
                <a16:creationId xmlns:a16="http://schemas.microsoft.com/office/drawing/2014/main" id="{C66C6DAE-E1B6-094A-BCBD-2C4BDBBCE47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58775" y="899999"/>
            <a:ext cx="8426450" cy="4304637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/>
              <a:t>Click to edit Master title style</a:t>
            </a:r>
            <a:endParaRPr lang="de-DE"/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de-DE"/>
              <a:t>Dritte Ebene</a:t>
            </a:r>
          </a:p>
          <a:p>
            <a:pPr marL="933450" marR="0" lvl="3" indent="-222250" algn="l" defTabSz="685800" rtl="0" eaLnBrk="1" fontAlgn="auto" latinLnBrk="0" hangingPunct="1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rgbClr val="92AEBC"/>
              </a:buClr>
              <a:buSzTx/>
              <a:buFont typeface="Symbol" pitchFamily="2" charset="2"/>
              <a:buChar char="-"/>
              <a:tabLst/>
              <a:defRPr/>
            </a:pPr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Rechteck 1">
            <a:extLst>
              <a:ext uri="{FF2B5EF4-FFF2-40B4-BE49-F238E27FC236}">
                <a16:creationId xmlns:a16="http://schemas.microsoft.com/office/drawing/2014/main" id="{D7C4B03B-722D-C840-8655-F27D5F4A86A5}"/>
              </a:ext>
            </a:extLst>
          </p:cNvPr>
          <p:cNvSpPr/>
          <p:nvPr userDrawn="1"/>
        </p:nvSpPr>
        <p:spPr>
          <a:xfrm>
            <a:off x="0" y="5496725"/>
            <a:ext cx="9144000" cy="238704"/>
          </a:xfrm>
          <a:prstGeom prst="rect">
            <a:avLst/>
          </a:prstGeom>
          <a:solidFill>
            <a:srgbClr val="CDDEE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900" b="1">
              <a:ln>
                <a:noFill/>
              </a:ln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D62618A8-57AB-7446-B906-4B72D5C58F8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05224" y="5491424"/>
            <a:ext cx="180001" cy="238704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ctr">
              <a:defRPr sz="600" b="0" i="0">
                <a:solidFill>
                  <a:schemeClr val="tx1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defRPr>
            </a:lvl1pPr>
          </a:lstStyle>
          <a:p>
            <a:fld id="{15C29056-5AFA-7949-831A-3EC086771171}" type="slidenum">
              <a:rPr lang="de-DE" smtClean="0"/>
              <a:pPr/>
              <a:t>‹#›</a:t>
            </a:fld>
            <a:endParaRPr lang="de-DE" dirty="0"/>
          </a:p>
        </p:txBody>
      </p:sp>
      <p:sp>
        <p:nvSpPr>
          <p:cNvPr id="8" name="Fußzeilenplatzhalter 2">
            <a:extLst>
              <a:ext uri="{FF2B5EF4-FFF2-40B4-BE49-F238E27FC236}">
                <a16:creationId xmlns:a16="http://schemas.microsoft.com/office/drawing/2014/main" id="{C65F74C8-D7E3-BF49-8FDF-E7FACFC3D657}"/>
              </a:ext>
            </a:extLst>
          </p:cNvPr>
          <p:cNvSpPr txBox="1">
            <a:spLocks/>
          </p:cNvSpPr>
          <p:nvPr userDrawn="1"/>
        </p:nvSpPr>
        <p:spPr>
          <a:xfrm>
            <a:off x="358775" y="5496725"/>
            <a:ext cx="4011206" cy="238704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l" defTabSz="457200" rtl="0" eaLnBrk="1" latinLnBrk="0" hangingPunct="1">
              <a:defRPr sz="700" b="1" i="0" kern="1200">
                <a:solidFill>
                  <a:schemeClr val="tx1"/>
                </a:solidFill>
                <a:latin typeface="Arial" panose="020B0604020202020204" pitchFamily="34" charset="0"/>
                <a:ea typeface="Arial" panose="020B0503030404040204" pitchFamily="34" charset="0"/>
                <a:cs typeface="Arial" panose="020B0604020202020204" pitchFamily="34" charset="0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" dirty="0"/>
              <a:t>Guide to Intelligent Data Science </a:t>
            </a:r>
            <a:r>
              <a:rPr lang="en" b="0" dirty="0"/>
              <a:t>Second Edition, 2020</a:t>
            </a:r>
            <a:endParaRPr lang="de-DE" b="0" dirty="0"/>
          </a:p>
        </p:txBody>
      </p:sp>
    </p:spTree>
    <p:extLst>
      <p:ext uri="{BB962C8B-B14F-4D97-AF65-F5344CB8AC3E}">
        <p14:creationId xmlns:p14="http://schemas.microsoft.com/office/powerpoint/2010/main" val="26168052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3" r:id="rId2"/>
    <p:sldLayoutId id="2147483662" r:id="rId3"/>
    <p:sldLayoutId id="2147483674" r:id="rId4"/>
    <p:sldLayoutId id="2147483679" r:id="rId5"/>
    <p:sldLayoutId id="2147483680" r:id="rId6"/>
    <p:sldLayoutId id="2147483686" r:id="rId7"/>
    <p:sldLayoutId id="2147483688" r:id="rId8"/>
    <p:sldLayoutId id="2147483689" r:id="rId9"/>
  </p:sldLayoutIdLst>
  <p:hf hdr="0" ftr="0" dt="0"/>
  <p:txStyles>
    <p:titleStyle>
      <a:lvl1pPr marL="0" marR="0" indent="0" algn="l" defTabSz="685800" rtl="0" eaLnBrk="1" fontAlgn="auto" latinLnBrk="0" hangingPunct="1">
        <a:lnSpc>
          <a:spcPct val="100000"/>
        </a:lnSpc>
        <a:spcBef>
          <a:spcPct val="0"/>
        </a:spcBef>
        <a:spcAft>
          <a:spcPts val="0"/>
        </a:spcAft>
        <a:buClrTx/>
        <a:buSzTx/>
        <a:buFontTx/>
        <a:buNone/>
        <a:tabLst/>
        <a:defRPr lang="de-DE" sz="1600" b="0" i="0" kern="1200" smtClean="0">
          <a:solidFill>
            <a:schemeClr val="bg1"/>
          </a:solidFill>
          <a:effectLst/>
          <a:latin typeface="Arial" panose="020B0604020202020204" pitchFamily="34" charset="0"/>
          <a:ea typeface="Roboto" panose="02000000000000000000" pitchFamily="2" charset="0"/>
          <a:cs typeface="Arial" panose="020B0604020202020204" pitchFamily="34" charset="0"/>
        </a:defRPr>
      </a:lvl1pPr>
    </p:titleStyle>
    <p:bodyStyle>
      <a:lvl1pPr marL="269875" indent="-269875" algn="l" defTabSz="685800" rtl="0" eaLnBrk="1" latinLnBrk="0" hangingPunct="1">
        <a:lnSpc>
          <a:spcPct val="100000"/>
        </a:lnSpc>
        <a:spcBef>
          <a:spcPts val="750"/>
        </a:spcBef>
        <a:buClr>
          <a:srgbClr val="92AEBC"/>
        </a:buClr>
        <a:buFont typeface="Symbol" pitchFamily="2" charset="2"/>
        <a:buChar char="-"/>
        <a:tabLst/>
        <a:defRPr sz="2000" b="0" i="0" kern="1200">
          <a:solidFill>
            <a:schemeClr val="tx1">
              <a:lumMod val="75000"/>
            </a:schemeClr>
          </a:solidFill>
          <a:latin typeface="Arial" panose="020B0604020202020204" pitchFamily="34" charset="0"/>
          <a:ea typeface="Arial" panose="02000000000000000000" pitchFamily="2" charset="0"/>
          <a:cs typeface="Arial" panose="020B0604020202020204" pitchFamily="34" charset="0"/>
        </a:defRPr>
      </a:lvl1pPr>
      <a:lvl2pPr marL="488950" indent="-222250" algn="l" defTabSz="685800" rtl="0" eaLnBrk="1" latinLnBrk="0" hangingPunct="1">
        <a:lnSpc>
          <a:spcPct val="100000"/>
        </a:lnSpc>
        <a:spcBef>
          <a:spcPts val="375"/>
        </a:spcBef>
        <a:buClr>
          <a:srgbClr val="92AEBC"/>
        </a:buClr>
        <a:buFont typeface="Symbol" pitchFamily="2" charset="2"/>
        <a:buChar char="-"/>
        <a:tabLst/>
        <a:defRPr sz="1600" b="0" i="0" kern="1200">
          <a:solidFill>
            <a:schemeClr val="tx1">
              <a:lumMod val="75000"/>
            </a:schemeClr>
          </a:solidFill>
          <a:latin typeface="Arial" panose="020B0604020202020204" pitchFamily="34" charset="0"/>
          <a:ea typeface="Arial" panose="02000000000000000000" pitchFamily="2" charset="0"/>
          <a:cs typeface="Arial" panose="020B0604020202020204" pitchFamily="34" charset="0"/>
        </a:defRPr>
      </a:lvl2pPr>
      <a:lvl3pPr marL="711200" indent="-222250" algn="l" defTabSz="685800" rtl="0" eaLnBrk="1" latinLnBrk="0" hangingPunct="1">
        <a:lnSpc>
          <a:spcPct val="100000"/>
        </a:lnSpc>
        <a:spcBef>
          <a:spcPts val="375"/>
        </a:spcBef>
        <a:buClr>
          <a:srgbClr val="92AEBC"/>
        </a:buClr>
        <a:buFont typeface="Symbol" pitchFamily="2" charset="2"/>
        <a:buChar char="-"/>
        <a:tabLst/>
        <a:defRPr sz="1600" b="0" i="0" kern="1200">
          <a:solidFill>
            <a:schemeClr val="tx1">
              <a:lumMod val="75000"/>
            </a:schemeClr>
          </a:solidFill>
          <a:latin typeface="Arial" panose="020B0604020202020204" pitchFamily="34" charset="0"/>
          <a:ea typeface="Arial" panose="02000000000000000000" pitchFamily="2" charset="0"/>
          <a:cs typeface="Arial" panose="020B0604020202020204" pitchFamily="34" charset="0"/>
        </a:defRPr>
      </a:lvl3pPr>
      <a:lvl4pPr marL="933450" marR="0" indent="-222250" algn="l" defTabSz="685800" rtl="0" eaLnBrk="1" fontAlgn="auto" latinLnBrk="0" hangingPunct="1">
        <a:lnSpc>
          <a:spcPct val="100000"/>
        </a:lnSpc>
        <a:spcBef>
          <a:spcPts val="375"/>
        </a:spcBef>
        <a:spcAft>
          <a:spcPts val="0"/>
        </a:spcAft>
        <a:buClr>
          <a:srgbClr val="92AEBC"/>
        </a:buClr>
        <a:buSzTx/>
        <a:buFont typeface="Symbol" pitchFamily="2" charset="2"/>
        <a:buChar char="-"/>
        <a:tabLst/>
        <a:defRPr sz="1600" kern="1200">
          <a:solidFill>
            <a:schemeClr val="tx1">
              <a:lumMod val="75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1155700" indent="-222250" algn="l" defTabSz="685800" rtl="0" eaLnBrk="1" latinLnBrk="0" hangingPunct="1">
        <a:lnSpc>
          <a:spcPct val="100000"/>
        </a:lnSpc>
        <a:spcBef>
          <a:spcPts val="375"/>
        </a:spcBef>
        <a:buClr>
          <a:srgbClr val="92AEBC"/>
        </a:buClr>
        <a:buFont typeface="Symbol" pitchFamily="2" charset="2"/>
        <a:buChar char="-"/>
        <a:tabLst/>
        <a:defRPr sz="1600" kern="1200">
          <a:solidFill>
            <a:schemeClr val="tx1">
              <a:lumMod val="75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j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j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j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226" userDrawn="1">
          <p15:clr>
            <a:srgbClr val="F26B43"/>
          </p15:clr>
        </p15:guide>
        <p15:guide id="2" orient="horz" pos="235" userDrawn="1">
          <p15:clr>
            <a:srgbClr val="F26B43"/>
          </p15:clr>
        </p15:guide>
        <p15:guide id="5" pos="5579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10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/Relationships>
</file>

<file path=ppt/slides/_rels/slide10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4.png"/><Relationship Id="rId1" Type="http://schemas.openxmlformats.org/officeDocument/2006/relationships/slideLayout" Target="../slideLayouts/slideLayout3.xml"/></Relationships>
</file>

<file path=ppt/slides/_rels/slide10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8.png"/><Relationship Id="rId1" Type="http://schemas.openxmlformats.org/officeDocument/2006/relationships/slideLayout" Target="../slideLayouts/slideLayout3.xml"/></Relationships>
</file>

<file path=ppt/slides/_rels/slide10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0.png"/><Relationship Id="rId3" Type="http://schemas.openxmlformats.org/officeDocument/2006/relationships/image" Target="../media/image100.png"/><Relationship Id="rId7" Type="http://schemas.openxmlformats.org/officeDocument/2006/relationships/image" Target="../media/image2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Relationship Id="rId9" Type="http://schemas.openxmlformats.org/officeDocument/2006/relationships/image" Target="../media/image22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13" Type="http://schemas.openxmlformats.org/officeDocument/2006/relationships/image" Target="../media/image41.png"/><Relationship Id="rId3" Type="http://schemas.openxmlformats.org/officeDocument/2006/relationships/image" Target="../media/image31.png"/><Relationship Id="rId7" Type="http://schemas.openxmlformats.org/officeDocument/2006/relationships/image" Target="../media/image35.png"/><Relationship Id="rId12" Type="http://schemas.openxmlformats.org/officeDocument/2006/relationships/image" Target="../media/image4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34.png"/><Relationship Id="rId11" Type="http://schemas.openxmlformats.org/officeDocument/2006/relationships/image" Target="../media/image39.png"/><Relationship Id="rId5" Type="http://schemas.openxmlformats.org/officeDocument/2006/relationships/image" Target="../media/image33.png"/><Relationship Id="rId10" Type="http://schemas.openxmlformats.org/officeDocument/2006/relationships/image" Target="../media/image38.png"/><Relationship Id="rId4" Type="http://schemas.openxmlformats.org/officeDocument/2006/relationships/image" Target="../media/image32.png"/><Relationship Id="rId9" Type="http://schemas.openxmlformats.org/officeDocument/2006/relationships/image" Target="../media/image37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3.xml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png"/><Relationship Id="rId13" Type="http://schemas.openxmlformats.org/officeDocument/2006/relationships/image" Target="../media/image54.png"/><Relationship Id="rId3" Type="http://schemas.openxmlformats.org/officeDocument/2006/relationships/image" Target="../media/image46.png"/><Relationship Id="rId7" Type="http://schemas.openxmlformats.org/officeDocument/2006/relationships/image" Target="../media/image49.png"/><Relationship Id="rId12" Type="http://schemas.openxmlformats.org/officeDocument/2006/relationships/image" Target="../media/image5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48.png"/><Relationship Id="rId11" Type="http://schemas.openxmlformats.org/officeDocument/2006/relationships/image" Target="../media/image52.png"/><Relationship Id="rId5" Type="http://schemas.openxmlformats.org/officeDocument/2006/relationships/image" Target="../media/image33.png"/><Relationship Id="rId10" Type="http://schemas.openxmlformats.org/officeDocument/2006/relationships/image" Target="../media/image51.png"/><Relationship Id="rId4" Type="http://schemas.openxmlformats.org/officeDocument/2006/relationships/image" Target="../media/image47.png"/><Relationship Id="rId9" Type="http://schemas.openxmlformats.org/officeDocument/2006/relationships/image" Target="../media/image37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3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s://kni.me/w/PV-3WZ-ZquINMsI_" TargetMode="External"/><Relationship Id="rId1" Type="http://schemas.openxmlformats.org/officeDocument/2006/relationships/slideLayout" Target="../slideLayouts/slideLayout3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3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3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3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1.pn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3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3.xml"/></Relationships>
</file>

<file path=ppt/slides/_rels/slide4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0.png"/><Relationship Id="rId3" Type="http://schemas.openxmlformats.org/officeDocument/2006/relationships/image" Target="../media/image230.png"/><Relationship Id="rId7" Type="http://schemas.openxmlformats.org/officeDocument/2006/relationships/image" Target="../media/image27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30.png"/><Relationship Id="rId5" Type="http://schemas.openxmlformats.org/officeDocument/2006/relationships/image" Target="../media/image291.png"/><Relationship Id="rId10" Type="http://schemas.openxmlformats.org/officeDocument/2006/relationships/image" Target="../media/image57.png"/><Relationship Id="rId4" Type="http://schemas.openxmlformats.org/officeDocument/2006/relationships/image" Target="../media/image240.png"/><Relationship Id="rId9" Type="http://schemas.openxmlformats.org/officeDocument/2006/relationships/image" Target="../media/image290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8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8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3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3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3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3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8.png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rulequest.com/see5-comparison.html" TargetMode="External"/><Relationship Id="rId1" Type="http://schemas.openxmlformats.org/officeDocument/2006/relationships/slideLayout" Target="../slideLayouts/slideLayout3.xml"/></Relationships>
</file>

<file path=ppt/slides/_rels/slide7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50.png"/><Relationship Id="rId13" Type="http://schemas.openxmlformats.org/officeDocument/2006/relationships/image" Target="../media/image582.png"/><Relationship Id="rId18" Type="http://schemas.openxmlformats.org/officeDocument/2006/relationships/image" Target="../media/image630.png"/><Relationship Id="rId26" Type="http://schemas.openxmlformats.org/officeDocument/2006/relationships/image" Target="../media/image680.png"/><Relationship Id="rId3" Type="http://schemas.openxmlformats.org/officeDocument/2006/relationships/image" Target="../media/image480.png"/><Relationship Id="rId21" Type="http://schemas.openxmlformats.org/officeDocument/2006/relationships/image" Target="../media/image650.png"/><Relationship Id="rId7" Type="http://schemas.openxmlformats.org/officeDocument/2006/relationships/image" Target="../media/image540.png"/><Relationship Id="rId12" Type="http://schemas.openxmlformats.org/officeDocument/2006/relationships/image" Target="../media/image572.png"/><Relationship Id="rId17" Type="http://schemas.openxmlformats.org/officeDocument/2006/relationships/image" Target="../media/image620.png"/><Relationship Id="rId25" Type="http://schemas.openxmlformats.org/officeDocument/2006/relationships/image" Target="../media/image681.png"/><Relationship Id="rId2" Type="http://schemas.openxmlformats.org/officeDocument/2006/relationships/notesSlide" Target="../notesSlides/notesSlide5.xml"/><Relationship Id="rId16" Type="http://schemas.openxmlformats.org/officeDocument/2006/relationships/image" Target="../media/image611.png"/><Relationship Id="rId20" Type="http://schemas.openxmlformats.org/officeDocument/2006/relationships/image" Target="../media/image622.png"/><Relationship Id="rId29" Type="http://schemas.openxmlformats.org/officeDocument/2006/relationships/image" Target="../media/image730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530.png"/><Relationship Id="rId11" Type="http://schemas.openxmlformats.org/officeDocument/2006/relationships/image" Target="../media/image580.png"/><Relationship Id="rId24" Type="http://schemas.openxmlformats.org/officeDocument/2006/relationships/image" Target="../media/image640.png"/><Relationship Id="rId5" Type="http://schemas.openxmlformats.org/officeDocument/2006/relationships/image" Target="../media/image520.png"/><Relationship Id="rId15" Type="http://schemas.openxmlformats.org/officeDocument/2006/relationships/image" Target="../media/image600.png"/><Relationship Id="rId23" Type="http://schemas.openxmlformats.org/officeDocument/2006/relationships/image" Target="../media/image670.png"/><Relationship Id="rId28" Type="http://schemas.openxmlformats.org/officeDocument/2006/relationships/image" Target="../media/image720.png"/><Relationship Id="rId10" Type="http://schemas.openxmlformats.org/officeDocument/2006/relationships/image" Target="../media/image570.png"/><Relationship Id="rId4" Type="http://schemas.openxmlformats.org/officeDocument/2006/relationships/image" Target="../media/image490.png"/><Relationship Id="rId9" Type="http://schemas.openxmlformats.org/officeDocument/2006/relationships/image" Target="../media/image560.png"/><Relationship Id="rId14" Type="http://schemas.openxmlformats.org/officeDocument/2006/relationships/image" Target="../media/image590.png"/><Relationship Id="rId22" Type="http://schemas.openxmlformats.org/officeDocument/2006/relationships/image" Target="../media/image660.png"/><Relationship Id="rId27" Type="http://schemas.openxmlformats.org/officeDocument/2006/relationships/image" Target="../media/image710.png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png"/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73.png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3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7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https://citeseerx.ist.psu.edu/viewdoc/download?doi=10.1.1.685.4929&amp;rep=rep1&amp;type=pdf" TargetMode="External"/><Relationship Id="rId1" Type="http://schemas.openxmlformats.org/officeDocument/2006/relationships/slideLayout" Target="../slideLayouts/slideLayout3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5.png"/><Relationship Id="rId1" Type="http://schemas.openxmlformats.org/officeDocument/2006/relationships/slideLayout" Target="../slideLayouts/slideLayout3.xml"/></Relationships>
</file>

<file path=ppt/slides/_rels/slide8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.png"/><Relationship Id="rId2" Type="http://schemas.openxmlformats.org/officeDocument/2006/relationships/image" Target="../media/image76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84.png"/><Relationship Id="rId4" Type="http://schemas.openxmlformats.org/officeDocument/2006/relationships/image" Target="../media/image78.png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8.xml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0.png"/><Relationship Id="rId2" Type="http://schemas.openxmlformats.org/officeDocument/2006/relationships/image" Target="../media/image790.png"/><Relationship Id="rId1" Type="http://schemas.openxmlformats.org/officeDocument/2006/relationships/slideLayout" Target="../slideLayouts/slideLayout3.xml"/></Relationships>
</file>

<file path=ppt/slides/_rels/slide8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6.svg"/><Relationship Id="rId2" Type="http://schemas.openxmlformats.org/officeDocument/2006/relationships/image" Target="../media/image79.png"/><Relationship Id="rId1" Type="http://schemas.openxmlformats.org/officeDocument/2006/relationships/slideLayout" Target="../slideLayouts/slideLayout8.xml"/></Relationships>
</file>

<file path=ppt/slides/_rels/slide8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6.svg"/><Relationship Id="rId2" Type="http://schemas.openxmlformats.org/officeDocument/2006/relationships/image" Target="../media/image79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83.png"/><Relationship Id="rId5" Type="http://schemas.openxmlformats.org/officeDocument/2006/relationships/image" Target="../media/image81.png"/><Relationship Id="rId4" Type="http://schemas.openxmlformats.org/officeDocument/2006/relationships/image" Target="../media/image80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9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5.png"/><Relationship Id="rId1" Type="http://schemas.openxmlformats.org/officeDocument/2006/relationships/slideLayout" Target="../slideLayouts/slideLayout3.xml"/></Relationships>
</file>

<file path=ppt/slides/_rels/slide9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6.svg"/><Relationship Id="rId2" Type="http://schemas.openxmlformats.org/officeDocument/2006/relationships/image" Target="../media/image79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110.png"/><Relationship Id="rId5" Type="http://schemas.openxmlformats.org/officeDocument/2006/relationships/image" Target="../media/image1001.png"/><Relationship Id="rId4" Type="http://schemas.openxmlformats.org/officeDocument/2006/relationships/image" Target="../media/image900.png"/></Relationships>
</file>

<file path=ppt/slides/_rels/slide9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2.png"/><Relationship Id="rId3" Type="http://schemas.openxmlformats.org/officeDocument/2006/relationships/image" Target="../media/image86.svg"/><Relationship Id="rId7" Type="http://schemas.openxmlformats.org/officeDocument/2006/relationships/image" Target="../media/image91.png"/><Relationship Id="rId2" Type="http://schemas.openxmlformats.org/officeDocument/2006/relationships/image" Target="../media/image79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90.png"/><Relationship Id="rId5" Type="http://schemas.openxmlformats.org/officeDocument/2006/relationships/image" Target="../media/image89.png"/><Relationship Id="rId4" Type="http://schemas.openxmlformats.org/officeDocument/2006/relationships/image" Target="../media/image88.png"/></Relationships>
</file>

<file path=ppt/slides/_rels/slide9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6.svg"/><Relationship Id="rId2" Type="http://schemas.openxmlformats.org/officeDocument/2006/relationships/image" Target="../media/image79.pn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88.svg"/><Relationship Id="rId4" Type="http://schemas.openxmlformats.org/officeDocument/2006/relationships/image" Target="../media/image86.png"/></Relationships>
</file>

<file path=ppt/slides/_rels/slide9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5.png"/><Relationship Id="rId2" Type="http://schemas.openxmlformats.org/officeDocument/2006/relationships/image" Target="../media/image87.pn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97.png"/><Relationship Id="rId4" Type="http://schemas.openxmlformats.org/officeDocument/2006/relationships/image" Target="../media/image96.png"/></Relationships>
</file>

<file path=ppt/slides/_rels/slide9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3.png"/><Relationship Id="rId1" Type="http://schemas.openxmlformats.org/officeDocument/2006/relationships/slideLayout" Target="../slideLayouts/slideLayout8.xml"/></Relationships>
</file>

<file path=ppt/slides/_rels/slide9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9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9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A9B6E08-011C-D34D-A0C5-A112C618ECA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94034" y="1410930"/>
            <a:ext cx="3691186" cy="1938992"/>
          </a:xfrm>
        </p:spPr>
        <p:txBody>
          <a:bodyPr/>
          <a:lstStyle/>
          <a:p>
            <a:r>
              <a:rPr lang="de-DE"/>
              <a:t>Decision and Regression </a:t>
            </a:r>
            <a:r>
              <a:rPr lang="de-DE" dirty="0"/>
              <a:t>Trees</a:t>
            </a:r>
          </a:p>
        </p:txBody>
      </p:sp>
    </p:spTree>
    <p:extLst>
      <p:ext uri="{BB962C8B-B14F-4D97-AF65-F5344CB8AC3E}">
        <p14:creationId xmlns:p14="http://schemas.microsoft.com/office/powerpoint/2010/main" val="4067134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Simple Decision Tree Example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15C29056-5AFA-7949-831A-3EC086771171}" type="slidenum">
              <a:rPr lang="de-DE" smtClean="0"/>
              <a:pPr/>
              <a:t>10</a:t>
            </a:fld>
            <a:endParaRPr lang="de-DE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>
          <a:xfrm>
            <a:off x="358775" y="980352"/>
            <a:ext cx="8378825" cy="419205"/>
          </a:xfrm>
        </p:spPr>
        <p:txBody>
          <a:bodyPr/>
          <a:lstStyle/>
          <a:p>
            <a:pPr marL="6350" indent="0">
              <a:buNone/>
            </a:pPr>
            <a:r>
              <a:rPr lang="en-GB" dirty="0"/>
              <a:t>A simple example for a decision tree to classify animals</a:t>
            </a:r>
            <a:endParaRPr lang="en-US" dirty="0"/>
          </a:p>
        </p:txBody>
      </p:sp>
      <p:grpSp>
        <p:nvGrpSpPr>
          <p:cNvPr id="48" name="Group 47"/>
          <p:cNvGrpSpPr/>
          <p:nvPr/>
        </p:nvGrpSpPr>
        <p:grpSpPr>
          <a:xfrm>
            <a:off x="1196782" y="1802337"/>
            <a:ext cx="6470629" cy="2863034"/>
            <a:chOff x="460820" y="763341"/>
            <a:chExt cx="7932737" cy="3616272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9" name="TextBox 38"/>
                <p:cNvSpPr txBox="1"/>
                <p:nvPr/>
              </p:nvSpPr>
              <p:spPr>
                <a:xfrm>
                  <a:off x="5403515" y="2305428"/>
                  <a:ext cx="468822" cy="310999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none" lIns="0" tIns="0" rIns="0" bIns="0" rtlCol="0">
                  <a:spAutoFit/>
                </a:bodyPr>
                <a:lstStyle/>
                <a:p>
                  <a:pPr algn="l">
                    <a:lnSpc>
                      <a:spcPct val="100000"/>
                    </a:lnSpc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DE" sz="1600" b="0" i="1" smtClean="0">
                            <a:solidFill>
                              <a:schemeClr val="tx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&gt;</m:t>
                        </m:r>
                        <m:r>
                          <a:rPr lang="en-GB" sz="1600" b="0" i="1" smtClean="0">
                            <a:solidFill>
                              <a:schemeClr val="tx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oMath>
                    </m:oMathPara>
                  </a14:m>
                  <a:endParaRPr lang="en-US" sz="1600" b="0" dirty="0">
                    <a:solidFill>
                      <a:schemeClr val="tx1">
                        <a:lumMod val="75000"/>
                      </a:schemeClr>
                    </a:solidFill>
                    <a:latin typeface="Arial" panose="020B0604020202020204" pitchFamily="34" charset="0"/>
                    <a:ea typeface="Arial" panose="02000000000000000000" pitchFamily="2" charset="0"/>
                    <a:cs typeface="Arial" panose="020B0604020202020204" pitchFamily="34" charset="0"/>
                  </a:endParaRPr>
                </a:p>
              </p:txBody>
            </p:sp>
          </mc:Choice>
          <mc:Fallback xmlns="">
            <p:sp>
              <p:nvSpPr>
                <p:cNvPr id="39" name="TextBox 3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403515" y="2305428"/>
                  <a:ext cx="468822" cy="310999"/>
                </a:xfrm>
                <a:prstGeom prst="rect">
                  <a:avLst/>
                </a:prstGeom>
                <a:blipFill>
                  <a:blip r:embed="rId2"/>
                  <a:stretch>
                    <a:fillRect l="-8065" r="-9677" b="-7500"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8" name="TextBox 37"/>
                <p:cNvSpPr txBox="1"/>
                <p:nvPr/>
              </p:nvSpPr>
              <p:spPr>
                <a:xfrm>
                  <a:off x="3372554" y="2343610"/>
                  <a:ext cx="468822" cy="310999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none" lIns="0" tIns="0" rIns="0" bIns="0" rtlCol="0">
                  <a:spAutoFit/>
                </a:bodyPr>
                <a:lstStyle/>
                <a:p>
                  <a:pPr algn="l">
                    <a:lnSpc>
                      <a:spcPct val="100000"/>
                    </a:lnSpc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DE" sz="1600" b="0" i="1" smtClean="0">
                            <a:solidFill>
                              <a:schemeClr val="tx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≤</m:t>
                        </m:r>
                        <m:r>
                          <a:rPr lang="en-GB" sz="1600" b="0" i="1" smtClean="0">
                            <a:solidFill>
                              <a:schemeClr val="tx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oMath>
                    </m:oMathPara>
                  </a14:m>
                  <a:endParaRPr lang="en-US" sz="1600" b="0" dirty="0">
                    <a:solidFill>
                      <a:schemeClr val="tx1">
                        <a:lumMod val="75000"/>
                      </a:schemeClr>
                    </a:solidFill>
                    <a:latin typeface="Arial" panose="020B0604020202020204" pitchFamily="34" charset="0"/>
                    <a:ea typeface="Arial" panose="02000000000000000000" pitchFamily="2" charset="0"/>
                    <a:cs typeface="Arial" panose="020B0604020202020204" pitchFamily="34" charset="0"/>
                  </a:endParaRPr>
                </a:p>
              </p:txBody>
            </p:sp>
          </mc:Choice>
          <mc:Fallback xmlns="">
            <p:sp>
              <p:nvSpPr>
                <p:cNvPr id="38" name="TextBox 3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372554" y="2343610"/>
                  <a:ext cx="468822" cy="310999"/>
                </a:xfrm>
                <a:prstGeom prst="rect">
                  <a:avLst/>
                </a:prstGeom>
                <a:blipFill>
                  <a:blip r:embed="rId3"/>
                  <a:stretch>
                    <a:fillRect l="-9524" r="-7937" b="-10000"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8" name="Group 7"/>
            <p:cNvGrpSpPr/>
            <p:nvPr/>
          </p:nvGrpSpPr>
          <p:grpSpPr>
            <a:xfrm>
              <a:off x="1566400" y="763341"/>
              <a:ext cx="2294312" cy="645591"/>
              <a:chOff x="3300153" y="892266"/>
              <a:chExt cx="2294312" cy="645591"/>
            </a:xfrm>
            <a:solidFill>
              <a:schemeClr val="tx2">
                <a:lumMod val="20000"/>
                <a:lumOff val="80000"/>
              </a:schemeClr>
            </a:solidFill>
          </p:grpSpPr>
          <p:sp>
            <p:nvSpPr>
              <p:cNvPr id="6" name="Oval 5"/>
              <p:cNvSpPr/>
              <p:nvPr/>
            </p:nvSpPr>
            <p:spPr>
              <a:xfrm>
                <a:off x="3300153" y="892266"/>
                <a:ext cx="2294312" cy="645591"/>
              </a:xfrm>
              <a:prstGeom prst="ellipse">
                <a:avLst/>
              </a:prstGeom>
              <a:grpFill/>
              <a:ln w="19050">
                <a:solidFill>
                  <a:srgbClr val="92AEB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7" name="Rectangle 6"/>
              <p:cNvSpPr/>
              <p:nvPr/>
            </p:nvSpPr>
            <p:spPr>
              <a:xfrm>
                <a:off x="3675123" y="985421"/>
                <a:ext cx="1482168" cy="427624"/>
              </a:xfrm>
              <a:prstGeom prst="rect">
                <a:avLst/>
              </a:prstGeom>
              <a:grpFill/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GB" sz="1600" dirty="0">
                    <a:latin typeface="Arial" panose="020B0604020202020204" pitchFamily="34" charset="0"/>
                    <a:cs typeface="Arial" panose="020B0604020202020204" pitchFamily="34" charset="0"/>
                  </a:rPr>
                  <a:t>has wings?</a:t>
                </a:r>
                <a:endParaRPr lang="en-US" sz="16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9" name="Group 8"/>
            <p:cNvGrpSpPr/>
            <p:nvPr/>
          </p:nvGrpSpPr>
          <p:grpSpPr>
            <a:xfrm>
              <a:off x="3423538" y="1818452"/>
              <a:ext cx="2294312" cy="634100"/>
              <a:chOff x="3300153" y="903755"/>
              <a:chExt cx="2294312" cy="634100"/>
            </a:xfrm>
          </p:grpSpPr>
          <p:sp>
            <p:nvSpPr>
              <p:cNvPr id="10" name="Oval 9"/>
              <p:cNvSpPr/>
              <p:nvPr/>
            </p:nvSpPr>
            <p:spPr>
              <a:xfrm>
                <a:off x="3300153" y="903755"/>
                <a:ext cx="2294312" cy="634100"/>
              </a:xfrm>
              <a:prstGeom prst="ellipse">
                <a:avLst/>
              </a:prstGeom>
              <a:solidFill>
                <a:schemeClr val="tx2">
                  <a:lumMod val="20000"/>
                  <a:lumOff val="80000"/>
                </a:schemeClr>
              </a:solidFill>
              <a:ln w="19050">
                <a:solidFill>
                  <a:srgbClr val="92AEB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1" name="Rectangle 10"/>
              <p:cNvSpPr/>
              <p:nvPr/>
            </p:nvSpPr>
            <p:spPr>
              <a:xfrm>
                <a:off x="3444089" y="986595"/>
                <a:ext cx="2030464" cy="42762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GB" sz="1600" dirty="0">
                    <a:latin typeface="Arial" panose="020B0604020202020204" pitchFamily="34" charset="0"/>
                    <a:cs typeface="Arial" panose="020B0604020202020204" pitchFamily="34" charset="0"/>
                  </a:rPr>
                  <a:t>number of legs?</a:t>
                </a:r>
                <a:endParaRPr lang="en-US" sz="16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12" name="Group 11"/>
            <p:cNvGrpSpPr/>
            <p:nvPr/>
          </p:nvGrpSpPr>
          <p:grpSpPr>
            <a:xfrm>
              <a:off x="5238112" y="2848462"/>
              <a:ext cx="2294312" cy="637833"/>
              <a:chOff x="3300153" y="900024"/>
              <a:chExt cx="2294312" cy="637833"/>
            </a:xfrm>
            <a:solidFill>
              <a:schemeClr val="tx2">
                <a:lumMod val="20000"/>
                <a:lumOff val="80000"/>
              </a:schemeClr>
            </a:solidFill>
          </p:grpSpPr>
          <p:sp>
            <p:nvSpPr>
              <p:cNvPr id="13" name="Oval 12"/>
              <p:cNvSpPr/>
              <p:nvPr/>
            </p:nvSpPr>
            <p:spPr>
              <a:xfrm>
                <a:off x="3300153" y="900024"/>
                <a:ext cx="2294312" cy="637833"/>
              </a:xfrm>
              <a:prstGeom prst="ellipse">
                <a:avLst/>
              </a:prstGeom>
              <a:grpFill/>
              <a:ln w="19050">
                <a:solidFill>
                  <a:srgbClr val="92AEB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4" name="Rectangle 13"/>
              <p:cNvSpPr/>
              <p:nvPr/>
            </p:nvSpPr>
            <p:spPr>
              <a:xfrm>
                <a:off x="3718588" y="1014779"/>
                <a:ext cx="1556845" cy="427624"/>
              </a:xfrm>
              <a:prstGeom prst="rect">
                <a:avLst/>
              </a:prstGeom>
              <a:grpFill/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GB" sz="1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color</a:t>
                </a:r>
                <a:r>
                  <a:rPr lang="en-GB" sz="1600" dirty="0">
                    <a:latin typeface="Arial" panose="020B0604020202020204" pitchFamily="34" charset="0"/>
                    <a:cs typeface="Arial" panose="020B0604020202020204" pitchFamily="34" charset="0"/>
                  </a:rPr>
                  <a:t> of fur?</a:t>
                </a:r>
                <a:endParaRPr lang="en-US" sz="16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15" name="Rounded Rectangle 14"/>
            <p:cNvSpPr/>
            <p:nvPr/>
          </p:nvSpPr>
          <p:spPr>
            <a:xfrm>
              <a:off x="460820" y="1908068"/>
              <a:ext cx="1377400" cy="532014"/>
            </a:xfrm>
            <a:prstGeom prst="roundRect">
              <a:avLst/>
            </a:prstGeom>
            <a:solidFill>
              <a:schemeClr val="accent1">
                <a:lumMod val="40000"/>
                <a:lumOff val="60000"/>
              </a:schemeClr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6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Bird</a:t>
              </a:r>
              <a:endParaRPr lang="en-US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6" name="Rounded Rectangle 15"/>
            <p:cNvSpPr/>
            <p:nvPr/>
          </p:nvSpPr>
          <p:spPr>
            <a:xfrm>
              <a:off x="3860712" y="3835115"/>
              <a:ext cx="1471593" cy="532014"/>
            </a:xfrm>
            <a:prstGeom prst="roundRect">
              <a:avLst/>
            </a:prstGeom>
            <a:solidFill>
              <a:schemeClr val="accent1">
                <a:lumMod val="40000"/>
                <a:lumOff val="60000"/>
              </a:schemeClr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6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Polar bear</a:t>
              </a:r>
              <a:endParaRPr lang="en-US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cxnSp>
          <p:nvCxnSpPr>
            <p:cNvPr id="18" name="Straight Connector 17"/>
            <p:cNvCxnSpPr>
              <a:cxnSpLocks/>
              <a:stCxn id="6" idx="4"/>
              <a:endCxn id="15" idx="0"/>
            </p:cNvCxnSpPr>
            <p:nvPr/>
          </p:nvCxnSpPr>
          <p:spPr>
            <a:xfrm flipH="1">
              <a:off x="1149521" y="1408932"/>
              <a:ext cx="1564035" cy="499136"/>
            </a:xfrm>
            <a:prstGeom prst="line">
              <a:avLst/>
            </a:prstGeom>
            <a:ln w="19050" cap="rnd" cmpd="sng">
              <a:solidFill>
                <a:srgbClr val="92AEBC"/>
              </a:solidFill>
              <a:prstDash val="solid"/>
              <a:round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>
              <a:cxnSpLocks/>
              <a:stCxn id="6" idx="4"/>
              <a:endCxn id="10" idx="0"/>
            </p:cNvCxnSpPr>
            <p:nvPr/>
          </p:nvCxnSpPr>
          <p:spPr>
            <a:xfrm>
              <a:off x="2713556" y="1408932"/>
              <a:ext cx="1857138" cy="409521"/>
            </a:xfrm>
            <a:prstGeom prst="line">
              <a:avLst/>
            </a:prstGeom>
            <a:ln w="19050" cap="rnd" cmpd="sng">
              <a:solidFill>
                <a:srgbClr val="92AEBC"/>
              </a:solidFill>
              <a:prstDash val="solid"/>
              <a:round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>
              <a:cxnSpLocks/>
              <a:stCxn id="10" idx="4"/>
              <a:endCxn id="13" idx="0"/>
            </p:cNvCxnSpPr>
            <p:nvPr/>
          </p:nvCxnSpPr>
          <p:spPr>
            <a:xfrm>
              <a:off x="4570694" y="2452552"/>
              <a:ext cx="1814574" cy="395910"/>
            </a:xfrm>
            <a:prstGeom prst="line">
              <a:avLst/>
            </a:prstGeom>
            <a:ln w="19050" cap="rnd" cmpd="sng">
              <a:solidFill>
                <a:srgbClr val="92AEBC"/>
              </a:solidFill>
              <a:prstDash val="solid"/>
              <a:round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>
              <a:cxnSpLocks/>
              <a:stCxn id="10" idx="4"/>
            </p:cNvCxnSpPr>
            <p:nvPr/>
          </p:nvCxnSpPr>
          <p:spPr>
            <a:xfrm flipH="1">
              <a:off x="3042458" y="2452552"/>
              <a:ext cx="1528236" cy="511929"/>
            </a:xfrm>
            <a:prstGeom prst="line">
              <a:avLst/>
            </a:prstGeom>
            <a:ln w="19050" cap="rnd" cmpd="sng">
              <a:solidFill>
                <a:srgbClr val="92AEBC"/>
              </a:solidFill>
              <a:prstDash val="solid"/>
              <a:round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>
              <a:cxnSpLocks/>
              <a:stCxn id="13" idx="4"/>
              <a:endCxn id="16" idx="0"/>
            </p:cNvCxnSpPr>
            <p:nvPr/>
          </p:nvCxnSpPr>
          <p:spPr>
            <a:xfrm flipH="1">
              <a:off x="4596509" y="3486295"/>
              <a:ext cx="1788759" cy="348820"/>
            </a:xfrm>
            <a:prstGeom prst="line">
              <a:avLst/>
            </a:prstGeom>
            <a:ln w="19050" cap="rnd" cmpd="sng">
              <a:solidFill>
                <a:srgbClr val="92AEBC"/>
              </a:solidFill>
              <a:prstDash val="solid"/>
              <a:round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>
              <a:cxnSpLocks/>
              <a:stCxn id="13" idx="4"/>
            </p:cNvCxnSpPr>
            <p:nvPr/>
          </p:nvCxnSpPr>
          <p:spPr>
            <a:xfrm>
              <a:off x="6385268" y="3486295"/>
              <a:ext cx="1611576" cy="369714"/>
            </a:xfrm>
            <a:prstGeom prst="line">
              <a:avLst/>
            </a:prstGeom>
            <a:ln w="19050" cap="rnd" cmpd="sng">
              <a:solidFill>
                <a:srgbClr val="92AEBC"/>
              </a:solidFill>
              <a:prstDash val="solid"/>
              <a:round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>
              <a:cxnSpLocks/>
              <a:stCxn id="13" idx="4"/>
            </p:cNvCxnSpPr>
            <p:nvPr/>
          </p:nvCxnSpPr>
          <p:spPr>
            <a:xfrm>
              <a:off x="6385268" y="3486295"/>
              <a:ext cx="0" cy="437312"/>
            </a:xfrm>
            <a:prstGeom prst="line">
              <a:avLst/>
            </a:prstGeom>
            <a:ln w="19050" cap="rnd" cmpd="sng">
              <a:solidFill>
                <a:srgbClr val="92AEBC"/>
              </a:solidFill>
              <a:prstDash val="solid"/>
              <a:round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5" name="TextBox 34"/>
            <p:cNvSpPr txBox="1"/>
            <p:nvPr/>
          </p:nvSpPr>
          <p:spPr>
            <a:xfrm>
              <a:off x="4685424" y="3354283"/>
              <a:ext cx="585635" cy="310999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lIns="0" tIns="0" rIns="0" bIns="0" rtlCol="0">
              <a:spAutoFit/>
            </a:bodyPr>
            <a:lstStyle/>
            <a:p>
              <a:pPr algn="l">
                <a:lnSpc>
                  <a:spcPct val="100000"/>
                </a:lnSpc>
              </a:pPr>
              <a:r>
                <a:rPr lang="en-GB" sz="1600" b="0" dirty="0">
                  <a:solidFill>
                    <a:schemeClr val="tx1">
                      <a:lumMod val="75000"/>
                    </a:schemeClr>
                  </a:solidFill>
                  <a:latin typeface="Arial" panose="020B0604020202020204" pitchFamily="34" charset="0"/>
                  <a:ea typeface="Arial" panose="02000000000000000000" pitchFamily="2" charset="0"/>
                  <a:cs typeface="Arial" panose="020B0604020202020204" pitchFamily="34" charset="0"/>
                </a:rPr>
                <a:t>white</a:t>
              </a:r>
              <a:endParaRPr lang="en-US" sz="1600" b="0" dirty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ea typeface="Arial" panose="02000000000000000000" pitchFamily="2" charset="0"/>
                <a:cs typeface="Arial" panose="020B0604020202020204" pitchFamily="34" charset="0"/>
              </a:endParaRPr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3828707" y="1302898"/>
              <a:ext cx="279061" cy="310999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lIns="0" tIns="0" rIns="0" bIns="0" rtlCol="0">
              <a:spAutoFit/>
            </a:bodyPr>
            <a:lstStyle/>
            <a:p>
              <a:pPr algn="l">
                <a:lnSpc>
                  <a:spcPct val="100000"/>
                </a:lnSpc>
              </a:pPr>
              <a:r>
                <a:rPr lang="en-GB" sz="1600" b="0" dirty="0">
                  <a:solidFill>
                    <a:schemeClr val="tx1">
                      <a:lumMod val="75000"/>
                    </a:schemeClr>
                  </a:solidFill>
                  <a:latin typeface="Arial" panose="020B0604020202020204" pitchFamily="34" charset="0"/>
                  <a:ea typeface="Arial" panose="02000000000000000000" pitchFamily="2" charset="0"/>
                  <a:cs typeface="Arial" panose="020B0604020202020204" pitchFamily="34" charset="0"/>
                </a:rPr>
                <a:t>no</a:t>
              </a:r>
              <a:endParaRPr lang="en-US" sz="1600" b="0" dirty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ea typeface="Arial" panose="02000000000000000000" pitchFamily="2" charset="0"/>
                <a:cs typeface="Arial" panose="020B0604020202020204" pitchFamily="34" charset="0"/>
              </a:endParaRPr>
            </a:p>
          </p:txBody>
        </p:sp>
        <p:sp>
          <p:nvSpPr>
            <p:cNvPr id="40" name="TextBox 39"/>
            <p:cNvSpPr txBox="1"/>
            <p:nvPr/>
          </p:nvSpPr>
          <p:spPr>
            <a:xfrm>
              <a:off x="2622428" y="2964482"/>
              <a:ext cx="256480" cy="307777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lIns="0" tIns="0" rIns="0" bIns="0" rtlCol="0">
              <a:spAutoFit/>
            </a:bodyPr>
            <a:lstStyle/>
            <a:p>
              <a:pPr algn="l">
                <a:lnSpc>
                  <a:spcPct val="100000"/>
                </a:lnSpc>
              </a:pPr>
              <a:r>
                <a:rPr lang="en-DE" sz="2000" b="0" dirty="0">
                  <a:solidFill>
                    <a:schemeClr val="tx1">
                      <a:lumMod val="75000"/>
                    </a:schemeClr>
                  </a:solidFill>
                  <a:latin typeface="Arial" panose="020B0604020202020204" pitchFamily="34" charset="0"/>
                  <a:ea typeface="Arial" panose="02000000000000000000" pitchFamily="2" charset="0"/>
                  <a:cs typeface="Arial" panose="020B0604020202020204" pitchFamily="34" charset="0"/>
                </a:rPr>
                <a:t>…</a:t>
              </a:r>
              <a:endParaRPr lang="en-US" sz="2000" b="0" dirty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ea typeface="Arial" panose="02000000000000000000" pitchFamily="2" charset="0"/>
                <a:cs typeface="Arial" panose="020B0604020202020204" pitchFamily="34" charset="0"/>
              </a:endParaRPr>
            </a:p>
          </p:txBody>
        </p:sp>
        <p:sp>
          <p:nvSpPr>
            <p:cNvPr id="41" name="TextBox 40"/>
            <p:cNvSpPr txBox="1"/>
            <p:nvPr/>
          </p:nvSpPr>
          <p:spPr>
            <a:xfrm>
              <a:off x="6580858" y="3702120"/>
              <a:ext cx="683896" cy="310999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lIns="0" tIns="0" rIns="0" bIns="0" rtlCol="0">
              <a:spAutoFit/>
            </a:bodyPr>
            <a:lstStyle/>
            <a:p>
              <a:pPr algn="l">
                <a:lnSpc>
                  <a:spcPct val="100000"/>
                </a:lnSpc>
              </a:pPr>
              <a:r>
                <a:rPr lang="en-GB" sz="1600" b="0" dirty="0">
                  <a:solidFill>
                    <a:schemeClr val="tx1">
                      <a:lumMod val="75000"/>
                    </a:schemeClr>
                  </a:solidFill>
                  <a:latin typeface="Arial" panose="020B0604020202020204" pitchFamily="34" charset="0"/>
                  <a:ea typeface="Arial" panose="02000000000000000000" pitchFamily="2" charset="0"/>
                  <a:cs typeface="Arial" panose="020B0604020202020204" pitchFamily="34" charset="0"/>
                </a:rPr>
                <a:t>brown</a:t>
              </a:r>
              <a:endParaRPr lang="en-US" sz="1600" b="0" dirty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ea typeface="Arial" panose="02000000000000000000" pitchFamily="2" charset="0"/>
                <a:cs typeface="Arial" panose="020B0604020202020204" pitchFamily="34" charset="0"/>
              </a:endParaRPr>
            </a:p>
          </p:txBody>
        </p:sp>
        <p:sp>
          <p:nvSpPr>
            <p:cNvPr id="42" name="TextBox 41"/>
            <p:cNvSpPr txBox="1"/>
            <p:nvPr/>
          </p:nvSpPr>
          <p:spPr>
            <a:xfrm>
              <a:off x="7553584" y="3392482"/>
              <a:ext cx="573844" cy="310999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lIns="0" tIns="0" rIns="0" bIns="0" rtlCol="0">
              <a:spAutoFit/>
            </a:bodyPr>
            <a:lstStyle/>
            <a:p>
              <a:pPr algn="l">
                <a:lnSpc>
                  <a:spcPct val="100000"/>
                </a:lnSpc>
              </a:pPr>
              <a:r>
                <a:rPr lang="en-GB" sz="1600" b="0" dirty="0">
                  <a:solidFill>
                    <a:schemeClr val="tx1">
                      <a:lumMod val="75000"/>
                    </a:schemeClr>
                  </a:solidFill>
                  <a:latin typeface="Arial" panose="020B0604020202020204" pitchFamily="34" charset="0"/>
                  <a:ea typeface="Arial" panose="02000000000000000000" pitchFamily="2" charset="0"/>
                  <a:cs typeface="Arial" panose="020B0604020202020204" pitchFamily="34" charset="0"/>
                </a:rPr>
                <a:t>other</a:t>
              </a:r>
              <a:endParaRPr lang="en-US" sz="1600" b="0" dirty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ea typeface="Arial" panose="02000000000000000000" pitchFamily="2" charset="0"/>
                <a:cs typeface="Arial" panose="020B0604020202020204" pitchFamily="34" charset="0"/>
              </a:endParaRPr>
            </a:p>
          </p:txBody>
        </p:sp>
        <p:sp>
          <p:nvSpPr>
            <p:cNvPr id="43" name="TextBox 42"/>
            <p:cNvSpPr txBox="1"/>
            <p:nvPr/>
          </p:nvSpPr>
          <p:spPr>
            <a:xfrm>
              <a:off x="1218740" y="1389619"/>
              <a:ext cx="391079" cy="310999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lIns="0" tIns="0" rIns="0" bIns="0" rtlCol="0">
              <a:spAutoFit/>
            </a:bodyPr>
            <a:lstStyle/>
            <a:p>
              <a:pPr algn="l">
                <a:lnSpc>
                  <a:spcPct val="100000"/>
                </a:lnSpc>
              </a:pPr>
              <a:r>
                <a:rPr lang="en-GB" sz="1600" b="0" dirty="0">
                  <a:solidFill>
                    <a:schemeClr val="tx1">
                      <a:lumMod val="75000"/>
                    </a:schemeClr>
                  </a:solidFill>
                  <a:latin typeface="Arial" panose="020B0604020202020204" pitchFamily="34" charset="0"/>
                  <a:ea typeface="Arial" panose="02000000000000000000" pitchFamily="2" charset="0"/>
                  <a:cs typeface="Arial" panose="020B0604020202020204" pitchFamily="34" charset="0"/>
                </a:rPr>
                <a:t>yes</a:t>
              </a:r>
              <a:endParaRPr lang="en-US" sz="1600" b="0" dirty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ea typeface="Arial" panose="02000000000000000000" pitchFamily="2" charset="0"/>
                <a:cs typeface="Arial" panose="020B0604020202020204" pitchFamily="34" charset="0"/>
              </a:endParaRPr>
            </a:p>
          </p:txBody>
        </p:sp>
        <p:sp>
          <p:nvSpPr>
            <p:cNvPr id="44" name="TextBox 43"/>
            <p:cNvSpPr txBox="1"/>
            <p:nvPr/>
          </p:nvSpPr>
          <p:spPr>
            <a:xfrm>
              <a:off x="6257028" y="4071836"/>
              <a:ext cx="256480" cy="307777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lIns="0" tIns="0" rIns="0" bIns="0" rtlCol="0">
              <a:spAutoFit/>
            </a:bodyPr>
            <a:lstStyle/>
            <a:p>
              <a:pPr algn="l">
                <a:lnSpc>
                  <a:spcPct val="100000"/>
                </a:lnSpc>
              </a:pPr>
              <a:r>
                <a:rPr lang="en-DE" sz="2000" b="0" dirty="0">
                  <a:solidFill>
                    <a:schemeClr val="tx1">
                      <a:lumMod val="75000"/>
                    </a:schemeClr>
                  </a:solidFill>
                  <a:latin typeface="Arial" panose="020B0604020202020204" pitchFamily="34" charset="0"/>
                  <a:ea typeface="Arial" panose="02000000000000000000" pitchFamily="2" charset="0"/>
                  <a:cs typeface="Arial" panose="020B0604020202020204" pitchFamily="34" charset="0"/>
                </a:rPr>
                <a:t>…</a:t>
              </a:r>
              <a:endParaRPr lang="en-US" sz="2000" b="0" dirty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ea typeface="Arial" panose="02000000000000000000" pitchFamily="2" charset="0"/>
                <a:cs typeface="Arial" panose="020B0604020202020204" pitchFamily="34" charset="0"/>
              </a:endParaRPr>
            </a:p>
          </p:txBody>
        </p:sp>
        <p:sp>
          <p:nvSpPr>
            <p:cNvPr id="45" name="TextBox 44"/>
            <p:cNvSpPr txBox="1"/>
            <p:nvPr/>
          </p:nvSpPr>
          <p:spPr>
            <a:xfrm>
              <a:off x="8137077" y="4009897"/>
              <a:ext cx="256480" cy="307777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lIns="0" tIns="0" rIns="0" bIns="0" rtlCol="0">
              <a:spAutoFit/>
            </a:bodyPr>
            <a:lstStyle/>
            <a:p>
              <a:pPr algn="l">
                <a:lnSpc>
                  <a:spcPct val="100000"/>
                </a:lnSpc>
              </a:pPr>
              <a:r>
                <a:rPr lang="en-DE" sz="2000" b="0" dirty="0">
                  <a:solidFill>
                    <a:schemeClr val="tx1">
                      <a:lumMod val="75000"/>
                    </a:schemeClr>
                  </a:solidFill>
                  <a:latin typeface="Arial" panose="020B0604020202020204" pitchFamily="34" charset="0"/>
                  <a:ea typeface="Arial" panose="02000000000000000000" pitchFamily="2" charset="0"/>
                  <a:cs typeface="Arial" panose="020B0604020202020204" pitchFamily="34" charset="0"/>
                </a:rPr>
                <a:t>…</a:t>
              </a:r>
              <a:endParaRPr lang="en-US" sz="2000" b="0" dirty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ea typeface="Arial" panose="02000000000000000000" pitchFamily="2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1578203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8235C44-B014-2D41-BB71-B739784ED08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24517" y="1048567"/>
            <a:ext cx="6781800" cy="1292662"/>
          </a:xfrm>
        </p:spPr>
        <p:txBody>
          <a:bodyPr/>
          <a:lstStyle/>
          <a:p>
            <a:r>
              <a:rPr lang="de-DE"/>
              <a:t>Practical Examples with KNIME Analytics Platform</a:t>
            </a:r>
            <a:endParaRPr lang="de-DE" dirty="0"/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597C976E-80FB-8043-A2FA-70D3F515CA8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5C29056-5AFA-7949-831A-3EC086771171}" type="slidenum">
              <a:rPr lang="de-DE" smtClean="0"/>
              <a:pPr/>
              <a:t>100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464713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491A87-B7E0-4E19-A89C-2C64A582EC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KNIME Workflow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C482917-BFA6-42BC-9348-CF87570698A1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15C29056-5AFA-7949-831A-3EC086771171}" type="slidenum">
              <a:rPr lang="de-DE" smtClean="0"/>
              <a:pPr/>
              <a:t>101</a:t>
            </a:fld>
            <a:endParaRPr lang="de-DE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4BAF645-7798-44E1-AFE8-5605E327879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GB" dirty="0"/>
              <a:t>Decision Tree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3722" y="1463040"/>
            <a:ext cx="7811379" cy="343490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6083882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491A87-B7E0-4E19-A89C-2C64A582EC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KNIME Workflow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C482917-BFA6-42BC-9348-CF87570698A1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15C29056-5AFA-7949-831A-3EC086771171}" type="slidenum">
              <a:rPr lang="de-DE" smtClean="0"/>
              <a:pPr/>
              <a:t>102</a:t>
            </a:fld>
            <a:endParaRPr lang="de-DE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4BAF645-7798-44E1-AFE8-5605E327879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GB" dirty="0"/>
              <a:t>Decision tree learner configuration window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56514" y="1386840"/>
            <a:ext cx="2830971" cy="361137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6348263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491A87-B7E0-4E19-A89C-2C64A582EC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KNIME Workflow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C482917-BFA6-42BC-9348-CF87570698A1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15C29056-5AFA-7949-831A-3EC086771171}" type="slidenum">
              <a:rPr lang="de-DE" smtClean="0"/>
              <a:pPr/>
              <a:t>103</a:t>
            </a:fld>
            <a:endParaRPr lang="de-DE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4BAF645-7798-44E1-AFE8-5605E327879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60000" y="900000"/>
            <a:ext cx="3243099" cy="4307679"/>
          </a:xfrm>
        </p:spPr>
        <p:txBody>
          <a:bodyPr/>
          <a:lstStyle/>
          <a:p>
            <a:r>
              <a:rPr lang="en-GB" dirty="0"/>
              <a:t>Trained tree with the tree view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50276" y="882143"/>
            <a:ext cx="4754948" cy="432553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5030211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C3B26F9-B704-CF47-9C92-9A399FF2305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DE" dirty="0"/>
              <a:t>Thank you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EE636D0D-E716-DB4C-AAB9-03483DC77E66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15C29056-5AFA-7949-831A-3EC086771171}" type="slidenum">
              <a:rPr lang="de-DE" smtClean="0"/>
              <a:pPr/>
              <a:t>104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648684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Simple Decision Tree Example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15C29056-5AFA-7949-831A-3EC086771171}" type="slidenum">
              <a:rPr lang="de-DE" smtClean="0"/>
              <a:pPr/>
              <a:t>11</a:t>
            </a:fld>
            <a:endParaRPr lang="de-DE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>
          <a:xfrm>
            <a:off x="358775" y="980352"/>
            <a:ext cx="8378825" cy="419205"/>
          </a:xfrm>
        </p:spPr>
        <p:txBody>
          <a:bodyPr/>
          <a:lstStyle/>
          <a:p>
            <a:pPr marL="6350" indent="0">
              <a:buNone/>
            </a:pPr>
            <a:r>
              <a:rPr lang="en-GB" dirty="0"/>
              <a:t>A simple example for a decision tree to classify animals</a:t>
            </a:r>
            <a:endParaRPr lang="en-US" dirty="0"/>
          </a:p>
        </p:txBody>
      </p:sp>
      <p:grpSp>
        <p:nvGrpSpPr>
          <p:cNvPr id="48" name="Group 47"/>
          <p:cNvGrpSpPr/>
          <p:nvPr/>
        </p:nvGrpSpPr>
        <p:grpSpPr>
          <a:xfrm>
            <a:off x="1196782" y="1802337"/>
            <a:ext cx="6470629" cy="2863034"/>
            <a:chOff x="460820" y="763341"/>
            <a:chExt cx="7932737" cy="3616272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9" name="TextBox 38"/>
                <p:cNvSpPr txBox="1"/>
                <p:nvPr/>
              </p:nvSpPr>
              <p:spPr>
                <a:xfrm>
                  <a:off x="5403515" y="2305428"/>
                  <a:ext cx="468822" cy="310999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none" lIns="0" tIns="0" rIns="0" bIns="0" rtlCol="0">
                  <a:spAutoFit/>
                </a:bodyPr>
                <a:lstStyle/>
                <a:p>
                  <a:pPr algn="l">
                    <a:lnSpc>
                      <a:spcPct val="100000"/>
                    </a:lnSpc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DE" sz="1600" b="0" i="1" smtClean="0">
                            <a:solidFill>
                              <a:schemeClr val="tx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&gt;</m:t>
                        </m:r>
                        <m:r>
                          <a:rPr lang="en-GB" sz="1600" b="0" i="1" smtClean="0">
                            <a:solidFill>
                              <a:schemeClr val="tx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oMath>
                    </m:oMathPara>
                  </a14:m>
                  <a:endParaRPr lang="en-US" sz="1600" b="0" dirty="0">
                    <a:solidFill>
                      <a:schemeClr val="tx1">
                        <a:lumMod val="75000"/>
                      </a:schemeClr>
                    </a:solidFill>
                    <a:latin typeface="Arial" panose="020B0604020202020204" pitchFamily="34" charset="0"/>
                    <a:ea typeface="Arial" panose="02000000000000000000" pitchFamily="2" charset="0"/>
                    <a:cs typeface="Arial" panose="020B0604020202020204" pitchFamily="34" charset="0"/>
                  </a:endParaRPr>
                </a:p>
              </p:txBody>
            </p:sp>
          </mc:Choice>
          <mc:Fallback xmlns="">
            <p:sp>
              <p:nvSpPr>
                <p:cNvPr id="39" name="TextBox 3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403515" y="2305428"/>
                  <a:ext cx="468822" cy="310999"/>
                </a:xfrm>
                <a:prstGeom prst="rect">
                  <a:avLst/>
                </a:prstGeom>
                <a:blipFill>
                  <a:blip r:embed="rId2"/>
                  <a:stretch>
                    <a:fillRect l="-8065" r="-9677" b="-7500"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8" name="TextBox 37"/>
                <p:cNvSpPr txBox="1"/>
                <p:nvPr/>
              </p:nvSpPr>
              <p:spPr>
                <a:xfrm>
                  <a:off x="3372554" y="2343610"/>
                  <a:ext cx="468822" cy="310999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none" lIns="0" tIns="0" rIns="0" bIns="0" rtlCol="0">
                  <a:spAutoFit/>
                </a:bodyPr>
                <a:lstStyle/>
                <a:p>
                  <a:pPr algn="l">
                    <a:lnSpc>
                      <a:spcPct val="100000"/>
                    </a:lnSpc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DE" sz="1600" b="0" i="1" smtClean="0">
                            <a:solidFill>
                              <a:schemeClr val="tx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≤</m:t>
                        </m:r>
                        <m:r>
                          <a:rPr lang="en-GB" sz="1600" b="0" i="1" smtClean="0">
                            <a:solidFill>
                              <a:schemeClr val="tx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oMath>
                    </m:oMathPara>
                  </a14:m>
                  <a:endParaRPr lang="en-US" sz="1600" b="0" dirty="0">
                    <a:solidFill>
                      <a:schemeClr val="tx1">
                        <a:lumMod val="75000"/>
                      </a:schemeClr>
                    </a:solidFill>
                    <a:latin typeface="Arial" panose="020B0604020202020204" pitchFamily="34" charset="0"/>
                    <a:ea typeface="Arial" panose="02000000000000000000" pitchFamily="2" charset="0"/>
                    <a:cs typeface="Arial" panose="020B0604020202020204" pitchFamily="34" charset="0"/>
                  </a:endParaRPr>
                </a:p>
              </p:txBody>
            </p:sp>
          </mc:Choice>
          <mc:Fallback xmlns="">
            <p:sp>
              <p:nvSpPr>
                <p:cNvPr id="38" name="TextBox 3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372554" y="2343610"/>
                  <a:ext cx="468822" cy="310999"/>
                </a:xfrm>
                <a:prstGeom prst="rect">
                  <a:avLst/>
                </a:prstGeom>
                <a:blipFill>
                  <a:blip r:embed="rId3"/>
                  <a:stretch>
                    <a:fillRect l="-9524" r="-7937" b="-10000"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8" name="Group 7"/>
            <p:cNvGrpSpPr/>
            <p:nvPr/>
          </p:nvGrpSpPr>
          <p:grpSpPr>
            <a:xfrm>
              <a:off x="1566400" y="763341"/>
              <a:ext cx="2294312" cy="645591"/>
              <a:chOff x="3300153" y="892266"/>
              <a:chExt cx="2294312" cy="645591"/>
            </a:xfrm>
            <a:solidFill>
              <a:schemeClr val="tx2">
                <a:lumMod val="20000"/>
                <a:lumOff val="80000"/>
              </a:schemeClr>
            </a:solidFill>
          </p:grpSpPr>
          <p:sp>
            <p:nvSpPr>
              <p:cNvPr id="6" name="Oval 5"/>
              <p:cNvSpPr/>
              <p:nvPr/>
            </p:nvSpPr>
            <p:spPr>
              <a:xfrm>
                <a:off x="3300153" y="892266"/>
                <a:ext cx="2294312" cy="645591"/>
              </a:xfrm>
              <a:prstGeom prst="ellipse">
                <a:avLst/>
              </a:prstGeom>
              <a:grpFill/>
              <a:ln w="19050">
                <a:solidFill>
                  <a:srgbClr val="92AEB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7" name="Rectangle 6"/>
              <p:cNvSpPr/>
              <p:nvPr/>
            </p:nvSpPr>
            <p:spPr>
              <a:xfrm>
                <a:off x="3675123" y="985421"/>
                <a:ext cx="1482168" cy="427624"/>
              </a:xfrm>
              <a:prstGeom prst="rect">
                <a:avLst/>
              </a:prstGeom>
              <a:grpFill/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GB" sz="1600" dirty="0">
                    <a:latin typeface="Arial" panose="020B0604020202020204" pitchFamily="34" charset="0"/>
                    <a:cs typeface="Arial" panose="020B0604020202020204" pitchFamily="34" charset="0"/>
                  </a:rPr>
                  <a:t>has wings?</a:t>
                </a:r>
                <a:endParaRPr lang="en-US" sz="16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9" name="Group 8"/>
            <p:cNvGrpSpPr/>
            <p:nvPr/>
          </p:nvGrpSpPr>
          <p:grpSpPr>
            <a:xfrm>
              <a:off x="3423538" y="1818452"/>
              <a:ext cx="2294312" cy="634100"/>
              <a:chOff x="3300153" y="903755"/>
              <a:chExt cx="2294312" cy="634100"/>
            </a:xfrm>
          </p:grpSpPr>
          <p:sp>
            <p:nvSpPr>
              <p:cNvPr id="10" name="Oval 9"/>
              <p:cNvSpPr/>
              <p:nvPr/>
            </p:nvSpPr>
            <p:spPr>
              <a:xfrm>
                <a:off x="3300153" y="903755"/>
                <a:ext cx="2294312" cy="634100"/>
              </a:xfrm>
              <a:prstGeom prst="ellipse">
                <a:avLst/>
              </a:prstGeom>
              <a:solidFill>
                <a:schemeClr val="tx2">
                  <a:lumMod val="20000"/>
                  <a:lumOff val="80000"/>
                </a:schemeClr>
              </a:solidFill>
              <a:ln w="19050">
                <a:solidFill>
                  <a:srgbClr val="92AEB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1" name="Rectangle 10"/>
              <p:cNvSpPr/>
              <p:nvPr/>
            </p:nvSpPr>
            <p:spPr>
              <a:xfrm>
                <a:off x="3444089" y="986595"/>
                <a:ext cx="2030464" cy="42762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GB" sz="1600" dirty="0">
                    <a:latin typeface="Arial" panose="020B0604020202020204" pitchFamily="34" charset="0"/>
                    <a:cs typeface="Arial" panose="020B0604020202020204" pitchFamily="34" charset="0"/>
                  </a:rPr>
                  <a:t>number of legs?</a:t>
                </a:r>
                <a:endParaRPr lang="en-US" sz="16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12" name="Group 11"/>
            <p:cNvGrpSpPr/>
            <p:nvPr/>
          </p:nvGrpSpPr>
          <p:grpSpPr>
            <a:xfrm>
              <a:off x="5238112" y="2848462"/>
              <a:ext cx="2294312" cy="637833"/>
              <a:chOff x="3300153" y="900024"/>
              <a:chExt cx="2294312" cy="637833"/>
            </a:xfrm>
            <a:solidFill>
              <a:schemeClr val="tx2">
                <a:lumMod val="20000"/>
                <a:lumOff val="80000"/>
              </a:schemeClr>
            </a:solidFill>
          </p:grpSpPr>
          <p:sp>
            <p:nvSpPr>
              <p:cNvPr id="13" name="Oval 12"/>
              <p:cNvSpPr/>
              <p:nvPr/>
            </p:nvSpPr>
            <p:spPr>
              <a:xfrm>
                <a:off x="3300153" y="900024"/>
                <a:ext cx="2294312" cy="637833"/>
              </a:xfrm>
              <a:prstGeom prst="ellipse">
                <a:avLst/>
              </a:prstGeom>
              <a:grpFill/>
              <a:ln w="19050">
                <a:solidFill>
                  <a:srgbClr val="92AEB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4" name="Rectangle 13"/>
              <p:cNvSpPr/>
              <p:nvPr/>
            </p:nvSpPr>
            <p:spPr>
              <a:xfrm>
                <a:off x="3718588" y="1014779"/>
                <a:ext cx="1556845" cy="427624"/>
              </a:xfrm>
              <a:prstGeom prst="rect">
                <a:avLst/>
              </a:prstGeom>
              <a:grpFill/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GB" sz="1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color</a:t>
                </a:r>
                <a:r>
                  <a:rPr lang="en-GB" sz="1600" dirty="0">
                    <a:latin typeface="Arial" panose="020B0604020202020204" pitchFamily="34" charset="0"/>
                    <a:cs typeface="Arial" panose="020B0604020202020204" pitchFamily="34" charset="0"/>
                  </a:rPr>
                  <a:t> of fur?</a:t>
                </a:r>
                <a:endParaRPr lang="en-US" sz="16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15" name="Rounded Rectangle 14"/>
            <p:cNvSpPr/>
            <p:nvPr/>
          </p:nvSpPr>
          <p:spPr>
            <a:xfrm>
              <a:off x="460820" y="1908068"/>
              <a:ext cx="1377400" cy="532014"/>
            </a:xfrm>
            <a:prstGeom prst="roundRect">
              <a:avLst/>
            </a:prstGeom>
            <a:solidFill>
              <a:schemeClr val="accent1">
                <a:lumMod val="40000"/>
                <a:lumOff val="60000"/>
              </a:schemeClr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6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Bird</a:t>
              </a:r>
              <a:endParaRPr lang="en-US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6" name="Rounded Rectangle 15"/>
            <p:cNvSpPr/>
            <p:nvPr/>
          </p:nvSpPr>
          <p:spPr>
            <a:xfrm>
              <a:off x="3860712" y="3835115"/>
              <a:ext cx="1471593" cy="532014"/>
            </a:xfrm>
            <a:prstGeom prst="roundRect">
              <a:avLst/>
            </a:prstGeom>
            <a:solidFill>
              <a:schemeClr val="accent1">
                <a:lumMod val="40000"/>
                <a:lumOff val="60000"/>
              </a:schemeClr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6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Polar bear</a:t>
              </a:r>
              <a:endParaRPr lang="en-US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cxnSp>
          <p:nvCxnSpPr>
            <p:cNvPr id="18" name="Straight Connector 17"/>
            <p:cNvCxnSpPr>
              <a:cxnSpLocks/>
              <a:stCxn id="6" idx="4"/>
              <a:endCxn id="15" idx="0"/>
            </p:cNvCxnSpPr>
            <p:nvPr/>
          </p:nvCxnSpPr>
          <p:spPr>
            <a:xfrm flipH="1">
              <a:off x="1149521" y="1408932"/>
              <a:ext cx="1564035" cy="499136"/>
            </a:xfrm>
            <a:prstGeom prst="line">
              <a:avLst/>
            </a:prstGeom>
            <a:ln w="19050" cap="rnd" cmpd="sng">
              <a:solidFill>
                <a:srgbClr val="92AEBC"/>
              </a:solidFill>
              <a:prstDash val="solid"/>
              <a:round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>
              <a:cxnSpLocks/>
              <a:stCxn id="6" idx="4"/>
              <a:endCxn id="10" idx="0"/>
            </p:cNvCxnSpPr>
            <p:nvPr/>
          </p:nvCxnSpPr>
          <p:spPr>
            <a:xfrm>
              <a:off x="2713556" y="1408932"/>
              <a:ext cx="1857138" cy="409521"/>
            </a:xfrm>
            <a:prstGeom prst="line">
              <a:avLst/>
            </a:prstGeom>
            <a:ln w="19050" cap="rnd" cmpd="sng">
              <a:solidFill>
                <a:srgbClr val="92AEBC"/>
              </a:solidFill>
              <a:prstDash val="solid"/>
              <a:round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>
              <a:cxnSpLocks/>
              <a:stCxn id="10" idx="4"/>
              <a:endCxn id="13" idx="0"/>
            </p:cNvCxnSpPr>
            <p:nvPr/>
          </p:nvCxnSpPr>
          <p:spPr>
            <a:xfrm>
              <a:off x="4570694" y="2452552"/>
              <a:ext cx="1814574" cy="395910"/>
            </a:xfrm>
            <a:prstGeom prst="line">
              <a:avLst/>
            </a:prstGeom>
            <a:ln w="19050" cap="rnd" cmpd="sng">
              <a:solidFill>
                <a:srgbClr val="92AEBC"/>
              </a:solidFill>
              <a:prstDash val="solid"/>
              <a:round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>
              <a:cxnSpLocks/>
              <a:stCxn id="10" idx="4"/>
            </p:cNvCxnSpPr>
            <p:nvPr/>
          </p:nvCxnSpPr>
          <p:spPr>
            <a:xfrm flipH="1">
              <a:off x="3042458" y="2452552"/>
              <a:ext cx="1528236" cy="511929"/>
            </a:xfrm>
            <a:prstGeom prst="line">
              <a:avLst/>
            </a:prstGeom>
            <a:ln w="19050" cap="rnd" cmpd="sng">
              <a:solidFill>
                <a:srgbClr val="92AEBC"/>
              </a:solidFill>
              <a:prstDash val="solid"/>
              <a:round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>
              <a:cxnSpLocks/>
              <a:stCxn id="13" idx="4"/>
              <a:endCxn id="16" idx="0"/>
            </p:cNvCxnSpPr>
            <p:nvPr/>
          </p:nvCxnSpPr>
          <p:spPr>
            <a:xfrm flipH="1">
              <a:off x="4596509" y="3486295"/>
              <a:ext cx="1788759" cy="348820"/>
            </a:xfrm>
            <a:prstGeom prst="line">
              <a:avLst/>
            </a:prstGeom>
            <a:ln w="19050" cap="rnd" cmpd="sng">
              <a:solidFill>
                <a:srgbClr val="92AEBC"/>
              </a:solidFill>
              <a:prstDash val="solid"/>
              <a:round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>
              <a:cxnSpLocks/>
              <a:stCxn id="13" idx="4"/>
            </p:cNvCxnSpPr>
            <p:nvPr/>
          </p:nvCxnSpPr>
          <p:spPr>
            <a:xfrm>
              <a:off x="6385268" y="3486295"/>
              <a:ext cx="1611576" cy="369714"/>
            </a:xfrm>
            <a:prstGeom prst="line">
              <a:avLst/>
            </a:prstGeom>
            <a:ln w="19050" cap="rnd" cmpd="sng">
              <a:solidFill>
                <a:srgbClr val="92AEBC"/>
              </a:solidFill>
              <a:prstDash val="solid"/>
              <a:round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>
              <a:cxnSpLocks/>
              <a:stCxn id="13" idx="4"/>
            </p:cNvCxnSpPr>
            <p:nvPr/>
          </p:nvCxnSpPr>
          <p:spPr>
            <a:xfrm>
              <a:off x="6385268" y="3486295"/>
              <a:ext cx="0" cy="437312"/>
            </a:xfrm>
            <a:prstGeom prst="line">
              <a:avLst/>
            </a:prstGeom>
            <a:ln w="19050" cap="rnd" cmpd="sng">
              <a:solidFill>
                <a:srgbClr val="92AEBC"/>
              </a:solidFill>
              <a:prstDash val="solid"/>
              <a:round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5" name="TextBox 34"/>
            <p:cNvSpPr txBox="1"/>
            <p:nvPr/>
          </p:nvSpPr>
          <p:spPr>
            <a:xfrm>
              <a:off x="4685424" y="3354283"/>
              <a:ext cx="585635" cy="310999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lIns="0" tIns="0" rIns="0" bIns="0" rtlCol="0">
              <a:spAutoFit/>
            </a:bodyPr>
            <a:lstStyle/>
            <a:p>
              <a:pPr algn="l">
                <a:lnSpc>
                  <a:spcPct val="100000"/>
                </a:lnSpc>
              </a:pPr>
              <a:r>
                <a:rPr lang="en-GB" sz="1600" b="0" dirty="0">
                  <a:solidFill>
                    <a:schemeClr val="tx1">
                      <a:lumMod val="75000"/>
                    </a:schemeClr>
                  </a:solidFill>
                  <a:latin typeface="Arial" panose="020B0604020202020204" pitchFamily="34" charset="0"/>
                  <a:ea typeface="Arial" panose="02000000000000000000" pitchFamily="2" charset="0"/>
                  <a:cs typeface="Arial" panose="020B0604020202020204" pitchFamily="34" charset="0"/>
                </a:rPr>
                <a:t>white</a:t>
              </a:r>
              <a:endParaRPr lang="en-US" sz="1600" b="0" dirty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ea typeface="Arial" panose="02000000000000000000" pitchFamily="2" charset="0"/>
                <a:cs typeface="Arial" panose="020B0604020202020204" pitchFamily="34" charset="0"/>
              </a:endParaRPr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3828707" y="1302898"/>
              <a:ext cx="279061" cy="310999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lIns="0" tIns="0" rIns="0" bIns="0" rtlCol="0">
              <a:spAutoFit/>
            </a:bodyPr>
            <a:lstStyle/>
            <a:p>
              <a:pPr algn="l">
                <a:lnSpc>
                  <a:spcPct val="100000"/>
                </a:lnSpc>
              </a:pPr>
              <a:r>
                <a:rPr lang="en-GB" sz="1600" b="0" dirty="0">
                  <a:solidFill>
                    <a:schemeClr val="tx1">
                      <a:lumMod val="75000"/>
                    </a:schemeClr>
                  </a:solidFill>
                  <a:latin typeface="Arial" panose="020B0604020202020204" pitchFamily="34" charset="0"/>
                  <a:ea typeface="Arial" panose="02000000000000000000" pitchFamily="2" charset="0"/>
                  <a:cs typeface="Arial" panose="020B0604020202020204" pitchFamily="34" charset="0"/>
                </a:rPr>
                <a:t>no</a:t>
              </a:r>
              <a:endParaRPr lang="en-US" sz="1600" b="0" dirty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ea typeface="Arial" panose="02000000000000000000" pitchFamily="2" charset="0"/>
                <a:cs typeface="Arial" panose="020B0604020202020204" pitchFamily="34" charset="0"/>
              </a:endParaRPr>
            </a:p>
          </p:txBody>
        </p:sp>
        <p:sp>
          <p:nvSpPr>
            <p:cNvPr id="40" name="TextBox 39"/>
            <p:cNvSpPr txBox="1"/>
            <p:nvPr/>
          </p:nvSpPr>
          <p:spPr>
            <a:xfrm>
              <a:off x="2622428" y="2964482"/>
              <a:ext cx="256480" cy="307777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lIns="0" tIns="0" rIns="0" bIns="0" rtlCol="0">
              <a:spAutoFit/>
            </a:bodyPr>
            <a:lstStyle/>
            <a:p>
              <a:pPr algn="l">
                <a:lnSpc>
                  <a:spcPct val="100000"/>
                </a:lnSpc>
              </a:pPr>
              <a:r>
                <a:rPr lang="en-DE" sz="2000" b="0" dirty="0">
                  <a:solidFill>
                    <a:schemeClr val="tx1">
                      <a:lumMod val="75000"/>
                    </a:schemeClr>
                  </a:solidFill>
                  <a:latin typeface="Arial" panose="020B0604020202020204" pitchFamily="34" charset="0"/>
                  <a:ea typeface="Arial" panose="02000000000000000000" pitchFamily="2" charset="0"/>
                  <a:cs typeface="Arial" panose="020B0604020202020204" pitchFamily="34" charset="0"/>
                </a:rPr>
                <a:t>…</a:t>
              </a:r>
              <a:endParaRPr lang="en-US" sz="2000" b="0" dirty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ea typeface="Arial" panose="02000000000000000000" pitchFamily="2" charset="0"/>
                <a:cs typeface="Arial" panose="020B0604020202020204" pitchFamily="34" charset="0"/>
              </a:endParaRPr>
            </a:p>
          </p:txBody>
        </p:sp>
        <p:sp>
          <p:nvSpPr>
            <p:cNvPr id="41" name="TextBox 40"/>
            <p:cNvSpPr txBox="1"/>
            <p:nvPr/>
          </p:nvSpPr>
          <p:spPr>
            <a:xfrm>
              <a:off x="6580858" y="3702120"/>
              <a:ext cx="683896" cy="310999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lIns="0" tIns="0" rIns="0" bIns="0" rtlCol="0">
              <a:spAutoFit/>
            </a:bodyPr>
            <a:lstStyle/>
            <a:p>
              <a:pPr algn="l">
                <a:lnSpc>
                  <a:spcPct val="100000"/>
                </a:lnSpc>
              </a:pPr>
              <a:r>
                <a:rPr lang="en-GB" sz="1600" b="0" dirty="0">
                  <a:solidFill>
                    <a:schemeClr val="tx1">
                      <a:lumMod val="75000"/>
                    </a:schemeClr>
                  </a:solidFill>
                  <a:latin typeface="Arial" panose="020B0604020202020204" pitchFamily="34" charset="0"/>
                  <a:ea typeface="Arial" panose="02000000000000000000" pitchFamily="2" charset="0"/>
                  <a:cs typeface="Arial" panose="020B0604020202020204" pitchFamily="34" charset="0"/>
                </a:rPr>
                <a:t>brown</a:t>
              </a:r>
              <a:endParaRPr lang="en-US" sz="1600" b="0" dirty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ea typeface="Arial" panose="02000000000000000000" pitchFamily="2" charset="0"/>
                <a:cs typeface="Arial" panose="020B0604020202020204" pitchFamily="34" charset="0"/>
              </a:endParaRPr>
            </a:p>
          </p:txBody>
        </p:sp>
        <p:sp>
          <p:nvSpPr>
            <p:cNvPr id="42" name="TextBox 41"/>
            <p:cNvSpPr txBox="1"/>
            <p:nvPr/>
          </p:nvSpPr>
          <p:spPr>
            <a:xfrm>
              <a:off x="7553584" y="3392482"/>
              <a:ext cx="573844" cy="310999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lIns="0" tIns="0" rIns="0" bIns="0" rtlCol="0">
              <a:spAutoFit/>
            </a:bodyPr>
            <a:lstStyle/>
            <a:p>
              <a:pPr algn="l">
                <a:lnSpc>
                  <a:spcPct val="100000"/>
                </a:lnSpc>
              </a:pPr>
              <a:r>
                <a:rPr lang="en-GB" sz="1600" b="0" dirty="0">
                  <a:solidFill>
                    <a:schemeClr val="tx1">
                      <a:lumMod val="75000"/>
                    </a:schemeClr>
                  </a:solidFill>
                  <a:latin typeface="Arial" panose="020B0604020202020204" pitchFamily="34" charset="0"/>
                  <a:ea typeface="Arial" panose="02000000000000000000" pitchFamily="2" charset="0"/>
                  <a:cs typeface="Arial" panose="020B0604020202020204" pitchFamily="34" charset="0"/>
                </a:rPr>
                <a:t>other</a:t>
              </a:r>
              <a:endParaRPr lang="en-US" sz="1600" b="0" dirty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ea typeface="Arial" panose="02000000000000000000" pitchFamily="2" charset="0"/>
                <a:cs typeface="Arial" panose="020B0604020202020204" pitchFamily="34" charset="0"/>
              </a:endParaRPr>
            </a:p>
          </p:txBody>
        </p:sp>
        <p:sp>
          <p:nvSpPr>
            <p:cNvPr id="43" name="TextBox 42"/>
            <p:cNvSpPr txBox="1"/>
            <p:nvPr/>
          </p:nvSpPr>
          <p:spPr>
            <a:xfrm>
              <a:off x="1218740" y="1389619"/>
              <a:ext cx="391079" cy="310999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lIns="0" tIns="0" rIns="0" bIns="0" rtlCol="0">
              <a:spAutoFit/>
            </a:bodyPr>
            <a:lstStyle/>
            <a:p>
              <a:pPr algn="l">
                <a:lnSpc>
                  <a:spcPct val="100000"/>
                </a:lnSpc>
              </a:pPr>
              <a:r>
                <a:rPr lang="en-GB" sz="1600" b="0" dirty="0">
                  <a:solidFill>
                    <a:schemeClr val="tx1">
                      <a:lumMod val="75000"/>
                    </a:schemeClr>
                  </a:solidFill>
                  <a:latin typeface="Arial" panose="020B0604020202020204" pitchFamily="34" charset="0"/>
                  <a:ea typeface="Arial" panose="02000000000000000000" pitchFamily="2" charset="0"/>
                  <a:cs typeface="Arial" panose="020B0604020202020204" pitchFamily="34" charset="0"/>
                </a:rPr>
                <a:t>yes</a:t>
              </a:r>
              <a:endParaRPr lang="en-US" sz="1600" b="0" dirty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ea typeface="Arial" panose="02000000000000000000" pitchFamily="2" charset="0"/>
                <a:cs typeface="Arial" panose="020B0604020202020204" pitchFamily="34" charset="0"/>
              </a:endParaRPr>
            </a:p>
          </p:txBody>
        </p:sp>
        <p:sp>
          <p:nvSpPr>
            <p:cNvPr id="44" name="TextBox 43"/>
            <p:cNvSpPr txBox="1"/>
            <p:nvPr/>
          </p:nvSpPr>
          <p:spPr>
            <a:xfrm>
              <a:off x="6257028" y="4071836"/>
              <a:ext cx="256480" cy="307777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lIns="0" tIns="0" rIns="0" bIns="0" rtlCol="0">
              <a:spAutoFit/>
            </a:bodyPr>
            <a:lstStyle/>
            <a:p>
              <a:pPr algn="l">
                <a:lnSpc>
                  <a:spcPct val="100000"/>
                </a:lnSpc>
              </a:pPr>
              <a:r>
                <a:rPr lang="en-DE" sz="2000" b="0" dirty="0">
                  <a:solidFill>
                    <a:schemeClr val="tx1">
                      <a:lumMod val="75000"/>
                    </a:schemeClr>
                  </a:solidFill>
                  <a:latin typeface="Arial" panose="020B0604020202020204" pitchFamily="34" charset="0"/>
                  <a:ea typeface="Arial" panose="02000000000000000000" pitchFamily="2" charset="0"/>
                  <a:cs typeface="Arial" panose="020B0604020202020204" pitchFamily="34" charset="0"/>
                </a:rPr>
                <a:t>…</a:t>
              </a:r>
              <a:endParaRPr lang="en-US" sz="2000" b="0" dirty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ea typeface="Arial" panose="02000000000000000000" pitchFamily="2" charset="0"/>
                <a:cs typeface="Arial" panose="020B0604020202020204" pitchFamily="34" charset="0"/>
              </a:endParaRPr>
            </a:p>
          </p:txBody>
        </p:sp>
        <p:sp>
          <p:nvSpPr>
            <p:cNvPr id="45" name="TextBox 44"/>
            <p:cNvSpPr txBox="1"/>
            <p:nvPr/>
          </p:nvSpPr>
          <p:spPr>
            <a:xfrm>
              <a:off x="8137077" y="4009897"/>
              <a:ext cx="256480" cy="307777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lIns="0" tIns="0" rIns="0" bIns="0" rtlCol="0">
              <a:spAutoFit/>
            </a:bodyPr>
            <a:lstStyle/>
            <a:p>
              <a:pPr algn="l">
                <a:lnSpc>
                  <a:spcPct val="100000"/>
                </a:lnSpc>
              </a:pPr>
              <a:r>
                <a:rPr lang="en-DE" sz="2000" b="0" dirty="0">
                  <a:solidFill>
                    <a:schemeClr val="tx1">
                      <a:lumMod val="75000"/>
                    </a:schemeClr>
                  </a:solidFill>
                  <a:latin typeface="Arial" panose="020B0604020202020204" pitchFamily="34" charset="0"/>
                  <a:ea typeface="Arial" panose="02000000000000000000" pitchFamily="2" charset="0"/>
                  <a:cs typeface="Arial" panose="020B0604020202020204" pitchFamily="34" charset="0"/>
                </a:rPr>
                <a:t>…</a:t>
              </a:r>
              <a:endParaRPr lang="en-US" sz="2000" b="0" dirty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ea typeface="Arial" panose="02000000000000000000" pitchFamily="2" charset="0"/>
                <a:cs typeface="Arial" panose="020B0604020202020204" pitchFamily="34" charset="0"/>
              </a:endParaRPr>
            </a:p>
          </p:txBody>
        </p:sp>
      </p:grpSp>
      <p:sp>
        <p:nvSpPr>
          <p:cNvPr id="17" name="Speech Bubble: Rectangle with Corners Rounded 16">
            <a:extLst>
              <a:ext uri="{FF2B5EF4-FFF2-40B4-BE49-F238E27FC236}">
                <a16:creationId xmlns:a16="http://schemas.microsoft.com/office/drawing/2014/main" id="{874C7E24-8D1E-4E5A-B16E-4EEEA30A58C2}"/>
              </a:ext>
            </a:extLst>
          </p:cNvPr>
          <p:cNvSpPr/>
          <p:nvPr/>
        </p:nvSpPr>
        <p:spPr>
          <a:xfrm>
            <a:off x="6013616" y="2815503"/>
            <a:ext cx="951380" cy="211791"/>
          </a:xfrm>
          <a:prstGeom prst="wedgeRoundRectCallout">
            <a:avLst>
              <a:gd name="adj1" fmla="val -87861"/>
              <a:gd name="adj2" fmla="val 2183"/>
              <a:gd name="adj3" fmla="val 16667"/>
            </a:avLst>
          </a:prstGeom>
          <a:noFill/>
          <a:ln w="19050">
            <a:solidFill>
              <a:srgbClr val="92AEB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node/split</a:t>
            </a:r>
            <a:endParaRPr lang="en-GB" sz="14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9" name="Speech Bubble: Rectangle with Corners Rounded 18">
            <a:extLst>
              <a:ext uri="{FF2B5EF4-FFF2-40B4-BE49-F238E27FC236}">
                <a16:creationId xmlns:a16="http://schemas.microsoft.com/office/drawing/2014/main" id="{C26EFAB3-5CE6-4B06-8786-E347B0B62A95}"/>
              </a:ext>
            </a:extLst>
          </p:cNvPr>
          <p:cNvSpPr/>
          <p:nvPr/>
        </p:nvSpPr>
        <p:spPr>
          <a:xfrm>
            <a:off x="2223848" y="4504494"/>
            <a:ext cx="743400" cy="211791"/>
          </a:xfrm>
          <a:prstGeom prst="wedgeRoundRectCallout">
            <a:avLst>
              <a:gd name="adj1" fmla="val 36429"/>
              <a:gd name="adj2" fmla="val -153375"/>
              <a:gd name="adj3" fmla="val 16667"/>
            </a:avLst>
          </a:prstGeom>
          <a:noFill/>
          <a:ln w="19050">
            <a:solidFill>
              <a:srgbClr val="92AEB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branch</a:t>
            </a:r>
            <a:endParaRPr lang="en-GB" sz="14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FEF9DC60-51B3-41B1-941E-E6F27DDA32EE}"/>
              </a:ext>
            </a:extLst>
          </p:cNvPr>
          <p:cNvSpPr/>
          <p:nvPr/>
        </p:nvSpPr>
        <p:spPr>
          <a:xfrm rot="3981801">
            <a:off x="2716575" y="2482088"/>
            <a:ext cx="920004" cy="2243581"/>
          </a:xfrm>
          <a:prstGeom prst="ellipse">
            <a:avLst/>
          </a:prstGeom>
          <a:noFill/>
          <a:ln w="57150">
            <a:solidFill>
              <a:srgbClr val="92AEB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Speech Bubble: Rectangle with Corners Rounded 21">
            <a:extLst>
              <a:ext uri="{FF2B5EF4-FFF2-40B4-BE49-F238E27FC236}">
                <a16:creationId xmlns:a16="http://schemas.microsoft.com/office/drawing/2014/main" id="{81A57C3B-3637-4629-BDA3-0E4FE8EDE274}"/>
              </a:ext>
            </a:extLst>
          </p:cNvPr>
          <p:cNvSpPr/>
          <p:nvPr/>
        </p:nvSpPr>
        <p:spPr>
          <a:xfrm>
            <a:off x="5083943" y="4825755"/>
            <a:ext cx="606238" cy="211791"/>
          </a:xfrm>
          <a:prstGeom prst="wedgeRoundRectCallout">
            <a:avLst>
              <a:gd name="adj1" fmla="val -74092"/>
              <a:gd name="adj2" fmla="val -104168"/>
              <a:gd name="adj3" fmla="val 16667"/>
            </a:avLst>
          </a:prstGeom>
          <a:noFill/>
          <a:ln w="19050">
            <a:solidFill>
              <a:srgbClr val="92AEB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leave</a:t>
            </a:r>
            <a:endParaRPr lang="en-GB" sz="14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4" name="Speech Bubble: Rectangle with Corners Rounded 23">
            <a:extLst>
              <a:ext uri="{FF2B5EF4-FFF2-40B4-BE49-F238E27FC236}">
                <a16:creationId xmlns:a16="http://schemas.microsoft.com/office/drawing/2014/main" id="{FBFF48DF-7AD3-4FE2-8656-EEBB961C0FB7}"/>
              </a:ext>
            </a:extLst>
          </p:cNvPr>
          <p:cNvSpPr/>
          <p:nvPr/>
        </p:nvSpPr>
        <p:spPr>
          <a:xfrm>
            <a:off x="4388688" y="1825502"/>
            <a:ext cx="963381" cy="211791"/>
          </a:xfrm>
          <a:prstGeom prst="wedgeRoundRectCallout">
            <a:avLst>
              <a:gd name="adj1" fmla="val -82332"/>
              <a:gd name="adj2" fmla="val 24404"/>
              <a:gd name="adj3" fmla="val 16667"/>
            </a:avLst>
          </a:prstGeom>
          <a:noFill/>
          <a:ln w="19050">
            <a:solidFill>
              <a:srgbClr val="92AEB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root node</a:t>
            </a:r>
            <a:endParaRPr lang="en-GB" sz="14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991342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Splits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15C29056-5AFA-7949-831A-3EC086771171}" type="slidenum">
              <a:rPr lang="de-DE" smtClean="0"/>
              <a:pPr/>
              <a:t>12</a:t>
            </a:fld>
            <a:endParaRPr lang="de-DE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 Placeholder 3"/>
              <p:cNvSpPr>
                <a:spLocks noGrp="1"/>
              </p:cNvSpPr>
              <p:nvPr>
                <p:ph type="body" sz="quarter" idx="14"/>
              </p:nvPr>
            </p:nvSpPr>
            <p:spPr/>
            <p:txBody>
              <a:bodyPr/>
              <a:lstStyle/>
              <a:p>
                <a:r>
                  <a:rPr lang="en-GB" dirty="0"/>
                  <a:t>There are three options for splits in a Decision Tree</a:t>
                </a:r>
              </a:p>
              <a:p>
                <a:pPr lvl="1"/>
                <a:r>
                  <a:rPr lang="en-GB" sz="1600" b="1" dirty="0"/>
                  <a:t>Boolean</a:t>
                </a:r>
                <a:r>
                  <a:rPr lang="en-GB" sz="1600" dirty="0"/>
                  <a:t> splits: e.g. </a:t>
                </a:r>
                <a:r>
                  <a:rPr lang="en-GB" sz="1600" i="1" dirty="0"/>
                  <a:t>married? yes/no</a:t>
                </a:r>
              </a:p>
              <a:p>
                <a:pPr lvl="1"/>
                <a:r>
                  <a:rPr lang="en-GB" sz="1600" b="1" dirty="0"/>
                  <a:t>Nominal</a:t>
                </a:r>
                <a:r>
                  <a:rPr lang="en-GB" sz="1600" dirty="0"/>
                  <a:t> splits based on categorical attributes e.g. </a:t>
                </a:r>
                <a:r>
                  <a:rPr lang="en-GB" sz="1600" i="1" dirty="0" err="1"/>
                  <a:t>color</a:t>
                </a:r>
                <a:r>
                  <a:rPr lang="en-GB" sz="1600" i="1" dirty="0"/>
                  <a:t>? red/blue/brown</a:t>
                </a:r>
                <a:r>
                  <a:rPr lang="en-DE" sz="1600" i="1" dirty="0"/>
                  <a:t>…</a:t>
                </a:r>
                <a:endParaRPr lang="en-GB" sz="1600" i="1" dirty="0"/>
              </a:p>
              <a:p>
                <a:pPr lvl="1"/>
                <a:r>
                  <a:rPr lang="en-GB" sz="1600" b="1" dirty="0"/>
                  <a:t>Continuous</a:t>
                </a:r>
                <a:r>
                  <a:rPr lang="en-GB" sz="1600" dirty="0"/>
                  <a:t> attributes splits based on numerical attributes e.g. </a:t>
                </a:r>
                <a:r>
                  <a:rPr lang="en-GB" sz="1600" i="1" dirty="0"/>
                  <a:t>age?</a:t>
                </a:r>
                <a:r>
                  <a:rPr lang="en-DE" sz="1600" i="1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DE" sz="16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</m:oMath>
                </a14:m>
                <a:r>
                  <a:rPr lang="en-GB" sz="1600" i="1" dirty="0"/>
                  <a:t>25 / </a:t>
                </a:r>
                <a14:m>
                  <m:oMath xmlns:m="http://schemas.openxmlformats.org/officeDocument/2006/math">
                    <m:r>
                      <a:rPr lang="en-DE" sz="16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&gt;</m:t>
                    </m:r>
                  </m:oMath>
                </a14:m>
                <a:r>
                  <a:rPr lang="en-US" sz="1600" i="1" dirty="0"/>
                  <a:t> 25</a:t>
                </a:r>
              </a:p>
              <a:p>
                <a:endParaRPr lang="en-US" i="1" dirty="0"/>
              </a:p>
              <a:p>
                <a:r>
                  <a:rPr lang="en-GB" dirty="0"/>
                  <a:t>Each split divides the remaining space in two or more disjoint sub-partitions</a:t>
                </a:r>
              </a:p>
              <a:p>
                <a:r>
                  <a:rPr lang="en-GB" dirty="0"/>
                  <a:t>The resulting hierarchical structure is easy to read and interpret</a:t>
                </a:r>
                <a:endParaRPr lang="en-US" dirty="0"/>
              </a:p>
            </p:txBody>
          </p:sp>
        </mc:Choice>
        <mc:Fallback xmlns="">
          <p:sp>
            <p:nvSpPr>
              <p:cNvPr id="4" name="Text Placeholder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4"/>
              </p:nvPr>
            </p:nvSpPr>
            <p:spPr>
              <a:blipFill>
                <a:blip r:embed="rId2"/>
                <a:stretch>
                  <a:fillRect l="-1818" t="-212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376244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D95C8E-3930-4329-9C3C-783F88ADCD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Decision tree structure: Construction</a:t>
            </a:r>
            <a:endParaRPr lang="en-GB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B2DF721-3F53-4600-9E9A-2CE7C63DAAFF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15C29056-5AFA-7949-831A-3EC086771171}" type="slidenum">
              <a:rPr lang="de-DE" smtClean="0"/>
              <a:pPr/>
              <a:t>13</a:t>
            </a:fld>
            <a:endParaRPr lang="de-DE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F46D2D9-0CA2-46BF-B499-E206BEA8CFE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60000" y="900000"/>
            <a:ext cx="8378825" cy="4129200"/>
          </a:xfrm>
        </p:spPr>
        <p:txBody>
          <a:bodyPr/>
          <a:lstStyle/>
          <a:p>
            <a:pPr algn="l"/>
            <a:r>
              <a:rPr lang="en-GB" b="1" dirty="0"/>
              <a:t>Top-down</a:t>
            </a:r>
            <a:r>
              <a:rPr lang="en-GB" dirty="0"/>
              <a:t> construction approach </a:t>
            </a:r>
          </a:p>
          <a:p>
            <a:pPr lvl="1">
              <a:spcAft>
                <a:spcPts val="600"/>
              </a:spcAft>
            </a:pPr>
            <a:r>
              <a:rPr lang="en-GB" sz="1600" dirty="0"/>
              <a:t>Build the decision tree from top to bottom, from root to leaves</a:t>
            </a:r>
          </a:p>
          <a:p>
            <a:pPr algn="l"/>
            <a:r>
              <a:rPr lang="en-GB" b="1" dirty="0"/>
              <a:t>Greedy Selection </a:t>
            </a:r>
            <a:r>
              <a:rPr lang="en-GB" dirty="0"/>
              <a:t>of a test attribute</a:t>
            </a:r>
          </a:p>
          <a:p>
            <a:pPr lvl="1"/>
            <a:r>
              <a:rPr lang="en-GB" sz="1600" dirty="0"/>
              <a:t>Compute an evaluation measure for all attributes</a:t>
            </a:r>
          </a:p>
          <a:p>
            <a:pPr lvl="1">
              <a:spcAft>
                <a:spcPts val="600"/>
              </a:spcAft>
            </a:pPr>
            <a:r>
              <a:rPr lang="en-GB" sz="1600" dirty="0"/>
              <a:t>Select the attribute with the best evaluation</a:t>
            </a:r>
          </a:p>
          <a:p>
            <a:r>
              <a:rPr lang="en-GB" b="1" dirty="0"/>
              <a:t>Recursive Partitioning </a:t>
            </a:r>
          </a:p>
          <a:p>
            <a:pPr lvl="1"/>
            <a:r>
              <a:rPr lang="en-GB" sz="1600" dirty="0"/>
              <a:t>Divide the example cases according to the values of the test attribute</a:t>
            </a:r>
          </a:p>
          <a:p>
            <a:pPr lvl="1"/>
            <a:r>
              <a:rPr lang="en-GB" sz="1600" dirty="0"/>
              <a:t>Apply the procedure recursively to subsets</a:t>
            </a:r>
          </a:p>
          <a:p>
            <a:pPr lvl="1"/>
            <a:r>
              <a:rPr lang="en-GB" sz="1600" dirty="0"/>
              <a:t>Terminate the recursion if:</a:t>
            </a:r>
          </a:p>
          <a:p>
            <a:pPr lvl="2"/>
            <a:r>
              <a:rPr lang="en-GB" sz="1600" dirty="0"/>
              <a:t>All cases belong to the same class</a:t>
            </a:r>
          </a:p>
          <a:p>
            <a:pPr lvl="2"/>
            <a:r>
              <a:rPr lang="en-GB" sz="1600" dirty="0"/>
              <a:t>No more test attributes are available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AD0F456-271F-4587-A521-1DA132CD0A81}"/>
              </a:ext>
            </a:extLst>
          </p:cNvPr>
          <p:cNvSpPr txBox="1"/>
          <p:nvPr/>
        </p:nvSpPr>
        <p:spPr>
          <a:xfrm>
            <a:off x="709332" y="3626318"/>
            <a:ext cx="65" cy="307777"/>
          </a:xfrm>
          <a:prstGeom prst="rect">
            <a:avLst/>
          </a:prstGeom>
          <a:solidFill>
            <a:schemeClr val="bg1"/>
          </a:solidFill>
        </p:spPr>
        <p:txBody>
          <a:bodyPr wrap="none" lIns="0" tIns="0" rIns="0" bIns="0" rtlCol="0">
            <a:spAutoFit/>
          </a:bodyPr>
          <a:lstStyle/>
          <a:p>
            <a:pPr algn="l">
              <a:lnSpc>
                <a:spcPct val="100000"/>
              </a:lnSpc>
            </a:pPr>
            <a:endParaRPr lang="en-GB" sz="2000" b="0" dirty="0">
              <a:solidFill>
                <a:schemeClr val="tx1">
                  <a:lumMod val="75000"/>
                </a:schemeClr>
              </a:solidFill>
              <a:latin typeface="Arial" panose="020B0604020202020204" pitchFamily="34" charset="0"/>
              <a:ea typeface="Arial" panose="02000000000000000000" pitchFamily="2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305550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Partitioning example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15C29056-5AFA-7949-831A-3EC086771171}" type="slidenum">
              <a:rPr lang="de-DE" smtClean="0"/>
              <a:pPr/>
              <a:t>14</a:t>
            </a:fld>
            <a:endParaRPr lang="de-DE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>
          <a:xfrm>
            <a:off x="360000" y="4501985"/>
            <a:ext cx="8378825" cy="705694"/>
          </a:xfrm>
        </p:spPr>
        <p:txBody>
          <a:bodyPr/>
          <a:lstStyle/>
          <a:p>
            <a:pPr marL="6350" indent="0" algn="ctr">
              <a:buNone/>
            </a:pPr>
            <a:r>
              <a:rPr lang="en-US" sz="1800" i="1" dirty="0"/>
              <a:t>A simple example for a decision tree (left) using two numerical attributes and the corresponding partitioning (right) of the underlying feature space</a:t>
            </a:r>
          </a:p>
        </p:txBody>
      </p:sp>
      <p:grpSp>
        <p:nvGrpSpPr>
          <p:cNvPr id="46" name="Group 45"/>
          <p:cNvGrpSpPr/>
          <p:nvPr/>
        </p:nvGrpSpPr>
        <p:grpSpPr>
          <a:xfrm>
            <a:off x="285348" y="1091451"/>
            <a:ext cx="4422506" cy="2848308"/>
            <a:chOff x="137867" y="839338"/>
            <a:chExt cx="9139000" cy="3523079"/>
          </a:xfrm>
        </p:grpSpPr>
        <p:grpSp>
          <p:nvGrpSpPr>
            <p:cNvPr id="7" name="Group 6"/>
            <p:cNvGrpSpPr/>
            <p:nvPr/>
          </p:nvGrpSpPr>
          <p:grpSpPr>
            <a:xfrm>
              <a:off x="1218739" y="839338"/>
              <a:ext cx="3466685" cy="556953"/>
              <a:chOff x="2952492" y="968263"/>
              <a:chExt cx="3466685" cy="556953"/>
            </a:xfrm>
            <a:solidFill>
              <a:schemeClr val="tx2">
                <a:lumMod val="20000"/>
                <a:lumOff val="80000"/>
              </a:schemeClr>
            </a:solidFill>
          </p:grpSpPr>
          <p:sp>
            <p:nvSpPr>
              <p:cNvPr id="33" name="Oval 32"/>
              <p:cNvSpPr/>
              <p:nvPr/>
            </p:nvSpPr>
            <p:spPr>
              <a:xfrm>
                <a:off x="2952492" y="968263"/>
                <a:ext cx="3466685" cy="556953"/>
              </a:xfrm>
              <a:prstGeom prst="ellipse">
                <a:avLst/>
              </a:prstGeom>
              <a:grpFill/>
              <a:ln w="19050">
                <a:solidFill>
                  <a:srgbClr val="92AEB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4" name="Rectangle 33"/>
              <p:cNvSpPr/>
              <p:nvPr/>
            </p:nvSpPr>
            <p:spPr>
              <a:xfrm>
                <a:off x="3387493" y="1074712"/>
                <a:ext cx="2545462" cy="323586"/>
              </a:xfrm>
              <a:prstGeom prst="rect">
                <a:avLst/>
              </a:prstGeom>
              <a:grpFill/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GB" sz="1100" dirty="0">
                    <a:latin typeface="Arial" panose="020B0604020202020204" pitchFamily="34" charset="0"/>
                    <a:cs typeface="Arial" panose="020B0604020202020204" pitchFamily="34" charset="0"/>
                  </a:rPr>
                  <a:t>Temperature [C]</a:t>
                </a:r>
                <a:endParaRPr lang="en-US" sz="11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8" name="Group 7"/>
            <p:cNvGrpSpPr/>
            <p:nvPr/>
          </p:nvGrpSpPr>
          <p:grpSpPr>
            <a:xfrm>
              <a:off x="3063735" y="1894044"/>
              <a:ext cx="3243376" cy="556953"/>
              <a:chOff x="2940350" y="979347"/>
              <a:chExt cx="3243376" cy="556953"/>
            </a:xfrm>
          </p:grpSpPr>
          <p:sp>
            <p:nvSpPr>
              <p:cNvPr id="31" name="Oval 30"/>
              <p:cNvSpPr/>
              <p:nvPr/>
            </p:nvSpPr>
            <p:spPr>
              <a:xfrm>
                <a:off x="2940350" y="979347"/>
                <a:ext cx="3243376" cy="556953"/>
              </a:xfrm>
              <a:prstGeom prst="ellipse">
                <a:avLst/>
              </a:prstGeom>
              <a:solidFill>
                <a:schemeClr val="tx2">
                  <a:lumMod val="20000"/>
                  <a:lumOff val="80000"/>
                </a:schemeClr>
              </a:solidFill>
              <a:ln w="19050">
                <a:solidFill>
                  <a:srgbClr val="92AEB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2" name="Rectangle 31"/>
              <p:cNvSpPr/>
              <p:nvPr/>
            </p:nvSpPr>
            <p:spPr>
              <a:xfrm>
                <a:off x="3634353" y="1074712"/>
                <a:ext cx="1956684" cy="31713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GB" sz="1100" dirty="0">
                    <a:latin typeface="Arial" panose="020B0604020202020204" pitchFamily="34" charset="0"/>
                    <a:cs typeface="Arial" panose="020B0604020202020204" pitchFamily="34" charset="0"/>
                  </a:rPr>
                  <a:t>Humidity [%]</a:t>
                </a:r>
                <a:endParaRPr lang="en-US" sz="11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9" name="Group 8"/>
            <p:cNvGrpSpPr/>
            <p:nvPr/>
          </p:nvGrpSpPr>
          <p:grpSpPr>
            <a:xfrm>
              <a:off x="4933537" y="2903820"/>
              <a:ext cx="3263970" cy="556953"/>
              <a:chOff x="2995578" y="955382"/>
              <a:chExt cx="3263970" cy="556953"/>
            </a:xfrm>
            <a:solidFill>
              <a:schemeClr val="tx2">
                <a:lumMod val="20000"/>
                <a:lumOff val="80000"/>
              </a:schemeClr>
            </a:solidFill>
          </p:grpSpPr>
          <p:sp>
            <p:nvSpPr>
              <p:cNvPr id="29" name="Oval 28"/>
              <p:cNvSpPr/>
              <p:nvPr/>
            </p:nvSpPr>
            <p:spPr>
              <a:xfrm>
                <a:off x="2995578" y="955382"/>
                <a:ext cx="3263970" cy="556953"/>
              </a:xfrm>
              <a:prstGeom prst="ellipse">
                <a:avLst/>
              </a:prstGeom>
              <a:grpFill/>
              <a:ln w="19050">
                <a:solidFill>
                  <a:srgbClr val="92AEB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0" name="Rectangle 29"/>
              <p:cNvSpPr/>
              <p:nvPr/>
            </p:nvSpPr>
            <p:spPr>
              <a:xfrm>
                <a:off x="3437347" y="1069627"/>
                <a:ext cx="2426391" cy="317138"/>
              </a:xfrm>
              <a:prstGeom prst="rect">
                <a:avLst/>
              </a:prstGeom>
              <a:grpFill/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GB" sz="1100" dirty="0">
                    <a:latin typeface="Arial" panose="020B0604020202020204" pitchFamily="34" charset="0"/>
                    <a:cs typeface="Arial" panose="020B0604020202020204" pitchFamily="34" charset="0"/>
                  </a:rPr>
                  <a:t>Temperature [C]</a:t>
                </a:r>
                <a:endParaRPr lang="en-US" sz="11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10" name="Rounded Rectangle 9"/>
            <p:cNvSpPr/>
            <p:nvPr/>
          </p:nvSpPr>
          <p:spPr>
            <a:xfrm>
              <a:off x="137867" y="1908068"/>
              <a:ext cx="2161741" cy="532013"/>
            </a:xfrm>
            <a:prstGeom prst="roundRect">
              <a:avLst/>
            </a:prstGeom>
            <a:solidFill>
              <a:schemeClr val="accent2">
                <a:lumMod val="40000"/>
                <a:lumOff val="60000"/>
              </a:schemeClr>
            </a:solidFill>
            <a:ln w="19050">
              <a:solidFill>
                <a:srgbClr val="92AEB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1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cold</a:t>
              </a:r>
              <a:endParaRPr lang="en-US" sz="11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1" name="Rounded Rectangle 10"/>
            <p:cNvSpPr/>
            <p:nvPr/>
          </p:nvSpPr>
          <p:spPr>
            <a:xfrm>
              <a:off x="3403620" y="3830404"/>
              <a:ext cx="2178156" cy="532013"/>
            </a:xfrm>
            <a:prstGeom prst="roundRect">
              <a:avLst/>
            </a:prstGeom>
            <a:solidFill>
              <a:schemeClr val="bg2">
                <a:lumMod val="90000"/>
              </a:schemeClr>
            </a:solidFill>
            <a:ln w="19050">
              <a:solidFill>
                <a:srgbClr val="92AEB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1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comfortable</a:t>
              </a:r>
              <a:endParaRPr lang="en-US" sz="11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cxnSp>
          <p:nvCxnSpPr>
            <p:cNvPr id="12" name="Straight Connector 11"/>
            <p:cNvCxnSpPr>
              <a:stCxn id="33" idx="4"/>
              <a:endCxn id="10" idx="0"/>
            </p:cNvCxnSpPr>
            <p:nvPr/>
          </p:nvCxnSpPr>
          <p:spPr>
            <a:xfrm flipH="1">
              <a:off x="1218739" y="1396292"/>
              <a:ext cx="1733343" cy="511776"/>
            </a:xfrm>
            <a:prstGeom prst="line">
              <a:avLst/>
            </a:prstGeom>
            <a:ln w="19050" cap="rnd" cmpd="sng">
              <a:solidFill>
                <a:srgbClr val="92AEBC"/>
              </a:solidFill>
              <a:prstDash val="solid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>
              <a:stCxn id="33" idx="4"/>
              <a:endCxn id="31" idx="0"/>
            </p:cNvCxnSpPr>
            <p:nvPr/>
          </p:nvCxnSpPr>
          <p:spPr>
            <a:xfrm>
              <a:off x="2952082" y="1396292"/>
              <a:ext cx="1733343" cy="497752"/>
            </a:xfrm>
            <a:prstGeom prst="line">
              <a:avLst/>
            </a:prstGeom>
            <a:ln w="19050" cap="rnd" cmpd="sng">
              <a:solidFill>
                <a:srgbClr val="92AEBC"/>
              </a:solidFill>
              <a:prstDash val="solid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>
              <a:stCxn id="31" idx="4"/>
              <a:endCxn id="29" idx="0"/>
            </p:cNvCxnSpPr>
            <p:nvPr/>
          </p:nvCxnSpPr>
          <p:spPr>
            <a:xfrm>
              <a:off x="4685423" y="2450997"/>
              <a:ext cx="1880100" cy="452823"/>
            </a:xfrm>
            <a:prstGeom prst="line">
              <a:avLst/>
            </a:prstGeom>
            <a:ln w="19050" cap="rnd" cmpd="sng">
              <a:solidFill>
                <a:srgbClr val="92AEBC"/>
              </a:solidFill>
              <a:prstDash val="solid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>
              <a:cxnSpLocks/>
              <a:stCxn id="31" idx="4"/>
              <a:endCxn id="36" idx="0"/>
            </p:cNvCxnSpPr>
            <p:nvPr/>
          </p:nvCxnSpPr>
          <p:spPr>
            <a:xfrm flipH="1">
              <a:off x="2423060" y="2450996"/>
              <a:ext cx="2262365" cy="513486"/>
            </a:xfrm>
            <a:prstGeom prst="line">
              <a:avLst/>
            </a:prstGeom>
            <a:ln w="19050" cap="rnd" cmpd="sng">
              <a:solidFill>
                <a:srgbClr val="92AEBC"/>
              </a:solidFill>
              <a:prstDash val="solid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>
              <a:stCxn id="29" idx="4"/>
              <a:endCxn id="11" idx="0"/>
            </p:cNvCxnSpPr>
            <p:nvPr/>
          </p:nvCxnSpPr>
          <p:spPr>
            <a:xfrm flipH="1">
              <a:off x="4492698" y="3460773"/>
              <a:ext cx="2072825" cy="369630"/>
            </a:xfrm>
            <a:prstGeom prst="line">
              <a:avLst/>
            </a:prstGeom>
            <a:ln w="19050" cap="rnd" cmpd="sng">
              <a:solidFill>
                <a:srgbClr val="92AEBC"/>
              </a:solidFill>
              <a:prstDash val="solid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>
              <a:stCxn id="29" idx="4"/>
              <a:endCxn id="41" idx="0"/>
            </p:cNvCxnSpPr>
            <p:nvPr/>
          </p:nvCxnSpPr>
          <p:spPr>
            <a:xfrm>
              <a:off x="6565522" y="3460773"/>
              <a:ext cx="1601495" cy="366146"/>
            </a:xfrm>
            <a:prstGeom prst="line">
              <a:avLst/>
            </a:prstGeom>
            <a:ln w="19050" cap="rnd" cmpd="sng">
              <a:solidFill>
                <a:srgbClr val="92AEBC"/>
              </a:solidFill>
              <a:prstDash val="solid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9" name="TextBox 18"/>
                <p:cNvSpPr txBox="1"/>
                <p:nvPr/>
              </p:nvSpPr>
              <p:spPr>
                <a:xfrm>
                  <a:off x="4474380" y="3400111"/>
                  <a:ext cx="869024" cy="261173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DE" sz="1400" i="1" smtClean="0">
                            <a:solidFill>
                              <a:schemeClr val="tx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≤</m:t>
                        </m:r>
                        <m:r>
                          <a:rPr lang="en-GB" sz="1400" b="0" i="1" smtClean="0">
                            <a:solidFill>
                              <a:schemeClr val="tx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35</m:t>
                        </m:r>
                      </m:oMath>
                    </m:oMathPara>
                  </a14:m>
                  <a:endParaRPr lang="en-US" sz="1400" dirty="0">
                    <a:solidFill>
                      <a:schemeClr val="tx1">
                        <a:lumMod val="75000"/>
                      </a:schemeClr>
                    </a:solidFill>
                    <a:latin typeface="Arial" panose="020B0604020202020204" pitchFamily="34" charset="0"/>
                    <a:ea typeface="Arial" panose="02000000000000000000" pitchFamily="2" charset="0"/>
                    <a:cs typeface="Arial" panose="020B0604020202020204" pitchFamily="34" charset="0"/>
                  </a:endParaRPr>
                </a:p>
              </p:txBody>
            </p:sp>
          </mc:Choice>
          <mc:Fallback xmlns="">
            <p:sp>
              <p:nvSpPr>
                <p:cNvPr id="19" name="TextBox 1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474380" y="3400111"/>
                  <a:ext cx="869024" cy="261173"/>
                </a:xfrm>
                <a:prstGeom prst="rect">
                  <a:avLst/>
                </a:prstGeom>
                <a:blipFill>
                  <a:blip r:embed="rId2"/>
                  <a:stretch>
                    <a:fillRect l="-10145" r="-10145" b="-14706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0" name="TextBox 19"/>
                <p:cNvSpPr txBox="1"/>
                <p:nvPr/>
              </p:nvSpPr>
              <p:spPr>
                <a:xfrm>
                  <a:off x="3892754" y="1372154"/>
                  <a:ext cx="869024" cy="261173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none" lIns="0" tIns="0" rIns="0" bIns="0" rtlCol="0">
                  <a:spAutoFit/>
                </a:bodyPr>
                <a:lstStyle/>
                <a:p>
                  <a14:m>
                    <m:oMath xmlns:m="http://schemas.openxmlformats.org/officeDocument/2006/math">
                      <m:r>
                        <a:rPr lang="en-DE" sz="1400" i="1" smtClean="0">
                          <a:solidFill>
                            <a:schemeClr val="tx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&gt;</m:t>
                      </m:r>
                      <m:r>
                        <a:rPr lang="en-GB" sz="1400" b="0" i="1" smtClean="0">
                          <a:solidFill>
                            <a:schemeClr val="tx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20</m:t>
                      </m:r>
                    </m:oMath>
                  </a14:m>
                  <a:r>
                    <a:rPr lang="en-US" sz="1400" b="0" dirty="0">
                      <a:solidFill>
                        <a:schemeClr val="tx1">
                          <a:lumMod val="75000"/>
                        </a:schemeClr>
                      </a:solidFill>
                      <a:latin typeface="Arial" panose="020B0604020202020204" pitchFamily="34" charset="0"/>
                      <a:ea typeface="Arial" panose="02000000000000000000" pitchFamily="2" charset="0"/>
                      <a:cs typeface="Arial" panose="020B0604020202020204" pitchFamily="34" charset="0"/>
                    </a:rPr>
                    <a:t> </a:t>
                  </a:r>
                </a:p>
              </p:txBody>
            </p:sp>
          </mc:Choice>
          <mc:Fallback xmlns="">
            <p:sp>
              <p:nvSpPr>
                <p:cNvPr id="20" name="TextBox 1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892754" y="1372154"/>
                  <a:ext cx="869024" cy="261173"/>
                </a:xfrm>
                <a:prstGeom prst="rect">
                  <a:avLst/>
                </a:prstGeom>
                <a:blipFill>
                  <a:blip r:embed="rId3"/>
                  <a:stretch>
                    <a:fillRect l="-13043" r="-4348" b="-11765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1" name="TextBox 20"/>
                <p:cNvSpPr txBox="1"/>
                <p:nvPr/>
              </p:nvSpPr>
              <p:spPr>
                <a:xfrm>
                  <a:off x="2740304" y="2408580"/>
                  <a:ext cx="869024" cy="261173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none" lIns="0" tIns="0" rIns="0" bIns="0" rtlCol="0">
                  <a:spAutoFit/>
                </a:bodyPr>
                <a:lstStyle/>
                <a:p>
                  <a:pPr algn="l">
                    <a:lnSpc>
                      <a:spcPct val="100000"/>
                    </a:lnSpc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DE" sz="1400" b="0" i="1" smtClean="0">
                            <a:solidFill>
                              <a:schemeClr val="tx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≤</m:t>
                        </m:r>
                        <m:r>
                          <a:rPr lang="en-GB" sz="1400" b="0" i="1" smtClean="0">
                            <a:solidFill>
                              <a:schemeClr val="tx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50</m:t>
                        </m:r>
                      </m:oMath>
                    </m:oMathPara>
                  </a14:m>
                  <a:endParaRPr lang="en-US" sz="1400" b="0" dirty="0">
                    <a:solidFill>
                      <a:schemeClr val="tx1">
                        <a:lumMod val="75000"/>
                      </a:schemeClr>
                    </a:solidFill>
                    <a:latin typeface="Arial" panose="020B0604020202020204" pitchFamily="34" charset="0"/>
                    <a:ea typeface="Arial" panose="02000000000000000000" pitchFamily="2" charset="0"/>
                    <a:cs typeface="Arial" panose="020B0604020202020204" pitchFamily="34" charset="0"/>
                  </a:endParaRPr>
                </a:p>
              </p:txBody>
            </p:sp>
          </mc:Choice>
          <mc:Fallback xmlns="">
            <p:sp>
              <p:nvSpPr>
                <p:cNvPr id="21" name="TextBox 2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740304" y="2408580"/>
                  <a:ext cx="869024" cy="261173"/>
                </a:xfrm>
                <a:prstGeom prst="rect">
                  <a:avLst/>
                </a:prstGeom>
                <a:blipFill>
                  <a:blip r:embed="rId4"/>
                  <a:stretch>
                    <a:fillRect l="-10145" r="-10145" b="-11429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2" name="TextBox 21"/>
                <p:cNvSpPr txBox="1"/>
                <p:nvPr/>
              </p:nvSpPr>
              <p:spPr>
                <a:xfrm>
                  <a:off x="5846577" y="2437969"/>
                  <a:ext cx="869024" cy="261173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none" lIns="0" tIns="0" rIns="0" bIns="0" rtlCol="0">
                  <a:spAutoFit/>
                </a:bodyPr>
                <a:lstStyle/>
                <a:p>
                  <a:pPr algn="l">
                    <a:lnSpc>
                      <a:spcPct val="100000"/>
                    </a:lnSpc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DE" sz="1400" b="0" i="1" smtClean="0">
                            <a:solidFill>
                              <a:schemeClr val="tx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&gt;</m:t>
                        </m:r>
                        <m:r>
                          <a:rPr lang="en-GB" sz="1400" b="0" i="1" smtClean="0">
                            <a:solidFill>
                              <a:schemeClr val="tx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50</m:t>
                        </m:r>
                      </m:oMath>
                    </m:oMathPara>
                  </a14:m>
                  <a:endParaRPr lang="en-US" sz="1400" b="0" dirty="0">
                    <a:solidFill>
                      <a:schemeClr val="tx1">
                        <a:lumMod val="75000"/>
                      </a:schemeClr>
                    </a:solidFill>
                    <a:latin typeface="Arial" panose="020B0604020202020204" pitchFamily="34" charset="0"/>
                    <a:ea typeface="Arial" panose="02000000000000000000" pitchFamily="2" charset="0"/>
                    <a:cs typeface="Arial" panose="020B0604020202020204" pitchFamily="34" charset="0"/>
                  </a:endParaRPr>
                </a:p>
              </p:txBody>
            </p:sp>
          </mc:Choice>
          <mc:Fallback xmlns="">
            <p:sp>
              <p:nvSpPr>
                <p:cNvPr id="22" name="TextBox 2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846577" y="2437969"/>
                  <a:ext cx="869024" cy="261173"/>
                </a:xfrm>
                <a:prstGeom prst="rect">
                  <a:avLst/>
                </a:prstGeom>
                <a:blipFill>
                  <a:blip r:embed="rId5"/>
                  <a:stretch>
                    <a:fillRect l="-8696" r="-8696" b="-11429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3" name="TextBox 22"/>
            <p:cNvSpPr txBox="1"/>
            <p:nvPr/>
          </p:nvSpPr>
          <p:spPr>
            <a:xfrm>
              <a:off x="2622429" y="2964482"/>
              <a:ext cx="130" cy="298483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lIns="0" tIns="0" rIns="0" bIns="0" rtlCol="0">
              <a:spAutoFit/>
            </a:bodyPr>
            <a:lstStyle/>
            <a:p>
              <a:pPr algn="l">
                <a:lnSpc>
                  <a:spcPct val="100000"/>
                </a:lnSpc>
              </a:pPr>
              <a:endParaRPr lang="en-US" sz="1600" b="0" dirty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ea typeface="Arial" panose="02000000000000000000" pitchFamily="2" charset="0"/>
                <a:cs typeface="Arial" panose="020B0604020202020204" pitchFamily="34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5" name="TextBox 24"/>
                <p:cNvSpPr txBox="1"/>
                <p:nvPr/>
              </p:nvSpPr>
              <p:spPr>
                <a:xfrm>
                  <a:off x="7670791" y="3416909"/>
                  <a:ext cx="869024" cy="261173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DE" sz="1400" i="1" smtClean="0">
                            <a:solidFill>
                              <a:schemeClr val="tx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&gt;</m:t>
                        </m:r>
                        <m:r>
                          <a:rPr lang="en-GB" sz="1400" b="0" i="1" smtClean="0">
                            <a:solidFill>
                              <a:schemeClr val="tx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35</m:t>
                        </m:r>
                      </m:oMath>
                    </m:oMathPara>
                  </a14:m>
                  <a:endParaRPr lang="en-US" sz="1400" dirty="0">
                    <a:solidFill>
                      <a:schemeClr val="tx1">
                        <a:lumMod val="75000"/>
                      </a:schemeClr>
                    </a:solidFill>
                    <a:latin typeface="Arial" panose="020B0604020202020204" pitchFamily="34" charset="0"/>
                    <a:ea typeface="Arial" panose="02000000000000000000" pitchFamily="2" charset="0"/>
                    <a:cs typeface="Arial" panose="020B0604020202020204" pitchFamily="34" charset="0"/>
                  </a:endParaRPr>
                </a:p>
              </p:txBody>
            </p:sp>
          </mc:Choice>
          <mc:Fallback xmlns="">
            <p:sp>
              <p:nvSpPr>
                <p:cNvPr id="25" name="TextBox 2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670791" y="3416909"/>
                  <a:ext cx="869024" cy="261173"/>
                </a:xfrm>
                <a:prstGeom prst="rect">
                  <a:avLst/>
                </a:prstGeom>
                <a:blipFill>
                  <a:blip r:embed="rId6"/>
                  <a:stretch>
                    <a:fillRect l="-8696" r="-8696" b="-8571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6" name="TextBox 25"/>
                <p:cNvSpPr txBox="1"/>
                <p:nvPr/>
              </p:nvSpPr>
              <p:spPr>
                <a:xfrm>
                  <a:off x="1218739" y="1389619"/>
                  <a:ext cx="869024" cy="261173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DE" sz="1400" i="1" smtClean="0">
                            <a:solidFill>
                              <a:schemeClr val="tx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≤</m:t>
                        </m:r>
                        <m:r>
                          <a:rPr lang="en-GB" sz="1400" b="0" i="1" smtClean="0">
                            <a:solidFill>
                              <a:schemeClr val="tx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20</m:t>
                        </m:r>
                      </m:oMath>
                    </m:oMathPara>
                  </a14:m>
                  <a:endParaRPr lang="en-US" sz="1400" b="0" dirty="0">
                    <a:solidFill>
                      <a:schemeClr val="tx1">
                        <a:lumMod val="75000"/>
                      </a:schemeClr>
                    </a:solidFill>
                    <a:latin typeface="Arial" panose="020B0604020202020204" pitchFamily="34" charset="0"/>
                    <a:ea typeface="Arial" panose="02000000000000000000" pitchFamily="2" charset="0"/>
                    <a:cs typeface="Arial" panose="020B0604020202020204" pitchFamily="34" charset="0"/>
                  </a:endParaRPr>
                </a:p>
              </p:txBody>
            </p:sp>
          </mc:Choice>
          <mc:Fallback xmlns="">
            <p:sp>
              <p:nvSpPr>
                <p:cNvPr id="26" name="TextBox 2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218739" y="1389619"/>
                  <a:ext cx="869024" cy="261173"/>
                </a:xfrm>
                <a:prstGeom prst="rect">
                  <a:avLst/>
                </a:prstGeom>
                <a:blipFill>
                  <a:blip r:embed="rId7"/>
                  <a:stretch>
                    <a:fillRect l="-10145" r="-8696" b="-11429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36" name="Rounded Rectangle 35"/>
            <p:cNvSpPr/>
            <p:nvPr/>
          </p:nvSpPr>
          <p:spPr>
            <a:xfrm>
              <a:off x="1303390" y="2964482"/>
              <a:ext cx="2239340" cy="532013"/>
            </a:xfrm>
            <a:prstGeom prst="roundRect">
              <a:avLst/>
            </a:prstGeom>
            <a:solidFill>
              <a:schemeClr val="bg2">
                <a:lumMod val="90000"/>
              </a:schemeClr>
            </a:solidFill>
            <a:ln w="19050">
              <a:solidFill>
                <a:srgbClr val="92AEB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1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comfortable</a:t>
              </a:r>
              <a:endParaRPr lang="en-US" sz="11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1" name="Rounded Rectangle 40"/>
            <p:cNvSpPr/>
            <p:nvPr/>
          </p:nvSpPr>
          <p:spPr>
            <a:xfrm>
              <a:off x="7057165" y="3826919"/>
              <a:ext cx="2219702" cy="532013"/>
            </a:xfrm>
            <a:prstGeom prst="roundRect">
              <a:avLst/>
            </a:prstGeom>
            <a:solidFill>
              <a:srgbClr val="ED1846"/>
            </a:solidFill>
            <a:ln w="19050">
              <a:solidFill>
                <a:srgbClr val="92AEB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1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unbearable</a:t>
              </a:r>
              <a:endParaRPr lang="en-US" sz="11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aphicFrame>
        <p:nvGraphicFramePr>
          <p:cNvPr id="82" name="Table 81"/>
          <p:cNvGraphicFramePr>
            <a:graphicFrameLocks noGrp="1"/>
          </p:cNvGraphicFramePr>
          <p:nvPr/>
        </p:nvGraphicFramePr>
        <p:xfrm>
          <a:off x="5333997" y="1230971"/>
          <a:ext cx="3284262" cy="2525361"/>
        </p:xfrm>
        <a:graphic>
          <a:graphicData uri="http://schemas.openxmlformats.org/drawingml/2006/table">
            <a:tbl>
              <a:tblPr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tableStyleId>{5C22544A-7EE6-4342-B048-85BDC9FD1C3A}</a:tableStyleId>
              </a:tblPr>
              <a:tblGrid>
                <a:gridCol w="1642131">
                  <a:extLst>
                    <a:ext uri="{9D8B030D-6E8A-4147-A177-3AD203B41FA5}">
                      <a16:colId xmlns:a16="http://schemas.microsoft.com/office/drawing/2014/main" val="2205379593"/>
                    </a:ext>
                  </a:extLst>
                </a:gridCol>
                <a:gridCol w="1642131">
                  <a:extLst>
                    <a:ext uri="{9D8B030D-6E8A-4147-A177-3AD203B41FA5}">
                      <a16:colId xmlns:a16="http://schemas.microsoft.com/office/drawing/2014/main" val="257985124"/>
                    </a:ext>
                  </a:extLst>
                </a:gridCol>
              </a:tblGrid>
              <a:tr h="841787">
                <a:tc rowSpan="2">
                  <a:txBody>
                    <a:bodyPr/>
                    <a:lstStyle/>
                    <a:p>
                      <a:pPr algn="ctr"/>
                      <a:r>
                        <a:rPr lang="en-GB" b="1" dirty="0">
                          <a:solidFill>
                            <a:schemeClr val="bg1"/>
                          </a:solidFill>
                        </a:rPr>
                        <a:t>comfortable</a:t>
                      </a:r>
                      <a:endParaRPr lang="en-US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B0CBD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1" dirty="0">
                          <a:solidFill>
                            <a:schemeClr val="bg1"/>
                          </a:solidFill>
                        </a:rPr>
                        <a:t>unbearable</a:t>
                      </a:r>
                      <a:endParaRPr lang="en-US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ED184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88715968"/>
                  </a:ext>
                </a:extLst>
              </a:tr>
              <a:tr h="841787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1" dirty="0">
                          <a:solidFill>
                            <a:schemeClr val="bg1"/>
                          </a:solidFill>
                        </a:rPr>
                        <a:t>comfortable</a:t>
                      </a:r>
                      <a:endParaRPr lang="en-US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B0CB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02102483"/>
                  </a:ext>
                </a:extLst>
              </a:tr>
              <a:tr h="841787">
                <a:tc gridSpan="2">
                  <a:txBody>
                    <a:bodyPr/>
                    <a:lstStyle/>
                    <a:p>
                      <a:pPr algn="ctr"/>
                      <a:r>
                        <a:rPr lang="en-GB" b="1" dirty="0">
                          <a:solidFill>
                            <a:schemeClr val="bg1"/>
                          </a:solidFill>
                        </a:rPr>
                        <a:t>cold</a:t>
                      </a:r>
                      <a:endParaRPr lang="en-US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5EB2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23907691"/>
                  </a:ext>
                </a:extLst>
              </a:tr>
            </a:tbl>
          </a:graphicData>
        </a:graphic>
      </p:graphicFrame>
      <p:sp>
        <p:nvSpPr>
          <p:cNvPr id="83" name="TextBox 82"/>
          <p:cNvSpPr txBox="1"/>
          <p:nvPr/>
        </p:nvSpPr>
        <p:spPr>
          <a:xfrm>
            <a:off x="6876742" y="3813513"/>
            <a:ext cx="198772" cy="215444"/>
          </a:xfrm>
          <a:prstGeom prst="rect">
            <a:avLst/>
          </a:prstGeom>
          <a:solidFill>
            <a:schemeClr val="bg1"/>
          </a:solidFill>
        </p:spPr>
        <p:txBody>
          <a:bodyPr wrap="none" lIns="0" tIns="0" rIns="0" bIns="0" rtlCol="0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GB" sz="1400" b="0" dirty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ea typeface="Arial" panose="02000000000000000000" pitchFamily="2" charset="0"/>
                <a:cs typeface="Arial" panose="020B0604020202020204" pitchFamily="34" charset="0"/>
              </a:rPr>
              <a:t>50</a:t>
            </a:r>
            <a:endParaRPr lang="en-US" sz="1400" b="0" dirty="0">
              <a:solidFill>
                <a:schemeClr val="tx1">
                  <a:lumMod val="75000"/>
                </a:schemeClr>
              </a:solidFill>
              <a:latin typeface="Arial" panose="020B0604020202020204" pitchFamily="34" charset="0"/>
              <a:ea typeface="Arial" panose="02000000000000000000" pitchFamily="2" charset="0"/>
              <a:cs typeface="Arial" panose="020B0604020202020204" pitchFamily="34" charset="0"/>
            </a:endParaRPr>
          </a:p>
        </p:txBody>
      </p:sp>
      <p:sp>
        <p:nvSpPr>
          <p:cNvPr id="84" name="TextBox 83"/>
          <p:cNvSpPr txBox="1"/>
          <p:nvPr/>
        </p:nvSpPr>
        <p:spPr>
          <a:xfrm rot="16200000">
            <a:off x="4329556" y="1764130"/>
            <a:ext cx="1281761" cy="215444"/>
          </a:xfrm>
          <a:prstGeom prst="rect">
            <a:avLst/>
          </a:prstGeom>
          <a:solidFill>
            <a:schemeClr val="bg1"/>
          </a:solidFill>
        </p:spPr>
        <p:txBody>
          <a:bodyPr wrap="none" lIns="0" tIns="0" rIns="0" bIns="0" rtlCol="0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GB" sz="1400" b="0" dirty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ea typeface="Arial" panose="02000000000000000000" pitchFamily="2" charset="0"/>
                <a:cs typeface="Arial" panose="020B0604020202020204" pitchFamily="34" charset="0"/>
              </a:rPr>
              <a:t>Temperature [C]</a:t>
            </a:r>
            <a:endParaRPr lang="en-US" sz="1400" b="0" dirty="0">
              <a:solidFill>
                <a:schemeClr val="tx1">
                  <a:lumMod val="75000"/>
                </a:schemeClr>
              </a:solidFill>
              <a:latin typeface="Arial" panose="020B0604020202020204" pitchFamily="34" charset="0"/>
              <a:ea typeface="Arial" panose="02000000000000000000" pitchFamily="2" charset="0"/>
              <a:cs typeface="Arial" panose="020B0604020202020204" pitchFamily="34" charset="0"/>
            </a:endParaRPr>
          </a:p>
        </p:txBody>
      </p:sp>
      <p:sp>
        <p:nvSpPr>
          <p:cNvPr id="85" name="TextBox 84"/>
          <p:cNvSpPr txBox="1"/>
          <p:nvPr/>
        </p:nvSpPr>
        <p:spPr>
          <a:xfrm>
            <a:off x="7615621" y="3824633"/>
            <a:ext cx="1006686" cy="215444"/>
          </a:xfrm>
          <a:prstGeom prst="rect">
            <a:avLst/>
          </a:prstGeom>
          <a:solidFill>
            <a:schemeClr val="bg1"/>
          </a:solidFill>
        </p:spPr>
        <p:txBody>
          <a:bodyPr wrap="none" lIns="0" tIns="0" rIns="0" bIns="0" rtlCol="0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GB" sz="1400" b="0" dirty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ea typeface="Arial" panose="02000000000000000000" pitchFamily="2" charset="0"/>
                <a:cs typeface="Arial" panose="020B0604020202020204" pitchFamily="34" charset="0"/>
              </a:rPr>
              <a:t>Humidity [%]</a:t>
            </a:r>
            <a:endParaRPr lang="en-US" sz="1400" b="0" dirty="0">
              <a:solidFill>
                <a:schemeClr val="tx1">
                  <a:lumMod val="75000"/>
                </a:schemeClr>
              </a:solidFill>
              <a:latin typeface="Arial" panose="020B0604020202020204" pitchFamily="34" charset="0"/>
              <a:ea typeface="Arial" panose="02000000000000000000" pitchFamily="2" charset="0"/>
              <a:cs typeface="Arial" panose="020B0604020202020204" pitchFamily="34" charset="0"/>
            </a:endParaRPr>
          </a:p>
        </p:txBody>
      </p:sp>
      <p:sp>
        <p:nvSpPr>
          <p:cNvPr id="86" name="TextBox 85"/>
          <p:cNvSpPr txBox="1"/>
          <p:nvPr/>
        </p:nvSpPr>
        <p:spPr>
          <a:xfrm>
            <a:off x="5097180" y="2838278"/>
            <a:ext cx="198772" cy="215444"/>
          </a:xfrm>
          <a:prstGeom prst="rect">
            <a:avLst/>
          </a:prstGeom>
          <a:solidFill>
            <a:schemeClr val="bg1"/>
          </a:solidFill>
        </p:spPr>
        <p:txBody>
          <a:bodyPr wrap="none" lIns="0" tIns="0" rIns="0" bIns="0" rtlCol="0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GB" sz="1400" b="0" dirty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ea typeface="Arial" panose="02000000000000000000" pitchFamily="2" charset="0"/>
                <a:cs typeface="Arial" panose="020B0604020202020204" pitchFamily="34" charset="0"/>
              </a:rPr>
              <a:t>20</a:t>
            </a:r>
            <a:endParaRPr lang="en-US" sz="1400" b="0" dirty="0">
              <a:solidFill>
                <a:schemeClr val="tx1">
                  <a:lumMod val="75000"/>
                </a:schemeClr>
              </a:solidFill>
              <a:latin typeface="Arial" panose="020B0604020202020204" pitchFamily="34" charset="0"/>
              <a:ea typeface="Arial" panose="02000000000000000000" pitchFamily="2" charset="0"/>
              <a:cs typeface="Arial" panose="020B0604020202020204" pitchFamily="34" charset="0"/>
            </a:endParaRPr>
          </a:p>
        </p:txBody>
      </p:sp>
      <p:sp>
        <p:nvSpPr>
          <p:cNvPr id="87" name="TextBox 86"/>
          <p:cNvSpPr txBox="1"/>
          <p:nvPr/>
        </p:nvSpPr>
        <p:spPr>
          <a:xfrm>
            <a:off x="5097180" y="1932430"/>
            <a:ext cx="198772" cy="215444"/>
          </a:xfrm>
          <a:prstGeom prst="rect">
            <a:avLst/>
          </a:prstGeom>
          <a:solidFill>
            <a:schemeClr val="bg1"/>
          </a:solidFill>
        </p:spPr>
        <p:txBody>
          <a:bodyPr wrap="none" lIns="0" tIns="0" rIns="0" bIns="0" rtlCol="0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GB" sz="1400" b="0" dirty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ea typeface="Arial" panose="02000000000000000000" pitchFamily="2" charset="0"/>
                <a:cs typeface="Arial" panose="020B0604020202020204" pitchFamily="34" charset="0"/>
              </a:rPr>
              <a:t>35</a:t>
            </a:r>
            <a:endParaRPr lang="en-US" sz="1400" b="0" dirty="0">
              <a:solidFill>
                <a:schemeClr val="tx1">
                  <a:lumMod val="75000"/>
                </a:schemeClr>
              </a:solidFill>
              <a:latin typeface="Arial" panose="020B0604020202020204" pitchFamily="34" charset="0"/>
              <a:ea typeface="Arial" panose="02000000000000000000" pitchFamily="2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653512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8235C44-B014-2D41-BB71-B739784ED08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24517" y="1048567"/>
            <a:ext cx="6781800" cy="646331"/>
          </a:xfrm>
        </p:spPr>
        <p:txBody>
          <a:bodyPr/>
          <a:lstStyle/>
          <a:p>
            <a:r>
              <a:rPr lang="de-DE" dirty="0"/>
              <a:t>Decision Trees: An Example</a:t>
            </a:r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597C976E-80FB-8043-A2FA-70D3F515CA8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5C29056-5AFA-7949-831A-3EC086771171}" type="slidenum">
              <a:rPr lang="de-DE" smtClean="0"/>
              <a:pPr/>
              <a:t>15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4882735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5D154A-569A-4BDA-877F-B14CCC007D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Another Example: Assignment of Drug to a Patient</a:t>
            </a:r>
            <a:endParaRPr lang="en-GB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0239730-2FB1-4884-99E1-C6C2CEFA719D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15C29056-5AFA-7949-831A-3EC086771171}" type="slidenum">
              <a:rPr lang="de-DE" smtClean="0"/>
              <a:pPr/>
              <a:t>16</a:t>
            </a:fld>
            <a:endParaRPr lang="de-DE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E80F896-9FE8-44AD-A88F-FFC93BEBFD6B}"/>
              </a:ext>
            </a:extLst>
          </p:cNvPr>
          <p:cNvSpPr txBox="1"/>
          <p:nvPr/>
        </p:nvSpPr>
        <p:spPr>
          <a:xfrm>
            <a:off x="629350" y="1185532"/>
            <a:ext cx="2743200" cy="646331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l">
              <a:lnSpc>
                <a:spcPct val="100000"/>
              </a:lnSpc>
            </a:pPr>
            <a:r>
              <a:rPr lang="de-DE" b="0" dirty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ea typeface="Arial" panose="02000000000000000000" pitchFamily="2" charset="0"/>
                <a:cs typeface="Arial" panose="020B0604020202020204" pitchFamily="34" charset="0"/>
              </a:rPr>
              <a:t>Let‘s see how we constructed this tree</a:t>
            </a:r>
            <a:endParaRPr lang="en-GB" sz="1600" b="0" dirty="0">
              <a:solidFill>
                <a:schemeClr val="tx1">
                  <a:lumMod val="75000"/>
                </a:schemeClr>
              </a:solidFill>
              <a:latin typeface="Arial" panose="020B0604020202020204" pitchFamily="34" charset="0"/>
              <a:ea typeface="Arial" panose="02000000000000000000" pitchFamily="2" charset="0"/>
              <a:cs typeface="Arial" panose="020B0604020202020204" pitchFamily="34" charset="0"/>
            </a:endParaRP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1BF4C34C-5BD3-4ECD-B3FC-97516AD33A88}"/>
              </a:ext>
            </a:extLst>
          </p:cNvPr>
          <p:cNvSpPr/>
          <p:nvPr/>
        </p:nvSpPr>
        <p:spPr>
          <a:xfrm>
            <a:off x="4373875" y="1827020"/>
            <a:ext cx="1575881" cy="340468"/>
          </a:xfrm>
          <a:prstGeom prst="roundRect">
            <a:avLst/>
          </a:prstGeom>
          <a:noFill/>
          <a:ln w="19050">
            <a:solidFill>
              <a:srgbClr val="92AEB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6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Blood Pressure</a:t>
            </a:r>
            <a:endParaRPr lang="en-GB" sz="1600" b="1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91AEA59C-E68F-409F-A4E5-849CEC6030E3}"/>
              </a:ext>
            </a:extLst>
          </p:cNvPr>
          <p:cNvSpPr/>
          <p:nvPr/>
        </p:nvSpPr>
        <p:spPr>
          <a:xfrm>
            <a:off x="4704615" y="3015695"/>
            <a:ext cx="914399" cy="340468"/>
          </a:xfrm>
          <a:prstGeom prst="roundRect">
            <a:avLst/>
          </a:prstGeom>
          <a:noFill/>
          <a:ln w="19050">
            <a:solidFill>
              <a:srgbClr val="92AEB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6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Age</a:t>
            </a:r>
            <a:endParaRPr lang="en-GB" sz="1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4D7454E7-E4F4-4B6A-AA26-804BD4C6F3C9}"/>
              </a:ext>
            </a:extLst>
          </p:cNvPr>
          <p:cNvSpPr/>
          <p:nvPr/>
        </p:nvSpPr>
        <p:spPr>
          <a:xfrm>
            <a:off x="3278900" y="3015695"/>
            <a:ext cx="914399" cy="340468"/>
          </a:xfrm>
          <a:prstGeom prst="roundRect">
            <a:avLst/>
          </a:prstGeom>
          <a:noFill/>
          <a:ln w="19050">
            <a:solidFill>
              <a:srgbClr val="92AEB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6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Drug A</a:t>
            </a:r>
            <a:endParaRPr lang="en-GB" sz="160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B2A653F3-8DD3-45EA-BF36-0DA4CBECEFA2}"/>
              </a:ext>
            </a:extLst>
          </p:cNvPr>
          <p:cNvSpPr/>
          <p:nvPr/>
        </p:nvSpPr>
        <p:spPr>
          <a:xfrm>
            <a:off x="6076214" y="3015695"/>
            <a:ext cx="914399" cy="340468"/>
          </a:xfrm>
          <a:prstGeom prst="roundRect">
            <a:avLst/>
          </a:prstGeom>
          <a:noFill/>
          <a:ln w="19050">
            <a:solidFill>
              <a:srgbClr val="92AEB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Drug B</a:t>
            </a:r>
            <a:endParaRPr lang="en-GB" sz="1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5C4E3B12-22CB-415F-B75E-A74BFC206802}"/>
              </a:ext>
            </a:extLst>
          </p:cNvPr>
          <p:cNvSpPr/>
          <p:nvPr/>
        </p:nvSpPr>
        <p:spPr>
          <a:xfrm>
            <a:off x="4240927" y="3970596"/>
            <a:ext cx="914399" cy="340468"/>
          </a:xfrm>
          <a:prstGeom prst="roundRect">
            <a:avLst/>
          </a:prstGeom>
          <a:noFill/>
          <a:ln w="19050">
            <a:solidFill>
              <a:srgbClr val="92AEB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6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Drug A</a:t>
            </a:r>
            <a:endParaRPr lang="en-GB" sz="160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ABAD60A4-6EEB-468B-A322-70D9B98161B1}"/>
              </a:ext>
            </a:extLst>
          </p:cNvPr>
          <p:cNvSpPr/>
          <p:nvPr/>
        </p:nvSpPr>
        <p:spPr>
          <a:xfrm>
            <a:off x="5291045" y="3970315"/>
            <a:ext cx="914399" cy="340468"/>
          </a:xfrm>
          <a:prstGeom prst="roundRect">
            <a:avLst/>
          </a:prstGeom>
          <a:noFill/>
          <a:ln w="19050">
            <a:solidFill>
              <a:srgbClr val="92AEB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Drug B</a:t>
            </a:r>
            <a:endParaRPr lang="en-GB" sz="1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86CB01C5-8B4D-4BB1-BD80-459A57B9FCF9}"/>
              </a:ext>
            </a:extLst>
          </p:cNvPr>
          <p:cNvCxnSpPr>
            <a:stCxn id="10" idx="2"/>
            <a:endCxn id="12" idx="0"/>
          </p:cNvCxnSpPr>
          <p:nvPr/>
        </p:nvCxnSpPr>
        <p:spPr>
          <a:xfrm flipH="1">
            <a:off x="5161815" y="2167488"/>
            <a:ext cx="1" cy="848207"/>
          </a:xfrm>
          <a:prstGeom prst="straightConnector1">
            <a:avLst/>
          </a:prstGeom>
          <a:ln w="19050" cap="rnd" cmpd="sng">
            <a:solidFill>
              <a:srgbClr val="92AEBC"/>
            </a:solidFill>
            <a:prstDash val="solid"/>
            <a:round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AF580E12-F92D-48F7-A34D-1FE01F72F78F}"/>
              </a:ext>
            </a:extLst>
          </p:cNvPr>
          <p:cNvCxnSpPr>
            <a:cxnSpLocks/>
            <a:stCxn id="10" idx="2"/>
            <a:endCxn id="14" idx="0"/>
          </p:cNvCxnSpPr>
          <p:nvPr/>
        </p:nvCxnSpPr>
        <p:spPr>
          <a:xfrm flipH="1">
            <a:off x="3736100" y="2167488"/>
            <a:ext cx="1425716" cy="848207"/>
          </a:xfrm>
          <a:prstGeom prst="straightConnector1">
            <a:avLst/>
          </a:prstGeom>
          <a:ln w="19050" cap="rnd" cmpd="sng">
            <a:solidFill>
              <a:srgbClr val="92AEBC"/>
            </a:solidFill>
            <a:prstDash val="solid"/>
            <a:round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FE52D4FF-0C08-484C-9E96-E9452D92FA07}"/>
              </a:ext>
            </a:extLst>
          </p:cNvPr>
          <p:cNvCxnSpPr>
            <a:stCxn id="10" idx="2"/>
            <a:endCxn id="16" idx="0"/>
          </p:cNvCxnSpPr>
          <p:nvPr/>
        </p:nvCxnSpPr>
        <p:spPr>
          <a:xfrm>
            <a:off x="5161816" y="2167488"/>
            <a:ext cx="1371598" cy="848207"/>
          </a:xfrm>
          <a:prstGeom prst="straightConnector1">
            <a:avLst/>
          </a:prstGeom>
          <a:ln w="19050" cap="rnd" cmpd="sng">
            <a:solidFill>
              <a:srgbClr val="92AEBC"/>
            </a:solidFill>
            <a:prstDash val="solid"/>
            <a:round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7D2C1BCB-D420-4D48-989B-E62D553CB59F}"/>
              </a:ext>
            </a:extLst>
          </p:cNvPr>
          <p:cNvCxnSpPr>
            <a:stCxn id="12" idx="2"/>
            <a:endCxn id="18" idx="0"/>
          </p:cNvCxnSpPr>
          <p:nvPr/>
        </p:nvCxnSpPr>
        <p:spPr>
          <a:xfrm flipH="1">
            <a:off x="4698127" y="3356163"/>
            <a:ext cx="463688" cy="614433"/>
          </a:xfrm>
          <a:prstGeom prst="straightConnector1">
            <a:avLst/>
          </a:prstGeom>
          <a:ln w="19050" cap="rnd" cmpd="sng">
            <a:solidFill>
              <a:srgbClr val="92AEBC"/>
            </a:solidFill>
            <a:prstDash val="solid"/>
            <a:round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35832D50-A490-48D5-982B-4189CF0F7737}"/>
              </a:ext>
            </a:extLst>
          </p:cNvPr>
          <p:cNvCxnSpPr>
            <a:stCxn id="12" idx="2"/>
            <a:endCxn id="20" idx="0"/>
          </p:cNvCxnSpPr>
          <p:nvPr/>
        </p:nvCxnSpPr>
        <p:spPr>
          <a:xfrm>
            <a:off x="5161815" y="3356163"/>
            <a:ext cx="586430" cy="614152"/>
          </a:xfrm>
          <a:prstGeom prst="straightConnector1">
            <a:avLst/>
          </a:prstGeom>
          <a:ln w="19050" cap="rnd" cmpd="sng">
            <a:solidFill>
              <a:srgbClr val="92AEBC"/>
            </a:solidFill>
            <a:prstDash val="solid"/>
            <a:round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31">
            <a:extLst>
              <a:ext uri="{FF2B5EF4-FFF2-40B4-BE49-F238E27FC236}">
                <a16:creationId xmlns:a16="http://schemas.microsoft.com/office/drawing/2014/main" id="{A952E917-A084-4331-95CA-5745F587BF57}"/>
              </a:ext>
            </a:extLst>
          </p:cNvPr>
          <p:cNvSpPr txBox="1"/>
          <p:nvPr/>
        </p:nvSpPr>
        <p:spPr>
          <a:xfrm>
            <a:off x="3902693" y="2402666"/>
            <a:ext cx="338234" cy="215444"/>
          </a:xfrm>
          <a:prstGeom prst="rect">
            <a:avLst/>
          </a:prstGeom>
          <a:solidFill>
            <a:schemeClr val="bg1"/>
          </a:solidFill>
        </p:spPr>
        <p:txBody>
          <a:bodyPr wrap="none" lIns="0" tIns="0" rIns="0" bIns="0" rtlCol="0">
            <a:spAutoFit/>
          </a:bodyPr>
          <a:lstStyle/>
          <a:p>
            <a:pPr algn="l">
              <a:lnSpc>
                <a:spcPct val="100000"/>
              </a:lnSpc>
            </a:pPr>
            <a:r>
              <a:rPr lang="de-DE" sz="1400" b="0" dirty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ea typeface="Arial" panose="02000000000000000000" pitchFamily="2" charset="0"/>
                <a:cs typeface="Arial" panose="020B0604020202020204" pitchFamily="34" charset="0"/>
              </a:rPr>
              <a:t>high</a:t>
            </a:r>
            <a:endParaRPr lang="en-GB" sz="1400" b="0" dirty="0">
              <a:solidFill>
                <a:schemeClr val="tx1">
                  <a:lumMod val="75000"/>
                </a:schemeClr>
              </a:solidFill>
              <a:latin typeface="Arial" panose="020B0604020202020204" pitchFamily="34" charset="0"/>
              <a:ea typeface="Arial" panose="02000000000000000000" pitchFamily="2" charset="0"/>
              <a:cs typeface="Arial" panose="020B0604020202020204" pitchFamily="34" charset="0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790E87F1-8DCF-48E9-8713-3D1E317732D4}"/>
              </a:ext>
            </a:extLst>
          </p:cNvPr>
          <p:cNvSpPr txBox="1"/>
          <p:nvPr/>
        </p:nvSpPr>
        <p:spPr>
          <a:xfrm>
            <a:off x="4570478" y="2680527"/>
            <a:ext cx="546625" cy="215444"/>
          </a:xfrm>
          <a:prstGeom prst="rect">
            <a:avLst/>
          </a:prstGeom>
          <a:solidFill>
            <a:schemeClr val="bg1"/>
          </a:solidFill>
        </p:spPr>
        <p:txBody>
          <a:bodyPr wrap="none" lIns="0" tIns="0" rIns="0" bIns="0" rtlCol="0">
            <a:spAutoFit/>
          </a:bodyPr>
          <a:lstStyle/>
          <a:p>
            <a:pPr algn="l">
              <a:lnSpc>
                <a:spcPct val="100000"/>
              </a:lnSpc>
            </a:pPr>
            <a:r>
              <a:rPr lang="de-DE" sz="1400" b="0" dirty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ea typeface="Arial" panose="02000000000000000000" pitchFamily="2" charset="0"/>
                <a:cs typeface="Arial" panose="020B0604020202020204" pitchFamily="34" charset="0"/>
              </a:rPr>
              <a:t>normal</a:t>
            </a:r>
            <a:endParaRPr lang="en-GB" sz="1400" b="0" dirty="0">
              <a:solidFill>
                <a:schemeClr val="tx1">
                  <a:lumMod val="75000"/>
                </a:schemeClr>
              </a:solidFill>
              <a:latin typeface="Arial" panose="020B0604020202020204" pitchFamily="34" charset="0"/>
              <a:ea typeface="Arial" panose="02000000000000000000" pitchFamily="2" charset="0"/>
              <a:cs typeface="Arial" panose="020B0604020202020204" pitchFamily="34" charset="0"/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84BB363B-EB54-4308-B678-E5F8D96F20BF}"/>
              </a:ext>
            </a:extLst>
          </p:cNvPr>
          <p:cNvSpPr txBox="1"/>
          <p:nvPr/>
        </p:nvSpPr>
        <p:spPr>
          <a:xfrm>
            <a:off x="5964943" y="2426609"/>
            <a:ext cx="269304" cy="215444"/>
          </a:xfrm>
          <a:prstGeom prst="rect">
            <a:avLst/>
          </a:prstGeom>
          <a:solidFill>
            <a:schemeClr val="bg1"/>
          </a:solidFill>
        </p:spPr>
        <p:txBody>
          <a:bodyPr wrap="none" lIns="0" tIns="0" rIns="0" bIns="0" rtlCol="0">
            <a:spAutoFit/>
          </a:bodyPr>
          <a:lstStyle/>
          <a:p>
            <a:pPr algn="l">
              <a:lnSpc>
                <a:spcPct val="100000"/>
              </a:lnSpc>
            </a:pPr>
            <a:r>
              <a:rPr lang="de-DE" sz="1400" b="0" dirty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ea typeface="Arial" panose="02000000000000000000" pitchFamily="2" charset="0"/>
                <a:cs typeface="Arial" panose="020B0604020202020204" pitchFamily="34" charset="0"/>
              </a:rPr>
              <a:t>low</a:t>
            </a:r>
            <a:endParaRPr lang="en-GB" sz="1400" b="0" dirty="0">
              <a:solidFill>
                <a:schemeClr val="tx1">
                  <a:lumMod val="75000"/>
                </a:schemeClr>
              </a:solidFill>
              <a:latin typeface="Arial" panose="020B0604020202020204" pitchFamily="34" charset="0"/>
              <a:ea typeface="Arial" panose="02000000000000000000" pitchFamily="2" charset="0"/>
              <a:cs typeface="Arial" panose="020B0604020202020204" pitchFamily="34" charset="0"/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4EDFBEDE-BFBD-4725-B3FB-F93C3EE4F0C5}"/>
              </a:ext>
            </a:extLst>
          </p:cNvPr>
          <p:cNvSpPr txBox="1"/>
          <p:nvPr/>
        </p:nvSpPr>
        <p:spPr>
          <a:xfrm>
            <a:off x="4521758" y="3528734"/>
            <a:ext cx="346249" cy="215444"/>
          </a:xfrm>
          <a:prstGeom prst="rect">
            <a:avLst/>
          </a:prstGeom>
          <a:solidFill>
            <a:schemeClr val="bg1"/>
          </a:solidFill>
        </p:spPr>
        <p:txBody>
          <a:bodyPr wrap="none" lIns="0" tIns="0" rIns="0" bIns="0" rtlCol="0">
            <a:spAutoFit/>
          </a:bodyPr>
          <a:lstStyle/>
          <a:p>
            <a:pPr algn="l">
              <a:lnSpc>
                <a:spcPct val="100000"/>
              </a:lnSpc>
            </a:pPr>
            <a:r>
              <a:rPr lang="de-DE" sz="1400" b="0" dirty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ea typeface="Arial" panose="02000000000000000000" pitchFamily="2" charset="0"/>
                <a:cs typeface="Arial" panose="020B0604020202020204" pitchFamily="34" charset="0"/>
              </a:rPr>
              <a:t>≤ 40</a:t>
            </a:r>
            <a:endParaRPr lang="en-GB" sz="1400" b="0" dirty="0">
              <a:solidFill>
                <a:schemeClr val="tx1">
                  <a:lumMod val="75000"/>
                </a:schemeClr>
              </a:solidFill>
              <a:latin typeface="Arial" panose="020B0604020202020204" pitchFamily="34" charset="0"/>
              <a:ea typeface="Arial" panose="02000000000000000000" pitchFamily="2" charset="0"/>
              <a:cs typeface="Arial" panose="020B0604020202020204" pitchFamily="34" charset="0"/>
            </a:endParaRP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F8D64238-AFC6-4273-9A47-2C586F04FCBF}"/>
              </a:ext>
            </a:extLst>
          </p:cNvPr>
          <p:cNvSpPr txBox="1"/>
          <p:nvPr/>
        </p:nvSpPr>
        <p:spPr>
          <a:xfrm>
            <a:off x="5565980" y="3522125"/>
            <a:ext cx="352661" cy="215444"/>
          </a:xfrm>
          <a:prstGeom prst="rect">
            <a:avLst/>
          </a:prstGeom>
          <a:solidFill>
            <a:schemeClr val="bg1"/>
          </a:solidFill>
        </p:spPr>
        <p:txBody>
          <a:bodyPr wrap="none" lIns="0" tIns="0" rIns="0" bIns="0" rtlCol="0">
            <a:spAutoFit/>
          </a:bodyPr>
          <a:lstStyle/>
          <a:p>
            <a:pPr algn="l">
              <a:lnSpc>
                <a:spcPct val="100000"/>
              </a:lnSpc>
            </a:pPr>
            <a:r>
              <a:rPr lang="de-DE" sz="1400" b="0" dirty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ea typeface="Arial" panose="02000000000000000000" pitchFamily="2" charset="0"/>
                <a:cs typeface="Arial" panose="020B0604020202020204" pitchFamily="34" charset="0"/>
              </a:rPr>
              <a:t>&gt; 40</a:t>
            </a:r>
            <a:endParaRPr lang="en-GB" sz="1400" b="0" dirty="0">
              <a:solidFill>
                <a:schemeClr val="tx1">
                  <a:lumMod val="75000"/>
                </a:schemeClr>
              </a:solidFill>
              <a:latin typeface="Arial" panose="020B0604020202020204" pitchFamily="34" charset="0"/>
              <a:ea typeface="Arial" panose="02000000000000000000" pitchFamily="2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077271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A292F8-2442-46B0-A0F2-1CAFADF9DB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Building a tree: the baseline</a:t>
            </a:r>
            <a:endParaRPr lang="en-GB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D5FEF60-B280-4FF4-9F8D-993AAE1E1B48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15C29056-5AFA-7949-831A-3EC086771171}" type="slidenum">
              <a:rPr lang="de-DE" smtClean="0"/>
              <a:pPr/>
              <a:t>17</a:t>
            </a:fld>
            <a:endParaRPr lang="de-DE" dirty="0"/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4D4A37AE-A6E1-4B54-AA48-29E734F15B9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80285329"/>
              </p:ext>
            </p:extLst>
          </p:nvPr>
        </p:nvGraphicFramePr>
        <p:xfrm>
          <a:off x="358775" y="874764"/>
          <a:ext cx="4168055" cy="4358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10455">
                  <a:extLst>
                    <a:ext uri="{9D8B030D-6E8A-4147-A177-3AD203B41FA5}">
                      <a16:colId xmlns:a16="http://schemas.microsoft.com/office/drawing/2014/main" val="2411907428"/>
                    </a:ext>
                  </a:extLst>
                </a:gridCol>
                <a:gridCol w="851338">
                  <a:extLst>
                    <a:ext uri="{9D8B030D-6E8A-4147-A177-3AD203B41FA5}">
                      <a16:colId xmlns:a16="http://schemas.microsoft.com/office/drawing/2014/main" val="1028034906"/>
                    </a:ext>
                  </a:extLst>
                </a:gridCol>
                <a:gridCol w="677918">
                  <a:extLst>
                    <a:ext uri="{9D8B030D-6E8A-4147-A177-3AD203B41FA5}">
                      <a16:colId xmlns:a16="http://schemas.microsoft.com/office/drawing/2014/main" val="450771752"/>
                    </a:ext>
                  </a:extLst>
                </a:gridCol>
                <a:gridCol w="1119351">
                  <a:extLst>
                    <a:ext uri="{9D8B030D-6E8A-4147-A177-3AD203B41FA5}">
                      <a16:colId xmlns:a16="http://schemas.microsoft.com/office/drawing/2014/main" val="4225728222"/>
                    </a:ext>
                  </a:extLst>
                </a:gridCol>
                <a:gridCol w="1008993">
                  <a:extLst>
                    <a:ext uri="{9D8B030D-6E8A-4147-A177-3AD203B41FA5}">
                      <a16:colId xmlns:a16="http://schemas.microsoft.com/office/drawing/2014/main" val="684143948"/>
                    </a:ext>
                  </a:extLst>
                </a:gridCol>
              </a:tblGrid>
              <a:tr h="216025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No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Sex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Age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Blood pr.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Drug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98052464"/>
                  </a:ext>
                </a:extLst>
              </a:tr>
              <a:tr h="238814">
                <a:tc>
                  <a:txBody>
                    <a:bodyPr/>
                    <a:lstStyle/>
                    <a:p>
                      <a:r>
                        <a:rPr lang="en-US" sz="16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male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normal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90388205"/>
                  </a:ext>
                </a:extLst>
              </a:tr>
              <a:tr h="238814">
                <a:tc>
                  <a:txBody>
                    <a:bodyPr/>
                    <a:lstStyle/>
                    <a:p>
                      <a:r>
                        <a:rPr lang="en-US" sz="1600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female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73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normal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B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00446912"/>
                  </a:ext>
                </a:extLst>
              </a:tr>
              <a:tr h="238814">
                <a:tc>
                  <a:txBody>
                    <a:bodyPr/>
                    <a:lstStyle/>
                    <a:p>
                      <a:r>
                        <a:rPr lang="en-US" sz="1600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female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37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high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57606901"/>
                  </a:ext>
                </a:extLst>
              </a:tr>
              <a:tr h="238814">
                <a:tc>
                  <a:txBody>
                    <a:bodyPr/>
                    <a:lstStyle/>
                    <a:p>
                      <a:r>
                        <a:rPr lang="en-US" sz="1600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male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33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low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B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54478977"/>
                  </a:ext>
                </a:extLst>
              </a:tr>
              <a:tr h="238814">
                <a:tc>
                  <a:txBody>
                    <a:bodyPr/>
                    <a:lstStyle/>
                    <a:p>
                      <a:r>
                        <a:rPr lang="en-US" sz="1600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female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48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high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53964614"/>
                  </a:ext>
                </a:extLst>
              </a:tr>
              <a:tr h="238814">
                <a:tc>
                  <a:txBody>
                    <a:bodyPr/>
                    <a:lstStyle/>
                    <a:p>
                      <a:r>
                        <a:rPr lang="en-US" sz="1600" dirty="0"/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male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29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normal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95027678"/>
                  </a:ext>
                </a:extLst>
              </a:tr>
              <a:tr h="238814">
                <a:tc>
                  <a:txBody>
                    <a:bodyPr/>
                    <a:lstStyle/>
                    <a:p>
                      <a:r>
                        <a:rPr lang="en-US" sz="1600" dirty="0"/>
                        <a:t>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female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52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normal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B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83094970"/>
                  </a:ext>
                </a:extLst>
              </a:tr>
              <a:tr h="238814">
                <a:tc>
                  <a:txBody>
                    <a:bodyPr/>
                    <a:lstStyle/>
                    <a:p>
                      <a:r>
                        <a:rPr lang="en-US" sz="1600" dirty="0"/>
                        <a:t>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male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42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low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B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68628321"/>
                  </a:ext>
                </a:extLst>
              </a:tr>
              <a:tr h="238814">
                <a:tc>
                  <a:txBody>
                    <a:bodyPr/>
                    <a:lstStyle/>
                    <a:p>
                      <a:r>
                        <a:rPr lang="en-US" sz="1600" dirty="0"/>
                        <a:t>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male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61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normal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B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93704813"/>
                  </a:ext>
                </a:extLst>
              </a:tr>
              <a:tr h="238814">
                <a:tc>
                  <a:txBody>
                    <a:bodyPr/>
                    <a:lstStyle/>
                    <a:p>
                      <a:r>
                        <a:rPr lang="en-US" sz="1600" dirty="0"/>
                        <a:t>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female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30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normal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50199416"/>
                  </a:ext>
                </a:extLst>
              </a:tr>
              <a:tr h="238814">
                <a:tc>
                  <a:txBody>
                    <a:bodyPr/>
                    <a:lstStyle/>
                    <a:p>
                      <a:r>
                        <a:rPr lang="en-US" sz="1600" dirty="0"/>
                        <a:t>11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female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26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low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B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79704695"/>
                  </a:ext>
                </a:extLst>
              </a:tr>
              <a:tr h="238814">
                <a:tc>
                  <a:txBody>
                    <a:bodyPr/>
                    <a:lstStyle/>
                    <a:p>
                      <a:r>
                        <a:rPr lang="en-US" sz="1600" dirty="0"/>
                        <a:t>12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male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54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high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04569246"/>
                  </a:ext>
                </a:extLst>
              </a:tr>
            </a:tbl>
          </a:graphicData>
        </a:graphic>
      </p:graphicFrame>
      <p:sp>
        <p:nvSpPr>
          <p:cNvPr id="13" name="TextBox 12">
            <a:extLst>
              <a:ext uri="{FF2B5EF4-FFF2-40B4-BE49-F238E27FC236}">
                <a16:creationId xmlns:a16="http://schemas.microsoft.com/office/drawing/2014/main" id="{A7B0BCDD-0E2C-4B3D-9952-5D4D818B9E29}"/>
              </a:ext>
            </a:extLst>
          </p:cNvPr>
          <p:cNvSpPr txBox="1"/>
          <p:nvPr/>
        </p:nvSpPr>
        <p:spPr>
          <a:xfrm>
            <a:off x="5600419" y="1016538"/>
            <a:ext cx="2743200" cy="1200329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l">
              <a:lnSpc>
                <a:spcPct val="100000"/>
              </a:lnSpc>
            </a:pPr>
            <a:r>
              <a:rPr lang="de-DE" b="1" dirty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ea typeface="Arial" panose="02000000000000000000" pitchFamily="2" charset="0"/>
                <a:cs typeface="Arial" panose="020B0604020202020204" pitchFamily="34" charset="0"/>
              </a:rPr>
              <a:t>Patient Database</a:t>
            </a:r>
          </a:p>
          <a:p>
            <a:pPr algn="l">
              <a:lnSpc>
                <a:spcPct val="100000"/>
              </a:lnSpc>
            </a:pPr>
            <a:r>
              <a:rPr lang="de-DE" dirty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ea typeface="Arial" panose="02000000000000000000" pitchFamily="2" charset="0"/>
                <a:cs typeface="Arial" panose="020B0604020202020204" pitchFamily="34" charset="0"/>
              </a:rPr>
              <a:t>12 example cases</a:t>
            </a:r>
          </a:p>
          <a:p>
            <a:pPr algn="l">
              <a:lnSpc>
                <a:spcPct val="100000"/>
              </a:lnSpc>
            </a:pPr>
            <a:r>
              <a:rPr lang="de-DE" dirty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ea typeface="Arial" panose="02000000000000000000" pitchFamily="2" charset="0"/>
                <a:cs typeface="Arial" panose="020B0604020202020204" pitchFamily="34" charset="0"/>
              </a:rPr>
              <a:t>  </a:t>
            </a:r>
            <a:r>
              <a:rPr lang="de-DE" b="0" dirty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ea typeface="Arial" panose="02000000000000000000" pitchFamily="2" charset="0"/>
                <a:cs typeface="Arial" panose="020B0604020202020204" pitchFamily="34" charset="0"/>
              </a:rPr>
              <a:t>3 descriptive attributes</a:t>
            </a:r>
          </a:p>
          <a:p>
            <a:pPr algn="l">
              <a:lnSpc>
                <a:spcPct val="100000"/>
              </a:lnSpc>
            </a:pPr>
            <a:r>
              <a:rPr lang="de-DE" dirty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ea typeface="Arial" panose="02000000000000000000" pitchFamily="2" charset="0"/>
                <a:cs typeface="Arial" panose="020B0604020202020204" pitchFamily="34" charset="0"/>
              </a:rPr>
              <a:t>  1 class target</a:t>
            </a:r>
            <a:endParaRPr lang="de-DE" b="0" dirty="0">
              <a:solidFill>
                <a:schemeClr val="tx1">
                  <a:lumMod val="75000"/>
                </a:schemeClr>
              </a:solidFill>
              <a:latin typeface="Arial" panose="020B0604020202020204" pitchFamily="34" charset="0"/>
              <a:ea typeface="Arial" panose="02000000000000000000" pitchFamily="2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31341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A292F8-2442-46B0-A0F2-1CAFADF9DB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Building a tree: the baseline</a:t>
            </a:r>
            <a:endParaRPr lang="en-GB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D5FEF60-B280-4FF4-9F8D-993AAE1E1B48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15C29056-5AFA-7949-831A-3EC086771171}" type="slidenum">
              <a:rPr lang="de-DE" smtClean="0"/>
              <a:pPr/>
              <a:t>18</a:t>
            </a:fld>
            <a:endParaRPr lang="de-DE" dirty="0"/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4D4A37AE-A6E1-4B54-AA48-29E734F15B9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95027381"/>
              </p:ext>
            </p:extLst>
          </p:nvPr>
        </p:nvGraphicFramePr>
        <p:xfrm>
          <a:off x="358775" y="874764"/>
          <a:ext cx="4694745" cy="4358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89053">
                  <a:extLst>
                    <a:ext uri="{9D8B030D-6E8A-4147-A177-3AD203B41FA5}">
                      <a16:colId xmlns:a16="http://schemas.microsoft.com/office/drawing/2014/main" val="2411907428"/>
                    </a:ext>
                  </a:extLst>
                </a:gridCol>
                <a:gridCol w="926770">
                  <a:extLst>
                    <a:ext uri="{9D8B030D-6E8A-4147-A177-3AD203B41FA5}">
                      <a16:colId xmlns:a16="http://schemas.microsoft.com/office/drawing/2014/main" val="1028034906"/>
                    </a:ext>
                  </a:extLst>
                </a:gridCol>
                <a:gridCol w="672044">
                  <a:extLst>
                    <a:ext uri="{9D8B030D-6E8A-4147-A177-3AD203B41FA5}">
                      <a16:colId xmlns:a16="http://schemas.microsoft.com/office/drawing/2014/main" val="450771752"/>
                    </a:ext>
                  </a:extLst>
                </a:gridCol>
                <a:gridCol w="967767">
                  <a:extLst>
                    <a:ext uri="{9D8B030D-6E8A-4147-A177-3AD203B41FA5}">
                      <a16:colId xmlns:a16="http://schemas.microsoft.com/office/drawing/2014/main" val="4225728222"/>
                    </a:ext>
                  </a:extLst>
                </a:gridCol>
                <a:gridCol w="637161">
                  <a:extLst>
                    <a:ext uri="{9D8B030D-6E8A-4147-A177-3AD203B41FA5}">
                      <a16:colId xmlns:a16="http://schemas.microsoft.com/office/drawing/2014/main" val="684143948"/>
                    </a:ext>
                  </a:extLst>
                </a:gridCol>
                <a:gridCol w="1001950">
                  <a:extLst>
                    <a:ext uri="{9D8B030D-6E8A-4147-A177-3AD203B41FA5}">
                      <a16:colId xmlns:a16="http://schemas.microsoft.com/office/drawing/2014/main" val="3761242860"/>
                    </a:ext>
                  </a:extLst>
                </a:gridCol>
              </a:tblGrid>
              <a:tr h="216025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No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Sex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Age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Blood pr.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Drug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Assigned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98052464"/>
                  </a:ext>
                </a:extLst>
              </a:tr>
              <a:tr h="238814">
                <a:tc>
                  <a:txBody>
                    <a:bodyPr/>
                    <a:lstStyle/>
                    <a:p>
                      <a:r>
                        <a:rPr lang="en-US" sz="16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male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normal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90388205"/>
                  </a:ext>
                </a:extLst>
              </a:tr>
              <a:tr h="238814">
                <a:tc>
                  <a:txBody>
                    <a:bodyPr/>
                    <a:lstStyle/>
                    <a:p>
                      <a:r>
                        <a:rPr lang="en-US" sz="1600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female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73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normal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00446912"/>
                  </a:ext>
                </a:extLst>
              </a:tr>
              <a:tr h="238814">
                <a:tc>
                  <a:txBody>
                    <a:bodyPr/>
                    <a:lstStyle/>
                    <a:p>
                      <a:r>
                        <a:rPr lang="en-US" sz="1600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female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37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high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57606901"/>
                  </a:ext>
                </a:extLst>
              </a:tr>
              <a:tr h="238814">
                <a:tc>
                  <a:txBody>
                    <a:bodyPr/>
                    <a:lstStyle/>
                    <a:p>
                      <a:r>
                        <a:rPr lang="en-US" sz="1600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male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33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low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54478977"/>
                  </a:ext>
                </a:extLst>
              </a:tr>
              <a:tr h="238814">
                <a:tc>
                  <a:txBody>
                    <a:bodyPr/>
                    <a:lstStyle/>
                    <a:p>
                      <a:r>
                        <a:rPr lang="en-US" sz="1600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female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48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high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53964614"/>
                  </a:ext>
                </a:extLst>
              </a:tr>
              <a:tr h="238814">
                <a:tc>
                  <a:txBody>
                    <a:bodyPr/>
                    <a:lstStyle/>
                    <a:p>
                      <a:r>
                        <a:rPr lang="en-US" sz="1600" dirty="0"/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male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29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normal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95027678"/>
                  </a:ext>
                </a:extLst>
              </a:tr>
              <a:tr h="238814">
                <a:tc>
                  <a:txBody>
                    <a:bodyPr/>
                    <a:lstStyle/>
                    <a:p>
                      <a:r>
                        <a:rPr lang="en-US" sz="1600" dirty="0"/>
                        <a:t>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female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52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normal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83094970"/>
                  </a:ext>
                </a:extLst>
              </a:tr>
              <a:tr h="238814">
                <a:tc>
                  <a:txBody>
                    <a:bodyPr/>
                    <a:lstStyle/>
                    <a:p>
                      <a:r>
                        <a:rPr lang="en-US" sz="1600" dirty="0"/>
                        <a:t>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male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42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low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68628321"/>
                  </a:ext>
                </a:extLst>
              </a:tr>
              <a:tr h="238814">
                <a:tc>
                  <a:txBody>
                    <a:bodyPr/>
                    <a:lstStyle/>
                    <a:p>
                      <a:r>
                        <a:rPr lang="en-US" sz="1600" dirty="0"/>
                        <a:t>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male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61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normal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93704813"/>
                  </a:ext>
                </a:extLst>
              </a:tr>
              <a:tr h="238814">
                <a:tc>
                  <a:txBody>
                    <a:bodyPr/>
                    <a:lstStyle/>
                    <a:p>
                      <a:r>
                        <a:rPr lang="en-US" sz="1600" dirty="0"/>
                        <a:t>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female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30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normal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50199416"/>
                  </a:ext>
                </a:extLst>
              </a:tr>
              <a:tr h="238814">
                <a:tc>
                  <a:txBody>
                    <a:bodyPr/>
                    <a:lstStyle/>
                    <a:p>
                      <a:r>
                        <a:rPr lang="en-US" sz="1600" dirty="0"/>
                        <a:t>11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female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26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low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79704695"/>
                  </a:ext>
                </a:extLst>
              </a:tr>
              <a:tr h="238814">
                <a:tc>
                  <a:txBody>
                    <a:bodyPr/>
                    <a:lstStyle/>
                    <a:p>
                      <a:r>
                        <a:rPr lang="en-US" sz="1600" dirty="0"/>
                        <a:t>12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male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54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high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04569246"/>
                  </a:ext>
                </a:extLst>
              </a:tr>
            </a:tbl>
          </a:graphicData>
        </a:graphic>
      </p:graphicFrame>
      <p:sp>
        <p:nvSpPr>
          <p:cNvPr id="13" name="TextBox 12">
            <a:extLst>
              <a:ext uri="{FF2B5EF4-FFF2-40B4-BE49-F238E27FC236}">
                <a16:creationId xmlns:a16="http://schemas.microsoft.com/office/drawing/2014/main" id="{A7B0BCDD-0E2C-4B3D-9952-5D4D818B9E29}"/>
              </a:ext>
            </a:extLst>
          </p:cNvPr>
          <p:cNvSpPr txBox="1"/>
          <p:nvPr/>
        </p:nvSpPr>
        <p:spPr>
          <a:xfrm>
            <a:off x="5600419" y="1016538"/>
            <a:ext cx="2743200" cy="1200329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l">
              <a:lnSpc>
                <a:spcPct val="100000"/>
              </a:lnSpc>
            </a:pPr>
            <a:r>
              <a:rPr lang="de-DE" b="1" dirty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ea typeface="Arial" panose="02000000000000000000" pitchFamily="2" charset="0"/>
                <a:cs typeface="Arial" panose="020B0604020202020204" pitchFamily="34" charset="0"/>
              </a:rPr>
              <a:t>Patient Database</a:t>
            </a:r>
          </a:p>
          <a:p>
            <a:pPr algn="l">
              <a:lnSpc>
                <a:spcPct val="100000"/>
              </a:lnSpc>
            </a:pPr>
            <a:r>
              <a:rPr lang="de-DE" dirty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ea typeface="Arial" panose="02000000000000000000" pitchFamily="2" charset="0"/>
                <a:cs typeface="Arial" panose="020B0604020202020204" pitchFamily="34" charset="0"/>
              </a:rPr>
              <a:t>12 example cases</a:t>
            </a:r>
          </a:p>
          <a:p>
            <a:pPr algn="l">
              <a:lnSpc>
                <a:spcPct val="100000"/>
              </a:lnSpc>
            </a:pPr>
            <a:r>
              <a:rPr lang="de-DE" dirty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ea typeface="Arial" panose="02000000000000000000" pitchFamily="2" charset="0"/>
                <a:cs typeface="Arial" panose="020B0604020202020204" pitchFamily="34" charset="0"/>
              </a:rPr>
              <a:t>  </a:t>
            </a:r>
            <a:r>
              <a:rPr lang="de-DE" b="0" dirty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ea typeface="Arial" panose="02000000000000000000" pitchFamily="2" charset="0"/>
                <a:cs typeface="Arial" panose="020B0604020202020204" pitchFamily="34" charset="0"/>
              </a:rPr>
              <a:t>3 descriptive attributes</a:t>
            </a:r>
          </a:p>
          <a:p>
            <a:pPr algn="l">
              <a:lnSpc>
                <a:spcPct val="100000"/>
              </a:lnSpc>
            </a:pPr>
            <a:r>
              <a:rPr lang="de-DE" dirty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ea typeface="Arial" panose="02000000000000000000" pitchFamily="2" charset="0"/>
                <a:cs typeface="Arial" panose="020B0604020202020204" pitchFamily="34" charset="0"/>
              </a:rPr>
              <a:t>  1 class target</a:t>
            </a:r>
            <a:endParaRPr lang="de-DE" b="0" dirty="0">
              <a:solidFill>
                <a:schemeClr val="tx1">
                  <a:lumMod val="75000"/>
                </a:schemeClr>
              </a:solidFill>
              <a:latin typeface="Arial" panose="020B0604020202020204" pitchFamily="34" charset="0"/>
              <a:ea typeface="Arial" panose="02000000000000000000" pitchFamily="2" charset="0"/>
              <a:cs typeface="Arial" panose="020B0604020202020204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285F16C-FE5F-474C-95D9-574CEAEABD40}"/>
              </a:ext>
            </a:extLst>
          </p:cNvPr>
          <p:cNvSpPr txBox="1"/>
          <p:nvPr/>
        </p:nvSpPr>
        <p:spPr>
          <a:xfrm>
            <a:off x="5600419" y="3479418"/>
            <a:ext cx="3348124" cy="1200329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l">
              <a:lnSpc>
                <a:spcPct val="100000"/>
              </a:lnSpc>
            </a:pPr>
            <a:r>
              <a:rPr lang="de-DE" b="1" dirty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ea typeface="Arial" panose="02000000000000000000" pitchFamily="2" charset="0"/>
                <a:cs typeface="Arial" panose="020B0604020202020204" pitchFamily="34" charset="0"/>
              </a:rPr>
              <a:t>Assignment of drug</a:t>
            </a:r>
          </a:p>
          <a:p>
            <a:pPr algn="l">
              <a:lnSpc>
                <a:spcPct val="100000"/>
              </a:lnSpc>
            </a:pPr>
            <a:r>
              <a:rPr lang="de-DE" dirty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ea typeface="Arial" panose="02000000000000000000" pitchFamily="2" charset="0"/>
                <a:cs typeface="Arial" panose="020B0604020202020204" pitchFamily="34" charset="0"/>
              </a:rPr>
              <a:t>(without attributes) </a:t>
            </a:r>
          </a:p>
          <a:p>
            <a:pPr algn="l">
              <a:lnSpc>
                <a:spcPct val="100000"/>
              </a:lnSpc>
            </a:pPr>
            <a:r>
              <a:rPr lang="de-DE" b="0" dirty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ea typeface="Arial" panose="02000000000000000000" pitchFamily="2" charset="0"/>
                <a:cs typeface="Arial" panose="020B0604020202020204" pitchFamily="34" charset="0"/>
              </a:rPr>
              <a:t>Always assign majority drug</a:t>
            </a:r>
          </a:p>
          <a:p>
            <a:pPr algn="l">
              <a:lnSpc>
                <a:spcPct val="100000"/>
              </a:lnSpc>
            </a:pPr>
            <a:r>
              <a:rPr lang="de-DE" b="1" dirty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ea typeface="Arial" panose="02000000000000000000" pitchFamily="2" charset="0"/>
                <a:cs typeface="Arial" panose="020B0604020202020204" pitchFamily="34" charset="0"/>
              </a:rPr>
              <a:t>50% correct </a:t>
            </a:r>
            <a:r>
              <a:rPr lang="de-DE" b="0" dirty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ea typeface="Arial" panose="02000000000000000000" pitchFamily="2" charset="0"/>
                <a:cs typeface="Arial" panose="020B0604020202020204" pitchFamily="34" charset="0"/>
              </a:rPr>
              <a:t>(6 /</a:t>
            </a:r>
            <a:r>
              <a:rPr lang="de-DE" dirty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ea typeface="Arial" panose="02000000000000000000" pitchFamily="2" charset="0"/>
                <a:cs typeface="Arial" panose="020B0604020202020204" pitchFamily="34" charset="0"/>
              </a:rPr>
              <a:t>12 cases)</a:t>
            </a:r>
            <a:endParaRPr lang="de-DE" b="0" dirty="0">
              <a:solidFill>
                <a:schemeClr val="tx1">
                  <a:lumMod val="75000"/>
                </a:schemeClr>
              </a:solidFill>
              <a:latin typeface="Arial" panose="020B0604020202020204" pitchFamily="34" charset="0"/>
              <a:ea typeface="Arial" panose="02000000000000000000" pitchFamily="2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804859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7AC305-4B0B-4D0F-B962-C4C064D2CC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Building a tree: selecting test attributes</a:t>
            </a:r>
            <a:endParaRPr lang="en-GB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6AE4D38-C2A6-4A1A-8C1B-52229A7A0F96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15C29056-5AFA-7949-831A-3EC086771171}" type="slidenum">
              <a:rPr lang="de-DE" smtClean="0"/>
              <a:pPr/>
              <a:t>19</a:t>
            </a:fld>
            <a:endParaRPr lang="de-DE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1E62D1A-5BA5-4AE7-B66D-3AAA5599DA0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60001" y="900000"/>
            <a:ext cx="4212000" cy="4307679"/>
          </a:xfrm>
        </p:spPr>
        <p:txBody>
          <a:bodyPr/>
          <a:lstStyle/>
          <a:p>
            <a:r>
              <a:rPr lang="de-DE" b="1" dirty="0"/>
              <a:t>Sex</a:t>
            </a:r>
            <a:r>
              <a:rPr lang="de-DE" dirty="0"/>
              <a:t> of the patient</a:t>
            </a:r>
          </a:p>
          <a:p>
            <a:pPr lvl="1"/>
            <a:r>
              <a:rPr lang="de-DE" dirty="0"/>
              <a:t>Male vs. Female</a:t>
            </a:r>
          </a:p>
          <a:p>
            <a:pPr lvl="1"/>
            <a:endParaRPr lang="de-DE" dirty="0"/>
          </a:p>
          <a:p>
            <a:pPr lvl="1"/>
            <a:endParaRPr lang="de-DE" dirty="0"/>
          </a:p>
          <a:p>
            <a:pPr marL="44450" indent="0">
              <a:buNone/>
            </a:pPr>
            <a:r>
              <a:rPr lang="de-DE" b="1" dirty="0"/>
              <a:t>Assignment of Drug</a:t>
            </a:r>
          </a:p>
          <a:p>
            <a:pPr marL="44450" indent="0">
              <a:buNone/>
            </a:pPr>
            <a:r>
              <a:rPr lang="de-DE" sz="1600" dirty="0"/>
              <a:t>Male: 		50% correct 	(3/6 cases)</a:t>
            </a:r>
          </a:p>
          <a:p>
            <a:pPr marL="44450" indent="0">
              <a:buNone/>
            </a:pPr>
            <a:r>
              <a:rPr lang="de-DE" sz="1600" dirty="0"/>
              <a:t>Female: 	50% correct 	(3/6 cases)</a:t>
            </a:r>
          </a:p>
          <a:p>
            <a:pPr marL="44450" indent="0">
              <a:buNone/>
            </a:pPr>
            <a:r>
              <a:rPr lang="de-DE" sz="1600" dirty="0"/>
              <a:t>Total: 		</a:t>
            </a:r>
            <a:r>
              <a:rPr lang="de-DE" sz="1600" b="1" dirty="0"/>
              <a:t>50% correct </a:t>
            </a:r>
            <a:r>
              <a:rPr lang="de-DE" sz="1600" dirty="0"/>
              <a:t>	(6/12 cases)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4CACF910-376F-4A20-9166-7DE9BC4A417D}"/>
              </a:ext>
            </a:extLst>
          </p:cNvPr>
          <p:cNvCxnSpPr>
            <a:cxnSpLocks/>
          </p:cNvCxnSpPr>
          <p:nvPr/>
        </p:nvCxnSpPr>
        <p:spPr>
          <a:xfrm flipV="1">
            <a:off x="358775" y="3107987"/>
            <a:ext cx="4119587" cy="38912"/>
          </a:xfrm>
          <a:prstGeom prst="line">
            <a:avLst/>
          </a:prstGeom>
          <a:ln w="19050" cap="rnd" cmpd="sng">
            <a:solidFill>
              <a:srgbClr val="92AEBC"/>
            </a:solidFill>
            <a:prstDash val="solid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CB7CC070-F2C6-4C96-98BF-B2852E42007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44406736"/>
              </p:ext>
            </p:extLst>
          </p:nvPr>
        </p:nvGraphicFramePr>
        <p:xfrm>
          <a:off x="5480945" y="849039"/>
          <a:ext cx="2928617" cy="4358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6273">
                  <a:extLst>
                    <a:ext uri="{9D8B030D-6E8A-4147-A177-3AD203B41FA5}">
                      <a16:colId xmlns:a16="http://schemas.microsoft.com/office/drawing/2014/main" val="2411907428"/>
                    </a:ext>
                  </a:extLst>
                </a:gridCol>
                <a:gridCol w="760972">
                  <a:extLst>
                    <a:ext uri="{9D8B030D-6E8A-4147-A177-3AD203B41FA5}">
                      <a16:colId xmlns:a16="http://schemas.microsoft.com/office/drawing/2014/main" val="1028034906"/>
                    </a:ext>
                  </a:extLst>
                </a:gridCol>
                <a:gridCol w="721001">
                  <a:extLst>
                    <a:ext uri="{9D8B030D-6E8A-4147-A177-3AD203B41FA5}">
                      <a16:colId xmlns:a16="http://schemas.microsoft.com/office/drawing/2014/main" val="684143948"/>
                    </a:ext>
                  </a:extLst>
                </a:gridCol>
                <a:gridCol w="990371">
                  <a:extLst>
                    <a:ext uri="{9D8B030D-6E8A-4147-A177-3AD203B41FA5}">
                      <a16:colId xmlns:a16="http://schemas.microsoft.com/office/drawing/2014/main" val="2324083267"/>
                    </a:ext>
                  </a:extLst>
                </a:gridCol>
              </a:tblGrid>
              <a:tr h="216025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No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Sex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Drug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Assigned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98052464"/>
                  </a:ext>
                </a:extLst>
              </a:tr>
              <a:tr h="238814">
                <a:tc>
                  <a:txBody>
                    <a:bodyPr/>
                    <a:lstStyle/>
                    <a:p>
                      <a:r>
                        <a:rPr lang="en-US" sz="16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male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90388205"/>
                  </a:ext>
                </a:extLst>
              </a:tr>
              <a:tr h="238814">
                <a:tc>
                  <a:txBody>
                    <a:bodyPr/>
                    <a:lstStyle/>
                    <a:p>
                      <a:r>
                        <a:rPr lang="en-US" sz="1600" dirty="0"/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male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01171666"/>
                  </a:ext>
                </a:extLst>
              </a:tr>
              <a:tr h="238814">
                <a:tc>
                  <a:txBody>
                    <a:bodyPr/>
                    <a:lstStyle/>
                    <a:p>
                      <a:r>
                        <a:rPr lang="en-US" sz="1600" dirty="0"/>
                        <a:t>12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male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23398519"/>
                  </a:ext>
                </a:extLst>
              </a:tr>
              <a:tr h="238814">
                <a:tc>
                  <a:txBody>
                    <a:bodyPr/>
                    <a:lstStyle/>
                    <a:p>
                      <a:r>
                        <a:rPr lang="en-US" sz="1600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male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60731776"/>
                  </a:ext>
                </a:extLst>
              </a:tr>
              <a:tr h="238814">
                <a:tc>
                  <a:txBody>
                    <a:bodyPr/>
                    <a:lstStyle/>
                    <a:p>
                      <a:r>
                        <a:rPr lang="en-US" sz="1600" dirty="0"/>
                        <a:t>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male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84285286"/>
                  </a:ext>
                </a:extLst>
              </a:tr>
              <a:tr h="238814">
                <a:tc>
                  <a:txBody>
                    <a:bodyPr/>
                    <a:lstStyle/>
                    <a:p>
                      <a:r>
                        <a:rPr lang="en-US" sz="1600" dirty="0"/>
                        <a:t>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male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60131360"/>
                  </a:ext>
                </a:extLst>
              </a:tr>
              <a:tr h="238814">
                <a:tc>
                  <a:txBody>
                    <a:bodyPr/>
                    <a:lstStyle/>
                    <a:p>
                      <a:r>
                        <a:rPr lang="en-US" sz="1600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female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B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15586497"/>
                  </a:ext>
                </a:extLst>
              </a:tr>
              <a:tr h="238814">
                <a:tc>
                  <a:txBody>
                    <a:bodyPr/>
                    <a:lstStyle/>
                    <a:p>
                      <a:r>
                        <a:rPr lang="en-US" sz="1600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female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B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26559259"/>
                  </a:ext>
                </a:extLst>
              </a:tr>
              <a:tr h="238814">
                <a:tc>
                  <a:txBody>
                    <a:bodyPr/>
                    <a:lstStyle/>
                    <a:p>
                      <a:r>
                        <a:rPr lang="en-US" sz="1600" dirty="0"/>
                        <a:t>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female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B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70213888"/>
                  </a:ext>
                </a:extLst>
              </a:tr>
              <a:tr h="238814">
                <a:tc>
                  <a:txBody>
                    <a:bodyPr/>
                    <a:lstStyle/>
                    <a:p>
                      <a:r>
                        <a:rPr lang="en-US" sz="1600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female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B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00446912"/>
                  </a:ext>
                </a:extLst>
              </a:tr>
              <a:tr h="238814">
                <a:tc>
                  <a:txBody>
                    <a:bodyPr/>
                    <a:lstStyle/>
                    <a:p>
                      <a:r>
                        <a:rPr lang="en-US" sz="1600" dirty="0"/>
                        <a:t>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female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B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83094970"/>
                  </a:ext>
                </a:extLst>
              </a:tr>
              <a:tr h="238814">
                <a:tc>
                  <a:txBody>
                    <a:bodyPr/>
                    <a:lstStyle/>
                    <a:p>
                      <a:r>
                        <a:rPr lang="en-US" sz="1600" dirty="0"/>
                        <a:t>11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female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B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79704695"/>
                  </a:ext>
                </a:extLst>
              </a:tr>
            </a:tbl>
          </a:graphicData>
        </a:graphic>
      </p:graphicFrame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553318D4-199E-469C-AB44-47502684E93E}"/>
              </a:ext>
            </a:extLst>
          </p:cNvPr>
          <p:cNvCxnSpPr>
            <a:cxnSpLocks/>
          </p:cNvCxnSpPr>
          <p:nvPr/>
        </p:nvCxnSpPr>
        <p:spPr>
          <a:xfrm>
            <a:off x="5267528" y="3205263"/>
            <a:ext cx="3337696" cy="0"/>
          </a:xfrm>
          <a:prstGeom prst="line">
            <a:avLst/>
          </a:prstGeom>
          <a:ln w="57150" cap="rnd" cmpd="sng">
            <a:solidFill>
              <a:srgbClr val="92AEBC"/>
            </a:solidFill>
            <a:prstDash val="solid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Speech Bubble: Rectangle with Corners Rounded 18">
            <a:extLst>
              <a:ext uri="{FF2B5EF4-FFF2-40B4-BE49-F238E27FC236}">
                <a16:creationId xmlns:a16="http://schemas.microsoft.com/office/drawing/2014/main" id="{CF8405EB-1792-428B-AFDC-CA413F6E2E52}"/>
              </a:ext>
            </a:extLst>
          </p:cNvPr>
          <p:cNvSpPr/>
          <p:nvPr/>
        </p:nvSpPr>
        <p:spPr>
          <a:xfrm>
            <a:off x="1483468" y="4022387"/>
            <a:ext cx="1760706" cy="612648"/>
          </a:xfrm>
          <a:prstGeom prst="wedgeRoundRectCallout">
            <a:avLst>
              <a:gd name="adj1" fmla="val -17794"/>
              <a:gd name="adj2" fmla="val -128037"/>
              <a:gd name="adj3" fmla="val 16667"/>
            </a:avLst>
          </a:prstGeom>
          <a:noFill/>
          <a:ln w="19050">
            <a:solidFill>
              <a:srgbClr val="92AEB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600" dirty="0">
                <a:ln w="0">
                  <a:noFill/>
                </a:ln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Not that much of an improvement</a:t>
            </a:r>
            <a:endParaRPr lang="en-GB" sz="1600" dirty="0">
              <a:ln w="0">
                <a:noFill/>
              </a:ln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251067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0E71552-C389-BC42-9A18-D2A980D695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Summary of this lesson</a:t>
            </a:r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858E7BB0-40B7-144C-B3A3-85E2252B0F0F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15C29056-5AFA-7949-831A-3EC086771171}" type="slidenum">
              <a:rPr lang="de-DE" smtClean="0"/>
              <a:pPr/>
              <a:t>2</a:t>
            </a:fld>
            <a:endParaRPr lang="de-DE" dirty="0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3AD08A6C-DCF9-6F49-A80A-91206B1C91E4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60000" y="2492393"/>
            <a:ext cx="8378825" cy="2715286"/>
          </a:xfrm>
        </p:spPr>
        <p:txBody>
          <a:bodyPr/>
          <a:lstStyle/>
          <a:p>
            <a:pPr marL="6350" indent="0" algn="ctr">
              <a:buNone/>
            </a:pPr>
            <a:r>
              <a:rPr lang="en-US" i="1" dirty="0"/>
              <a:t>“Numbers have an important story to tell. They rely on you to give them a voice”</a:t>
            </a:r>
            <a:r>
              <a:rPr lang="de-DE" i="1" dirty="0"/>
              <a:t/>
            </a:r>
            <a:br>
              <a:rPr lang="de-DE" i="1" dirty="0"/>
            </a:br>
            <a:r>
              <a:rPr lang="de-DE" i="1" dirty="0"/>
              <a:t>-Stephen Few</a:t>
            </a:r>
          </a:p>
          <a:p>
            <a:pPr algn="ctr"/>
            <a:endParaRPr lang="de-DE" dirty="0"/>
          </a:p>
          <a:p>
            <a:pPr marL="6350" indent="0" algn="ctr">
              <a:buNone/>
            </a:pPr>
            <a:r>
              <a:rPr lang="de-DE" dirty="0"/>
              <a:t>Can we </a:t>
            </a:r>
            <a:r>
              <a:rPr lang="de-DE" i="1" dirty="0"/>
              <a:t>explain</a:t>
            </a:r>
            <a:r>
              <a:rPr lang="de-DE" dirty="0"/>
              <a:t> the data?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59CA40F-60A9-4013-BBCE-F1646B53AC98}"/>
              </a:ext>
            </a:extLst>
          </p:cNvPr>
          <p:cNvSpPr txBox="1"/>
          <p:nvPr/>
        </p:nvSpPr>
        <p:spPr>
          <a:xfrm>
            <a:off x="558052" y="4795554"/>
            <a:ext cx="8047172" cy="369332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de-DE" i="1" dirty="0"/>
              <a:t>*This lesson refers to chapter 8 of the GIDS book</a:t>
            </a:r>
          </a:p>
        </p:txBody>
      </p:sp>
    </p:spTree>
    <p:extLst>
      <p:ext uri="{BB962C8B-B14F-4D97-AF65-F5344CB8AC3E}">
        <p14:creationId xmlns:p14="http://schemas.microsoft.com/office/powerpoint/2010/main" val="40339735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0352FFA1-29FD-4DB0-80C8-9307168FF54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19263054"/>
              </p:ext>
            </p:extLst>
          </p:nvPr>
        </p:nvGraphicFramePr>
        <p:xfrm>
          <a:off x="5345310" y="900000"/>
          <a:ext cx="3259914" cy="4358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6177">
                  <a:extLst>
                    <a:ext uri="{9D8B030D-6E8A-4147-A177-3AD203B41FA5}">
                      <a16:colId xmlns:a16="http://schemas.microsoft.com/office/drawing/2014/main" val="2411907428"/>
                    </a:ext>
                  </a:extLst>
                </a:gridCol>
                <a:gridCol w="1000327">
                  <a:extLst>
                    <a:ext uri="{9D8B030D-6E8A-4147-A177-3AD203B41FA5}">
                      <a16:colId xmlns:a16="http://schemas.microsoft.com/office/drawing/2014/main" val="4225728222"/>
                    </a:ext>
                  </a:extLst>
                </a:gridCol>
                <a:gridCol w="801461">
                  <a:extLst>
                    <a:ext uri="{9D8B030D-6E8A-4147-A177-3AD203B41FA5}">
                      <a16:colId xmlns:a16="http://schemas.microsoft.com/office/drawing/2014/main" val="684143948"/>
                    </a:ext>
                  </a:extLst>
                </a:gridCol>
                <a:gridCol w="1001949">
                  <a:extLst>
                    <a:ext uri="{9D8B030D-6E8A-4147-A177-3AD203B41FA5}">
                      <a16:colId xmlns:a16="http://schemas.microsoft.com/office/drawing/2014/main" val="3737344934"/>
                    </a:ext>
                  </a:extLst>
                </a:gridCol>
              </a:tblGrid>
              <a:tr h="216025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No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Blood pr.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Drug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Assigned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98052464"/>
                  </a:ext>
                </a:extLst>
              </a:tr>
              <a:tr h="238814">
                <a:tc>
                  <a:txBody>
                    <a:bodyPr/>
                    <a:lstStyle/>
                    <a:p>
                      <a:r>
                        <a:rPr lang="en-US" sz="1600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high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54638844"/>
                  </a:ext>
                </a:extLst>
              </a:tr>
              <a:tr h="238814">
                <a:tc>
                  <a:txBody>
                    <a:bodyPr/>
                    <a:lstStyle/>
                    <a:p>
                      <a:r>
                        <a:rPr lang="en-US" sz="1600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high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51890366"/>
                  </a:ext>
                </a:extLst>
              </a:tr>
              <a:tr h="238814">
                <a:tc>
                  <a:txBody>
                    <a:bodyPr/>
                    <a:lstStyle/>
                    <a:p>
                      <a:r>
                        <a:rPr lang="en-US" sz="1600" dirty="0"/>
                        <a:t>12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high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3210065"/>
                  </a:ext>
                </a:extLst>
              </a:tr>
              <a:tr h="238814">
                <a:tc>
                  <a:txBody>
                    <a:bodyPr/>
                    <a:lstStyle/>
                    <a:p>
                      <a:r>
                        <a:rPr lang="en-US" sz="1600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normal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00446912"/>
                  </a:ext>
                </a:extLst>
              </a:tr>
              <a:tr h="238814">
                <a:tc>
                  <a:txBody>
                    <a:bodyPr/>
                    <a:lstStyle/>
                    <a:p>
                      <a:r>
                        <a:rPr lang="en-US" sz="1600" dirty="0"/>
                        <a:t>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normal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83094970"/>
                  </a:ext>
                </a:extLst>
              </a:tr>
              <a:tr h="238814">
                <a:tc>
                  <a:txBody>
                    <a:bodyPr/>
                    <a:lstStyle/>
                    <a:p>
                      <a:r>
                        <a:rPr lang="en-US" sz="1600" dirty="0"/>
                        <a:t>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normal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93704813"/>
                  </a:ext>
                </a:extLst>
              </a:tr>
              <a:tr h="238814">
                <a:tc>
                  <a:txBody>
                    <a:bodyPr/>
                    <a:lstStyle/>
                    <a:p>
                      <a:r>
                        <a:rPr lang="en-US" sz="16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normal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14246836"/>
                  </a:ext>
                </a:extLst>
              </a:tr>
              <a:tr h="238814">
                <a:tc>
                  <a:txBody>
                    <a:bodyPr/>
                    <a:lstStyle/>
                    <a:p>
                      <a:r>
                        <a:rPr lang="en-US" sz="1600" dirty="0"/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normal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77611149"/>
                  </a:ext>
                </a:extLst>
              </a:tr>
              <a:tr h="238814">
                <a:tc>
                  <a:txBody>
                    <a:bodyPr/>
                    <a:lstStyle/>
                    <a:p>
                      <a:r>
                        <a:rPr lang="en-US" sz="1600" dirty="0"/>
                        <a:t>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normal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50199416"/>
                  </a:ext>
                </a:extLst>
              </a:tr>
              <a:tr h="238814">
                <a:tc>
                  <a:txBody>
                    <a:bodyPr/>
                    <a:lstStyle/>
                    <a:p>
                      <a:r>
                        <a:rPr lang="en-US" sz="1600" dirty="0"/>
                        <a:t>11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low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B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79704695"/>
                  </a:ext>
                </a:extLst>
              </a:tr>
              <a:tr h="238814">
                <a:tc>
                  <a:txBody>
                    <a:bodyPr/>
                    <a:lstStyle/>
                    <a:p>
                      <a:r>
                        <a:rPr lang="en-US" sz="1600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low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B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80851604"/>
                  </a:ext>
                </a:extLst>
              </a:tr>
              <a:tr h="238814">
                <a:tc>
                  <a:txBody>
                    <a:bodyPr/>
                    <a:lstStyle/>
                    <a:p>
                      <a:r>
                        <a:rPr lang="en-US" sz="1600" dirty="0"/>
                        <a:t>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low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B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94854850"/>
                  </a:ext>
                </a:extLst>
              </a:tr>
            </a:tbl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A67AC305-4B0B-4D0F-B962-C4C064D2CC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Building a tree: selecting test attributes</a:t>
            </a:r>
            <a:endParaRPr lang="en-GB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6AE4D38-C2A6-4A1A-8C1B-52229A7A0F96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15C29056-5AFA-7949-831A-3EC086771171}" type="slidenum">
              <a:rPr lang="de-DE" smtClean="0"/>
              <a:pPr/>
              <a:t>20</a:t>
            </a:fld>
            <a:endParaRPr lang="de-DE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1E62D1A-5BA5-4AE7-B66D-3AAA5599DA0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60001" y="900000"/>
            <a:ext cx="4212000" cy="4307679"/>
          </a:xfrm>
        </p:spPr>
        <p:txBody>
          <a:bodyPr/>
          <a:lstStyle/>
          <a:p>
            <a:r>
              <a:rPr lang="de-DE" dirty="0"/>
              <a:t>Let‘s try with </a:t>
            </a:r>
            <a:r>
              <a:rPr lang="de-DE" b="1" dirty="0"/>
              <a:t>Blood Pressure</a:t>
            </a:r>
          </a:p>
          <a:p>
            <a:pPr lvl="1"/>
            <a:r>
              <a:rPr lang="de-DE" dirty="0"/>
              <a:t>High vs. Normal vs. Low</a:t>
            </a:r>
          </a:p>
          <a:p>
            <a:pPr lvl="1"/>
            <a:endParaRPr lang="de-DE" dirty="0"/>
          </a:p>
          <a:p>
            <a:pPr lvl="1"/>
            <a:endParaRPr lang="de-DE" dirty="0"/>
          </a:p>
          <a:p>
            <a:pPr marL="44450" indent="0">
              <a:buNone/>
            </a:pPr>
            <a:r>
              <a:rPr lang="de-DE" b="1" dirty="0"/>
              <a:t>Assignment of Drug</a:t>
            </a:r>
          </a:p>
          <a:p>
            <a:pPr marL="44450" indent="0">
              <a:buNone/>
            </a:pPr>
            <a:r>
              <a:rPr lang="de-DE" sz="1600" dirty="0"/>
              <a:t>High: 		100% correct 	(3/3 cases)</a:t>
            </a:r>
          </a:p>
          <a:p>
            <a:pPr marL="44450" indent="0">
              <a:buNone/>
            </a:pPr>
            <a:r>
              <a:rPr lang="de-DE" sz="1600" dirty="0"/>
              <a:t>Normal: 	  50% correct 	(3/6 cases)</a:t>
            </a:r>
          </a:p>
          <a:p>
            <a:pPr marL="44450" indent="0">
              <a:buNone/>
            </a:pPr>
            <a:r>
              <a:rPr lang="de-DE" sz="1600" dirty="0"/>
              <a:t>Low: 		100% correct 	(3/3 cases)</a:t>
            </a:r>
          </a:p>
          <a:p>
            <a:pPr marL="44450" indent="0">
              <a:buNone/>
            </a:pPr>
            <a:r>
              <a:rPr lang="de-DE" sz="1600" dirty="0"/>
              <a:t>Total: 		</a:t>
            </a:r>
            <a:r>
              <a:rPr lang="de-DE" sz="1600" b="1" dirty="0"/>
              <a:t>75% correct </a:t>
            </a:r>
            <a:r>
              <a:rPr lang="de-DE" sz="1600" dirty="0"/>
              <a:t>	(9/12 cases)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4CACF910-376F-4A20-9166-7DE9BC4A417D}"/>
              </a:ext>
            </a:extLst>
          </p:cNvPr>
          <p:cNvCxnSpPr>
            <a:cxnSpLocks/>
          </p:cNvCxnSpPr>
          <p:nvPr/>
        </p:nvCxnSpPr>
        <p:spPr>
          <a:xfrm flipV="1">
            <a:off x="360001" y="3453318"/>
            <a:ext cx="4119587" cy="38912"/>
          </a:xfrm>
          <a:prstGeom prst="line">
            <a:avLst/>
          </a:prstGeom>
          <a:ln w="19050" cap="rnd" cmpd="sng">
            <a:solidFill>
              <a:srgbClr val="92AEBC"/>
            </a:solidFill>
            <a:prstDash val="solid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553318D4-199E-469C-AB44-47502684E93E}"/>
              </a:ext>
            </a:extLst>
          </p:cNvPr>
          <p:cNvCxnSpPr>
            <a:cxnSpLocks/>
          </p:cNvCxnSpPr>
          <p:nvPr/>
        </p:nvCxnSpPr>
        <p:spPr>
          <a:xfrm>
            <a:off x="5306419" y="2247090"/>
            <a:ext cx="3337696" cy="0"/>
          </a:xfrm>
          <a:prstGeom prst="line">
            <a:avLst/>
          </a:prstGeom>
          <a:ln w="57150" cap="rnd" cmpd="sng">
            <a:solidFill>
              <a:srgbClr val="92AEBC"/>
            </a:solidFill>
            <a:prstDash val="solid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Speech Bubble: Rectangle with Corners Rounded 18">
            <a:extLst>
              <a:ext uri="{FF2B5EF4-FFF2-40B4-BE49-F238E27FC236}">
                <a16:creationId xmlns:a16="http://schemas.microsoft.com/office/drawing/2014/main" id="{CF8405EB-1792-428B-AFDC-CA413F6E2E52}"/>
              </a:ext>
            </a:extLst>
          </p:cNvPr>
          <p:cNvSpPr/>
          <p:nvPr/>
        </p:nvSpPr>
        <p:spPr>
          <a:xfrm>
            <a:off x="1697476" y="4168302"/>
            <a:ext cx="880353" cy="291830"/>
          </a:xfrm>
          <a:prstGeom prst="wedgeRoundRectCallout">
            <a:avLst>
              <a:gd name="adj1" fmla="val -14479"/>
              <a:gd name="adj2" fmla="val -156370"/>
              <a:gd name="adj3" fmla="val 16667"/>
            </a:avLst>
          </a:prstGeom>
          <a:noFill/>
          <a:ln w="19050">
            <a:solidFill>
              <a:srgbClr val="92AEB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600" dirty="0">
                <a:ln w="0"/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Better!</a:t>
            </a:r>
            <a:endParaRPr lang="en-GB" sz="1600" dirty="0">
              <a:ln w="0"/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3D16008F-6AEB-405C-A84F-788B6AE9D65E}"/>
              </a:ext>
            </a:extLst>
          </p:cNvPr>
          <p:cNvCxnSpPr>
            <a:cxnSpLocks/>
          </p:cNvCxnSpPr>
          <p:nvPr/>
        </p:nvCxnSpPr>
        <p:spPr>
          <a:xfrm>
            <a:off x="5306419" y="4247745"/>
            <a:ext cx="3337696" cy="0"/>
          </a:xfrm>
          <a:prstGeom prst="line">
            <a:avLst/>
          </a:prstGeom>
          <a:ln w="57150" cap="rnd" cmpd="sng">
            <a:solidFill>
              <a:srgbClr val="92AEBC"/>
            </a:solidFill>
            <a:prstDash val="solid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626571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1560FFEA-ED0F-49E6-90A3-96F91660F0C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44499942"/>
              </p:ext>
            </p:extLst>
          </p:nvPr>
        </p:nvGraphicFramePr>
        <p:xfrm>
          <a:off x="5498389" y="874764"/>
          <a:ext cx="2800208" cy="4358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89053">
                  <a:extLst>
                    <a:ext uri="{9D8B030D-6E8A-4147-A177-3AD203B41FA5}">
                      <a16:colId xmlns:a16="http://schemas.microsoft.com/office/drawing/2014/main" val="2411907428"/>
                    </a:ext>
                  </a:extLst>
                </a:gridCol>
                <a:gridCol w="672044">
                  <a:extLst>
                    <a:ext uri="{9D8B030D-6E8A-4147-A177-3AD203B41FA5}">
                      <a16:colId xmlns:a16="http://schemas.microsoft.com/office/drawing/2014/main" val="450771752"/>
                    </a:ext>
                  </a:extLst>
                </a:gridCol>
                <a:gridCol w="637161">
                  <a:extLst>
                    <a:ext uri="{9D8B030D-6E8A-4147-A177-3AD203B41FA5}">
                      <a16:colId xmlns:a16="http://schemas.microsoft.com/office/drawing/2014/main" val="684143948"/>
                    </a:ext>
                  </a:extLst>
                </a:gridCol>
                <a:gridCol w="1001950">
                  <a:extLst>
                    <a:ext uri="{9D8B030D-6E8A-4147-A177-3AD203B41FA5}">
                      <a16:colId xmlns:a16="http://schemas.microsoft.com/office/drawing/2014/main" val="3761242860"/>
                    </a:ext>
                  </a:extLst>
                </a:gridCol>
              </a:tblGrid>
              <a:tr h="216025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No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Age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Drug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Assigned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98052464"/>
                  </a:ext>
                </a:extLst>
              </a:tr>
              <a:tr h="238814">
                <a:tc>
                  <a:txBody>
                    <a:bodyPr/>
                    <a:lstStyle/>
                    <a:p>
                      <a:r>
                        <a:rPr lang="en-US" sz="16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90388205"/>
                  </a:ext>
                </a:extLst>
              </a:tr>
              <a:tr h="238814">
                <a:tc>
                  <a:txBody>
                    <a:bodyPr/>
                    <a:lstStyle/>
                    <a:p>
                      <a:r>
                        <a:rPr lang="en-US" sz="1600" dirty="0"/>
                        <a:t>11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26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48255831"/>
                  </a:ext>
                </a:extLst>
              </a:tr>
              <a:tr h="238814">
                <a:tc>
                  <a:txBody>
                    <a:bodyPr/>
                    <a:lstStyle/>
                    <a:p>
                      <a:r>
                        <a:rPr lang="en-US" sz="1600" dirty="0"/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29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50534355"/>
                  </a:ext>
                </a:extLst>
              </a:tr>
              <a:tr h="238814">
                <a:tc>
                  <a:txBody>
                    <a:bodyPr/>
                    <a:lstStyle/>
                    <a:p>
                      <a:r>
                        <a:rPr lang="en-US" sz="1600" dirty="0"/>
                        <a:t>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30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28522702"/>
                  </a:ext>
                </a:extLst>
              </a:tr>
              <a:tr h="238814">
                <a:tc>
                  <a:txBody>
                    <a:bodyPr/>
                    <a:lstStyle/>
                    <a:p>
                      <a:r>
                        <a:rPr lang="en-US" sz="1600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33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27518768"/>
                  </a:ext>
                </a:extLst>
              </a:tr>
              <a:tr h="238814">
                <a:tc>
                  <a:txBody>
                    <a:bodyPr/>
                    <a:lstStyle/>
                    <a:p>
                      <a:r>
                        <a:rPr lang="en-US" sz="1600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37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57606901"/>
                  </a:ext>
                </a:extLst>
              </a:tr>
              <a:tr h="238814">
                <a:tc>
                  <a:txBody>
                    <a:bodyPr/>
                    <a:lstStyle/>
                    <a:p>
                      <a:r>
                        <a:rPr lang="en-US" sz="1600" dirty="0"/>
                        <a:t>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42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B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48749666"/>
                  </a:ext>
                </a:extLst>
              </a:tr>
              <a:tr h="238814">
                <a:tc>
                  <a:txBody>
                    <a:bodyPr/>
                    <a:lstStyle/>
                    <a:p>
                      <a:r>
                        <a:rPr lang="en-US" sz="1600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48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B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53964614"/>
                  </a:ext>
                </a:extLst>
              </a:tr>
              <a:tr h="238814">
                <a:tc>
                  <a:txBody>
                    <a:bodyPr/>
                    <a:lstStyle/>
                    <a:p>
                      <a:r>
                        <a:rPr lang="en-US" sz="1600" dirty="0"/>
                        <a:t>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52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B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83094970"/>
                  </a:ext>
                </a:extLst>
              </a:tr>
              <a:tr h="238814">
                <a:tc>
                  <a:txBody>
                    <a:bodyPr/>
                    <a:lstStyle/>
                    <a:p>
                      <a:r>
                        <a:rPr lang="en-US" sz="1600" dirty="0"/>
                        <a:t>12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54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B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04569246"/>
                  </a:ext>
                </a:extLst>
              </a:tr>
              <a:tr h="238814">
                <a:tc>
                  <a:txBody>
                    <a:bodyPr/>
                    <a:lstStyle/>
                    <a:p>
                      <a:r>
                        <a:rPr lang="en-US" sz="1600" dirty="0"/>
                        <a:t>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61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B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68105503"/>
                  </a:ext>
                </a:extLst>
              </a:tr>
              <a:tr h="238814">
                <a:tc>
                  <a:txBody>
                    <a:bodyPr/>
                    <a:lstStyle/>
                    <a:p>
                      <a:r>
                        <a:rPr lang="en-US" sz="1600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73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B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72833692"/>
                  </a:ext>
                </a:extLst>
              </a:tr>
            </a:tbl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A67AC305-4B0B-4D0F-B962-C4C064D2CC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Building a tree: selecting test attributes</a:t>
            </a:r>
            <a:endParaRPr lang="en-GB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6AE4D38-C2A6-4A1A-8C1B-52229A7A0F96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15C29056-5AFA-7949-831A-3EC086771171}" type="slidenum">
              <a:rPr lang="de-DE" smtClean="0"/>
              <a:pPr/>
              <a:t>21</a:t>
            </a:fld>
            <a:endParaRPr lang="de-DE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1E62D1A-5BA5-4AE7-B66D-3AAA5599DA0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60001" y="900000"/>
            <a:ext cx="4212000" cy="4307679"/>
          </a:xfrm>
        </p:spPr>
        <p:txBody>
          <a:bodyPr/>
          <a:lstStyle/>
          <a:p>
            <a:r>
              <a:rPr lang="de-DE" dirty="0"/>
              <a:t>Let‘s try with </a:t>
            </a:r>
            <a:r>
              <a:rPr lang="de-DE" b="1" dirty="0"/>
              <a:t>Age</a:t>
            </a:r>
          </a:p>
          <a:p>
            <a:pPr lvl="1"/>
            <a:r>
              <a:rPr lang="de-DE" dirty="0"/>
              <a:t>Sort according to Age</a:t>
            </a:r>
          </a:p>
          <a:p>
            <a:pPr lvl="1"/>
            <a:r>
              <a:rPr lang="de-DE" dirty="0"/>
              <a:t>Find best split on Age (ca. 40 years)</a:t>
            </a:r>
          </a:p>
          <a:p>
            <a:pPr marL="266700" lvl="1" indent="0">
              <a:buNone/>
            </a:pPr>
            <a:endParaRPr lang="de-DE" dirty="0"/>
          </a:p>
          <a:p>
            <a:pPr marL="44450" indent="0">
              <a:buNone/>
            </a:pPr>
            <a:r>
              <a:rPr lang="de-DE" b="1" dirty="0"/>
              <a:t>Assignment of Drug</a:t>
            </a:r>
          </a:p>
          <a:p>
            <a:pPr marL="44450" indent="0">
              <a:buNone/>
            </a:pPr>
            <a:r>
              <a:rPr lang="de-DE" sz="1600" dirty="0"/>
              <a:t>&lt;40: 		67% correct 	(4/6 cases)</a:t>
            </a:r>
          </a:p>
          <a:p>
            <a:pPr marL="44450" indent="0">
              <a:buNone/>
            </a:pPr>
            <a:r>
              <a:rPr lang="de-DE" sz="1600" dirty="0"/>
              <a:t>&gt;40: 		67% correct 	(4/6 cases)</a:t>
            </a:r>
          </a:p>
          <a:p>
            <a:pPr marL="44450" indent="0">
              <a:buNone/>
            </a:pPr>
            <a:r>
              <a:rPr lang="de-DE" sz="1600" dirty="0"/>
              <a:t>Total: 		</a:t>
            </a:r>
            <a:r>
              <a:rPr lang="de-DE" sz="1600" b="1" dirty="0"/>
              <a:t>67% correct </a:t>
            </a:r>
            <a:r>
              <a:rPr lang="de-DE" sz="1600" dirty="0"/>
              <a:t>	(8/12 cases)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4CACF910-376F-4A20-9166-7DE9BC4A417D}"/>
              </a:ext>
            </a:extLst>
          </p:cNvPr>
          <p:cNvCxnSpPr>
            <a:cxnSpLocks/>
          </p:cNvCxnSpPr>
          <p:nvPr/>
        </p:nvCxnSpPr>
        <p:spPr>
          <a:xfrm>
            <a:off x="299041" y="3152328"/>
            <a:ext cx="4119587" cy="0"/>
          </a:xfrm>
          <a:prstGeom prst="line">
            <a:avLst/>
          </a:prstGeom>
          <a:ln w="19050" cap="rnd" cmpd="sng">
            <a:solidFill>
              <a:srgbClr val="92AEBC"/>
            </a:solidFill>
            <a:prstDash val="solid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Speech Bubble: Rectangle with Corners Rounded 18">
            <a:extLst>
              <a:ext uri="{FF2B5EF4-FFF2-40B4-BE49-F238E27FC236}">
                <a16:creationId xmlns:a16="http://schemas.microsoft.com/office/drawing/2014/main" id="{CF8405EB-1792-428B-AFDC-CA413F6E2E52}"/>
              </a:ext>
            </a:extLst>
          </p:cNvPr>
          <p:cNvSpPr/>
          <p:nvPr/>
        </p:nvSpPr>
        <p:spPr>
          <a:xfrm>
            <a:off x="1780161" y="3914925"/>
            <a:ext cx="1440292" cy="530158"/>
          </a:xfrm>
          <a:prstGeom prst="wedgeRoundRectCallout">
            <a:avLst>
              <a:gd name="adj1" fmla="val -14479"/>
              <a:gd name="adj2" fmla="val -113251"/>
              <a:gd name="adj3" fmla="val 16667"/>
            </a:avLst>
          </a:prstGeom>
          <a:noFill/>
          <a:ln w="19050">
            <a:solidFill>
              <a:srgbClr val="92AEB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600" dirty="0">
                <a:ln w="0"/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Better, but not so much</a:t>
            </a:r>
            <a:endParaRPr lang="en-GB" sz="1600" dirty="0">
              <a:ln w="0"/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3D16008F-6AEB-405C-A84F-788B6AE9D65E}"/>
              </a:ext>
            </a:extLst>
          </p:cNvPr>
          <p:cNvCxnSpPr>
            <a:cxnSpLocks/>
          </p:cNvCxnSpPr>
          <p:nvPr/>
        </p:nvCxnSpPr>
        <p:spPr>
          <a:xfrm>
            <a:off x="5306419" y="3211749"/>
            <a:ext cx="3337696" cy="0"/>
          </a:xfrm>
          <a:prstGeom prst="line">
            <a:avLst/>
          </a:prstGeom>
          <a:ln w="57150" cap="rnd" cmpd="sng">
            <a:solidFill>
              <a:srgbClr val="92AEBC"/>
            </a:solidFill>
            <a:prstDash val="solid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20207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5D154A-569A-4BDA-877F-B14CCC007D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Another Example: Assignment of Drug to a Patient</a:t>
            </a:r>
            <a:endParaRPr lang="en-GB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0239730-2FB1-4884-99E1-C6C2CEFA719D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15C29056-5AFA-7949-831A-3EC086771171}" type="slidenum">
              <a:rPr lang="de-DE" smtClean="0"/>
              <a:pPr/>
              <a:t>22</a:t>
            </a:fld>
            <a:endParaRPr lang="de-DE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E80F896-9FE8-44AD-A88F-FFC93BEBFD6B}"/>
              </a:ext>
            </a:extLst>
          </p:cNvPr>
          <p:cNvSpPr txBox="1"/>
          <p:nvPr/>
        </p:nvSpPr>
        <p:spPr>
          <a:xfrm>
            <a:off x="666960" y="1150546"/>
            <a:ext cx="2154061" cy="646331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l">
              <a:lnSpc>
                <a:spcPct val="100000"/>
              </a:lnSpc>
            </a:pPr>
            <a:r>
              <a:rPr lang="de-DE" b="0" dirty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ea typeface="Arial" panose="02000000000000000000" pitchFamily="2" charset="0"/>
                <a:cs typeface="Arial" panose="020B0604020202020204" pitchFamily="34" charset="0"/>
              </a:rPr>
              <a:t>Let‘s stick to </a:t>
            </a:r>
          </a:p>
          <a:p>
            <a:pPr algn="l">
              <a:lnSpc>
                <a:spcPct val="100000"/>
              </a:lnSpc>
            </a:pPr>
            <a:r>
              <a:rPr lang="de-DE" b="1" dirty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ea typeface="Arial" panose="02000000000000000000" pitchFamily="2" charset="0"/>
                <a:cs typeface="Arial" panose="020B0604020202020204" pitchFamily="34" charset="0"/>
              </a:rPr>
              <a:t>Blood Pressure ...</a:t>
            </a: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1BF4C34C-5BD3-4ECD-B3FC-97516AD33A88}"/>
              </a:ext>
            </a:extLst>
          </p:cNvPr>
          <p:cNvSpPr/>
          <p:nvPr/>
        </p:nvSpPr>
        <p:spPr>
          <a:xfrm>
            <a:off x="5398850" y="1700253"/>
            <a:ext cx="1575881" cy="340468"/>
          </a:xfrm>
          <a:prstGeom prst="roundRect">
            <a:avLst/>
          </a:prstGeom>
          <a:noFill/>
          <a:ln w="19050">
            <a:solidFill>
              <a:srgbClr val="92AEB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6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Blood Pressure</a:t>
            </a:r>
            <a:endParaRPr lang="en-GB" sz="1600" b="1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4D7454E7-E4F4-4B6A-AA26-804BD4C6F3C9}"/>
              </a:ext>
            </a:extLst>
          </p:cNvPr>
          <p:cNvSpPr/>
          <p:nvPr/>
        </p:nvSpPr>
        <p:spPr>
          <a:xfrm>
            <a:off x="4303875" y="2888928"/>
            <a:ext cx="914399" cy="340468"/>
          </a:xfrm>
          <a:prstGeom prst="roundRect">
            <a:avLst/>
          </a:prstGeom>
          <a:noFill/>
          <a:ln w="19050">
            <a:solidFill>
              <a:srgbClr val="92AEB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6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Drug A</a:t>
            </a:r>
            <a:endParaRPr lang="en-GB" sz="160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B2A653F3-8DD3-45EA-BF36-0DA4CBECEFA2}"/>
              </a:ext>
            </a:extLst>
          </p:cNvPr>
          <p:cNvSpPr/>
          <p:nvPr/>
        </p:nvSpPr>
        <p:spPr>
          <a:xfrm>
            <a:off x="7101189" y="2888928"/>
            <a:ext cx="914399" cy="340468"/>
          </a:xfrm>
          <a:prstGeom prst="roundRect">
            <a:avLst/>
          </a:prstGeom>
          <a:noFill/>
          <a:ln w="19050">
            <a:solidFill>
              <a:srgbClr val="92AEB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Drug B</a:t>
            </a:r>
            <a:endParaRPr lang="en-GB" sz="1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86CB01C5-8B4D-4BB1-BD80-459A57B9FCF9}"/>
              </a:ext>
            </a:extLst>
          </p:cNvPr>
          <p:cNvCxnSpPr>
            <a:cxnSpLocks/>
            <a:stCxn id="10" idx="2"/>
          </p:cNvCxnSpPr>
          <p:nvPr/>
        </p:nvCxnSpPr>
        <p:spPr>
          <a:xfrm flipH="1">
            <a:off x="6186790" y="2040721"/>
            <a:ext cx="1" cy="848207"/>
          </a:xfrm>
          <a:prstGeom prst="straightConnector1">
            <a:avLst/>
          </a:prstGeom>
          <a:ln w="19050" cap="rnd" cmpd="sng">
            <a:solidFill>
              <a:srgbClr val="92AEBC"/>
            </a:solidFill>
            <a:prstDash val="solid"/>
            <a:round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AF580E12-F92D-48F7-A34D-1FE01F72F78F}"/>
              </a:ext>
            </a:extLst>
          </p:cNvPr>
          <p:cNvCxnSpPr>
            <a:cxnSpLocks/>
            <a:stCxn id="10" idx="2"/>
            <a:endCxn id="14" idx="0"/>
          </p:cNvCxnSpPr>
          <p:nvPr/>
        </p:nvCxnSpPr>
        <p:spPr>
          <a:xfrm flipH="1">
            <a:off x="4761075" y="2040721"/>
            <a:ext cx="1425716" cy="848207"/>
          </a:xfrm>
          <a:prstGeom prst="straightConnector1">
            <a:avLst/>
          </a:prstGeom>
          <a:ln w="19050" cap="rnd" cmpd="sng">
            <a:solidFill>
              <a:srgbClr val="92AEBC"/>
            </a:solidFill>
            <a:prstDash val="solid"/>
            <a:round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FE52D4FF-0C08-484C-9E96-E9452D92FA07}"/>
              </a:ext>
            </a:extLst>
          </p:cNvPr>
          <p:cNvCxnSpPr>
            <a:stCxn id="10" idx="2"/>
            <a:endCxn id="16" idx="0"/>
          </p:cNvCxnSpPr>
          <p:nvPr/>
        </p:nvCxnSpPr>
        <p:spPr>
          <a:xfrm>
            <a:off x="6186791" y="2040721"/>
            <a:ext cx="1371598" cy="848207"/>
          </a:xfrm>
          <a:prstGeom prst="straightConnector1">
            <a:avLst/>
          </a:prstGeom>
          <a:ln w="19050" cap="rnd" cmpd="sng">
            <a:solidFill>
              <a:srgbClr val="92AEBC"/>
            </a:solidFill>
            <a:prstDash val="solid"/>
            <a:round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31">
            <a:extLst>
              <a:ext uri="{FF2B5EF4-FFF2-40B4-BE49-F238E27FC236}">
                <a16:creationId xmlns:a16="http://schemas.microsoft.com/office/drawing/2014/main" id="{A952E917-A084-4331-95CA-5745F587BF57}"/>
              </a:ext>
            </a:extLst>
          </p:cNvPr>
          <p:cNvSpPr txBox="1"/>
          <p:nvPr/>
        </p:nvSpPr>
        <p:spPr>
          <a:xfrm>
            <a:off x="4927668" y="2275899"/>
            <a:ext cx="338234" cy="215444"/>
          </a:xfrm>
          <a:prstGeom prst="rect">
            <a:avLst/>
          </a:prstGeom>
          <a:solidFill>
            <a:schemeClr val="bg1"/>
          </a:solidFill>
        </p:spPr>
        <p:txBody>
          <a:bodyPr wrap="none" lIns="0" tIns="0" rIns="0" bIns="0" rtlCol="0">
            <a:spAutoFit/>
          </a:bodyPr>
          <a:lstStyle/>
          <a:p>
            <a:pPr algn="l">
              <a:lnSpc>
                <a:spcPct val="100000"/>
              </a:lnSpc>
            </a:pPr>
            <a:r>
              <a:rPr lang="de-DE" sz="1400" b="0" dirty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ea typeface="Arial" panose="02000000000000000000" pitchFamily="2" charset="0"/>
                <a:cs typeface="Arial" panose="020B0604020202020204" pitchFamily="34" charset="0"/>
              </a:rPr>
              <a:t>high</a:t>
            </a:r>
            <a:endParaRPr lang="en-GB" sz="1400" b="0" dirty="0">
              <a:solidFill>
                <a:schemeClr val="tx1">
                  <a:lumMod val="75000"/>
                </a:schemeClr>
              </a:solidFill>
              <a:latin typeface="Arial" panose="020B0604020202020204" pitchFamily="34" charset="0"/>
              <a:ea typeface="Arial" panose="02000000000000000000" pitchFamily="2" charset="0"/>
              <a:cs typeface="Arial" panose="020B0604020202020204" pitchFamily="34" charset="0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790E87F1-8DCF-48E9-8713-3D1E317732D4}"/>
              </a:ext>
            </a:extLst>
          </p:cNvPr>
          <p:cNvSpPr txBox="1"/>
          <p:nvPr/>
        </p:nvSpPr>
        <p:spPr>
          <a:xfrm>
            <a:off x="5595453" y="2553760"/>
            <a:ext cx="546625" cy="215444"/>
          </a:xfrm>
          <a:prstGeom prst="rect">
            <a:avLst/>
          </a:prstGeom>
          <a:solidFill>
            <a:schemeClr val="bg1"/>
          </a:solidFill>
        </p:spPr>
        <p:txBody>
          <a:bodyPr wrap="none" lIns="0" tIns="0" rIns="0" bIns="0" rtlCol="0">
            <a:spAutoFit/>
          </a:bodyPr>
          <a:lstStyle/>
          <a:p>
            <a:pPr algn="l">
              <a:lnSpc>
                <a:spcPct val="100000"/>
              </a:lnSpc>
            </a:pPr>
            <a:r>
              <a:rPr lang="de-DE" sz="1400" b="0" dirty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ea typeface="Arial" panose="02000000000000000000" pitchFamily="2" charset="0"/>
                <a:cs typeface="Arial" panose="020B0604020202020204" pitchFamily="34" charset="0"/>
              </a:rPr>
              <a:t>normal</a:t>
            </a:r>
            <a:endParaRPr lang="en-GB" sz="1400" b="0" dirty="0">
              <a:solidFill>
                <a:schemeClr val="tx1">
                  <a:lumMod val="75000"/>
                </a:schemeClr>
              </a:solidFill>
              <a:latin typeface="Arial" panose="020B0604020202020204" pitchFamily="34" charset="0"/>
              <a:ea typeface="Arial" panose="02000000000000000000" pitchFamily="2" charset="0"/>
              <a:cs typeface="Arial" panose="020B0604020202020204" pitchFamily="34" charset="0"/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84BB363B-EB54-4308-B678-E5F8D96F20BF}"/>
              </a:ext>
            </a:extLst>
          </p:cNvPr>
          <p:cNvSpPr txBox="1"/>
          <p:nvPr/>
        </p:nvSpPr>
        <p:spPr>
          <a:xfrm>
            <a:off x="6989918" y="2299842"/>
            <a:ext cx="269304" cy="215444"/>
          </a:xfrm>
          <a:prstGeom prst="rect">
            <a:avLst/>
          </a:prstGeom>
          <a:solidFill>
            <a:schemeClr val="bg1"/>
          </a:solidFill>
        </p:spPr>
        <p:txBody>
          <a:bodyPr wrap="none" lIns="0" tIns="0" rIns="0" bIns="0" rtlCol="0">
            <a:spAutoFit/>
          </a:bodyPr>
          <a:lstStyle/>
          <a:p>
            <a:pPr algn="l">
              <a:lnSpc>
                <a:spcPct val="100000"/>
              </a:lnSpc>
            </a:pPr>
            <a:r>
              <a:rPr lang="de-DE" sz="1400" b="0" dirty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ea typeface="Arial" panose="02000000000000000000" pitchFamily="2" charset="0"/>
                <a:cs typeface="Arial" panose="020B0604020202020204" pitchFamily="34" charset="0"/>
              </a:rPr>
              <a:t>low</a:t>
            </a:r>
            <a:endParaRPr lang="en-GB" sz="1400" b="0" dirty="0">
              <a:solidFill>
                <a:schemeClr val="tx1">
                  <a:lumMod val="75000"/>
                </a:schemeClr>
              </a:solidFill>
              <a:latin typeface="Arial" panose="020B0604020202020204" pitchFamily="34" charset="0"/>
              <a:ea typeface="Arial" panose="02000000000000000000" pitchFamily="2" charset="0"/>
              <a:cs typeface="Arial" panose="020B0604020202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9623AFD-B15F-4341-97D4-A01234EF9494}"/>
              </a:ext>
            </a:extLst>
          </p:cNvPr>
          <p:cNvSpPr txBox="1"/>
          <p:nvPr/>
        </p:nvSpPr>
        <p:spPr>
          <a:xfrm>
            <a:off x="6044123" y="2974466"/>
            <a:ext cx="285335" cy="615553"/>
          </a:xfrm>
          <a:prstGeom prst="rect">
            <a:avLst/>
          </a:prstGeom>
          <a:solidFill>
            <a:schemeClr val="bg1"/>
          </a:solidFill>
        </p:spPr>
        <p:txBody>
          <a:bodyPr wrap="none" lIns="0" tIns="0" rIns="0" bIns="0" rtlCol="0">
            <a:spAutoFit/>
          </a:bodyPr>
          <a:lstStyle/>
          <a:p>
            <a:pPr algn="l">
              <a:lnSpc>
                <a:spcPct val="100000"/>
              </a:lnSpc>
            </a:pPr>
            <a:r>
              <a:rPr lang="de-DE" sz="4000" b="0" dirty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ea typeface="Arial" panose="02000000000000000000" pitchFamily="2" charset="0"/>
                <a:cs typeface="Arial" panose="020B0604020202020204" pitchFamily="34" charset="0"/>
              </a:rPr>
              <a:t>?</a:t>
            </a:r>
            <a:endParaRPr lang="en-GB" sz="4000" b="0" dirty="0">
              <a:solidFill>
                <a:schemeClr val="tx1">
                  <a:lumMod val="75000"/>
                </a:schemeClr>
              </a:solidFill>
              <a:latin typeface="Arial" panose="020B0604020202020204" pitchFamily="34" charset="0"/>
              <a:ea typeface="Arial" panose="02000000000000000000" pitchFamily="2" charset="0"/>
              <a:cs typeface="Arial" panose="020B0604020202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154BAFF-0652-4F0B-B8DE-EAA46891DBB5}"/>
              </a:ext>
            </a:extLst>
          </p:cNvPr>
          <p:cNvSpPr txBox="1"/>
          <p:nvPr/>
        </p:nvSpPr>
        <p:spPr>
          <a:xfrm>
            <a:off x="5265902" y="3809032"/>
            <a:ext cx="2123462" cy="646331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l">
              <a:lnSpc>
                <a:spcPct val="100000"/>
              </a:lnSpc>
            </a:pPr>
            <a:r>
              <a:rPr lang="de-DE" b="0" dirty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ea typeface="Arial" panose="02000000000000000000" pitchFamily="2" charset="0"/>
                <a:cs typeface="Arial" panose="020B0604020202020204" pitchFamily="34" charset="0"/>
              </a:rPr>
              <a:t>... and so on on the remaining data</a:t>
            </a:r>
            <a:endParaRPr lang="de-DE" b="1" dirty="0">
              <a:solidFill>
                <a:schemeClr val="tx1">
                  <a:lumMod val="75000"/>
                </a:schemeClr>
              </a:solidFill>
              <a:latin typeface="Arial" panose="020B0604020202020204" pitchFamily="34" charset="0"/>
              <a:ea typeface="Arial" panose="02000000000000000000" pitchFamily="2" charset="0"/>
              <a:cs typeface="Arial" panose="020B0604020202020204" pitchFamily="34" charset="0"/>
            </a:endParaRPr>
          </a:p>
        </p:txBody>
      </p:sp>
      <p:sp>
        <p:nvSpPr>
          <p:cNvPr id="9" name="Rounded Rectangular Callout 8">
            <a:extLst>
              <a:ext uri="{FF2B5EF4-FFF2-40B4-BE49-F238E27FC236}">
                <a16:creationId xmlns:a16="http://schemas.microsoft.com/office/drawing/2014/main" id="{2129A620-8617-4F8E-AFC8-30CA1FF608B3}"/>
              </a:ext>
            </a:extLst>
          </p:cNvPr>
          <p:cNvSpPr/>
          <p:nvPr/>
        </p:nvSpPr>
        <p:spPr>
          <a:xfrm>
            <a:off x="540184" y="2292189"/>
            <a:ext cx="2689187" cy="565311"/>
          </a:xfrm>
          <a:prstGeom prst="wedgeRoundRectCallout">
            <a:avLst>
              <a:gd name="adj1" fmla="val -49396"/>
              <a:gd name="adj2" fmla="val 21458"/>
              <a:gd name="adj3" fmla="val 16667"/>
            </a:avLst>
          </a:prstGeom>
          <a:noFill/>
          <a:ln w="19050">
            <a:solidFill>
              <a:srgbClr val="92AEB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How do we determine which of the attributes is the “best” one</a:t>
            </a:r>
            <a:r>
              <a:rPr lang="en-US" sz="1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US" sz="1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Speech Bubble: Rectangle with Corners Rounded 10">
            <a:extLst>
              <a:ext uri="{FF2B5EF4-FFF2-40B4-BE49-F238E27FC236}">
                <a16:creationId xmlns:a16="http://schemas.microsoft.com/office/drawing/2014/main" id="{6A985631-BD41-42F0-AF79-E2625089F9DD}"/>
              </a:ext>
            </a:extLst>
          </p:cNvPr>
          <p:cNvSpPr/>
          <p:nvPr/>
        </p:nvSpPr>
        <p:spPr>
          <a:xfrm>
            <a:off x="540184" y="3053212"/>
            <a:ext cx="2689187" cy="612648"/>
          </a:xfrm>
          <a:prstGeom prst="wedgeRoundRectCallout">
            <a:avLst>
              <a:gd name="adj1" fmla="val 49570"/>
              <a:gd name="adj2" fmla="val 28479"/>
              <a:gd name="adj3" fmla="val 16667"/>
            </a:avLst>
          </a:prstGeom>
          <a:noFill/>
          <a:ln w="19050">
            <a:solidFill>
              <a:srgbClr val="92AEB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300" dirty="0">
                <a:ln w="0"/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Here we use </a:t>
            </a:r>
            <a:r>
              <a:rPr lang="de-DE" sz="1300" b="1" dirty="0">
                <a:ln w="0"/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Class Frequency </a:t>
            </a:r>
            <a:r>
              <a:rPr lang="de-DE" sz="1300" dirty="0">
                <a:ln w="0"/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 Evaluation Measure</a:t>
            </a:r>
            <a:endParaRPr lang="en-GB" sz="1300" dirty="0">
              <a:ln w="0"/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Speech Bubble: Rectangle with Corners Rounded 14">
            <a:extLst>
              <a:ext uri="{FF2B5EF4-FFF2-40B4-BE49-F238E27FC236}">
                <a16:creationId xmlns:a16="http://schemas.microsoft.com/office/drawing/2014/main" id="{32FEE74A-F9C4-40CB-9EE4-20B86E18629F}"/>
              </a:ext>
            </a:extLst>
          </p:cNvPr>
          <p:cNvSpPr/>
          <p:nvPr/>
        </p:nvSpPr>
        <p:spPr>
          <a:xfrm>
            <a:off x="540183" y="4564454"/>
            <a:ext cx="2689187" cy="612648"/>
          </a:xfrm>
          <a:prstGeom prst="wedgeRoundRectCallout">
            <a:avLst>
              <a:gd name="adj1" fmla="val 49570"/>
              <a:gd name="adj2" fmla="val 28479"/>
              <a:gd name="adj3" fmla="val 16667"/>
            </a:avLst>
          </a:prstGeom>
          <a:noFill/>
          <a:ln w="19050">
            <a:solidFill>
              <a:srgbClr val="92AEB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600" dirty="0">
                <a:ln w="0"/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 can do better ...</a:t>
            </a:r>
            <a:endParaRPr lang="en-GB" sz="1600" dirty="0">
              <a:ln w="0"/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Speech Bubble: Rectangle with Corners Rounded 16">
            <a:extLst>
              <a:ext uri="{FF2B5EF4-FFF2-40B4-BE49-F238E27FC236}">
                <a16:creationId xmlns:a16="http://schemas.microsoft.com/office/drawing/2014/main" id="{9EC49E86-C8D0-446E-ABC6-374DEC330C47}"/>
              </a:ext>
            </a:extLst>
          </p:cNvPr>
          <p:cNvSpPr/>
          <p:nvPr/>
        </p:nvSpPr>
        <p:spPr>
          <a:xfrm>
            <a:off x="540184" y="3812192"/>
            <a:ext cx="1278849" cy="612648"/>
          </a:xfrm>
          <a:prstGeom prst="wedgeRoundRectCallout">
            <a:avLst>
              <a:gd name="adj1" fmla="val -19255"/>
              <a:gd name="adj2" fmla="val -36271"/>
              <a:gd name="adj3" fmla="val 16667"/>
            </a:avLst>
          </a:prstGeom>
          <a:noFill/>
          <a:ln w="19050">
            <a:solidFill>
              <a:srgbClr val="92AEB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200" dirty="0">
                <a:ln w="0"/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Simple to compute, easy to understand</a:t>
            </a:r>
            <a:endParaRPr lang="en-GB" sz="1200" dirty="0">
              <a:ln w="0"/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Speech Bubble: Rectangle with Corners Rounded 18">
            <a:extLst>
              <a:ext uri="{FF2B5EF4-FFF2-40B4-BE49-F238E27FC236}">
                <a16:creationId xmlns:a16="http://schemas.microsoft.com/office/drawing/2014/main" id="{942B0BDF-A63C-47F6-AA9E-B531134BDF84}"/>
              </a:ext>
            </a:extLst>
          </p:cNvPr>
          <p:cNvSpPr/>
          <p:nvPr/>
        </p:nvSpPr>
        <p:spPr>
          <a:xfrm>
            <a:off x="1972872" y="3805474"/>
            <a:ext cx="1278849" cy="612648"/>
          </a:xfrm>
          <a:prstGeom prst="wedgeRoundRectCallout">
            <a:avLst>
              <a:gd name="adj1" fmla="val -19255"/>
              <a:gd name="adj2" fmla="val -36271"/>
              <a:gd name="adj3" fmla="val 16667"/>
            </a:avLst>
          </a:prstGeom>
          <a:noFill/>
          <a:ln w="19050">
            <a:solidFill>
              <a:srgbClr val="92AEB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200" dirty="0">
                <a:ln w="0"/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It works well only on two classes</a:t>
            </a:r>
            <a:endParaRPr lang="en-GB" sz="1200" dirty="0">
              <a:ln w="0"/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10338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Decision Tree construction algorithm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15C29056-5AFA-7949-831A-3EC086771171}" type="slidenum">
              <a:rPr lang="de-DE" smtClean="0"/>
              <a:pPr/>
              <a:t>23</a:t>
            </a:fld>
            <a:endParaRPr lang="de-DE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 Placeholder 3"/>
              <p:cNvSpPr>
                <a:spLocks noGrp="1"/>
              </p:cNvSpPr>
              <p:nvPr>
                <p:ph type="body" sz="quarter" idx="14"/>
              </p:nvPr>
            </p:nvSpPr>
            <p:spPr>
              <a:xfrm>
                <a:off x="5273040" y="900000"/>
                <a:ext cx="3465785" cy="4307679"/>
              </a:xfrm>
            </p:spPr>
            <p:txBody>
              <a:bodyPr/>
              <a:lstStyle/>
              <a:p>
                <a:r>
                  <a:rPr lang="en-GB" sz="1400" b="1" dirty="0"/>
                  <a:t>Greedy strategy</a:t>
                </a:r>
              </a:p>
              <a:p>
                <a:r>
                  <a:rPr lang="en-GB" sz="1400" dirty="0"/>
                  <a:t>Starting from the root node (top-down approach), recursively find the best split at each point</a:t>
                </a:r>
              </a:p>
              <a:p>
                <a:r>
                  <a:rPr lang="en-GB" sz="1400" dirty="0"/>
                  <a:t>The recursion stops if:</a:t>
                </a:r>
              </a:p>
              <a:p>
                <a:pPr lvl="1"/>
                <a:r>
                  <a:rPr lang="en-GB" dirty="0"/>
                  <a:t>a subset of only one class objects is encountered, or</a:t>
                </a:r>
              </a:p>
              <a:p>
                <a:pPr lvl="1"/>
                <a:r>
                  <a:rPr lang="en-GB" dirty="0"/>
                  <a:t>no further attributes for splits are available </a:t>
                </a:r>
                <a14:m>
                  <m:oMath xmlns:m="http://schemas.openxmlformats.org/officeDocument/2006/math">
                    <m:r>
                      <a:rPr lang="en-DE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⇒</m:t>
                    </m:r>
                  </m:oMath>
                </a14:m>
                <a:r>
                  <a:rPr lang="en-GB" dirty="0"/>
                  <a:t> in this case the leaf node is labelled with the majority class</a:t>
                </a:r>
              </a:p>
              <a:p>
                <a:endParaRPr lang="en-GB" sz="1400" dirty="0"/>
              </a:p>
            </p:txBody>
          </p:sp>
        </mc:Choice>
        <mc:Fallback xmlns="">
          <p:sp>
            <p:nvSpPr>
              <p:cNvPr id="4" name="Text Placeholder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4"/>
              </p:nvPr>
            </p:nvSpPr>
            <p:spPr>
              <a:xfrm>
                <a:off x="5273040" y="900000"/>
                <a:ext cx="3465785" cy="4307679"/>
              </a:xfrm>
              <a:blipFill>
                <a:blip r:embed="rId2"/>
                <a:stretch>
                  <a:fillRect l="-2988" t="-1558" r="-263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/>
          <a:srcRect r="19617"/>
          <a:stretch/>
        </p:blipFill>
        <p:spPr>
          <a:xfrm>
            <a:off x="358774" y="852338"/>
            <a:ext cx="4563746" cy="4250332"/>
          </a:xfrm>
          <a:prstGeom prst="rect">
            <a:avLst/>
          </a:prstGeom>
        </p:spPr>
      </p:pic>
      <p:sp>
        <p:nvSpPr>
          <p:cNvPr id="9" name="Rounded Rectangular Callout 8"/>
          <p:cNvSpPr/>
          <p:nvPr/>
        </p:nvSpPr>
        <p:spPr>
          <a:xfrm>
            <a:off x="5823332" y="3582085"/>
            <a:ext cx="2689187" cy="565311"/>
          </a:xfrm>
          <a:prstGeom prst="wedgeRoundRectCallout">
            <a:avLst>
              <a:gd name="adj1" fmla="val -49396"/>
              <a:gd name="adj2" fmla="val 21458"/>
              <a:gd name="adj3" fmla="val 16667"/>
            </a:avLst>
          </a:prstGeom>
          <a:noFill/>
          <a:ln w="19050">
            <a:solidFill>
              <a:srgbClr val="92AEB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How do we determine which of the attributes is the “best” one?</a:t>
            </a:r>
          </a:p>
          <a:p>
            <a:pPr algn="ctr"/>
            <a:endParaRPr lang="en-US" sz="1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6DFF60C1-33D9-4D06-B7E2-27625ECE4662}"/>
              </a:ext>
            </a:extLst>
          </p:cNvPr>
          <p:cNvSpPr/>
          <p:nvPr/>
        </p:nvSpPr>
        <p:spPr>
          <a:xfrm>
            <a:off x="796738" y="2659156"/>
            <a:ext cx="3153336" cy="423581"/>
          </a:xfrm>
          <a:prstGeom prst="ellipse">
            <a:avLst/>
          </a:prstGeom>
          <a:noFill/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Rounded Rectangular Callout 5">
            <a:extLst>
              <a:ext uri="{FF2B5EF4-FFF2-40B4-BE49-F238E27FC236}">
                <a16:creationId xmlns:a16="http://schemas.microsoft.com/office/drawing/2014/main" id="{AE8B6427-41D1-4D22-AF48-C0AD17AAF9BB}"/>
              </a:ext>
            </a:extLst>
          </p:cNvPr>
          <p:cNvSpPr/>
          <p:nvPr/>
        </p:nvSpPr>
        <p:spPr>
          <a:xfrm>
            <a:off x="5823332" y="4300068"/>
            <a:ext cx="2689187" cy="565311"/>
          </a:xfrm>
          <a:prstGeom prst="wedgeRoundRectCallout">
            <a:avLst>
              <a:gd name="adj1" fmla="val -49201"/>
              <a:gd name="adj2" fmla="val 24232"/>
              <a:gd name="adj3" fmla="val 16667"/>
            </a:avLst>
          </a:prstGeom>
          <a:noFill/>
          <a:ln w="19050">
            <a:solidFill>
              <a:srgbClr val="92AEB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Which kind of splits are possible?</a:t>
            </a:r>
          </a:p>
        </p:txBody>
      </p:sp>
    </p:spTree>
    <p:extLst>
      <p:ext uri="{BB962C8B-B14F-4D97-AF65-F5344CB8AC3E}">
        <p14:creationId xmlns:p14="http://schemas.microsoft.com/office/powerpoint/2010/main" val="30616722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ID3 Learning Algorithm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15C29056-5AFA-7949-831A-3EC086771171}" type="slidenum">
              <a:rPr lang="de-DE" smtClean="0"/>
              <a:pPr/>
              <a:t>24</a:t>
            </a:fld>
            <a:endParaRPr lang="de-DE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>
          <a:xfrm>
            <a:off x="360001" y="2048255"/>
            <a:ext cx="8324186" cy="3159423"/>
          </a:xfrm>
        </p:spPr>
        <p:txBody>
          <a:bodyPr/>
          <a:lstStyle/>
          <a:p>
            <a:r>
              <a:rPr lang="en-GB" dirty="0"/>
              <a:t>For nominal values:</a:t>
            </a:r>
          </a:p>
          <a:p>
            <a:pPr lvl="1"/>
            <a:r>
              <a:rPr lang="en-GB" sz="1600" dirty="0"/>
              <a:t>Binary splits, some attributes on one side some on the other side</a:t>
            </a:r>
          </a:p>
          <a:p>
            <a:pPr lvl="1"/>
            <a:r>
              <a:rPr lang="en-GB" sz="1600" dirty="0"/>
              <a:t>N-splits, ultimately creating as many branches as there exist attribute values</a:t>
            </a:r>
          </a:p>
          <a:p>
            <a:endParaRPr lang="en-GB" dirty="0"/>
          </a:p>
          <a:p>
            <a:r>
              <a:rPr lang="en-GB" b="1" dirty="0"/>
              <a:t>ID3 </a:t>
            </a:r>
            <a:r>
              <a:rPr lang="en-GB" dirty="0"/>
              <a:t>learning algorithm:</a:t>
            </a:r>
          </a:p>
          <a:p>
            <a:pPr lvl="1"/>
            <a:r>
              <a:rPr lang="en-GB" sz="1600" dirty="0"/>
              <a:t>Considers only nominal attributes</a:t>
            </a:r>
          </a:p>
          <a:p>
            <a:pPr lvl="1"/>
            <a:r>
              <a:rPr lang="en-GB" sz="1600" dirty="0"/>
              <a:t>Only N-splits into all possible values of an attribute within a single node</a:t>
            </a:r>
          </a:p>
          <a:p>
            <a:pPr lvl="1"/>
            <a:r>
              <a:rPr lang="en-GB" sz="1600" dirty="0"/>
              <a:t>Each node has only one cut choice for splitting -&gt; easier to implement</a:t>
            </a:r>
          </a:p>
          <a:p>
            <a:pPr lvl="1"/>
            <a:endParaRPr lang="en-GB" dirty="0"/>
          </a:p>
        </p:txBody>
      </p:sp>
      <p:sp>
        <p:nvSpPr>
          <p:cNvPr id="6" name="Rounded Rectangular Callout 5"/>
          <p:cNvSpPr/>
          <p:nvPr/>
        </p:nvSpPr>
        <p:spPr>
          <a:xfrm>
            <a:off x="3227406" y="977169"/>
            <a:ext cx="2689187" cy="565311"/>
          </a:xfrm>
          <a:prstGeom prst="wedgeRoundRectCallout">
            <a:avLst>
              <a:gd name="adj1" fmla="val -49201"/>
              <a:gd name="adj2" fmla="val 24232"/>
              <a:gd name="adj3" fmla="val 16667"/>
            </a:avLst>
          </a:prstGeom>
          <a:noFill/>
          <a:ln w="19050">
            <a:solidFill>
              <a:srgbClr val="92AEB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Which kind of splits are possible?</a:t>
            </a:r>
          </a:p>
        </p:txBody>
      </p:sp>
    </p:spTree>
    <p:extLst>
      <p:ext uri="{BB962C8B-B14F-4D97-AF65-F5344CB8AC3E}">
        <p14:creationId xmlns:p14="http://schemas.microsoft.com/office/powerpoint/2010/main" val="32315502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8235C44-B014-2D41-BB71-B739784ED08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24517" y="1048567"/>
            <a:ext cx="6781800" cy="1292662"/>
          </a:xfrm>
        </p:spPr>
        <p:txBody>
          <a:bodyPr/>
          <a:lstStyle/>
          <a:p>
            <a:r>
              <a:rPr lang="de-DE" dirty="0"/>
              <a:t>Decision Trees: Evaluation Measures</a:t>
            </a:r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597C976E-80FB-8043-A2FA-70D3F515CA8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5C29056-5AFA-7949-831A-3EC086771171}" type="slidenum">
              <a:rPr lang="de-DE" smtClean="0"/>
              <a:pPr/>
              <a:t>25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994435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Evaluation Measures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15C29056-5AFA-7949-831A-3EC086771171}" type="slidenum">
              <a:rPr lang="de-DE" smtClean="0"/>
              <a:pPr/>
              <a:t>26</a:t>
            </a:fld>
            <a:endParaRPr lang="de-DE" dirty="0"/>
          </a:p>
        </p:txBody>
      </p:sp>
      <p:sp>
        <p:nvSpPr>
          <p:cNvPr id="7" name="Rounded Rectangular Callout 6"/>
          <p:cNvSpPr/>
          <p:nvPr/>
        </p:nvSpPr>
        <p:spPr>
          <a:xfrm>
            <a:off x="3248013" y="988612"/>
            <a:ext cx="2689187" cy="565311"/>
          </a:xfrm>
          <a:prstGeom prst="wedgeRoundRectCallout">
            <a:avLst>
              <a:gd name="adj1" fmla="val -49396"/>
              <a:gd name="adj2" fmla="val 21458"/>
              <a:gd name="adj3" fmla="val 16667"/>
            </a:avLst>
          </a:prstGeom>
          <a:noFill/>
          <a:ln w="19050">
            <a:solidFill>
              <a:srgbClr val="92AEB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How do we determine which of the attributes is the “best” one?</a:t>
            </a:r>
          </a:p>
          <a:p>
            <a:pPr algn="ctr"/>
            <a:endParaRPr lang="en-US" sz="1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 Placeholder 3"/>
              <p:cNvSpPr txBox="1">
                <a:spLocks/>
              </p:cNvSpPr>
              <p:nvPr/>
            </p:nvSpPr>
            <p:spPr>
              <a:xfrm>
                <a:off x="682438" y="2006171"/>
                <a:ext cx="7779123" cy="2810426"/>
              </a:xfrm>
              <a:prstGeom prst="rect">
                <a:avLst/>
              </a:prstGeom>
            </p:spPr>
            <p:txBody>
              <a:bodyPr vert="horz" lIns="0" tIns="0" rIns="0" bIns="0" rtlCol="0">
                <a:noAutofit/>
              </a:bodyPr>
              <a:lstStyle>
                <a:lvl1pPr marL="266700" indent="-260350" algn="l" defTabSz="685800" rtl="0" eaLnBrk="1" latinLnBrk="0" hangingPunct="1">
                  <a:lnSpc>
                    <a:spcPct val="100000"/>
                  </a:lnSpc>
                  <a:spcBef>
                    <a:spcPts val="750"/>
                  </a:spcBef>
                  <a:buClr>
                    <a:srgbClr val="92AEBC"/>
                  </a:buClr>
                  <a:buFont typeface="Symbol" pitchFamily="2" charset="2"/>
                  <a:buChar char="-"/>
                  <a:tabLst/>
                  <a:defRPr sz="2000" b="0" i="0" kern="1200">
                    <a:solidFill>
                      <a:schemeClr val="tx1">
                        <a:lumMod val="75000"/>
                      </a:schemeClr>
                    </a:solidFill>
                    <a:latin typeface="Arial" panose="020B0604020202020204" pitchFamily="34" charset="0"/>
                    <a:ea typeface="Arial" panose="02000000000000000000" pitchFamily="2" charset="0"/>
                    <a:cs typeface="Arial" panose="020B0604020202020204" pitchFamily="34" charset="0"/>
                  </a:defRPr>
                </a:lvl1pPr>
                <a:lvl2pPr marL="488950" indent="-222250" algn="l" defTabSz="685800" rtl="0" eaLnBrk="1" latinLnBrk="0" hangingPunct="1">
                  <a:lnSpc>
                    <a:spcPct val="100000"/>
                  </a:lnSpc>
                  <a:spcBef>
                    <a:spcPts val="375"/>
                  </a:spcBef>
                  <a:buClr>
                    <a:srgbClr val="92AEBC"/>
                  </a:buClr>
                  <a:buFont typeface="Symbol" pitchFamily="2" charset="2"/>
                  <a:buChar char="-"/>
                  <a:tabLst/>
                  <a:defRPr sz="1400" b="0" i="0" kern="1200">
                    <a:solidFill>
                      <a:schemeClr val="tx1">
                        <a:lumMod val="75000"/>
                      </a:schemeClr>
                    </a:solidFill>
                    <a:latin typeface="Arial" panose="020B0604020202020204" pitchFamily="34" charset="0"/>
                    <a:ea typeface="Arial" panose="02000000000000000000" pitchFamily="2" charset="0"/>
                    <a:cs typeface="Arial" panose="020B0604020202020204" pitchFamily="34" charset="0"/>
                  </a:defRPr>
                </a:lvl2pPr>
                <a:lvl3pPr marL="711200" indent="-222250" algn="l" defTabSz="685800" rtl="0" eaLnBrk="1" latinLnBrk="0" hangingPunct="1">
                  <a:lnSpc>
                    <a:spcPct val="100000"/>
                  </a:lnSpc>
                  <a:spcBef>
                    <a:spcPts val="375"/>
                  </a:spcBef>
                  <a:buClr>
                    <a:srgbClr val="92AEBC"/>
                  </a:buClr>
                  <a:buFont typeface="Symbol" pitchFamily="2" charset="2"/>
                  <a:buChar char="-"/>
                  <a:tabLst/>
                  <a:defRPr sz="1400" b="0" i="0" kern="1200">
                    <a:solidFill>
                      <a:schemeClr val="tx1">
                        <a:lumMod val="75000"/>
                      </a:schemeClr>
                    </a:solidFill>
                    <a:latin typeface="Arial" panose="020B0604020202020204" pitchFamily="34" charset="0"/>
                    <a:ea typeface="Arial" panose="02000000000000000000" pitchFamily="2" charset="0"/>
                    <a:cs typeface="Arial" panose="020B0604020202020204" pitchFamily="34" charset="0"/>
                  </a:defRPr>
                </a:lvl3pPr>
                <a:lvl4pPr marL="933450" marR="0" indent="-222250" algn="l" defTabSz="685800" rtl="0" eaLnBrk="1" fontAlgn="auto" latinLnBrk="0" hangingPunct="1">
                  <a:lnSpc>
                    <a:spcPct val="100000"/>
                  </a:lnSpc>
                  <a:spcBef>
                    <a:spcPts val="375"/>
                  </a:spcBef>
                  <a:spcAft>
                    <a:spcPts val="0"/>
                  </a:spcAft>
                  <a:buClr>
                    <a:srgbClr val="92AEBC"/>
                  </a:buClr>
                  <a:buSzTx/>
                  <a:buFont typeface="Symbol" pitchFamily="2" charset="2"/>
                  <a:buChar char="-"/>
                  <a:tabLst/>
                  <a:defRPr sz="1400" kern="1200">
                    <a:solidFill>
                      <a:schemeClr val="tx1">
                        <a:lumMod val="7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4pPr>
                <a:lvl5pPr marL="1155700" indent="-222250" algn="l" defTabSz="685800" rtl="0" eaLnBrk="1" latinLnBrk="0" hangingPunct="1">
                  <a:lnSpc>
                    <a:spcPct val="100000"/>
                  </a:lnSpc>
                  <a:spcBef>
                    <a:spcPts val="375"/>
                  </a:spcBef>
                  <a:buClr>
                    <a:srgbClr val="92AEBC"/>
                  </a:buClr>
                  <a:buFont typeface="Symbol" pitchFamily="2" charset="2"/>
                  <a:buChar char="-"/>
                  <a:tabLst/>
                  <a:defRPr sz="1400" kern="1200">
                    <a:solidFill>
                      <a:schemeClr val="tx1">
                        <a:lumMod val="7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5pPr>
                <a:lvl6pPr marL="18859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j-lt"/>
                    <a:ea typeface="+mn-ea"/>
                    <a:cs typeface="+mn-cs"/>
                  </a:defRPr>
                </a:lvl6pPr>
                <a:lvl7pPr marL="22288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j-lt"/>
                    <a:ea typeface="+mn-ea"/>
                    <a:cs typeface="+mn-cs"/>
                  </a:defRPr>
                </a:lvl7pPr>
                <a:lvl8pPr marL="25717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j-lt"/>
                    <a:ea typeface="+mn-ea"/>
                    <a:cs typeface="+mn-cs"/>
                  </a:defRPr>
                </a:lvl8pPr>
                <a:lvl9pPr marL="29146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GB" b="1" dirty="0"/>
                  <a:t>Information Gain </a:t>
                </a:r>
                <a:r>
                  <a:rPr lang="sv-SE" sz="1600" b="0" i="0" u="none" strike="noStrike" baseline="0" dirty="0"/>
                  <a:t>(Kullback/Leibler 1951, Quinlan 1986)</a:t>
                </a:r>
              </a:p>
              <a:p>
                <a:endParaRPr lang="sv-SE" sz="1600" dirty="0"/>
              </a:p>
              <a:p>
                <a:r>
                  <a:rPr lang="sv-SE" b="1" dirty="0"/>
                  <a:t>Gain Ratio </a:t>
                </a:r>
                <a:r>
                  <a:rPr lang="en-GB" sz="1600" b="0" i="0" u="none" strike="noStrike" baseline="0" dirty="0"/>
                  <a:t>(Quinlan 1986 / 1993)</a:t>
                </a:r>
                <a:endParaRPr lang="en-GB" sz="1600" b="1" dirty="0"/>
              </a:p>
              <a:p>
                <a:endParaRPr lang="en-GB" dirty="0"/>
              </a:p>
              <a:p>
                <a:r>
                  <a:rPr lang="en-GB" b="1" dirty="0"/>
                  <a:t>Gini Index</a:t>
                </a:r>
              </a:p>
              <a:p>
                <a:endParaRPr lang="en-GB" dirty="0"/>
              </a:p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GB" b="1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𝝌</m:t>
                        </m:r>
                      </m:e>
                      <m:sup>
                        <m:r>
                          <a:rPr lang="de-DE" b="1" i="1" smtClean="0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</m:oMath>
                </a14:m>
                <a:r>
                  <a:rPr lang="en-GB" b="1" dirty="0"/>
                  <a:t> Measure</a:t>
                </a:r>
              </a:p>
            </p:txBody>
          </p:sp>
        </mc:Choice>
        <mc:Fallback xmlns="">
          <p:sp>
            <p:nvSpPr>
              <p:cNvPr id="8" name="Text Placeholder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2438" y="2006171"/>
                <a:ext cx="7779123" cy="2810426"/>
              </a:xfrm>
              <a:prstGeom prst="rect">
                <a:avLst/>
              </a:prstGeom>
              <a:blipFill>
                <a:blip r:embed="rId2"/>
                <a:stretch>
                  <a:fillRect l="-1959" t="-3037" b="-151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245410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Shannon Entropy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15C29056-5AFA-7949-831A-3EC086771171}" type="slidenum">
              <a:rPr lang="de-DE" smtClean="0"/>
              <a:pPr/>
              <a:t>27</a:t>
            </a:fld>
            <a:endParaRPr lang="de-DE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 Placeholder 3"/>
              <p:cNvSpPr txBox="1">
                <a:spLocks/>
              </p:cNvSpPr>
              <p:nvPr/>
            </p:nvSpPr>
            <p:spPr>
              <a:xfrm>
                <a:off x="579991" y="863026"/>
                <a:ext cx="8025233" cy="4628398"/>
              </a:xfrm>
              <a:prstGeom prst="rect">
                <a:avLst/>
              </a:prstGeom>
            </p:spPr>
            <p:txBody>
              <a:bodyPr vert="horz" lIns="0" tIns="0" rIns="0" bIns="0" rtlCol="0">
                <a:noAutofit/>
              </a:bodyPr>
              <a:lstStyle>
                <a:lvl1pPr marL="266700" indent="-260350" algn="l" defTabSz="685800" rtl="0" eaLnBrk="1" latinLnBrk="0" hangingPunct="1">
                  <a:lnSpc>
                    <a:spcPct val="100000"/>
                  </a:lnSpc>
                  <a:spcBef>
                    <a:spcPts val="750"/>
                  </a:spcBef>
                  <a:buClr>
                    <a:srgbClr val="92AEBC"/>
                  </a:buClr>
                  <a:buFont typeface="Symbol" pitchFamily="2" charset="2"/>
                  <a:buChar char="-"/>
                  <a:tabLst/>
                  <a:defRPr sz="2000" b="0" i="0" kern="1200">
                    <a:solidFill>
                      <a:schemeClr val="tx1">
                        <a:lumMod val="75000"/>
                      </a:schemeClr>
                    </a:solidFill>
                    <a:latin typeface="Arial" panose="020B0604020202020204" pitchFamily="34" charset="0"/>
                    <a:ea typeface="Arial" panose="02000000000000000000" pitchFamily="2" charset="0"/>
                    <a:cs typeface="Arial" panose="020B0604020202020204" pitchFamily="34" charset="0"/>
                  </a:defRPr>
                </a:lvl1pPr>
                <a:lvl2pPr marL="488950" indent="-222250" algn="l" defTabSz="685800" rtl="0" eaLnBrk="1" latinLnBrk="0" hangingPunct="1">
                  <a:lnSpc>
                    <a:spcPct val="100000"/>
                  </a:lnSpc>
                  <a:spcBef>
                    <a:spcPts val="375"/>
                  </a:spcBef>
                  <a:buClr>
                    <a:srgbClr val="92AEBC"/>
                  </a:buClr>
                  <a:buFont typeface="Symbol" pitchFamily="2" charset="2"/>
                  <a:buChar char="-"/>
                  <a:tabLst/>
                  <a:defRPr sz="1400" b="0" i="0" kern="1200">
                    <a:solidFill>
                      <a:schemeClr val="tx1">
                        <a:lumMod val="75000"/>
                      </a:schemeClr>
                    </a:solidFill>
                    <a:latin typeface="Arial" panose="020B0604020202020204" pitchFamily="34" charset="0"/>
                    <a:ea typeface="Arial" panose="02000000000000000000" pitchFamily="2" charset="0"/>
                    <a:cs typeface="Arial" panose="020B0604020202020204" pitchFamily="34" charset="0"/>
                  </a:defRPr>
                </a:lvl2pPr>
                <a:lvl3pPr marL="711200" indent="-222250" algn="l" defTabSz="685800" rtl="0" eaLnBrk="1" latinLnBrk="0" hangingPunct="1">
                  <a:lnSpc>
                    <a:spcPct val="100000"/>
                  </a:lnSpc>
                  <a:spcBef>
                    <a:spcPts val="375"/>
                  </a:spcBef>
                  <a:buClr>
                    <a:srgbClr val="92AEBC"/>
                  </a:buClr>
                  <a:buFont typeface="Symbol" pitchFamily="2" charset="2"/>
                  <a:buChar char="-"/>
                  <a:tabLst/>
                  <a:defRPr sz="1400" b="0" i="0" kern="1200">
                    <a:solidFill>
                      <a:schemeClr val="tx1">
                        <a:lumMod val="75000"/>
                      </a:schemeClr>
                    </a:solidFill>
                    <a:latin typeface="Arial" panose="020B0604020202020204" pitchFamily="34" charset="0"/>
                    <a:ea typeface="Arial" panose="02000000000000000000" pitchFamily="2" charset="0"/>
                    <a:cs typeface="Arial" panose="020B0604020202020204" pitchFamily="34" charset="0"/>
                  </a:defRPr>
                </a:lvl3pPr>
                <a:lvl4pPr marL="933450" marR="0" indent="-222250" algn="l" defTabSz="685800" rtl="0" eaLnBrk="1" fontAlgn="auto" latinLnBrk="0" hangingPunct="1">
                  <a:lnSpc>
                    <a:spcPct val="100000"/>
                  </a:lnSpc>
                  <a:spcBef>
                    <a:spcPts val="375"/>
                  </a:spcBef>
                  <a:spcAft>
                    <a:spcPts val="0"/>
                  </a:spcAft>
                  <a:buClr>
                    <a:srgbClr val="92AEBC"/>
                  </a:buClr>
                  <a:buSzTx/>
                  <a:buFont typeface="Symbol" pitchFamily="2" charset="2"/>
                  <a:buChar char="-"/>
                  <a:tabLst/>
                  <a:defRPr sz="1400" kern="1200">
                    <a:solidFill>
                      <a:schemeClr val="tx1">
                        <a:lumMod val="7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4pPr>
                <a:lvl5pPr marL="1155700" indent="-222250" algn="l" defTabSz="685800" rtl="0" eaLnBrk="1" latinLnBrk="0" hangingPunct="1">
                  <a:lnSpc>
                    <a:spcPct val="100000"/>
                  </a:lnSpc>
                  <a:spcBef>
                    <a:spcPts val="375"/>
                  </a:spcBef>
                  <a:buClr>
                    <a:srgbClr val="92AEBC"/>
                  </a:buClr>
                  <a:buFont typeface="Symbol" pitchFamily="2" charset="2"/>
                  <a:buChar char="-"/>
                  <a:tabLst/>
                  <a:defRPr sz="1400" kern="1200">
                    <a:solidFill>
                      <a:schemeClr val="tx1">
                        <a:lumMod val="7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5pPr>
                <a:lvl6pPr marL="18859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j-lt"/>
                    <a:ea typeface="+mn-ea"/>
                    <a:cs typeface="+mn-cs"/>
                  </a:defRPr>
                </a:lvl6pPr>
                <a:lvl7pPr marL="22288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j-lt"/>
                    <a:ea typeface="+mn-ea"/>
                    <a:cs typeface="+mn-cs"/>
                  </a:defRPr>
                </a:lvl7pPr>
                <a:lvl8pPr marL="25717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j-lt"/>
                    <a:ea typeface="+mn-ea"/>
                    <a:cs typeface="+mn-cs"/>
                  </a:defRPr>
                </a:lvl8pPr>
                <a:lvl9pPr marL="29146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GB" dirty="0"/>
                  <a:t>Intuition: the best split lets us create leaves as soon as possible</a:t>
                </a:r>
              </a:p>
              <a:p>
                <a:r>
                  <a:rPr lang="en-GB" dirty="0"/>
                  <a:t>Leaves are created if all the patterns of a branch belong to the same class</a:t>
                </a:r>
              </a:p>
              <a:p>
                <a:r>
                  <a:rPr lang="en-GB" dirty="0"/>
                  <a:t>We have to create subsets containing mostly data from one class </a:t>
                </a:r>
                <a14:m>
                  <m:oMath xmlns:m="http://schemas.openxmlformats.org/officeDocument/2006/math">
                    <m:r>
                      <a:rPr lang="en-DE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⇒</m:t>
                    </m:r>
                  </m:oMath>
                </a14:m>
                <a:r>
                  <a:rPr lang="en-US" dirty="0"/>
                  <a:t> measure of </a:t>
                </a:r>
                <a:r>
                  <a:rPr lang="en-US" b="1" dirty="0"/>
                  <a:t>impurity</a:t>
                </a:r>
                <a:r>
                  <a:rPr lang="en-US" dirty="0"/>
                  <a:t> of the subset using the </a:t>
                </a:r>
                <a:r>
                  <a:rPr lang="en-US" b="1" dirty="0"/>
                  <a:t>Shannon entropy</a:t>
                </a:r>
              </a:p>
              <a:p>
                <a:endParaRPr lang="en-US" sz="900" b="1" dirty="0"/>
              </a:p>
              <a:p>
                <a:endParaRPr lang="en-US" dirty="0"/>
              </a:p>
              <a:p>
                <a:pPr marL="635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r>
                            <a:rPr lang="en-DE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𝒟</m:t>
                          </m:r>
                        </m:sub>
                      </m:sSub>
                      <m:d>
                        <m:d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DE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𝒞</m:t>
                          </m:r>
                        </m:e>
                      </m:d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=−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DE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en-GB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en-DE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∈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𝑑𝑜𝑚</m:t>
                          </m:r>
                          <m:d>
                            <m:d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m:rPr>
                                  <m:brk m:alnAt="7"/>
                                </m:rPr>
                                <a:rPr lang="en-DE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𝒞</m:t>
                              </m:r>
                            </m:e>
                          </m:d>
                        </m:sub>
                        <m:sup/>
                        <m:e>
                          <m:f>
                            <m:fPr>
                              <m:ctrlPr>
                                <a:rPr lang="en-DE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d>
                                <m:dPr>
                                  <m:begChr m:val="|"/>
                                  <m:endChr m:val="|"/>
                                  <m:ctrlPr>
                                    <a:rPr lang="en-DE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GB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DE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𝒟</m:t>
                                      </m:r>
                                    </m:e>
                                    <m:sub>
                                      <m:r>
                                        <a:rPr lang="en-DE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𝒞</m:t>
                                      </m:r>
                                      <m:r>
                                        <a:rPr lang="en-GB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=</m:t>
                                      </m:r>
                                      <m:r>
                                        <a:rPr lang="en-GB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𝑘</m:t>
                                      </m:r>
                                    </m:sub>
                                  </m:sSub>
                                </m:e>
                              </m:d>
                            </m:num>
                            <m:den>
                              <m:d>
                                <m:dPr>
                                  <m:begChr m:val="|"/>
                                  <m:endChr m:val="|"/>
                                  <m:ctrlPr>
                                    <a:rPr lang="en-DE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DE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𝒟</m:t>
                                  </m:r>
                                </m:e>
                              </m:d>
                            </m:den>
                          </m:f>
                        </m:e>
                      </m:nary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>
                              <a:latin typeface="Cambria Math" panose="02040503050406030204" pitchFamily="18" charset="0"/>
                            </a:rPr>
                            <m:t>log</m:t>
                          </m:r>
                        </m:e>
                        <m:sub>
                          <m:r>
                            <a:rPr lang="de-DE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f>
                        <m:fPr>
                          <m:ctrlPr>
                            <a:rPr lang="en-DE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d>
                            <m:dPr>
                              <m:begChr m:val="|"/>
                              <m:endChr m:val="|"/>
                              <m:ctrlPr>
                                <a:rPr lang="en-DE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GB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DE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𝒟</m:t>
                                  </m:r>
                                </m:e>
                                <m:sub>
                                  <m:r>
                                    <a:rPr lang="en-DE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𝒞</m:t>
                                  </m:r>
                                  <m:r>
                                    <a:rPr lang="en-GB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=</m:t>
                                  </m:r>
                                  <m:r>
                                    <a:rPr lang="en-GB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𝑘</m:t>
                                  </m:r>
                                </m:sub>
                              </m:sSub>
                            </m:e>
                          </m:d>
                        </m:num>
                        <m:den>
                          <m:d>
                            <m:dPr>
                              <m:begChr m:val="|"/>
                              <m:endChr m:val="|"/>
                              <m:ctrlPr>
                                <a:rPr lang="en-DE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DE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𝒟</m:t>
                              </m:r>
                            </m:e>
                          </m:d>
                        </m:den>
                      </m:f>
                    </m:oMath>
                  </m:oMathPara>
                </a14:m>
                <a:endParaRPr lang="en-US" dirty="0"/>
              </a:p>
              <a:p>
                <a:pPr marL="6350" indent="0">
                  <a:buNone/>
                </a:pPr>
                <a:endParaRPr lang="en-US" sz="900" dirty="0"/>
              </a:p>
              <a:p>
                <a:pPr marL="6350" indent="0">
                  <a:buNone/>
                </a:pPr>
                <a:r>
                  <a:rPr lang="en-GB" dirty="0"/>
                  <a:t>where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DE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𝒟</m:t>
                        </m:r>
                      </m:e>
                      <m:sub>
                        <m:r>
                          <a:rPr lang="en-DE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𝒞</m:t>
                        </m:r>
                        <m:r>
                          <a:rPr lang="en-GB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=</m:t>
                        </m:r>
                        <m:r>
                          <a:rPr lang="en-GB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𝑘</m:t>
                        </m:r>
                      </m:sub>
                    </m:sSub>
                  </m:oMath>
                </a14:m>
                <a:r>
                  <a:rPr lang="en-US" dirty="0"/>
                  <a:t> is the number of data in class </a:t>
                </a:r>
                <a14:m>
                  <m:oMath xmlns:m="http://schemas.openxmlformats.org/officeDocument/2006/math">
                    <m:r>
                      <a:rPr lang="en-DE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𝒞</m:t>
                    </m:r>
                    <m:r>
                      <a:rPr lang="en-GB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GB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/>
                  <a:t>, with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0</m:t>
                    </m:r>
                    <m:func>
                      <m:func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GB" b="0" i="0" smtClean="0">
                            <a:latin typeface="Cambria Math" panose="02040503050406030204" pitchFamily="18" charset="0"/>
                          </a:rPr>
                          <m:t>log</m:t>
                        </m:r>
                      </m:fName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0=0</m:t>
                        </m:r>
                      </m:e>
                    </m:func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8" name="Text Placeholder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9991" y="863026"/>
                <a:ext cx="8025233" cy="4628398"/>
              </a:xfrm>
              <a:prstGeom prst="rect">
                <a:avLst/>
              </a:prstGeom>
              <a:blipFill>
                <a:blip r:embed="rId2"/>
                <a:stretch>
                  <a:fillRect l="-1898" t="-1976" r="-167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52128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A292F8-2442-46B0-A0F2-1CAFADF9DB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Another Example: Predicting sex</a:t>
            </a:r>
            <a:endParaRPr lang="en-GB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D5FEF60-B280-4FF4-9F8D-993AAE1E1B48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15C29056-5AFA-7949-831A-3EC086771171}" type="slidenum">
              <a:rPr lang="de-DE" smtClean="0"/>
              <a:pPr/>
              <a:t>28</a:t>
            </a:fld>
            <a:endParaRPr lang="de-DE" dirty="0"/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4D4A37AE-A6E1-4B54-AA48-29E734F15B9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68661573"/>
              </p:ext>
            </p:extLst>
          </p:nvPr>
        </p:nvGraphicFramePr>
        <p:xfrm>
          <a:off x="2131360" y="929828"/>
          <a:ext cx="5190563" cy="3688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93375">
                  <a:extLst>
                    <a:ext uri="{9D8B030D-6E8A-4147-A177-3AD203B41FA5}">
                      <a16:colId xmlns:a16="http://schemas.microsoft.com/office/drawing/2014/main" val="2411907428"/>
                    </a:ext>
                  </a:extLst>
                </a:gridCol>
                <a:gridCol w="1008530">
                  <a:extLst>
                    <a:ext uri="{9D8B030D-6E8A-4147-A177-3AD203B41FA5}">
                      <a16:colId xmlns:a16="http://schemas.microsoft.com/office/drawing/2014/main" val="1028034906"/>
                    </a:ext>
                  </a:extLst>
                </a:gridCol>
                <a:gridCol w="1089211">
                  <a:extLst>
                    <a:ext uri="{9D8B030D-6E8A-4147-A177-3AD203B41FA5}">
                      <a16:colId xmlns:a16="http://schemas.microsoft.com/office/drawing/2014/main" val="450771752"/>
                    </a:ext>
                  </a:extLst>
                </a:gridCol>
                <a:gridCol w="1247302">
                  <a:extLst>
                    <a:ext uri="{9D8B030D-6E8A-4147-A177-3AD203B41FA5}">
                      <a16:colId xmlns:a16="http://schemas.microsoft.com/office/drawing/2014/main" val="4225728222"/>
                    </a:ext>
                  </a:extLst>
                </a:gridCol>
                <a:gridCol w="1052145">
                  <a:extLst>
                    <a:ext uri="{9D8B030D-6E8A-4147-A177-3AD203B41FA5}">
                      <a16:colId xmlns:a16="http://schemas.microsoft.com/office/drawing/2014/main" val="684143948"/>
                    </a:ext>
                  </a:extLst>
                </a:gridCol>
              </a:tblGrid>
              <a:tr h="216025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Height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Weight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Long Hair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Sex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98052464"/>
                  </a:ext>
                </a:extLst>
              </a:tr>
              <a:tr h="238814">
                <a:tc>
                  <a:txBody>
                    <a:bodyPr/>
                    <a:lstStyle/>
                    <a:p>
                      <a:r>
                        <a:rPr lang="en-US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medium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normal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 dirty="0">
                          <a:solidFill>
                            <a:schemeClr val="tx1">
                              <a:lumMod val="60000"/>
                              <a:lumOff val="4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male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90388205"/>
                  </a:ext>
                </a:extLst>
              </a:tr>
              <a:tr h="238814">
                <a:tc>
                  <a:txBody>
                    <a:bodyPr/>
                    <a:lstStyle/>
                    <a:p>
                      <a:r>
                        <a:rPr lang="en-US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short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low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yes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female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00446912"/>
                  </a:ext>
                </a:extLst>
              </a:tr>
              <a:tr h="238814">
                <a:tc>
                  <a:txBody>
                    <a:bodyPr/>
                    <a:lstStyle/>
                    <a:p>
                      <a:r>
                        <a:rPr lang="en-US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tall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high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 dirty="0">
                          <a:solidFill>
                            <a:schemeClr val="tx1">
                              <a:lumMod val="60000"/>
                              <a:lumOff val="4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male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57606901"/>
                  </a:ext>
                </a:extLst>
              </a:tr>
              <a:tr h="238814">
                <a:tc>
                  <a:txBody>
                    <a:bodyPr/>
                    <a:lstStyle/>
                    <a:p>
                      <a:r>
                        <a:rPr lang="en-US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short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normal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yes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female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54478977"/>
                  </a:ext>
                </a:extLst>
              </a:tr>
              <a:tr h="238814">
                <a:tc>
                  <a:txBody>
                    <a:bodyPr/>
                    <a:lstStyle/>
                    <a:p>
                      <a:r>
                        <a:rPr lang="en-US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tall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normal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yes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female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53964614"/>
                  </a:ext>
                </a:extLst>
              </a:tr>
              <a:tr h="238814">
                <a:tc>
                  <a:txBody>
                    <a:bodyPr/>
                    <a:lstStyle/>
                    <a:p>
                      <a:r>
                        <a:rPr lang="en-US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short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low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female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95027678"/>
                  </a:ext>
                </a:extLst>
              </a:tr>
              <a:tr h="238814">
                <a:tc>
                  <a:txBody>
                    <a:bodyPr/>
                    <a:lstStyle/>
                    <a:p>
                      <a:r>
                        <a:rPr lang="en-US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short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high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 dirty="0">
                          <a:solidFill>
                            <a:schemeClr val="tx1">
                              <a:lumMod val="60000"/>
                              <a:lumOff val="4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male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83094970"/>
                  </a:ext>
                </a:extLst>
              </a:tr>
              <a:tr h="238814">
                <a:tc>
                  <a:txBody>
                    <a:bodyPr/>
                    <a:lstStyle/>
                    <a:p>
                      <a:r>
                        <a:rPr lang="en-US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medium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normal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female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68628321"/>
                  </a:ext>
                </a:extLst>
              </a:tr>
              <a:tr h="238814">
                <a:tc>
                  <a:txBody>
                    <a:bodyPr/>
                    <a:lstStyle/>
                    <a:p>
                      <a:r>
                        <a:rPr lang="en-US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medium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low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yes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female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93704813"/>
                  </a:ext>
                </a:extLst>
              </a:tr>
              <a:tr h="238814">
                <a:tc>
                  <a:txBody>
                    <a:bodyPr/>
                    <a:lstStyle/>
                    <a:p>
                      <a:r>
                        <a:rPr lang="en-US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tall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normal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 dirty="0">
                          <a:solidFill>
                            <a:schemeClr val="tx1">
                              <a:lumMod val="60000"/>
                              <a:lumOff val="4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male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5019941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36877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DD7096-D718-BD48-93F5-300A3D9FCE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Shannon Entropy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057738A-849D-7E4F-855F-90652419F44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06721" y="983234"/>
            <a:ext cx="8091842" cy="450119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1800" dirty="0"/>
              <a:t>Based on Shannon entropy = measure for information / uncertainty</a:t>
            </a:r>
          </a:p>
          <a:p>
            <a:pPr lvl="1"/>
            <a:endParaRPr lang="en-US" sz="1800" dirty="0"/>
          </a:p>
        </p:txBody>
      </p:sp>
      <p:grpSp>
        <p:nvGrpSpPr>
          <p:cNvPr id="47" name="Group 46">
            <a:extLst>
              <a:ext uri="{FF2B5EF4-FFF2-40B4-BE49-F238E27FC236}">
                <a16:creationId xmlns:a16="http://schemas.microsoft.com/office/drawing/2014/main" id="{ECDF0327-6174-DE46-A0E5-F9062B22C320}"/>
              </a:ext>
            </a:extLst>
          </p:cNvPr>
          <p:cNvGrpSpPr/>
          <p:nvPr/>
        </p:nvGrpSpPr>
        <p:grpSpPr>
          <a:xfrm>
            <a:off x="1874666" y="2286580"/>
            <a:ext cx="1828800" cy="1828800"/>
            <a:chOff x="1540557" y="1618447"/>
            <a:chExt cx="1944216" cy="1944000"/>
          </a:xfrm>
          <a:solidFill>
            <a:schemeClr val="bg1"/>
          </a:solidFill>
        </p:grpSpPr>
        <p:sp>
          <p:nvSpPr>
            <p:cNvPr id="3" name="Oval 2">
              <a:extLst>
                <a:ext uri="{FF2B5EF4-FFF2-40B4-BE49-F238E27FC236}">
                  <a16:creationId xmlns:a16="http://schemas.microsoft.com/office/drawing/2014/main" id="{4AC0A27C-6956-7042-8F40-D1BC08474F2A}"/>
                </a:ext>
              </a:extLst>
            </p:cNvPr>
            <p:cNvSpPr/>
            <p:nvPr/>
          </p:nvSpPr>
          <p:spPr>
            <a:xfrm>
              <a:off x="1540557" y="1618447"/>
              <a:ext cx="1944216" cy="1944000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4" name="Plus 13">
              <a:extLst>
                <a:ext uri="{FF2B5EF4-FFF2-40B4-BE49-F238E27FC236}">
                  <a16:creationId xmlns:a16="http://schemas.microsoft.com/office/drawing/2014/main" id="{B689D9E3-EDBB-5242-9F4D-FC1C6A781892}"/>
                </a:ext>
              </a:extLst>
            </p:cNvPr>
            <p:cNvSpPr/>
            <p:nvPr/>
          </p:nvSpPr>
          <p:spPr>
            <a:xfrm>
              <a:off x="2639310" y="2090505"/>
              <a:ext cx="144016" cy="144000"/>
            </a:xfrm>
            <a:prstGeom prst="mathPlus">
              <a:avLst>
                <a:gd name="adj1" fmla="val 1530"/>
              </a:avLst>
            </a:prstGeom>
            <a:grpFill/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5" name="Plus 14">
              <a:extLst>
                <a:ext uri="{FF2B5EF4-FFF2-40B4-BE49-F238E27FC236}">
                  <a16:creationId xmlns:a16="http://schemas.microsoft.com/office/drawing/2014/main" id="{88097452-9273-EC4A-ADA4-C7567C806550}"/>
                </a:ext>
              </a:extLst>
            </p:cNvPr>
            <p:cNvSpPr/>
            <p:nvPr/>
          </p:nvSpPr>
          <p:spPr>
            <a:xfrm>
              <a:off x="2204713" y="2086555"/>
              <a:ext cx="144016" cy="144000"/>
            </a:xfrm>
            <a:prstGeom prst="mathPlus">
              <a:avLst>
                <a:gd name="adj1" fmla="val 1530"/>
              </a:avLst>
            </a:prstGeom>
            <a:grpFill/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6" name="Plus 15">
              <a:extLst>
                <a:ext uri="{FF2B5EF4-FFF2-40B4-BE49-F238E27FC236}">
                  <a16:creationId xmlns:a16="http://schemas.microsoft.com/office/drawing/2014/main" id="{E4BD7B57-D813-E744-8D50-E0F654DE0D64}"/>
                </a:ext>
              </a:extLst>
            </p:cNvPr>
            <p:cNvSpPr/>
            <p:nvPr/>
          </p:nvSpPr>
          <p:spPr>
            <a:xfrm>
              <a:off x="2204713" y="2465343"/>
              <a:ext cx="144016" cy="144000"/>
            </a:xfrm>
            <a:prstGeom prst="mathPlus">
              <a:avLst>
                <a:gd name="adj1" fmla="val 1530"/>
              </a:avLst>
            </a:prstGeom>
            <a:grpFill/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7" name="Plus 16">
              <a:extLst>
                <a:ext uri="{FF2B5EF4-FFF2-40B4-BE49-F238E27FC236}">
                  <a16:creationId xmlns:a16="http://schemas.microsoft.com/office/drawing/2014/main" id="{9F138D49-C255-0A43-854D-BB4EB35279FE}"/>
                </a:ext>
              </a:extLst>
            </p:cNvPr>
            <p:cNvSpPr/>
            <p:nvPr/>
          </p:nvSpPr>
          <p:spPr>
            <a:xfrm>
              <a:off x="2819217" y="2537343"/>
              <a:ext cx="144016" cy="144000"/>
            </a:xfrm>
            <a:prstGeom prst="mathPlus">
              <a:avLst>
                <a:gd name="adj1" fmla="val 1530"/>
              </a:avLst>
            </a:prstGeom>
            <a:grpFill/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8" name="Plus 17">
              <a:extLst>
                <a:ext uri="{FF2B5EF4-FFF2-40B4-BE49-F238E27FC236}">
                  <a16:creationId xmlns:a16="http://schemas.microsoft.com/office/drawing/2014/main" id="{1EE5E6DB-4473-1B4E-A0AF-0DCD94D9EDFB}"/>
                </a:ext>
              </a:extLst>
            </p:cNvPr>
            <p:cNvSpPr/>
            <p:nvPr/>
          </p:nvSpPr>
          <p:spPr>
            <a:xfrm>
              <a:off x="2639310" y="2982598"/>
              <a:ext cx="144016" cy="144000"/>
            </a:xfrm>
            <a:prstGeom prst="mathPlus">
              <a:avLst>
                <a:gd name="adj1" fmla="val 1530"/>
              </a:avLst>
            </a:prstGeom>
            <a:grpFill/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9" name="Plus 18">
              <a:extLst>
                <a:ext uri="{FF2B5EF4-FFF2-40B4-BE49-F238E27FC236}">
                  <a16:creationId xmlns:a16="http://schemas.microsoft.com/office/drawing/2014/main" id="{DB23A563-FFBB-734A-9767-49B98E951990}"/>
                </a:ext>
              </a:extLst>
            </p:cNvPr>
            <p:cNvSpPr/>
            <p:nvPr/>
          </p:nvSpPr>
          <p:spPr>
            <a:xfrm>
              <a:off x="2000969" y="2804418"/>
              <a:ext cx="144016" cy="144000"/>
            </a:xfrm>
            <a:prstGeom prst="mathPlus">
              <a:avLst>
                <a:gd name="adj1" fmla="val 1530"/>
              </a:avLst>
            </a:prstGeom>
            <a:grpFill/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FCA2FF4C-E87C-354D-BF8A-C53A7A5D4398}"/>
                </a:ext>
              </a:extLst>
            </p:cNvPr>
            <p:cNvSpPr/>
            <p:nvPr/>
          </p:nvSpPr>
          <p:spPr>
            <a:xfrm>
              <a:off x="2262852" y="3075675"/>
              <a:ext cx="108000" cy="108000"/>
            </a:xfrm>
            <a:prstGeom prst="ellipse">
              <a:avLst/>
            </a:prstGeom>
            <a:solidFill>
              <a:schemeClr val="tx1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3" name="Oval 22">
              <a:extLst>
                <a:ext uri="{FF2B5EF4-FFF2-40B4-BE49-F238E27FC236}">
                  <a16:creationId xmlns:a16="http://schemas.microsoft.com/office/drawing/2014/main" id="{B776BA09-2ED8-C04C-B954-98D71A5554E3}"/>
                </a:ext>
              </a:extLst>
            </p:cNvPr>
            <p:cNvSpPr/>
            <p:nvPr/>
          </p:nvSpPr>
          <p:spPr>
            <a:xfrm>
              <a:off x="2981241" y="2122555"/>
              <a:ext cx="108000" cy="108000"/>
            </a:xfrm>
            <a:prstGeom prst="ellipse">
              <a:avLst/>
            </a:prstGeom>
            <a:solidFill>
              <a:schemeClr val="tx1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4" name="Oval 23">
              <a:extLst>
                <a:ext uri="{FF2B5EF4-FFF2-40B4-BE49-F238E27FC236}">
                  <a16:creationId xmlns:a16="http://schemas.microsoft.com/office/drawing/2014/main" id="{5E4F90E7-F4A9-2540-9F74-94A362FB0654}"/>
                </a:ext>
              </a:extLst>
            </p:cNvPr>
            <p:cNvSpPr/>
            <p:nvPr/>
          </p:nvSpPr>
          <p:spPr>
            <a:xfrm>
              <a:off x="1788367" y="2122555"/>
              <a:ext cx="108000" cy="108000"/>
            </a:xfrm>
            <a:prstGeom prst="ellipse">
              <a:avLst/>
            </a:prstGeom>
            <a:solidFill>
              <a:schemeClr val="tx1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3" name="Oval 42">
              <a:extLst>
                <a:ext uri="{FF2B5EF4-FFF2-40B4-BE49-F238E27FC236}">
                  <a16:creationId xmlns:a16="http://schemas.microsoft.com/office/drawing/2014/main" id="{1F456692-0092-944C-B2FC-92E5AAE39CC8}"/>
                </a:ext>
              </a:extLst>
            </p:cNvPr>
            <p:cNvSpPr/>
            <p:nvPr/>
          </p:nvSpPr>
          <p:spPr>
            <a:xfrm>
              <a:off x="2560417" y="2582823"/>
              <a:ext cx="108000" cy="108000"/>
            </a:xfrm>
            <a:prstGeom prst="ellipse">
              <a:avLst/>
            </a:prstGeom>
            <a:solidFill>
              <a:schemeClr val="tx1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48" name="Group 47">
            <a:extLst>
              <a:ext uri="{FF2B5EF4-FFF2-40B4-BE49-F238E27FC236}">
                <a16:creationId xmlns:a16="http://schemas.microsoft.com/office/drawing/2014/main" id="{3A3D0866-747C-E247-AC4E-746C3829B45E}"/>
              </a:ext>
            </a:extLst>
          </p:cNvPr>
          <p:cNvGrpSpPr/>
          <p:nvPr/>
        </p:nvGrpSpPr>
        <p:grpSpPr>
          <a:xfrm>
            <a:off x="5100043" y="2330208"/>
            <a:ext cx="1828800" cy="1828800"/>
            <a:chOff x="5152480" y="1659583"/>
            <a:chExt cx="1944216" cy="1944000"/>
          </a:xfrm>
          <a:solidFill>
            <a:schemeClr val="bg1"/>
          </a:solidFill>
        </p:grpSpPr>
        <p:sp>
          <p:nvSpPr>
            <p:cNvPr id="26" name="Oval 25">
              <a:extLst>
                <a:ext uri="{FF2B5EF4-FFF2-40B4-BE49-F238E27FC236}">
                  <a16:creationId xmlns:a16="http://schemas.microsoft.com/office/drawing/2014/main" id="{1BE84BD4-EC31-1C4C-AE2A-DC86F0F83CFB}"/>
                </a:ext>
              </a:extLst>
            </p:cNvPr>
            <p:cNvSpPr/>
            <p:nvPr/>
          </p:nvSpPr>
          <p:spPr>
            <a:xfrm>
              <a:off x="5152480" y="1659583"/>
              <a:ext cx="1944216" cy="1944000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8" name="Plus 27">
              <a:extLst>
                <a:ext uri="{FF2B5EF4-FFF2-40B4-BE49-F238E27FC236}">
                  <a16:creationId xmlns:a16="http://schemas.microsoft.com/office/drawing/2014/main" id="{2D8B46A8-3779-9249-BAB6-C2E838416B8C}"/>
                </a:ext>
              </a:extLst>
            </p:cNvPr>
            <p:cNvSpPr/>
            <p:nvPr/>
          </p:nvSpPr>
          <p:spPr>
            <a:xfrm>
              <a:off x="6182317" y="2131641"/>
              <a:ext cx="144016" cy="144000"/>
            </a:xfrm>
            <a:prstGeom prst="mathPlus">
              <a:avLst>
                <a:gd name="adj1" fmla="val 1530"/>
              </a:avLst>
            </a:prstGeom>
            <a:grpFill/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9" name="Plus 28">
              <a:extLst>
                <a:ext uri="{FF2B5EF4-FFF2-40B4-BE49-F238E27FC236}">
                  <a16:creationId xmlns:a16="http://schemas.microsoft.com/office/drawing/2014/main" id="{CA7A6D8E-AC25-FC45-A362-458018E54C24}"/>
                </a:ext>
              </a:extLst>
            </p:cNvPr>
            <p:cNvSpPr/>
            <p:nvPr/>
          </p:nvSpPr>
          <p:spPr>
            <a:xfrm>
              <a:off x="5747720" y="2127691"/>
              <a:ext cx="144016" cy="144000"/>
            </a:xfrm>
            <a:prstGeom prst="mathPlus">
              <a:avLst>
                <a:gd name="adj1" fmla="val 1530"/>
              </a:avLst>
            </a:prstGeom>
            <a:grpFill/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0" name="Plus 29">
              <a:extLst>
                <a:ext uri="{FF2B5EF4-FFF2-40B4-BE49-F238E27FC236}">
                  <a16:creationId xmlns:a16="http://schemas.microsoft.com/office/drawing/2014/main" id="{72D7D05E-F022-B74E-B65A-511061E22E05}"/>
                </a:ext>
              </a:extLst>
            </p:cNvPr>
            <p:cNvSpPr/>
            <p:nvPr/>
          </p:nvSpPr>
          <p:spPr>
            <a:xfrm>
              <a:off x="5747720" y="2506479"/>
              <a:ext cx="144016" cy="144000"/>
            </a:xfrm>
            <a:prstGeom prst="mathPlus">
              <a:avLst>
                <a:gd name="adj1" fmla="val 1530"/>
              </a:avLst>
            </a:prstGeom>
            <a:grpFill/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2" name="Plus 31">
              <a:extLst>
                <a:ext uri="{FF2B5EF4-FFF2-40B4-BE49-F238E27FC236}">
                  <a16:creationId xmlns:a16="http://schemas.microsoft.com/office/drawing/2014/main" id="{98EF5027-6648-1447-BC64-6315CE541451}"/>
                </a:ext>
              </a:extLst>
            </p:cNvPr>
            <p:cNvSpPr/>
            <p:nvPr/>
          </p:nvSpPr>
          <p:spPr>
            <a:xfrm>
              <a:off x="6182317" y="3023734"/>
              <a:ext cx="144016" cy="144000"/>
            </a:xfrm>
            <a:prstGeom prst="mathPlus">
              <a:avLst>
                <a:gd name="adj1" fmla="val 1530"/>
              </a:avLst>
            </a:prstGeom>
            <a:grpFill/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3" name="Plus 32">
              <a:extLst>
                <a:ext uri="{FF2B5EF4-FFF2-40B4-BE49-F238E27FC236}">
                  <a16:creationId xmlns:a16="http://schemas.microsoft.com/office/drawing/2014/main" id="{2B1AE979-3F3B-4141-89D4-D9C4F2C6EA15}"/>
                </a:ext>
              </a:extLst>
            </p:cNvPr>
            <p:cNvSpPr/>
            <p:nvPr/>
          </p:nvSpPr>
          <p:spPr>
            <a:xfrm>
              <a:off x="5543976" y="2845554"/>
              <a:ext cx="144016" cy="144000"/>
            </a:xfrm>
            <a:prstGeom prst="mathPlus">
              <a:avLst>
                <a:gd name="adj1" fmla="val 1530"/>
              </a:avLst>
            </a:prstGeom>
            <a:grpFill/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1" name="Plus 40">
              <a:extLst>
                <a:ext uri="{FF2B5EF4-FFF2-40B4-BE49-F238E27FC236}">
                  <a16:creationId xmlns:a16="http://schemas.microsoft.com/office/drawing/2014/main" id="{FDDE45B2-FF7D-7E44-8885-1B01EC478707}"/>
                </a:ext>
              </a:extLst>
            </p:cNvPr>
            <p:cNvSpPr/>
            <p:nvPr/>
          </p:nvSpPr>
          <p:spPr>
            <a:xfrm>
              <a:off x="6124588" y="2612302"/>
              <a:ext cx="144016" cy="144000"/>
            </a:xfrm>
            <a:prstGeom prst="mathPlus">
              <a:avLst>
                <a:gd name="adj1" fmla="val 1530"/>
              </a:avLst>
            </a:prstGeom>
            <a:grpFill/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2" name="Plus 41">
              <a:extLst>
                <a:ext uri="{FF2B5EF4-FFF2-40B4-BE49-F238E27FC236}">
                  <a16:creationId xmlns:a16="http://schemas.microsoft.com/office/drawing/2014/main" id="{37AD2082-6638-D24F-9F6C-A2A0A5FA2466}"/>
                </a:ext>
              </a:extLst>
            </p:cNvPr>
            <p:cNvSpPr/>
            <p:nvPr/>
          </p:nvSpPr>
          <p:spPr>
            <a:xfrm>
              <a:off x="5891736" y="3081073"/>
              <a:ext cx="144016" cy="144000"/>
            </a:xfrm>
            <a:prstGeom prst="mathPlus">
              <a:avLst>
                <a:gd name="adj1" fmla="val 1530"/>
              </a:avLst>
            </a:prstGeom>
            <a:grpFill/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4" name="Plus 43">
              <a:extLst>
                <a:ext uri="{FF2B5EF4-FFF2-40B4-BE49-F238E27FC236}">
                  <a16:creationId xmlns:a16="http://schemas.microsoft.com/office/drawing/2014/main" id="{A79CB15F-D908-B041-9720-B464BBF6D24C}"/>
                </a:ext>
              </a:extLst>
            </p:cNvPr>
            <p:cNvSpPr/>
            <p:nvPr/>
          </p:nvSpPr>
          <p:spPr>
            <a:xfrm>
              <a:off x="6482127" y="2982598"/>
              <a:ext cx="144016" cy="144000"/>
            </a:xfrm>
            <a:prstGeom prst="mathPlus">
              <a:avLst>
                <a:gd name="adj1" fmla="val 1530"/>
              </a:avLst>
            </a:prstGeom>
            <a:grpFill/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5" name="Plus 44">
              <a:extLst>
                <a:ext uri="{FF2B5EF4-FFF2-40B4-BE49-F238E27FC236}">
                  <a16:creationId xmlns:a16="http://schemas.microsoft.com/office/drawing/2014/main" id="{70CD8939-7B08-3D4C-9DB3-6C9B3E76336C}"/>
                </a:ext>
              </a:extLst>
            </p:cNvPr>
            <p:cNvSpPr/>
            <p:nvPr/>
          </p:nvSpPr>
          <p:spPr>
            <a:xfrm>
              <a:off x="6658640" y="2217691"/>
              <a:ext cx="144016" cy="144000"/>
            </a:xfrm>
            <a:prstGeom prst="mathPlus">
              <a:avLst>
                <a:gd name="adj1" fmla="val 1530"/>
              </a:avLst>
            </a:prstGeom>
            <a:grpFill/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id="{7BE24D0F-DB2F-7446-82FB-5982661009AD}"/>
                  </a:ext>
                </a:extLst>
              </p:cNvPr>
              <p:cNvSpPr txBox="1"/>
              <p:nvPr/>
            </p:nvSpPr>
            <p:spPr>
              <a:xfrm>
                <a:off x="1789128" y="1521612"/>
                <a:ext cx="5421727" cy="37055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a:rPr lang="de-DE" i="1" smtClean="0">
                        <a:latin typeface="Cambria Math" panose="02040503050406030204" pitchFamily="18" charset="0"/>
                      </a:rPr>
                      <m:t>𝐸𝑛𝑡𝑟𝑜𝑝𝑦</m:t>
                    </m:r>
                    <m:r>
                      <a:rPr lang="de-DE" i="1" smtClean="0">
                        <a:latin typeface="Cambria Math" panose="02040503050406030204" pitchFamily="18" charset="0"/>
                      </a:rPr>
                      <m:t> </m:t>
                    </m:r>
                    <m:d>
                      <m:dPr>
                        <m:ctrlPr>
                          <a:rPr lang="de-DE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de-DE" i="1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</m:d>
                    <m:r>
                      <a:rPr lang="de-DE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de-DE" b="0" i="1" smtClean="0">
                        <a:latin typeface="Cambria Math" panose="02040503050406030204" pitchFamily="18" charset="0"/>
                      </a:rPr>
                      <m:t>−</m:t>
                    </m:r>
                    <m:nary>
                      <m:naryPr>
                        <m:chr m:val="∑"/>
                        <m:limLoc m:val="subSup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5"/>
                          </m:rPr>
                          <a:rPr lang="de-DE" i="1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de-DE" i="1">
                            <a:latin typeface="Cambria Math" panose="02040503050406030204" pitchFamily="18" charset="0"/>
                          </a:rPr>
                          <m:t>=0</m:t>
                        </m:r>
                      </m:sub>
                      <m:sup>
                        <m:r>
                          <a:rPr lang="de-DE" i="1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  <m:e>
                        <m:sSub>
                          <m:sSubPr>
                            <m:ctrlPr>
                              <a:rPr lang="de-DE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DE" i="1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de-DE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de-DE" i="1">
                            <a:latin typeface="Cambria Math" panose="02040503050406030204" pitchFamily="18" charset="0"/>
                          </a:rPr>
                          <m:t> </m:t>
                        </m:r>
                      </m:e>
                    </m:nary>
                    <m:func>
                      <m:func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>
                                <a:latin typeface="Cambria Math" panose="02040503050406030204" pitchFamily="18" charset="0"/>
                              </a:rPr>
                              <m:t>log</m:t>
                            </m:r>
                          </m:e>
                          <m:sub>
                            <m:r>
                              <a:rPr lang="de-DE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fName>
                      <m:e>
                        <m:sSub>
                          <m:sSubPr>
                            <m:ctrlPr>
                              <a:rPr lang="de-DE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DE" i="1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de-DE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func>
                  </m:oMath>
                </a14:m>
                <a:r>
                  <a:rPr lang="en-US" dirty="0"/>
                  <a:t>  for </a:t>
                </a:r>
                <a14:m>
                  <m:oMath xmlns:m="http://schemas.openxmlformats.org/officeDocument/2006/math">
                    <m:r>
                      <a:rPr lang="de-DE" i="1">
                        <a:latin typeface="Cambria Math" panose="02040503050406030204" pitchFamily="18" charset="0"/>
                      </a:rPr>
                      <m:t>𝑝</m:t>
                    </m:r>
                    <m:r>
                      <a:rPr lang="de-DE" i="1"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de-DE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de-DE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ℚ</m:t>
                        </m:r>
                      </m:e>
                      <m:sup>
                        <m:r>
                          <a:rPr lang="de-DE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endParaRPr lang="en-US" b="1" dirty="0"/>
              </a:p>
            </p:txBody>
          </p:sp>
        </mc:Choice>
        <mc:Fallback xmlns=""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id="{7BE24D0F-DB2F-7446-82FB-5982661009A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89128" y="1521612"/>
                <a:ext cx="5421727" cy="370551"/>
              </a:xfrm>
              <a:prstGeom prst="rect">
                <a:avLst/>
              </a:prstGeom>
              <a:blipFill>
                <a:blip r:embed="rId3"/>
                <a:stretch>
                  <a:fillRect t="-121667" b="-188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0" name="TextBox 49">
                <a:extLst>
                  <a:ext uri="{FF2B5EF4-FFF2-40B4-BE49-F238E27FC236}">
                    <a16:creationId xmlns:a16="http://schemas.microsoft.com/office/drawing/2014/main" id="{BC89881A-2AC6-7D48-99A2-F174235ADD07}"/>
                  </a:ext>
                </a:extLst>
              </p:cNvPr>
              <p:cNvSpPr txBox="1"/>
              <p:nvPr/>
            </p:nvSpPr>
            <p:spPr>
              <a:xfrm>
                <a:off x="769102" y="2843776"/>
                <a:ext cx="971869" cy="73866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de-DE" sz="1400" b="0" dirty="0">
                    <a:solidFill>
                      <a:srgbClr val="C00000"/>
                    </a:solidFill>
                  </a:rPr>
                  <a:t>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sz="1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sz="1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de-DE" sz="1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de-DE" sz="14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type m:val="skw"/>
                        <m:ctrlPr>
                          <a:rPr lang="de-DE" sz="1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de-DE" sz="1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6</m:t>
                        </m:r>
                      </m:num>
                      <m:den>
                        <m:r>
                          <a:rPr lang="de-DE" sz="1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10</m:t>
                        </m:r>
                      </m:den>
                    </m:f>
                  </m:oMath>
                </a14:m>
                <a:endParaRPr lang="de-DE" sz="1400" b="0" i="1" dirty="0">
                  <a:latin typeface="Cambria Math" panose="02040503050406030204" pitchFamily="18" charset="0"/>
                </a:endParaRPr>
              </a:p>
              <a:p>
                <a:endParaRPr lang="de-DE" sz="1400" b="0" i="1" dirty="0">
                  <a:latin typeface="Cambria Math" panose="02040503050406030204" pitchFamily="18" charset="0"/>
                </a:endParaRPr>
              </a:p>
              <a:p>
                <a:r>
                  <a:rPr lang="de-DE" sz="1400" b="0" i="1" dirty="0">
                    <a:latin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de-DE" sz="1400" b="0" i="1" smtClean="0"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de-DE" sz="14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sz="14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de-DE" sz="14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de-DE" sz="14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type m:val="skw"/>
                        <m:ctrlPr>
                          <a:rPr lang="de-DE" sz="14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de-DE" sz="14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num>
                      <m:den>
                        <m:r>
                          <a:rPr lang="de-DE" sz="14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10</m:t>
                        </m:r>
                      </m:den>
                    </m:f>
                  </m:oMath>
                </a14:m>
                <a:endParaRPr lang="de-DE" sz="1400" b="0" dirty="0"/>
              </a:p>
            </p:txBody>
          </p:sp>
        </mc:Choice>
        <mc:Fallback xmlns="">
          <p:sp>
            <p:nvSpPr>
              <p:cNvPr id="50" name="TextBox 49">
                <a:extLst>
                  <a:ext uri="{FF2B5EF4-FFF2-40B4-BE49-F238E27FC236}">
                    <a16:creationId xmlns:a16="http://schemas.microsoft.com/office/drawing/2014/main" id="{BC89881A-2AC6-7D48-99A2-F174235ADD0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9102" y="2843776"/>
                <a:ext cx="971869" cy="738664"/>
              </a:xfrm>
              <a:prstGeom prst="rect">
                <a:avLst/>
              </a:prstGeom>
              <a:blipFill>
                <a:blip r:embed="rId4"/>
                <a:stretch>
                  <a:fillRect t="-38525" r="-31875" b="-6311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2" name="TextBox 51">
                <a:extLst>
                  <a:ext uri="{FF2B5EF4-FFF2-40B4-BE49-F238E27FC236}">
                    <a16:creationId xmlns:a16="http://schemas.microsoft.com/office/drawing/2014/main" id="{D4D61AF9-9CA3-2843-A205-F0B4AAA5A938}"/>
                  </a:ext>
                </a:extLst>
              </p:cNvPr>
              <p:cNvSpPr txBox="1"/>
              <p:nvPr/>
            </p:nvSpPr>
            <p:spPr>
              <a:xfrm>
                <a:off x="7012190" y="2887081"/>
                <a:ext cx="1376852" cy="73866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de-DE" sz="1400" b="0" dirty="0">
                    <a:solidFill>
                      <a:srgbClr val="C00000"/>
                    </a:solidFill>
                  </a:rPr>
                  <a:t>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sz="1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sz="1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de-DE" sz="1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de-DE" sz="14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type m:val="skw"/>
                        <m:ctrlPr>
                          <a:rPr lang="de-DE" sz="1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de-DE" sz="1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10</m:t>
                        </m:r>
                      </m:num>
                      <m:den>
                        <m:r>
                          <a:rPr lang="de-DE" sz="1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10</m:t>
                        </m:r>
                      </m:den>
                    </m:f>
                    <m:r>
                      <a:rPr lang="de-DE" sz="14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endParaRPr lang="de-DE" sz="1400" b="0" i="1" dirty="0">
                  <a:latin typeface="Cambria Math" panose="02040503050406030204" pitchFamily="18" charset="0"/>
                </a:endParaRPr>
              </a:p>
              <a:p>
                <a:endParaRPr lang="de-DE" sz="1400" b="0" i="1" dirty="0">
                  <a:latin typeface="Cambria Math" panose="02040503050406030204" pitchFamily="18" charset="0"/>
                </a:endParaRPr>
              </a:p>
              <a:p>
                <a:r>
                  <a:rPr lang="de-DE" sz="1400" b="0" dirty="0"/>
                  <a:t> </a:t>
                </a:r>
                <a14:m>
                  <m:oMath xmlns:m="http://schemas.openxmlformats.org/officeDocument/2006/math">
                    <m:r>
                      <a:rPr lang="de-DE" sz="1400" b="0" i="1" smtClean="0"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de-DE" sz="14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sz="14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de-DE" sz="14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de-DE" sz="14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type m:val="skw"/>
                        <m:ctrlPr>
                          <a:rPr lang="de-DE" sz="14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de-DE" sz="14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num>
                      <m:den>
                        <m:r>
                          <a:rPr lang="de-DE" sz="14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10</m:t>
                        </m:r>
                      </m:den>
                    </m:f>
                    <m:r>
                      <a:rPr lang="de-DE" sz="14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endParaRPr lang="de-DE" sz="1400" b="0" dirty="0"/>
              </a:p>
            </p:txBody>
          </p:sp>
        </mc:Choice>
        <mc:Fallback xmlns="">
          <p:sp>
            <p:nvSpPr>
              <p:cNvPr id="52" name="TextBox 51">
                <a:extLst>
                  <a:ext uri="{FF2B5EF4-FFF2-40B4-BE49-F238E27FC236}">
                    <a16:creationId xmlns:a16="http://schemas.microsoft.com/office/drawing/2014/main" id="{D4D61AF9-9CA3-2843-A205-F0B4AAA5A93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12190" y="2887081"/>
                <a:ext cx="1376852" cy="738664"/>
              </a:xfrm>
              <a:prstGeom prst="rect">
                <a:avLst/>
              </a:prstGeom>
              <a:blipFill>
                <a:blip r:embed="rId5"/>
                <a:stretch>
                  <a:fillRect t="-38843" b="-6363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3" name="TextBox 52">
                <a:extLst>
                  <a:ext uri="{FF2B5EF4-FFF2-40B4-BE49-F238E27FC236}">
                    <a16:creationId xmlns:a16="http://schemas.microsoft.com/office/drawing/2014/main" id="{1A7718CD-D4BD-8C45-B033-B755049CB9BC}"/>
                  </a:ext>
                </a:extLst>
              </p:cNvPr>
              <p:cNvSpPr txBox="1"/>
              <p:nvPr/>
            </p:nvSpPr>
            <p:spPr>
              <a:xfrm>
                <a:off x="395537" y="4272338"/>
                <a:ext cx="4104456" cy="33547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de-DE" sz="1400" i="1" smtClean="0">
                        <a:latin typeface="Cambria Math" panose="02040503050406030204" pitchFamily="18" charset="0"/>
                      </a:rPr>
                      <m:t>𝐸𝑛𝑡𝑟𝑜𝑝𝑦</m:t>
                    </m:r>
                    <m:r>
                      <a:rPr lang="de-DE" sz="1400" i="1" smtClean="0">
                        <a:latin typeface="Cambria Math" panose="02040503050406030204" pitchFamily="18" charset="0"/>
                      </a:rPr>
                      <m:t> </m:t>
                    </m:r>
                    <m:d>
                      <m:dPr>
                        <m:ctrlPr>
                          <a:rPr lang="de-DE" sz="1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de-DE" sz="1400" i="1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</m:d>
                    <m:r>
                      <a:rPr lang="de-DE" sz="1400" b="0" i="1" smtClean="0">
                        <a:latin typeface="Cambria Math" panose="02040503050406030204" pitchFamily="18" charset="0"/>
                      </a:rPr>
                      <m:t>=−</m:t>
                    </m:r>
                    <m:d>
                      <m:dPr>
                        <m:ctrlPr>
                          <a:rPr lang="de-DE" sz="1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type m:val="skw"/>
                            <m:ctrlPr>
                              <a:rPr lang="de-DE" sz="14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de-DE" sz="14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6</m:t>
                            </m:r>
                          </m:num>
                          <m:den>
                            <m:r>
                              <a:rPr lang="de-DE" sz="14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  <m:r>
                              <a:rPr lang="de-DE" sz="14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0</m:t>
                            </m:r>
                          </m:den>
                        </m:f>
                        <m:r>
                          <m:rPr>
                            <m:sty m:val="p"/>
                          </m:rPr>
                          <a:rPr lang="de-DE" sz="1400">
                            <a:latin typeface="Cambria Math" panose="02040503050406030204" pitchFamily="18" charset="0"/>
                          </a:rPr>
                          <m:t>lo</m:t>
                        </m:r>
                        <m:sSub>
                          <m:sSubPr>
                            <m:ctrlPr>
                              <a:rPr lang="de-DE" sz="1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de-DE" sz="1400">
                                <a:latin typeface="Cambria Math" panose="02040503050406030204" pitchFamily="18" charset="0"/>
                              </a:rPr>
                              <m:t>g</m:t>
                            </m:r>
                          </m:e>
                          <m:sub>
                            <m:r>
                              <a:rPr lang="de-DE" sz="140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d>
                          <m:dPr>
                            <m:ctrlPr>
                              <a:rPr lang="de-DE" sz="140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type m:val="skw"/>
                                <m:ctrlPr>
                                  <a:rPr lang="de-DE" sz="1400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de-DE" sz="1400" b="0" i="1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6</m:t>
                                </m:r>
                              </m:num>
                              <m:den>
                                <m:r>
                                  <a:rPr lang="de-DE" sz="1400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  <m:r>
                                  <a:rPr lang="de-DE" sz="1400" b="0" i="1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den>
                            </m:f>
                          </m:e>
                        </m:d>
                        <m:r>
                          <m:rPr>
                            <m:nor/>
                          </m:rPr>
                          <a:rPr lang="de-DE" sz="1400" b="0" i="0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sz="1400" dirty="0"/>
                          <m:t> + </m:t>
                        </m:r>
                        <m:f>
                          <m:fPr>
                            <m:type m:val="skw"/>
                            <m:ctrlPr>
                              <a:rPr lang="de-DE" sz="1400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de-DE" sz="1400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4</m:t>
                            </m:r>
                          </m:num>
                          <m:den>
                            <m:r>
                              <a:rPr lang="de-DE" sz="1400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  <m:r>
                              <a:rPr lang="de-DE" sz="1400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0</m:t>
                            </m:r>
                          </m:den>
                        </m:f>
                        <m:r>
                          <a:rPr lang="de-DE" sz="140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sSub>
                          <m:sSubPr>
                            <m:ctrlPr>
                              <a:rPr lang="de-DE" sz="1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de-DE" sz="1400">
                                <a:latin typeface="Cambria Math" panose="02040503050406030204" pitchFamily="18" charset="0"/>
                              </a:rPr>
                              <m:t>log</m:t>
                            </m:r>
                          </m:e>
                          <m:sub>
                            <m:r>
                              <a:rPr lang="de-DE" sz="140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d>
                          <m:dPr>
                            <m:ctrlPr>
                              <a:rPr lang="de-DE" sz="140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type m:val="skw"/>
                                <m:ctrlPr>
                                  <a:rPr lang="de-DE" sz="1400" i="1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de-DE" sz="1400" b="0" i="1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</m:num>
                              <m:den>
                                <m:r>
                                  <a:rPr lang="de-DE" sz="1400" i="1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  <m:r>
                                  <a:rPr lang="de-DE" sz="1400" b="0" i="1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den>
                            </m:f>
                          </m:e>
                        </m:d>
                      </m:e>
                    </m:d>
                  </m:oMath>
                </a14:m>
                <a:r>
                  <a:rPr lang="de-DE" sz="1400" dirty="0"/>
                  <a:t> </a:t>
                </a:r>
                <a:endParaRPr lang="en-US" sz="1400" dirty="0"/>
              </a:p>
            </p:txBody>
          </p:sp>
        </mc:Choice>
        <mc:Fallback xmlns="">
          <p:sp>
            <p:nvSpPr>
              <p:cNvPr id="53" name="TextBox 52">
                <a:extLst>
                  <a:ext uri="{FF2B5EF4-FFF2-40B4-BE49-F238E27FC236}">
                    <a16:creationId xmlns:a16="http://schemas.microsoft.com/office/drawing/2014/main" id="{1A7718CD-D4BD-8C45-B033-B755049CB9B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5537" y="4272338"/>
                <a:ext cx="4104456" cy="335476"/>
              </a:xfrm>
              <a:prstGeom prst="rect">
                <a:avLst/>
              </a:prstGeom>
              <a:blipFill>
                <a:blip r:embed="rId6"/>
                <a:stretch>
                  <a:fillRect t="-81818" r="-3863" b="-13818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5" name="TextBox 54">
                <a:extLst>
                  <a:ext uri="{FF2B5EF4-FFF2-40B4-BE49-F238E27FC236}">
                    <a16:creationId xmlns:a16="http://schemas.microsoft.com/office/drawing/2014/main" id="{C3AB4298-FAEB-2443-B34C-ECA8D837E816}"/>
                  </a:ext>
                </a:extLst>
              </p:cNvPr>
              <p:cNvSpPr txBox="1"/>
              <p:nvPr/>
            </p:nvSpPr>
            <p:spPr>
              <a:xfrm>
                <a:off x="1486133" y="4585692"/>
                <a:ext cx="926857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sz="1400" b="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~ </m:t>
                      </m:r>
                      <m:r>
                        <a:rPr lang="en-US" sz="1400" i="1" dirty="0" smtClean="0">
                          <a:latin typeface="Cambria Math" panose="02040503050406030204" pitchFamily="18" charset="0"/>
                        </a:rPr>
                        <m:t>0,</m:t>
                      </m:r>
                      <m:r>
                        <a:rPr lang="de-DE" sz="1400" b="0" i="1" dirty="0" smtClean="0">
                          <a:latin typeface="Cambria Math" panose="02040503050406030204" pitchFamily="18" charset="0"/>
                        </a:rPr>
                        <m:t>9710</m:t>
                      </m:r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55" name="TextBox 54">
                <a:extLst>
                  <a:ext uri="{FF2B5EF4-FFF2-40B4-BE49-F238E27FC236}">
                    <a16:creationId xmlns:a16="http://schemas.microsoft.com/office/drawing/2014/main" id="{C3AB4298-FAEB-2443-B34C-ECA8D837E81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86133" y="4585692"/>
                <a:ext cx="926857" cy="307777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7" name="TextBox 56">
                <a:extLst>
                  <a:ext uri="{FF2B5EF4-FFF2-40B4-BE49-F238E27FC236}">
                    <a16:creationId xmlns:a16="http://schemas.microsoft.com/office/drawing/2014/main" id="{D5EF3623-ED2F-134B-BAFB-8471CF20356A}"/>
                  </a:ext>
                </a:extLst>
              </p:cNvPr>
              <p:cNvSpPr txBox="1"/>
              <p:nvPr/>
            </p:nvSpPr>
            <p:spPr>
              <a:xfrm>
                <a:off x="5544748" y="4581219"/>
                <a:ext cx="508665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sz="1400" b="0" i="1" dirty="0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400" i="1" dirty="0" smtClean="0">
                          <a:latin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57" name="TextBox 56">
                <a:extLst>
                  <a:ext uri="{FF2B5EF4-FFF2-40B4-BE49-F238E27FC236}">
                    <a16:creationId xmlns:a16="http://schemas.microsoft.com/office/drawing/2014/main" id="{D5EF3623-ED2F-134B-BAFB-8471CF20356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44748" y="4581219"/>
                <a:ext cx="508665" cy="307777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3" name="TextBox 92">
                <a:extLst>
                  <a:ext uri="{FF2B5EF4-FFF2-40B4-BE49-F238E27FC236}">
                    <a16:creationId xmlns:a16="http://schemas.microsoft.com/office/drawing/2014/main" id="{C5C8DE0D-B645-4647-9D3F-CE5E44F36FA9}"/>
                  </a:ext>
                </a:extLst>
              </p:cNvPr>
              <p:cNvSpPr txBox="1"/>
              <p:nvPr/>
            </p:nvSpPr>
            <p:spPr>
              <a:xfrm>
                <a:off x="4578395" y="4242440"/>
                <a:ext cx="4314084" cy="33547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de-DE" sz="1400" i="1" smtClean="0">
                        <a:latin typeface="Cambria Math" panose="02040503050406030204" pitchFamily="18" charset="0"/>
                      </a:rPr>
                      <m:t>𝐸𝑛𝑡𝑟𝑜𝑝𝑦</m:t>
                    </m:r>
                    <m:r>
                      <a:rPr lang="de-DE" sz="1400" i="1" smtClean="0">
                        <a:latin typeface="Cambria Math" panose="02040503050406030204" pitchFamily="18" charset="0"/>
                      </a:rPr>
                      <m:t> </m:t>
                    </m:r>
                    <m:d>
                      <m:dPr>
                        <m:ctrlPr>
                          <a:rPr lang="de-DE" sz="1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de-DE" sz="1400" i="1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</m:d>
                    <m:r>
                      <a:rPr lang="de-DE" sz="1400" b="0" i="1" smtClean="0">
                        <a:latin typeface="Cambria Math" panose="02040503050406030204" pitchFamily="18" charset="0"/>
                      </a:rPr>
                      <m:t>=−</m:t>
                    </m:r>
                    <m:d>
                      <m:dPr>
                        <m:ctrlPr>
                          <a:rPr lang="de-DE" sz="1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type m:val="skw"/>
                            <m:ctrlPr>
                              <a:rPr lang="de-DE" sz="14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de-DE" sz="14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10</m:t>
                            </m:r>
                          </m:num>
                          <m:den>
                            <m:r>
                              <a:rPr lang="de-DE" sz="14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  <m:r>
                              <a:rPr lang="de-DE" sz="14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0</m:t>
                            </m:r>
                          </m:den>
                        </m:f>
                        <m:r>
                          <m:rPr>
                            <m:sty m:val="p"/>
                          </m:rPr>
                          <a:rPr lang="de-DE" sz="1400">
                            <a:latin typeface="Cambria Math" panose="02040503050406030204" pitchFamily="18" charset="0"/>
                          </a:rPr>
                          <m:t>lo</m:t>
                        </m:r>
                        <m:sSub>
                          <m:sSubPr>
                            <m:ctrlPr>
                              <a:rPr lang="de-DE" sz="1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de-DE" sz="1400">
                                <a:latin typeface="Cambria Math" panose="02040503050406030204" pitchFamily="18" charset="0"/>
                              </a:rPr>
                              <m:t>g</m:t>
                            </m:r>
                          </m:e>
                          <m:sub>
                            <m:r>
                              <a:rPr lang="de-DE" sz="140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d>
                          <m:dPr>
                            <m:ctrlPr>
                              <a:rPr lang="de-DE" sz="140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type m:val="skw"/>
                                <m:ctrlPr>
                                  <a:rPr lang="de-DE" sz="1400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de-DE" sz="1400" b="0" i="1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10</m:t>
                                </m:r>
                              </m:num>
                              <m:den>
                                <m:r>
                                  <a:rPr lang="de-DE" sz="1400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  <m:r>
                                  <a:rPr lang="de-DE" sz="1400" b="0" i="1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den>
                            </m:f>
                          </m:e>
                        </m:d>
                        <m:r>
                          <m:rPr>
                            <m:nor/>
                          </m:rPr>
                          <a:rPr lang="de-DE" sz="1400" b="0" i="0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sz="1400" dirty="0"/>
                          <m:t> + </m:t>
                        </m:r>
                        <m:f>
                          <m:fPr>
                            <m:type m:val="skw"/>
                            <m:ctrlPr>
                              <a:rPr lang="de-DE" sz="1400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de-DE" sz="1400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0</m:t>
                            </m:r>
                          </m:num>
                          <m:den>
                            <m:r>
                              <a:rPr lang="de-DE" sz="1400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  <m:r>
                              <a:rPr lang="de-DE" sz="1400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0</m:t>
                            </m:r>
                          </m:den>
                        </m:f>
                        <m:r>
                          <a:rPr lang="de-DE" sz="140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sSub>
                          <m:sSubPr>
                            <m:ctrlPr>
                              <a:rPr lang="de-DE" sz="1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de-DE" sz="1400">
                                <a:latin typeface="Cambria Math" panose="02040503050406030204" pitchFamily="18" charset="0"/>
                              </a:rPr>
                              <m:t>log</m:t>
                            </m:r>
                          </m:e>
                          <m:sub>
                            <m:r>
                              <a:rPr lang="de-DE" sz="140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d>
                          <m:dPr>
                            <m:ctrlPr>
                              <a:rPr lang="de-DE" sz="140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type m:val="skw"/>
                                <m:ctrlPr>
                                  <a:rPr lang="de-DE" sz="1400" i="1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de-DE" sz="1400" b="0" i="1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num>
                              <m:den>
                                <m:r>
                                  <a:rPr lang="de-DE" sz="1400" i="1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  <m:r>
                                  <a:rPr lang="de-DE" sz="1400" b="0" i="1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den>
                            </m:f>
                          </m:e>
                        </m:d>
                      </m:e>
                    </m:d>
                  </m:oMath>
                </a14:m>
                <a:r>
                  <a:rPr lang="de-DE" sz="1400" dirty="0"/>
                  <a:t> </a:t>
                </a:r>
                <a:endParaRPr lang="en-US" sz="1400" dirty="0"/>
              </a:p>
            </p:txBody>
          </p:sp>
        </mc:Choice>
        <mc:Fallback xmlns="">
          <p:sp>
            <p:nvSpPr>
              <p:cNvPr id="93" name="TextBox 92">
                <a:extLst>
                  <a:ext uri="{FF2B5EF4-FFF2-40B4-BE49-F238E27FC236}">
                    <a16:creationId xmlns:a16="http://schemas.microsoft.com/office/drawing/2014/main" id="{C5C8DE0D-B645-4647-9D3F-CE5E44F36FA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8395" y="4242440"/>
                <a:ext cx="4314084" cy="335476"/>
              </a:xfrm>
              <a:prstGeom prst="rect">
                <a:avLst/>
              </a:prstGeom>
              <a:blipFill>
                <a:blip r:embed="rId9"/>
                <a:stretch>
                  <a:fillRect t="-81818" r="-2401" b="-13818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95" name="Straight Connector 94">
            <a:extLst>
              <a:ext uri="{FF2B5EF4-FFF2-40B4-BE49-F238E27FC236}">
                <a16:creationId xmlns:a16="http://schemas.microsoft.com/office/drawing/2014/main" id="{C8656F2A-C40C-204D-BA8B-B138B8F23CE1}"/>
              </a:ext>
            </a:extLst>
          </p:cNvPr>
          <p:cNvCxnSpPr>
            <a:cxnSpLocks/>
          </p:cNvCxnSpPr>
          <p:nvPr/>
        </p:nvCxnSpPr>
        <p:spPr>
          <a:xfrm>
            <a:off x="4499992" y="2104391"/>
            <a:ext cx="0" cy="3057365"/>
          </a:xfrm>
          <a:prstGeom prst="line">
            <a:avLst/>
          </a:prstGeom>
          <a:ln w="28575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Plus 50">
            <a:extLst>
              <a:ext uri="{FF2B5EF4-FFF2-40B4-BE49-F238E27FC236}">
                <a16:creationId xmlns:a16="http://schemas.microsoft.com/office/drawing/2014/main" id="{B6C5734F-15DB-CF46-B21D-9F64C70D77F8}"/>
              </a:ext>
            </a:extLst>
          </p:cNvPr>
          <p:cNvSpPr/>
          <p:nvPr/>
        </p:nvSpPr>
        <p:spPr>
          <a:xfrm>
            <a:off x="5432584" y="2858522"/>
            <a:ext cx="144016" cy="144000"/>
          </a:xfrm>
          <a:prstGeom prst="mathPlus">
            <a:avLst>
              <a:gd name="adj1" fmla="val 1530"/>
            </a:avLst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6A8E6C7-42B6-3546-A358-2821E5C1485C}"/>
              </a:ext>
            </a:extLst>
          </p:cNvPr>
          <p:cNvSpPr txBox="1"/>
          <p:nvPr/>
        </p:nvSpPr>
        <p:spPr>
          <a:xfrm>
            <a:off x="3383862" y="394881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15C29056-5AFA-7949-831A-3EC086771171}" type="slidenum">
              <a:rPr lang="de-DE" smtClean="0"/>
              <a:pPr/>
              <a:t>29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7612431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/>
      <p:bldP spid="50" grpId="0"/>
      <p:bldP spid="52" grpId="0"/>
      <p:bldP spid="53" grpId="0"/>
      <p:bldP spid="55" grpId="0"/>
      <p:bldP spid="57" grpId="0"/>
      <p:bldP spid="9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858E7BB0-40B7-144C-B3A3-85E2252B0F0F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15C29056-5AFA-7949-831A-3EC086771171}" type="slidenum">
              <a:rPr lang="de-DE" smtClean="0"/>
              <a:pPr/>
              <a:t>3</a:t>
            </a:fld>
            <a:endParaRPr lang="de-DE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00E71552-C389-BC42-9A18-D2A980D695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Content of this lesson</a:t>
            </a:r>
            <a:endParaRPr lang="de-DE" dirty="0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3AD08A6C-DCF9-6F49-A80A-91206B1C91E4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de-DE" dirty="0"/>
              <a:t>Decision Trees</a:t>
            </a:r>
          </a:p>
          <a:p>
            <a:pPr lvl="1"/>
            <a:r>
              <a:rPr lang="de-DE" dirty="0"/>
              <a:t>How to grow a decision tree</a:t>
            </a:r>
          </a:p>
          <a:p>
            <a:pPr lvl="1"/>
            <a:r>
              <a:rPr lang="de-DE" dirty="0"/>
              <a:t>Possible evaluation measures</a:t>
            </a:r>
          </a:p>
          <a:p>
            <a:pPr lvl="1"/>
            <a:r>
              <a:rPr lang="de-DE" dirty="0"/>
              <a:t>How to deal with numerical attributes</a:t>
            </a:r>
          </a:p>
          <a:p>
            <a:pPr lvl="1"/>
            <a:r>
              <a:rPr lang="de-DE" dirty="0"/>
              <a:t>How to deal with Missing Values</a:t>
            </a:r>
          </a:p>
          <a:p>
            <a:pPr lvl="1"/>
            <a:endParaRPr lang="de-DE" dirty="0"/>
          </a:p>
          <a:p>
            <a:r>
              <a:rPr lang="de-DE" dirty="0"/>
              <a:t>Pruning </a:t>
            </a:r>
          </a:p>
          <a:p>
            <a:pPr lvl="1"/>
            <a:r>
              <a:rPr lang="en-US" sz="1400" dirty="0"/>
              <a:t>Reduced Error Pruning</a:t>
            </a:r>
          </a:p>
          <a:p>
            <a:pPr lvl="1"/>
            <a:r>
              <a:rPr lang="en-US" sz="1400" dirty="0"/>
              <a:t>Pessimistic Pruning</a:t>
            </a:r>
          </a:p>
          <a:p>
            <a:pPr lvl="1"/>
            <a:r>
              <a:rPr lang="en-US" sz="1400" dirty="0"/>
              <a:t>Confidence Level Pruning</a:t>
            </a:r>
          </a:p>
          <a:p>
            <a:pPr lvl="1"/>
            <a:r>
              <a:rPr lang="en-US" sz="1400" dirty="0"/>
              <a:t>Minimum description length </a:t>
            </a:r>
            <a:endParaRPr lang="de-DE" dirty="0"/>
          </a:p>
          <a:p>
            <a:pPr lvl="1"/>
            <a:endParaRPr lang="de-DE" sz="1000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63EF124C-89F8-4B69-B068-C55DD5EB32DB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de-DE" dirty="0" smtClean="0"/>
              <a:t>Regression Trees</a:t>
            </a:r>
          </a:p>
          <a:p>
            <a:pPr lvl="1"/>
            <a:r>
              <a:rPr lang="de-DE" dirty="0" smtClean="0"/>
              <a:t>Decision trees with numerical target</a:t>
            </a:r>
          </a:p>
          <a:p>
            <a:pPr lvl="2"/>
            <a:endParaRPr lang="de-DE" sz="1000" dirty="0"/>
          </a:p>
          <a:p>
            <a:pPr lvl="1"/>
            <a:endParaRPr lang="de-DE" sz="1000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743093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Information Gain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15C29056-5AFA-7949-831A-3EC086771171}" type="slidenum">
              <a:rPr lang="de-DE" smtClean="0"/>
              <a:pPr/>
              <a:t>30</a:t>
            </a:fld>
            <a:endParaRPr lang="de-DE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 Placeholder 3"/>
              <p:cNvSpPr>
                <a:spLocks noGrp="1"/>
              </p:cNvSpPr>
              <p:nvPr>
                <p:ph type="body" sz="quarter" idx="14"/>
              </p:nvPr>
            </p:nvSpPr>
            <p:spPr/>
            <p:txBody>
              <a:bodyPr/>
              <a:lstStyle/>
              <a:p>
                <a:pPr marL="6350" indent="0">
                  <a:buNone/>
                </a:pPr>
                <a:r>
                  <a:rPr lang="en-GB" sz="1800" b="1" dirty="0"/>
                  <a:t>Note.</a:t>
                </a:r>
                <a:r>
                  <a:rPr lang="en-GB" sz="1800" dirty="0"/>
                  <a:t> Shannon entropy ranges between 0 and 1</a:t>
                </a:r>
              </a:p>
              <a:p>
                <a:pPr lvl="1"/>
                <a:r>
                  <a:rPr lang="en-GB" sz="1600" dirty="0"/>
                  <a:t>0 when all data points belong to one class</a:t>
                </a:r>
              </a:p>
              <a:p>
                <a:pPr lvl="1"/>
                <a:r>
                  <a:rPr lang="en-GB" sz="1600" dirty="0"/>
                  <a:t>1 when data points are evenly distributed across all classes</a:t>
                </a:r>
                <a:endParaRPr lang="de-DE" b="0" i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GB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en-DE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𝒟</m:t>
                        </m:r>
                      </m:sub>
                    </m:sSub>
                    <m:d>
                      <m:dPr>
                        <m:ctrlPr>
                          <a:rPr lang="en-GB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de-DE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𝑠𝑒𝑥</m:t>
                        </m:r>
                      </m:e>
                    </m:d>
                    <m:r>
                      <a:rPr lang="de-DE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n-DE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~</m:t>
                    </m:r>
                    <m:r>
                      <a:rPr lang="de-DE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0.9710</m:t>
                    </m:r>
                  </m:oMath>
                </a14:m>
                <a:endParaRPr lang="en-GB" dirty="0"/>
              </a:p>
              <a:p>
                <a:r>
                  <a:rPr lang="en-GB" dirty="0"/>
                  <a:t>The best attribute to split on, is the attribute producing the biggest reduction in entropy from the original set. </a:t>
                </a:r>
              </a:p>
              <a:p>
                <a:r>
                  <a:rPr lang="en-GB" dirty="0"/>
                  <a:t>This reduction is called </a:t>
                </a:r>
                <a:r>
                  <a:rPr lang="en-GB" b="1" dirty="0"/>
                  <a:t>Information Gain</a:t>
                </a:r>
              </a:p>
              <a:p>
                <a:pPr marL="6350" indent="0">
                  <a:spcAft>
                    <a:spcPts val="600"/>
                  </a:spcAft>
                  <a:buNone/>
                </a:pPr>
                <a:endParaRPr lang="en-GB" dirty="0"/>
              </a:p>
              <a:p>
                <a:pPr marL="635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en-DE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𝒟</m:t>
                          </m:r>
                        </m:sub>
                      </m:sSub>
                      <m:d>
                        <m:d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DE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𝒞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 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𝐴</m:t>
                          </m:r>
                        </m:e>
                      </m:d>
                      <m:r>
                        <a:rPr lang="en-GB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GB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r>
                            <a:rPr lang="en-DE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𝒟</m:t>
                          </m:r>
                        </m:sub>
                      </m:sSub>
                      <m:d>
                        <m:dPr>
                          <m:ctrlPr>
                            <a:rPr lang="en-GB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DE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𝒞</m:t>
                          </m:r>
                        </m:e>
                      </m:d>
                      <m:r>
                        <a:rPr lang="en-GB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GB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r>
                            <a:rPr lang="en-DE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𝒟</m:t>
                          </m:r>
                        </m:sub>
                      </m:sSub>
                      <m:r>
                        <a:rPr lang="en-GB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r>
                        <a:rPr lang="en-DE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𝒞</m:t>
                      </m:r>
                      <m:r>
                        <a:rPr lang="en-GB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 </m:t>
                      </m:r>
                      <m:r>
                        <a:rPr lang="en-GB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𝐴</m:t>
                      </m:r>
                      <m:r>
                        <a:rPr lang="en-GB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" name="Text Placeholder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4"/>
              </p:nvPr>
            </p:nvSpPr>
            <p:spPr>
              <a:blipFill>
                <a:blip r:embed="rId2"/>
                <a:stretch>
                  <a:fillRect l="-1818" t="-18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Speech Bubble: Rectangle with Corners Rounded 6">
            <a:extLst>
              <a:ext uri="{FF2B5EF4-FFF2-40B4-BE49-F238E27FC236}">
                <a16:creationId xmlns:a16="http://schemas.microsoft.com/office/drawing/2014/main" id="{FD29226C-F380-4977-9AF1-7A01C4465AE0}"/>
              </a:ext>
            </a:extLst>
          </p:cNvPr>
          <p:cNvSpPr/>
          <p:nvPr/>
        </p:nvSpPr>
        <p:spPr>
          <a:xfrm>
            <a:off x="3862453" y="4642383"/>
            <a:ext cx="1610500" cy="473080"/>
          </a:xfrm>
          <a:prstGeom prst="wedgeRoundRectCallout">
            <a:avLst>
              <a:gd name="adj1" fmla="val -22896"/>
              <a:gd name="adj2" fmla="val -142288"/>
              <a:gd name="adj3" fmla="val 16667"/>
            </a:avLst>
          </a:prstGeom>
          <a:noFill/>
          <a:ln w="19050">
            <a:solidFill>
              <a:srgbClr val="92AEB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400" dirty="0">
                <a:ln w="0"/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Entropy original dataset</a:t>
            </a:r>
            <a:endParaRPr lang="en-GB" sz="1400" dirty="0">
              <a:ln w="0"/>
              <a:solidFill>
                <a:schemeClr val="tx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Speech Bubble: Rectangle with Corners Rounded 8">
            <a:extLst>
              <a:ext uri="{FF2B5EF4-FFF2-40B4-BE49-F238E27FC236}">
                <a16:creationId xmlns:a16="http://schemas.microsoft.com/office/drawing/2014/main" id="{1299D4BE-F82B-4097-8657-1D59228BA635}"/>
              </a:ext>
            </a:extLst>
          </p:cNvPr>
          <p:cNvSpPr/>
          <p:nvPr/>
        </p:nvSpPr>
        <p:spPr>
          <a:xfrm>
            <a:off x="6791671" y="3649067"/>
            <a:ext cx="1674549" cy="634175"/>
          </a:xfrm>
          <a:prstGeom prst="wedgeRoundRectCallout">
            <a:avLst>
              <a:gd name="adj1" fmla="val -83431"/>
              <a:gd name="adj2" fmla="val -15062"/>
              <a:gd name="adj3" fmla="val 16667"/>
            </a:avLst>
          </a:prstGeom>
          <a:noFill/>
          <a:ln w="19050">
            <a:solidFill>
              <a:srgbClr val="92AEB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400" dirty="0">
                <a:ln w="0"/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Expected Entropy after split on A</a:t>
            </a:r>
            <a:endParaRPr lang="en-GB" sz="1400" dirty="0">
              <a:ln w="0"/>
              <a:solidFill>
                <a:schemeClr val="tx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Speech Bubble: Rectangle with Corners Rounded 10">
            <a:extLst>
              <a:ext uri="{FF2B5EF4-FFF2-40B4-BE49-F238E27FC236}">
                <a16:creationId xmlns:a16="http://schemas.microsoft.com/office/drawing/2014/main" id="{5550421F-926E-414A-BE9F-D1ACA8CBE859}"/>
              </a:ext>
            </a:extLst>
          </p:cNvPr>
          <p:cNvSpPr/>
          <p:nvPr/>
        </p:nvSpPr>
        <p:spPr>
          <a:xfrm>
            <a:off x="1324536" y="3497251"/>
            <a:ext cx="1341836" cy="656473"/>
          </a:xfrm>
          <a:prstGeom prst="wedgeRoundRectCallout">
            <a:avLst>
              <a:gd name="adj1" fmla="val 61435"/>
              <a:gd name="adj2" fmla="val 20358"/>
              <a:gd name="adj3" fmla="val 16667"/>
            </a:avLst>
          </a:prstGeom>
          <a:noFill/>
          <a:ln w="19050">
            <a:solidFill>
              <a:srgbClr val="92AEB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400" dirty="0">
                <a:ln w="0"/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Entropy Reduction</a:t>
            </a:r>
            <a:endParaRPr lang="en-GB" sz="1400" dirty="0">
              <a:ln w="0"/>
              <a:solidFill>
                <a:schemeClr val="tx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64031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Information Gain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15C29056-5AFA-7949-831A-3EC086771171}" type="slidenum">
              <a:rPr lang="de-DE" smtClean="0"/>
              <a:pPr/>
              <a:t>31</a:t>
            </a:fld>
            <a:endParaRPr lang="de-DE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 Placeholder 3"/>
              <p:cNvSpPr>
                <a:spLocks noGrp="1"/>
              </p:cNvSpPr>
              <p:nvPr>
                <p:ph type="body" sz="quarter" idx="14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GB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en-DE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𝒟</m:t>
                        </m:r>
                      </m:sub>
                    </m:sSub>
                    <m:d>
                      <m:dPr>
                        <m:ctrlPr>
                          <a:rPr lang="en-GB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DE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𝒞</m:t>
                        </m:r>
                        <m:r>
                          <a:rPr lang="en-GB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 </m:t>
                        </m:r>
                        <m:r>
                          <a:rPr lang="en-GB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𝐴</m:t>
                        </m:r>
                      </m:e>
                    </m:d>
                  </m:oMath>
                </a14:m>
                <a:r>
                  <a:rPr lang="en-US" dirty="0"/>
                  <a:t> is the entropy left after the split on attribute </a:t>
                </a:r>
                <a14:m>
                  <m:oMath xmlns:m="http://schemas.openxmlformats.org/officeDocument/2006/math">
                    <m:r>
                      <a:rPr lang="en-GB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dirty="0"/>
                  <a:t>, as the weighted sum of the entropy in the generated subsets</a:t>
                </a:r>
              </a:p>
              <a:p>
                <a:endParaRPr lang="en-GB" i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marL="635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r>
                            <a:rPr lang="en-DE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𝒟</m:t>
                          </m:r>
                        </m:sub>
                      </m:sSub>
                      <m:d>
                        <m:dPr>
                          <m:ctrlPr>
                            <a:rPr lang="en-GB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DE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𝒞</m:t>
                          </m:r>
                          <m:r>
                            <a:rPr lang="en-GB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 </m:t>
                          </m:r>
                          <m:r>
                            <a:rPr lang="en-GB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𝐴</m:t>
                          </m:r>
                        </m:e>
                      </m:d>
                      <m:r>
                        <a:rPr lang="en-GB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DE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en-GB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𝑎</m:t>
                          </m:r>
                          <m:r>
                            <a:rPr lang="en-DE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∈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𝑑𝑜𝑚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(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𝐴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)</m:t>
                          </m:r>
                        </m:sub>
                        <m:sup/>
                        <m:e>
                          <m:f>
                            <m:fPr>
                              <m:ctrlPr>
                                <a:rPr lang="en-DE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d>
                                <m:dPr>
                                  <m:begChr m:val="|"/>
                                  <m:endChr m:val="|"/>
                                  <m:ctrlPr>
                                    <a:rPr lang="en-DE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GB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DE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𝒟</m:t>
                                      </m:r>
                                    </m:e>
                                    <m:sub>
                                      <m:r>
                                        <a:rPr lang="en-GB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𝒜</m:t>
                                      </m:r>
                                      <m:r>
                                        <a:rPr lang="en-GB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=</m:t>
                                      </m:r>
                                      <m:r>
                                        <a:rPr lang="en-GB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𝑎</m:t>
                                      </m:r>
                                    </m:sub>
                                  </m:sSub>
                                </m:e>
                              </m:d>
                            </m:num>
                            <m:den>
                              <m:d>
                                <m:dPr>
                                  <m:begChr m:val="|"/>
                                  <m:endChr m:val="|"/>
                                  <m:ctrlPr>
                                    <a:rPr lang="en-DE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DE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𝒟</m:t>
                                  </m:r>
                                </m:e>
                              </m:d>
                            </m:den>
                          </m:f>
                          <m:sSub>
                            <m:sSub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𝐻</m:t>
                              </m:r>
                            </m:e>
                            <m:sub>
                              <m:sSub>
                                <m:sSubPr>
                                  <m:ctrlPr>
                                    <a:rPr lang="en-GB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DE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𝒟</m:t>
                                  </m:r>
                                </m:e>
                                <m:sub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𝐴</m:t>
                                  </m:r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=</m:t>
                                  </m:r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𝑎</m:t>
                                  </m:r>
                                </m:sub>
                              </m:sSub>
                            </m:sub>
                          </m:sSub>
                          <m:r>
                            <a:rPr lang="en-GB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(</m:t>
                          </m:r>
                          <m:r>
                            <a:rPr lang="en-DE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𝒞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)</m:t>
                          </m:r>
                        </m:e>
                      </m:nary>
                    </m:oMath>
                  </m:oMathPara>
                </a14:m>
                <a:endParaRPr lang="en-US" dirty="0"/>
              </a:p>
              <a:p>
                <a:pPr marL="6350" indent="0">
                  <a:buNone/>
                </a:pPr>
                <a:endParaRPr lang="en-US" dirty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GB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DE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𝒟</m:t>
                        </m:r>
                      </m:e>
                      <m:sub>
                        <m:r>
                          <a:rPr lang="en-GB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𝒜</m:t>
                        </m:r>
                        <m:r>
                          <a:rPr lang="en-GB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=</m:t>
                        </m:r>
                        <m:r>
                          <a:rPr lang="en-GB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𝑎</m:t>
                        </m:r>
                      </m:sub>
                    </m:sSub>
                  </m:oMath>
                </a14:m>
                <a:r>
                  <a:rPr lang="en-US" dirty="0"/>
                  <a:t> are the subsets of </a:t>
                </a:r>
                <a14:m>
                  <m:oMath xmlns:m="http://schemas.openxmlformats.org/officeDocument/2006/math">
                    <m:r>
                      <a:rPr lang="en-DE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𝒟</m:t>
                    </m:r>
                  </m:oMath>
                </a14:m>
                <a:r>
                  <a:rPr lang="en-US" dirty="0"/>
                  <a:t> where attribute </a:t>
                </a:r>
                <a14:m>
                  <m:oMath xmlns:m="http://schemas.openxmlformats.org/officeDocument/2006/math">
                    <m:r>
                      <a:rPr lang="en-GB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dirty="0"/>
                  <a:t> has value </a:t>
                </a:r>
                <a14:m>
                  <m:oMath xmlns:m="http://schemas.openxmlformats.org/officeDocument/2006/math">
                    <m:r>
                      <m:rPr>
                        <m:brk m:alnAt="7"/>
                      </m:rPr>
                      <a:rPr lang="en-GB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US" dirty="0"/>
                  <a:t> </a:t>
                </a:r>
              </a:p>
              <a:p>
                <a14:m>
                  <m:oMath xmlns:m="http://schemas.openxmlformats.org/officeDocument/2006/math">
                    <m:r>
                      <m:rPr>
                        <m:brk m:alnAt="7"/>
                      </m:rPr>
                      <a:rPr lang="en-GB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𝑎</m:t>
                    </m:r>
                    <m:r>
                      <a:rPr lang="en-DE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r>
                      <a:rPr lang="en-GB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𝑑𝑜𝑚</m:t>
                    </m:r>
                    <m:r>
                      <a:rPr lang="en-GB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r>
                      <a:rPr lang="en-GB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𝐴</m:t>
                    </m:r>
                    <m:r>
                      <a:rPr lang="en-GB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are all values in attribute A</a:t>
                </a:r>
              </a:p>
              <a:p>
                <a:endParaRPr lang="en-US" sz="1800" dirty="0"/>
              </a:p>
            </p:txBody>
          </p:sp>
        </mc:Choice>
        <mc:Fallback xmlns="">
          <p:sp>
            <p:nvSpPr>
              <p:cNvPr id="4" name="Text Placeholder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4"/>
              </p:nvPr>
            </p:nvSpPr>
            <p:spPr>
              <a:blipFill>
                <a:blip r:embed="rId2"/>
                <a:stretch>
                  <a:fillRect l="-1818" t="-2125" r="-94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46628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A292F8-2442-46B0-A0F2-1CAFADF9DB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Another Example: Predicting sex</a:t>
            </a:r>
            <a:endParaRPr lang="en-GB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D5FEF60-B280-4FF4-9F8D-993AAE1E1B48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15C29056-5AFA-7949-831A-3EC086771171}" type="slidenum">
              <a:rPr lang="de-DE" smtClean="0"/>
              <a:pPr/>
              <a:t>32</a:t>
            </a:fld>
            <a:endParaRPr lang="de-DE" dirty="0"/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4D4A37AE-A6E1-4B54-AA48-29E734F15B9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59010289"/>
              </p:ext>
            </p:extLst>
          </p:nvPr>
        </p:nvGraphicFramePr>
        <p:xfrm>
          <a:off x="2131360" y="929828"/>
          <a:ext cx="5190563" cy="3688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93375">
                  <a:extLst>
                    <a:ext uri="{9D8B030D-6E8A-4147-A177-3AD203B41FA5}">
                      <a16:colId xmlns:a16="http://schemas.microsoft.com/office/drawing/2014/main" val="2411907428"/>
                    </a:ext>
                  </a:extLst>
                </a:gridCol>
                <a:gridCol w="1008530">
                  <a:extLst>
                    <a:ext uri="{9D8B030D-6E8A-4147-A177-3AD203B41FA5}">
                      <a16:colId xmlns:a16="http://schemas.microsoft.com/office/drawing/2014/main" val="1028034906"/>
                    </a:ext>
                  </a:extLst>
                </a:gridCol>
                <a:gridCol w="1089211">
                  <a:extLst>
                    <a:ext uri="{9D8B030D-6E8A-4147-A177-3AD203B41FA5}">
                      <a16:colId xmlns:a16="http://schemas.microsoft.com/office/drawing/2014/main" val="450771752"/>
                    </a:ext>
                  </a:extLst>
                </a:gridCol>
                <a:gridCol w="1247302">
                  <a:extLst>
                    <a:ext uri="{9D8B030D-6E8A-4147-A177-3AD203B41FA5}">
                      <a16:colId xmlns:a16="http://schemas.microsoft.com/office/drawing/2014/main" val="4225728222"/>
                    </a:ext>
                  </a:extLst>
                </a:gridCol>
                <a:gridCol w="1052145">
                  <a:extLst>
                    <a:ext uri="{9D8B030D-6E8A-4147-A177-3AD203B41FA5}">
                      <a16:colId xmlns:a16="http://schemas.microsoft.com/office/drawing/2014/main" val="684143948"/>
                    </a:ext>
                  </a:extLst>
                </a:gridCol>
              </a:tblGrid>
              <a:tr h="216025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Height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Weight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Long Hair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Sex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98052464"/>
                  </a:ext>
                </a:extLst>
              </a:tr>
              <a:tr h="238814">
                <a:tc>
                  <a:txBody>
                    <a:bodyPr/>
                    <a:lstStyle/>
                    <a:p>
                      <a:r>
                        <a:rPr lang="en-US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medium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normal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 dirty="0">
                          <a:solidFill>
                            <a:schemeClr val="tx1">
                              <a:lumMod val="60000"/>
                              <a:lumOff val="4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male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90388205"/>
                  </a:ext>
                </a:extLst>
              </a:tr>
              <a:tr h="238814">
                <a:tc>
                  <a:txBody>
                    <a:bodyPr/>
                    <a:lstStyle/>
                    <a:p>
                      <a:r>
                        <a:rPr lang="en-US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 dirty="0">
                          <a:solidFill>
                            <a:srgbClr val="00B05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short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low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yes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female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00446912"/>
                  </a:ext>
                </a:extLst>
              </a:tr>
              <a:tr h="238814">
                <a:tc>
                  <a:txBody>
                    <a:bodyPr/>
                    <a:lstStyle/>
                    <a:p>
                      <a:r>
                        <a:rPr lang="en-US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tall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high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 dirty="0">
                          <a:solidFill>
                            <a:schemeClr val="tx1">
                              <a:lumMod val="60000"/>
                              <a:lumOff val="4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male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57606901"/>
                  </a:ext>
                </a:extLst>
              </a:tr>
              <a:tr h="238814">
                <a:tc>
                  <a:txBody>
                    <a:bodyPr/>
                    <a:lstStyle/>
                    <a:p>
                      <a:r>
                        <a:rPr lang="en-US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 dirty="0">
                          <a:solidFill>
                            <a:srgbClr val="00B05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short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normal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yes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female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54478977"/>
                  </a:ext>
                </a:extLst>
              </a:tr>
              <a:tr h="238814">
                <a:tc>
                  <a:txBody>
                    <a:bodyPr/>
                    <a:lstStyle/>
                    <a:p>
                      <a:r>
                        <a:rPr lang="en-US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tall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normal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yes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female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53964614"/>
                  </a:ext>
                </a:extLst>
              </a:tr>
              <a:tr h="238814">
                <a:tc>
                  <a:txBody>
                    <a:bodyPr/>
                    <a:lstStyle/>
                    <a:p>
                      <a:r>
                        <a:rPr lang="en-US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 dirty="0">
                          <a:solidFill>
                            <a:srgbClr val="00B05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short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low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female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95027678"/>
                  </a:ext>
                </a:extLst>
              </a:tr>
              <a:tr h="238814">
                <a:tc>
                  <a:txBody>
                    <a:bodyPr/>
                    <a:lstStyle/>
                    <a:p>
                      <a:r>
                        <a:rPr lang="en-US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 dirty="0">
                          <a:solidFill>
                            <a:srgbClr val="00B05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short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high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 dirty="0">
                          <a:solidFill>
                            <a:schemeClr val="tx1">
                              <a:lumMod val="60000"/>
                              <a:lumOff val="4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male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83094970"/>
                  </a:ext>
                </a:extLst>
              </a:tr>
              <a:tr h="238814">
                <a:tc>
                  <a:txBody>
                    <a:bodyPr/>
                    <a:lstStyle/>
                    <a:p>
                      <a:r>
                        <a:rPr lang="en-US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medium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normal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female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68628321"/>
                  </a:ext>
                </a:extLst>
              </a:tr>
              <a:tr h="238814">
                <a:tc>
                  <a:txBody>
                    <a:bodyPr/>
                    <a:lstStyle/>
                    <a:p>
                      <a:r>
                        <a:rPr lang="en-US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medium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low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yes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female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93704813"/>
                  </a:ext>
                </a:extLst>
              </a:tr>
              <a:tr h="238814">
                <a:tc>
                  <a:txBody>
                    <a:bodyPr/>
                    <a:lstStyle/>
                    <a:p>
                      <a:r>
                        <a:rPr lang="en-US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tall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normal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 dirty="0">
                          <a:solidFill>
                            <a:schemeClr val="tx1">
                              <a:lumMod val="60000"/>
                              <a:lumOff val="4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male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50199416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AB287844-FAA4-4B05-9975-D0F0029BEB6E}"/>
                  </a:ext>
                </a:extLst>
              </p:cNvPr>
              <p:cNvSpPr txBox="1"/>
              <p:nvPr/>
            </p:nvSpPr>
            <p:spPr>
              <a:xfrm>
                <a:off x="2919864" y="4869112"/>
                <a:ext cx="3613553" cy="36849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de-DE" sz="1600" b="0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𝐸𝑛𝑡𝑟𝑜𝑝</m:t>
                    </m:r>
                    <m:sSub>
                      <m:sSubPr>
                        <m:ctrlPr>
                          <a:rPr lang="de-DE" sz="1600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sz="1600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de-DE" sz="1600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de-DE" sz="1600" b="0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de-DE" sz="1600" b="0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𝐸𝑛𝑡𝑟𝑜𝑝𝑦</m:t>
                    </m:r>
                    <m:d>
                      <m:dPr>
                        <m:ctrlPr>
                          <a:rPr lang="de-DE" sz="1600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1600" i="1" smtClean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de-DE" sz="1600" b="0" i="1" smtClean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</m:num>
                          <m:den>
                            <m:r>
                              <a:rPr lang="de-DE" sz="1600" b="0" i="1" smtClean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  <m:t>4</m:t>
                            </m:r>
                          </m:den>
                        </m:f>
                        <m:r>
                          <a:rPr lang="de-DE" sz="1600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, </m:t>
                        </m:r>
                        <m:f>
                          <m:fPr>
                            <m:ctrlPr>
                              <a:rPr lang="en-US" sz="1600" i="1" smtClean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de-DE" sz="1600" i="1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de-DE" sz="1600" b="0" i="1" smtClean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  <m:t> 4</m:t>
                            </m:r>
                          </m:den>
                        </m:f>
                      </m:e>
                    </m:d>
                  </m:oMath>
                </a14:m>
                <a:r>
                  <a:rPr lang="en-US" sz="1600" dirty="0" smtClean="0">
                    <a:solidFill>
                      <a:srgbClr val="00B050"/>
                    </a:solidFill>
                  </a:rPr>
                  <a:t>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sz="1600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sz="1600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de-DE" sz="1600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de-DE" sz="1600" i="1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type m:val="skw"/>
                        <m:ctrlPr>
                          <a:rPr lang="en-US" sz="1600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de-DE" sz="1600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num>
                      <m:den>
                        <m:r>
                          <a:rPr lang="de-DE" sz="1600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10</m:t>
                        </m:r>
                      </m:den>
                    </m:f>
                  </m:oMath>
                </a14:m>
                <a:endParaRPr lang="en-US" sz="1600" dirty="0">
                  <a:solidFill>
                    <a:srgbClr val="00B050"/>
                  </a:solidFill>
                </a:endParaRP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AB287844-FAA4-4B05-9975-D0F0029BEB6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19864" y="4869112"/>
                <a:ext cx="3613553" cy="368499"/>
              </a:xfrm>
              <a:prstGeom prst="rect">
                <a:avLst/>
              </a:prstGeom>
              <a:blipFill>
                <a:blip r:embed="rId2"/>
                <a:stretch>
                  <a:fillRect l="-2530" t="-90000" r="-12142" b="-15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Oval 9">
            <a:extLst>
              <a:ext uri="{FF2B5EF4-FFF2-40B4-BE49-F238E27FC236}">
                <a16:creationId xmlns:a16="http://schemas.microsoft.com/office/drawing/2014/main" id="{53B51CEA-4805-470B-BCC6-E3B2319478A2}"/>
              </a:ext>
            </a:extLst>
          </p:cNvPr>
          <p:cNvSpPr/>
          <p:nvPr/>
        </p:nvSpPr>
        <p:spPr>
          <a:xfrm>
            <a:off x="2838600" y="1595120"/>
            <a:ext cx="1139039" cy="360967"/>
          </a:xfrm>
          <a:prstGeom prst="ellipse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233802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A292F8-2442-46B0-A0F2-1CAFADF9DB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Another Example: Predicting sex</a:t>
            </a:r>
            <a:endParaRPr lang="en-GB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D5FEF60-B280-4FF4-9F8D-993AAE1E1B48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15C29056-5AFA-7949-831A-3EC086771171}" type="slidenum">
              <a:rPr lang="de-DE" smtClean="0"/>
              <a:pPr/>
              <a:t>33</a:t>
            </a:fld>
            <a:endParaRPr lang="de-DE" dirty="0"/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4D4A37AE-A6E1-4B54-AA48-29E734F15B9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58429255"/>
              </p:ext>
            </p:extLst>
          </p:nvPr>
        </p:nvGraphicFramePr>
        <p:xfrm>
          <a:off x="2131360" y="929828"/>
          <a:ext cx="5190563" cy="3688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93375">
                  <a:extLst>
                    <a:ext uri="{9D8B030D-6E8A-4147-A177-3AD203B41FA5}">
                      <a16:colId xmlns:a16="http://schemas.microsoft.com/office/drawing/2014/main" val="2411907428"/>
                    </a:ext>
                  </a:extLst>
                </a:gridCol>
                <a:gridCol w="1008530">
                  <a:extLst>
                    <a:ext uri="{9D8B030D-6E8A-4147-A177-3AD203B41FA5}">
                      <a16:colId xmlns:a16="http://schemas.microsoft.com/office/drawing/2014/main" val="1028034906"/>
                    </a:ext>
                  </a:extLst>
                </a:gridCol>
                <a:gridCol w="1089211">
                  <a:extLst>
                    <a:ext uri="{9D8B030D-6E8A-4147-A177-3AD203B41FA5}">
                      <a16:colId xmlns:a16="http://schemas.microsoft.com/office/drawing/2014/main" val="450771752"/>
                    </a:ext>
                  </a:extLst>
                </a:gridCol>
                <a:gridCol w="1247302">
                  <a:extLst>
                    <a:ext uri="{9D8B030D-6E8A-4147-A177-3AD203B41FA5}">
                      <a16:colId xmlns:a16="http://schemas.microsoft.com/office/drawing/2014/main" val="4225728222"/>
                    </a:ext>
                  </a:extLst>
                </a:gridCol>
                <a:gridCol w="1052145">
                  <a:extLst>
                    <a:ext uri="{9D8B030D-6E8A-4147-A177-3AD203B41FA5}">
                      <a16:colId xmlns:a16="http://schemas.microsoft.com/office/drawing/2014/main" val="684143948"/>
                    </a:ext>
                  </a:extLst>
                </a:gridCol>
              </a:tblGrid>
              <a:tr h="216025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Height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Weight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Long Hair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Sex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98052464"/>
                  </a:ext>
                </a:extLst>
              </a:tr>
              <a:tr h="238814">
                <a:tc>
                  <a:txBody>
                    <a:bodyPr/>
                    <a:lstStyle/>
                    <a:p>
                      <a:r>
                        <a:rPr lang="en-US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medium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normal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 dirty="0">
                          <a:solidFill>
                            <a:schemeClr val="tx1">
                              <a:lumMod val="60000"/>
                              <a:lumOff val="4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male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90388205"/>
                  </a:ext>
                </a:extLst>
              </a:tr>
              <a:tr h="238814">
                <a:tc>
                  <a:txBody>
                    <a:bodyPr/>
                    <a:lstStyle/>
                    <a:p>
                      <a:r>
                        <a:rPr lang="en-US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 dirty="0">
                          <a:solidFill>
                            <a:srgbClr val="00B05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short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low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yes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female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00446912"/>
                  </a:ext>
                </a:extLst>
              </a:tr>
              <a:tr h="238814">
                <a:tc>
                  <a:txBody>
                    <a:bodyPr/>
                    <a:lstStyle/>
                    <a:p>
                      <a:r>
                        <a:rPr lang="en-US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tall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high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 dirty="0">
                          <a:solidFill>
                            <a:schemeClr val="tx1">
                              <a:lumMod val="60000"/>
                              <a:lumOff val="4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male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57606901"/>
                  </a:ext>
                </a:extLst>
              </a:tr>
              <a:tr h="238814">
                <a:tc>
                  <a:txBody>
                    <a:bodyPr/>
                    <a:lstStyle/>
                    <a:p>
                      <a:r>
                        <a:rPr lang="en-US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 dirty="0">
                          <a:solidFill>
                            <a:srgbClr val="00B05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short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normal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yes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female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54478977"/>
                  </a:ext>
                </a:extLst>
              </a:tr>
              <a:tr h="238814">
                <a:tc>
                  <a:txBody>
                    <a:bodyPr/>
                    <a:lstStyle/>
                    <a:p>
                      <a:r>
                        <a:rPr lang="en-US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tall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normal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yes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female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53964614"/>
                  </a:ext>
                </a:extLst>
              </a:tr>
              <a:tr h="238814">
                <a:tc>
                  <a:txBody>
                    <a:bodyPr/>
                    <a:lstStyle/>
                    <a:p>
                      <a:r>
                        <a:rPr lang="en-US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 dirty="0">
                          <a:solidFill>
                            <a:srgbClr val="00B05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short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low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female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95027678"/>
                  </a:ext>
                </a:extLst>
              </a:tr>
              <a:tr h="238814">
                <a:tc>
                  <a:txBody>
                    <a:bodyPr/>
                    <a:lstStyle/>
                    <a:p>
                      <a:r>
                        <a:rPr lang="en-US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 dirty="0">
                          <a:solidFill>
                            <a:srgbClr val="00B05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short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high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 dirty="0">
                          <a:solidFill>
                            <a:schemeClr val="tx1">
                              <a:lumMod val="60000"/>
                              <a:lumOff val="4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male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83094970"/>
                  </a:ext>
                </a:extLst>
              </a:tr>
              <a:tr h="238814">
                <a:tc>
                  <a:txBody>
                    <a:bodyPr/>
                    <a:lstStyle/>
                    <a:p>
                      <a:r>
                        <a:rPr lang="en-US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medium</a:t>
                      </a:r>
                      <a:endParaRPr lang="en-US" sz="1600" b="1" dirty="0">
                        <a:solidFill>
                          <a:schemeClr val="bg2">
                            <a:lumMod val="1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normal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female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68628321"/>
                  </a:ext>
                </a:extLst>
              </a:tr>
              <a:tr h="238814">
                <a:tc>
                  <a:txBody>
                    <a:bodyPr/>
                    <a:lstStyle/>
                    <a:p>
                      <a:r>
                        <a:rPr lang="en-US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medium</a:t>
                      </a:r>
                      <a:endParaRPr lang="en-US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low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yes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female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93704813"/>
                  </a:ext>
                </a:extLst>
              </a:tr>
              <a:tr h="238814">
                <a:tc>
                  <a:txBody>
                    <a:bodyPr/>
                    <a:lstStyle/>
                    <a:p>
                      <a:r>
                        <a:rPr lang="en-US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tall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normal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 dirty="0">
                          <a:solidFill>
                            <a:schemeClr val="tx1">
                              <a:lumMod val="60000"/>
                              <a:lumOff val="4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male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50199416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63498D26-8EF4-4B98-805E-1AA1F574E7D4}"/>
                  </a:ext>
                </a:extLst>
              </p:cNvPr>
              <p:cNvSpPr txBox="1"/>
              <p:nvPr/>
            </p:nvSpPr>
            <p:spPr>
              <a:xfrm>
                <a:off x="2917443" y="4870416"/>
                <a:ext cx="3618396" cy="36849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de-DE" sz="1600" b="0" i="1" smtClean="0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𝐸𝑛𝑡𝑟𝑜𝑝</m:t>
                    </m:r>
                    <m:sSub>
                      <m:sSubPr>
                        <m:ctrlPr>
                          <a:rPr lang="de-DE" sz="1600" b="0" i="1" smtClean="0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sz="1600" b="0" i="1" smtClean="0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de-DE" sz="1600" b="0" i="1" smtClean="0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de-DE" sz="1600" b="0" i="1" smtClean="0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de-DE" sz="1600" b="0" i="1" smtClean="0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𝐸𝑛𝑡𝑟𝑜𝑝𝑦</m:t>
                    </m:r>
                    <m:d>
                      <m:dPr>
                        <m:ctrlPr>
                          <a:rPr lang="de-DE" sz="1600" b="0" i="1" smtClean="0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1600" b="0" i="1" smtClean="0">
                                <a:solidFill>
                                  <a:schemeClr val="accent6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de-DE" sz="1600" b="0" i="1" smtClean="0">
                                <a:solidFill>
                                  <a:schemeClr val="accent6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num>
                          <m:den>
                            <m:r>
                              <a:rPr lang="de-DE" sz="1600" b="0" i="1" smtClean="0">
                                <a:solidFill>
                                  <a:schemeClr val="accent6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</m:den>
                        </m:f>
                        <m:r>
                          <a:rPr lang="de-DE" sz="1600" b="0" i="1" smtClean="0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f>
                          <m:fPr>
                            <m:ctrlPr>
                              <a:rPr lang="en-US" sz="1600" b="0" i="1" smtClean="0">
                                <a:solidFill>
                                  <a:schemeClr val="accent6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de-DE" sz="1600" b="0" i="1" smtClean="0">
                                <a:solidFill>
                                  <a:schemeClr val="accent6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de-DE" sz="1600" b="0" i="1" smtClean="0">
                                <a:solidFill>
                                  <a:schemeClr val="accent6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</m:den>
                        </m:f>
                      </m:e>
                    </m:d>
                  </m:oMath>
                </a14:m>
                <a:r>
                  <a:rPr lang="en-US" sz="1600" dirty="0" smtClean="0">
                    <a:solidFill>
                      <a:schemeClr val="accent6">
                        <a:lumMod val="50000"/>
                      </a:schemeClr>
                    </a:solidFill>
                  </a:rPr>
                  <a:t>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sz="1600" i="1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sz="1600" i="1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de-DE" sz="1600" i="1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de-DE" sz="1600" i="1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type m:val="skw"/>
                        <m:ctrlPr>
                          <a:rPr lang="en-US" sz="1600" i="1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de-DE" sz="1600" i="1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de-DE" sz="1600" i="1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10</m:t>
                        </m:r>
                      </m:den>
                    </m:f>
                  </m:oMath>
                </a14:m>
                <a:r>
                  <a:rPr lang="en-US" sz="1600" dirty="0">
                    <a:solidFill>
                      <a:schemeClr val="accent6">
                        <a:lumMod val="50000"/>
                      </a:schemeClr>
                    </a:solidFill>
                  </a:rPr>
                  <a:t> </a:t>
                </a: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63498D26-8EF4-4B98-805E-1AA1F574E7D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17443" y="4870416"/>
                <a:ext cx="3618396" cy="368499"/>
              </a:xfrm>
              <a:prstGeom prst="rect">
                <a:avLst/>
              </a:prstGeom>
              <a:blipFill>
                <a:blip r:embed="rId2"/>
                <a:stretch>
                  <a:fillRect l="-2530" t="-90000" r="-12310" b="-15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Oval 8">
            <a:extLst>
              <a:ext uri="{FF2B5EF4-FFF2-40B4-BE49-F238E27FC236}">
                <a16:creationId xmlns:a16="http://schemas.microsoft.com/office/drawing/2014/main" id="{53B51CEA-4805-470B-BCC6-E3B2319478A2}"/>
              </a:ext>
            </a:extLst>
          </p:cNvPr>
          <p:cNvSpPr/>
          <p:nvPr/>
        </p:nvSpPr>
        <p:spPr>
          <a:xfrm>
            <a:off x="2838600" y="1254129"/>
            <a:ext cx="1139039" cy="360967"/>
          </a:xfrm>
          <a:prstGeom prst="ellipse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592401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A292F8-2442-46B0-A0F2-1CAFADF9DB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Another Example: Predicting sex</a:t>
            </a:r>
            <a:endParaRPr lang="en-GB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D5FEF60-B280-4FF4-9F8D-993AAE1E1B48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15C29056-5AFA-7949-831A-3EC086771171}" type="slidenum">
              <a:rPr lang="de-DE" smtClean="0"/>
              <a:pPr/>
              <a:t>34</a:t>
            </a:fld>
            <a:endParaRPr lang="de-DE" dirty="0"/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4D4A37AE-A6E1-4B54-AA48-29E734F15B94}"/>
              </a:ext>
            </a:extLst>
          </p:cNvPr>
          <p:cNvGraphicFramePr>
            <a:graphicFrameLocks noGrp="1"/>
          </p:cNvGraphicFramePr>
          <p:nvPr/>
        </p:nvGraphicFramePr>
        <p:xfrm>
          <a:off x="2131360" y="929828"/>
          <a:ext cx="5190563" cy="3688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93375">
                  <a:extLst>
                    <a:ext uri="{9D8B030D-6E8A-4147-A177-3AD203B41FA5}">
                      <a16:colId xmlns:a16="http://schemas.microsoft.com/office/drawing/2014/main" val="2411907428"/>
                    </a:ext>
                  </a:extLst>
                </a:gridCol>
                <a:gridCol w="1008530">
                  <a:extLst>
                    <a:ext uri="{9D8B030D-6E8A-4147-A177-3AD203B41FA5}">
                      <a16:colId xmlns:a16="http://schemas.microsoft.com/office/drawing/2014/main" val="1028034906"/>
                    </a:ext>
                  </a:extLst>
                </a:gridCol>
                <a:gridCol w="1089211">
                  <a:extLst>
                    <a:ext uri="{9D8B030D-6E8A-4147-A177-3AD203B41FA5}">
                      <a16:colId xmlns:a16="http://schemas.microsoft.com/office/drawing/2014/main" val="450771752"/>
                    </a:ext>
                  </a:extLst>
                </a:gridCol>
                <a:gridCol w="1247302">
                  <a:extLst>
                    <a:ext uri="{9D8B030D-6E8A-4147-A177-3AD203B41FA5}">
                      <a16:colId xmlns:a16="http://schemas.microsoft.com/office/drawing/2014/main" val="4225728222"/>
                    </a:ext>
                  </a:extLst>
                </a:gridCol>
                <a:gridCol w="1052145">
                  <a:extLst>
                    <a:ext uri="{9D8B030D-6E8A-4147-A177-3AD203B41FA5}">
                      <a16:colId xmlns:a16="http://schemas.microsoft.com/office/drawing/2014/main" val="684143948"/>
                    </a:ext>
                  </a:extLst>
                </a:gridCol>
              </a:tblGrid>
              <a:tr h="216025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Height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Weight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Long Hair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Sex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98052464"/>
                  </a:ext>
                </a:extLst>
              </a:tr>
              <a:tr h="238814">
                <a:tc>
                  <a:txBody>
                    <a:bodyPr/>
                    <a:lstStyle/>
                    <a:p>
                      <a:r>
                        <a:rPr lang="en-US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medium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normal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 dirty="0">
                          <a:solidFill>
                            <a:schemeClr val="tx1">
                              <a:lumMod val="60000"/>
                              <a:lumOff val="4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male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90388205"/>
                  </a:ext>
                </a:extLst>
              </a:tr>
              <a:tr h="238814">
                <a:tc>
                  <a:txBody>
                    <a:bodyPr/>
                    <a:lstStyle/>
                    <a:p>
                      <a:r>
                        <a:rPr lang="en-US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 dirty="0">
                          <a:solidFill>
                            <a:srgbClr val="00B05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short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low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yes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female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00446912"/>
                  </a:ext>
                </a:extLst>
              </a:tr>
              <a:tr h="238814">
                <a:tc>
                  <a:txBody>
                    <a:bodyPr/>
                    <a:lstStyle/>
                    <a:p>
                      <a:r>
                        <a:rPr lang="en-US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 dirty="0">
                          <a:solidFill>
                            <a:srgbClr val="0000C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tall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high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 dirty="0">
                          <a:solidFill>
                            <a:schemeClr val="tx1">
                              <a:lumMod val="60000"/>
                              <a:lumOff val="4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male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57606901"/>
                  </a:ext>
                </a:extLst>
              </a:tr>
              <a:tr h="238814">
                <a:tc>
                  <a:txBody>
                    <a:bodyPr/>
                    <a:lstStyle/>
                    <a:p>
                      <a:r>
                        <a:rPr lang="en-US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 dirty="0">
                          <a:solidFill>
                            <a:srgbClr val="00B05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short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normal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yes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female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54478977"/>
                  </a:ext>
                </a:extLst>
              </a:tr>
              <a:tr h="238814">
                <a:tc>
                  <a:txBody>
                    <a:bodyPr/>
                    <a:lstStyle/>
                    <a:p>
                      <a:r>
                        <a:rPr lang="en-US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 dirty="0">
                          <a:solidFill>
                            <a:srgbClr val="0000C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tall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normal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yes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female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53964614"/>
                  </a:ext>
                </a:extLst>
              </a:tr>
              <a:tr h="238814">
                <a:tc>
                  <a:txBody>
                    <a:bodyPr/>
                    <a:lstStyle/>
                    <a:p>
                      <a:r>
                        <a:rPr lang="en-US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 dirty="0">
                          <a:solidFill>
                            <a:srgbClr val="00B05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short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low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female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95027678"/>
                  </a:ext>
                </a:extLst>
              </a:tr>
              <a:tr h="238814">
                <a:tc>
                  <a:txBody>
                    <a:bodyPr/>
                    <a:lstStyle/>
                    <a:p>
                      <a:r>
                        <a:rPr lang="en-US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 dirty="0">
                          <a:solidFill>
                            <a:srgbClr val="00B05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short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high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 dirty="0">
                          <a:solidFill>
                            <a:schemeClr val="tx1">
                              <a:lumMod val="60000"/>
                              <a:lumOff val="4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male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83094970"/>
                  </a:ext>
                </a:extLst>
              </a:tr>
              <a:tr h="238814">
                <a:tc>
                  <a:txBody>
                    <a:bodyPr/>
                    <a:lstStyle/>
                    <a:p>
                      <a:r>
                        <a:rPr lang="en-US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medium</a:t>
                      </a:r>
                      <a:endParaRPr lang="en-US" sz="1600" b="1" dirty="0">
                        <a:solidFill>
                          <a:schemeClr val="bg2">
                            <a:lumMod val="1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normal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female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68628321"/>
                  </a:ext>
                </a:extLst>
              </a:tr>
              <a:tr h="238814">
                <a:tc>
                  <a:txBody>
                    <a:bodyPr/>
                    <a:lstStyle/>
                    <a:p>
                      <a:r>
                        <a:rPr lang="en-US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medium</a:t>
                      </a:r>
                      <a:endParaRPr lang="en-US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low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yes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female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93704813"/>
                  </a:ext>
                </a:extLst>
              </a:tr>
              <a:tr h="238814">
                <a:tc>
                  <a:txBody>
                    <a:bodyPr/>
                    <a:lstStyle/>
                    <a:p>
                      <a:r>
                        <a:rPr lang="en-US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 dirty="0">
                          <a:solidFill>
                            <a:srgbClr val="0000C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tall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normal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 dirty="0">
                          <a:solidFill>
                            <a:schemeClr val="tx1">
                              <a:lumMod val="60000"/>
                              <a:lumOff val="4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male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50199416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C19541B8-DA66-4AC5-BB59-95002377E397}"/>
                  </a:ext>
                </a:extLst>
              </p:cNvPr>
              <p:cNvSpPr txBox="1"/>
              <p:nvPr/>
            </p:nvSpPr>
            <p:spPr>
              <a:xfrm>
                <a:off x="2894248" y="4870416"/>
                <a:ext cx="3664786" cy="3684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de-DE" sz="1600" b="0" i="1" smtClean="0">
                        <a:solidFill>
                          <a:srgbClr val="0000C0"/>
                        </a:solidFill>
                        <a:latin typeface="Cambria Math" panose="02040503050406030204" pitchFamily="18" charset="0"/>
                      </a:rPr>
                      <m:t>𝐸𝑛𝑡𝑟𝑜𝑝</m:t>
                    </m:r>
                    <m:sSub>
                      <m:sSubPr>
                        <m:ctrlPr>
                          <a:rPr lang="de-DE" sz="1600" b="0" i="1" smtClean="0">
                            <a:solidFill>
                              <a:srgbClr val="000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sz="1600" b="0" i="1" smtClean="0">
                            <a:solidFill>
                              <a:srgbClr val="0000C0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de-DE" sz="1600" b="0" i="1" smtClean="0">
                            <a:solidFill>
                              <a:srgbClr val="0000C0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de-DE" sz="1600" b="0" i="1" smtClean="0">
                        <a:solidFill>
                          <a:srgbClr val="0000C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de-DE" sz="1600" b="0" i="1" smtClean="0">
                        <a:solidFill>
                          <a:srgbClr val="0000C0"/>
                        </a:solidFill>
                        <a:latin typeface="Cambria Math" panose="02040503050406030204" pitchFamily="18" charset="0"/>
                      </a:rPr>
                      <m:t>𝐸𝑛𝑡𝑟𝑜𝑝𝑦</m:t>
                    </m:r>
                    <m:d>
                      <m:dPr>
                        <m:ctrlPr>
                          <a:rPr lang="de-DE" sz="1600" b="0" i="1" smtClean="0">
                            <a:solidFill>
                              <a:srgbClr val="0000C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1600" b="0" i="1" smtClean="0">
                                <a:solidFill>
                                  <a:srgbClr val="000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de-DE" sz="1600" b="0" i="1" smtClean="0">
                                <a:solidFill>
                                  <a:srgbClr val="0000C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de-DE" sz="1600" b="0" i="1" smtClean="0">
                                <a:solidFill>
                                  <a:srgbClr val="0000C0"/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</m:den>
                        </m:f>
                        <m:r>
                          <a:rPr lang="de-DE" sz="1600" b="0" i="1" smtClean="0">
                            <a:solidFill>
                              <a:srgbClr val="0000C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f>
                          <m:fPr>
                            <m:ctrlPr>
                              <a:rPr lang="en-US" sz="1600" b="0" i="1" smtClean="0">
                                <a:solidFill>
                                  <a:srgbClr val="000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de-DE" sz="1600" b="0" i="1" smtClean="0">
                                <a:solidFill>
                                  <a:srgbClr val="0000C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num>
                          <m:den>
                            <m:r>
                              <a:rPr lang="de-DE" sz="1600" b="0" i="1" smtClean="0">
                                <a:solidFill>
                                  <a:srgbClr val="0000C0"/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</m:den>
                        </m:f>
                      </m:e>
                    </m:d>
                  </m:oMath>
                </a14:m>
                <a:r>
                  <a:rPr lang="en-US" sz="1600" dirty="0" smtClean="0">
                    <a:solidFill>
                      <a:schemeClr val="accent6">
                        <a:lumMod val="50000"/>
                      </a:schemeClr>
                    </a:solidFill>
                  </a:rPr>
                  <a:t>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sz="1600" i="1">
                            <a:solidFill>
                              <a:srgbClr val="000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sz="1600" i="1">
                            <a:solidFill>
                              <a:srgbClr val="0000C0"/>
                            </a:solidFill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de-DE" sz="1600" i="1">
                            <a:solidFill>
                              <a:srgbClr val="0000C0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de-DE" sz="1600" i="1">
                        <a:solidFill>
                          <a:srgbClr val="0000C0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type m:val="skw"/>
                        <m:ctrlPr>
                          <a:rPr lang="en-US" sz="1600" i="1">
                            <a:solidFill>
                              <a:srgbClr val="0000C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de-DE" sz="1600" i="1">
                            <a:solidFill>
                              <a:srgbClr val="0000C0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de-DE" sz="1600" i="1">
                            <a:solidFill>
                              <a:srgbClr val="0000C0"/>
                            </a:solidFill>
                            <a:latin typeface="Cambria Math" panose="02040503050406030204" pitchFamily="18" charset="0"/>
                          </a:rPr>
                          <m:t>10</m:t>
                        </m:r>
                      </m:den>
                    </m:f>
                  </m:oMath>
                </a14:m>
                <a:endParaRPr lang="en-US" sz="1600" dirty="0">
                  <a:solidFill>
                    <a:srgbClr val="0000C0"/>
                  </a:solidFill>
                </a:endParaRP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C19541B8-DA66-4AC5-BB59-95002377E39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94248" y="4870416"/>
                <a:ext cx="3664786" cy="368499"/>
              </a:xfrm>
              <a:prstGeom prst="rect">
                <a:avLst/>
              </a:prstGeom>
              <a:blipFill>
                <a:blip r:embed="rId2"/>
                <a:stretch>
                  <a:fillRect l="-2496" t="-90000" r="-10815" b="-15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Oval 9">
            <a:extLst>
              <a:ext uri="{FF2B5EF4-FFF2-40B4-BE49-F238E27FC236}">
                <a16:creationId xmlns:a16="http://schemas.microsoft.com/office/drawing/2014/main" id="{53B51CEA-4805-470B-BCC6-E3B2319478A2}"/>
              </a:ext>
            </a:extLst>
          </p:cNvPr>
          <p:cNvSpPr/>
          <p:nvPr/>
        </p:nvSpPr>
        <p:spPr>
          <a:xfrm>
            <a:off x="2838600" y="1910381"/>
            <a:ext cx="1139039" cy="360967"/>
          </a:xfrm>
          <a:prstGeom prst="ellipse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61032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DD7096-D718-BD48-93F5-300A3D9FCE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Split Criterion: Information Gain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0" name="TextBox 59">
                <a:extLst>
                  <a:ext uri="{FF2B5EF4-FFF2-40B4-BE49-F238E27FC236}">
                    <a16:creationId xmlns:a16="http://schemas.microsoft.com/office/drawing/2014/main" id="{18ED46DA-BD0D-1745-9AE5-D7BEED3B6FA4}"/>
                  </a:ext>
                </a:extLst>
              </p:cNvPr>
              <p:cNvSpPr txBox="1"/>
              <p:nvPr/>
            </p:nvSpPr>
            <p:spPr>
              <a:xfrm>
                <a:off x="801011" y="4452414"/>
                <a:ext cx="670761" cy="18466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de-DE" sz="1200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sz="1200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de-DE" sz="1200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de-DE" sz="1200" b="0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type m:val="skw"/>
                        <m:ctrlPr>
                          <a:rPr lang="en-US" sz="120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de-DE" sz="1200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num>
                      <m:den>
                        <m:r>
                          <a:rPr lang="de-DE" sz="1200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10</m:t>
                        </m:r>
                      </m:den>
                    </m:f>
                  </m:oMath>
                </a14:m>
                <a:r>
                  <a:rPr lang="en-US" sz="1200" dirty="0">
                    <a:solidFill>
                      <a:srgbClr val="00B050"/>
                    </a:solidFill>
                  </a:rPr>
                  <a:t> </a:t>
                </a:r>
              </a:p>
            </p:txBody>
          </p:sp>
        </mc:Choice>
        <mc:Fallback xmlns="">
          <p:sp>
            <p:nvSpPr>
              <p:cNvPr id="60" name="TextBox 59">
                <a:extLst>
                  <a:ext uri="{FF2B5EF4-FFF2-40B4-BE49-F238E27FC236}">
                    <a16:creationId xmlns:a16="http://schemas.microsoft.com/office/drawing/2014/main" id="{18ED46DA-BD0D-1745-9AE5-D7BEED3B6FA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1011" y="4452414"/>
                <a:ext cx="670761" cy="184666"/>
              </a:xfrm>
              <a:prstGeom prst="rect">
                <a:avLst/>
              </a:prstGeom>
              <a:blipFill>
                <a:blip r:embed="rId3"/>
                <a:stretch>
                  <a:fillRect l="-5455" t="-158065" r="-48182" b="-24193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2" name="TextBox 61">
                <a:extLst>
                  <a:ext uri="{FF2B5EF4-FFF2-40B4-BE49-F238E27FC236}">
                    <a16:creationId xmlns:a16="http://schemas.microsoft.com/office/drawing/2014/main" id="{20382C1E-1B46-2245-AF13-38A84CF941D1}"/>
                  </a:ext>
                </a:extLst>
              </p:cNvPr>
              <p:cNvSpPr txBox="1"/>
              <p:nvPr/>
            </p:nvSpPr>
            <p:spPr>
              <a:xfrm>
                <a:off x="2792507" y="4480570"/>
                <a:ext cx="1009597" cy="184666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de-DE" sz="1200" b="0" dirty="0">
                    <a:solidFill>
                      <a:schemeClr val="accent6">
                        <a:lumMod val="50000"/>
                      </a:schemeClr>
                    </a:solidFill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sz="1200" b="0" i="1" smtClean="0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sz="1200" b="0" i="1" smtClean="0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de-DE" sz="1200" b="0" i="1" smtClean="0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de-DE" sz="1200" b="0" i="1" smtClean="0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type m:val="skw"/>
                        <m:ctrlPr>
                          <a:rPr lang="en-US" sz="1200" i="1" smtClean="0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de-DE" sz="1200" b="0" i="1" smtClean="0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de-DE" sz="1200" b="0" i="1" smtClean="0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10</m:t>
                        </m:r>
                      </m:den>
                    </m:f>
                  </m:oMath>
                </a14:m>
                <a:r>
                  <a:rPr lang="en-US" sz="1200" dirty="0">
                    <a:solidFill>
                      <a:schemeClr val="accent6">
                        <a:lumMod val="50000"/>
                      </a:schemeClr>
                    </a:solidFill>
                  </a:rPr>
                  <a:t> </a:t>
                </a:r>
              </a:p>
            </p:txBody>
          </p:sp>
        </mc:Choice>
        <mc:Fallback xmlns="">
          <p:sp>
            <p:nvSpPr>
              <p:cNvPr id="62" name="TextBox 61">
                <a:extLst>
                  <a:ext uri="{FF2B5EF4-FFF2-40B4-BE49-F238E27FC236}">
                    <a16:creationId xmlns:a16="http://schemas.microsoft.com/office/drawing/2014/main" id="{20382C1E-1B46-2245-AF13-38A84CF941D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92507" y="4480570"/>
                <a:ext cx="1009597" cy="184666"/>
              </a:xfrm>
              <a:prstGeom prst="rect">
                <a:avLst/>
              </a:prstGeom>
              <a:blipFill>
                <a:blip r:embed="rId4"/>
                <a:stretch>
                  <a:fillRect t="-166667" r="-2410" b="-250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9" name="TextBox 58">
                <a:extLst>
                  <a:ext uri="{FF2B5EF4-FFF2-40B4-BE49-F238E27FC236}">
                    <a16:creationId xmlns:a16="http://schemas.microsoft.com/office/drawing/2014/main" id="{3739824C-A3BE-4910-9882-0FDB8560F39B}"/>
                  </a:ext>
                </a:extLst>
              </p:cNvPr>
              <p:cNvSpPr txBox="1"/>
              <p:nvPr/>
            </p:nvSpPr>
            <p:spPr>
              <a:xfrm>
                <a:off x="326742" y="1113910"/>
                <a:ext cx="2981662" cy="27642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de-DE" sz="1200" b="0" dirty="0">
                    <a:solidFill>
                      <a:schemeClr val="accent1">
                        <a:lumMod val="75000"/>
                      </a:schemeClr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de-DE" sz="1200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𝐸𝑛𝑡𝑟𝑜𝑝</m:t>
                    </m:r>
                    <m:sSub>
                      <m:sSubPr>
                        <m:ctrlPr>
                          <a:rPr lang="de-DE" sz="1200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sz="1200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de-DE" sz="1200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𝐵𝑒𝑓𝑜𝑟𝑒</m:t>
                        </m:r>
                      </m:sub>
                    </m:sSub>
                  </m:oMath>
                </a14:m>
                <a:r>
                  <a:rPr lang="de-DE" sz="1200" b="0" i="1" dirty="0">
                    <a:solidFill>
                      <a:schemeClr val="accent1">
                        <a:lumMod val="75000"/>
                      </a:schemeClr>
                    </a:solidFill>
                    <a:latin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de-DE" sz="1200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de-DE" sz="1200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𝐸𝑛𝑡𝑟𝑜𝑝𝑦</m:t>
                    </m:r>
                    <m:d>
                      <m:dPr>
                        <m:ctrlPr>
                          <a:rPr lang="de-DE" sz="1200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1200" b="0" i="1" smtClean="0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de-DE" sz="1200" b="0" i="1" smtClean="0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6</m:t>
                            </m:r>
                          </m:num>
                          <m:den>
                            <m:r>
                              <a:rPr lang="de-DE" sz="1200" b="0" i="1" smtClean="0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10</m:t>
                            </m:r>
                            <m:r>
                              <a:rPr lang="de-DE" sz="1200" i="1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 </m:t>
                            </m:r>
                          </m:den>
                        </m:f>
                        <m:r>
                          <a:rPr lang="de-DE" sz="1200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f>
                          <m:fPr>
                            <m:ctrlPr>
                              <a:rPr lang="en-US" sz="1200" b="0" i="1" smtClean="0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de-DE" sz="1200" b="0" i="1" smtClean="0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4</m:t>
                            </m:r>
                          </m:num>
                          <m:den>
                            <m:r>
                              <a:rPr lang="de-DE" sz="1200" b="0" i="1" smtClean="0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10</m:t>
                            </m:r>
                          </m:den>
                        </m:f>
                      </m:e>
                    </m:d>
                  </m:oMath>
                </a14:m>
                <a:endParaRPr lang="en-US" sz="1200" dirty="0">
                  <a:solidFill>
                    <a:schemeClr val="accent1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59" name="TextBox 58">
                <a:extLst>
                  <a:ext uri="{FF2B5EF4-FFF2-40B4-BE49-F238E27FC236}">
                    <a16:creationId xmlns:a16="http://schemas.microsoft.com/office/drawing/2014/main" id="{3739824C-A3BE-4910-9882-0FDB8560F39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6742" y="1113910"/>
                <a:ext cx="2981662" cy="276422"/>
              </a:xfrm>
              <a:prstGeom prst="rect">
                <a:avLst/>
              </a:prstGeom>
              <a:blipFill>
                <a:blip r:embed="rId5"/>
                <a:stretch>
                  <a:fillRect l="-1227" b="-1111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7" name="TextBox 66">
                <a:extLst>
                  <a:ext uri="{FF2B5EF4-FFF2-40B4-BE49-F238E27FC236}">
                    <a16:creationId xmlns:a16="http://schemas.microsoft.com/office/drawing/2014/main" id="{D5B5E805-316B-400E-8B14-F5DFD400EB42}"/>
                  </a:ext>
                </a:extLst>
              </p:cNvPr>
              <p:cNvSpPr txBox="1"/>
              <p:nvPr/>
            </p:nvSpPr>
            <p:spPr>
              <a:xfrm>
                <a:off x="299089" y="4182349"/>
                <a:ext cx="1904624" cy="28309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de-DE" sz="1200" b="0" dirty="0">
                    <a:solidFill>
                      <a:srgbClr val="00B05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de-DE" sz="1200" b="0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𝐸𝑛𝑡𝑟𝑜𝑝</m:t>
                    </m:r>
                    <m:sSub>
                      <m:sSubPr>
                        <m:ctrlPr>
                          <a:rPr lang="de-DE" sz="1200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sz="1200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de-DE" sz="1200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de-DE" sz="1200" b="0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de-DE" sz="1200" b="0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𝐸𝑛𝑡𝑟𝑜𝑝𝑦</m:t>
                    </m:r>
                    <m:d>
                      <m:dPr>
                        <m:ctrlPr>
                          <a:rPr lang="de-DE" sz="1200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1200" i="1" smtClean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de-DE" sz="1200" b="0" i="1" smtClean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</m:num>
                          <m:den>
                            <m:r>
                              <a:rPr lang="de-DE" sz="1200" b="0" i="1" smtClean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  <m:t>4</m:t>
                            </m:r>
                          </m:den>
                        </m:f>
                        <m:r>
                          <a:rPr lang="de-DE" sz="1200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, </m:t>
                        </m:r>
                        <m:f>
                          <m:fPr>
                            <m:ctrlPr>
                              <a:rPr lang="en-US" sz="1200" i="1" smtClean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de-DE" sz="1200" i="1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de-DE" sz="1200" b="0" i="1" smtClean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  <m:t> 4</m:t>
                            </m:r>
                          </m:den>
                        </m:f>
                      </m:e>
                    </m:d>
                  </m:oMath>
                </a14:m>
                <a:endParaRPr lang="en-US" sz="1200" dirty="0">
                  <a:solidFill>
                    <a:srgbClr val="00B050"/>
                  </a:solidFill>
                </a:endParaRPr>
              </a:p>
            </p:txBody>
          </p:sp>
        </mc:Choice>
        <mc:Fallback xmlns="">
          <p:sp>
            <p:nvSpPr>
              <p:cNvPr id="67" name="TextBox 66">
                <a:extLst>
                  <a:ext uri="{FF2B5EF4-FFF2-40B4-BE49-F238E27FC236}">
                    <a16:creationId xmlns:a16="http://schemas.microsoft.com/office/drawing/2014/main" id="{D5B5E805-316B-400E-8B14-F5DFD400EB4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9089" y="4182349"/>
                <a:ext cx="1904624" cy="283091"/>
              </a:xfrm>
              <a:prstGeom prst="rect">
                <a:avLst/>
              </a:prstGeom>
              <a:blipFill>
                <a:blip r:embed="rId6"/>
                <a:stretch>
                  <a:fillRect l="-1597" b="-638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8" name="TextBox 67">
                <a:extLst>
                  <a:ext uri="{FF2B5EF4-FFF2-40B4-BE49-F238E27FC236}">
                    <a16:creationId xmlns:a16="http://schemas.microsoft.com/office/drawing/2014/main" id="{5F18522F-4F96-4285-BAAD-4348F6839421}"/>
                  </a:ext>
                </a:extLst>
              </p:cNvPr>
              <p:cNvSpPr txBox="1"/>
              <p:nvPr/>
            </p:nvSpPr>
            <p:spPr>
              <a:xfrm>
                <a:off x="2326750" y="4182349"/>
                <a:ext cx="1884170" cy="28309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de-DE" sz="1200" b="0" dirty="0">
                    <a:solidFill>
                      <a:schemeClr val="accent6">
                        <a:lumMod val="50000"/>
                      </a:schemeClr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de-DE" sz="1200" b="0" i="1" smtClean="0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𝐸𝑛𝑡𝑟𝑜𝑝</m:t>
                    </m:r>
                    <m:sSub>
                      <m:sSubPr>
                        <m:ctrlPr>
                          <a:rPr lang="de-DE" sz="1200" b="0" i="1" smtClean="0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sz="1200" b="0" i="1" smtClean="0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de-DE" sz="1200" b="0" i="1" smtClean="0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de-DE" sz="1200" b="0" i="1" smtClean="0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de-DE" sz="1200" b="0" i="1" smtClean="0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𝐸𝑛𝑡𝑟𝑜𝑝𝑦</m:t>
                    </m:r>
                    <m:d>
                      <m:dPr>
                        <m:ctrlPr>
                          <a:rPr lang="de-DE" sz="1200" b="0" i="1" smtClean="0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1200" b="0" i="1" smtClean="0">
                                <a:solidFill>
                                  <a:schemeClr val="accent6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de-DE" sz="1200" b="0" i="1" smtClean="0">
                                <a:solidFill>
                                  <a:schemeClr val="accent6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num>
                          <m:den>
                            <m:r>
                              <a:rPr lang="de-DE" sz="1200" b="0" i="1" smtClean="0">
                                <a:solidFill>
                                  <a:schemeClr val="accent6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</m:den>
                        </m:f>
                        <m:r>
                          <a:rPr lang="de-DE" sz="1200" b="0" i="1" smtClean="0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f>
                          <m:fPr>
                            <m:ctrlPr>
                              <a:rPr lang="en-US" sz="1200" b="0" i="1" smtClean="0">
                                <a:solidFill>
                                  <a:schemeClr val="accent6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de-DE" sz="1200" b="0" i="1" smtClean="0">
                                <a:solidFill>
                                  <a:schemeClr val="accent6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de-DE" sz="1200" b="0" i="1" smtClean="0">
                                <a:solidFill>
                                  <a:schemeClr val="accent6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</m:den>
                        </m:f>
                      </m:e>
                    </m:d>
                  </m:oMath>
                </a14:m>
                <a:endParaRPr lang="en-US" sz="1200" dirty="0">
                  <a:solidFill>
                    <a:schemeClr val="accent6">
                      <a:lumMod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68" name="TextBox 67">
                <a:extLst>
                  <a:ext uri="{FF2B5EF4-FFF2-40B4-BE49-F238E27FC236}">
                    <a16:creationId xmlns:a16="http://schemas.microsoft.com/office/drawing/2014/main" id="{5F18522F-4F96-4285-BAAD-4348F683942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26750" y="4182349"/>
                <a:ext cx="1884170" cy="283091"/>
              </a:xfrm>
              <a:prstGeom prst="rect">
                <a:avLst/>
              </a:prstGeom>
              <a:blipFill>
                <a:blip r:embed="rId7"/>
                <a:stretch>
                  <a:fillRect l="-1942" b="-638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1" name="TextBox 70">
                <a:extLst>
                  <a:ext uri="{FF2B5EF4-FFF2-40B4-BE49-F238E27FC236}">
                    <a16:creationId xmlns:a16="http://schemas.microsoft.com/office/drawing/2014/main" id="{FC2ED00E-DF2B-4F39-8907-98581FB4EFB7}"/>
                  </a:ext>
                </a:extLst>
              </p:cNvPr>
              <p:cNvSpPr txBox="1"/>
              <p:nvPr/>
            </p:nvSpPr>
            <p:spPr>
              <a:xfrm>
                <a:off x="5463918" y="2313418"/>
                <a:ext cx="3340314" cy="27699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de-DE" b="0" dirty="0"/>
                  <a:t> </a:t>
                </a:r>
                <a14:m>
                  <m:oMath xmlns:m="http://schemas.openxmlformats.org/officeDocument/2006/math">
                    <m:r>
                      <a:rPr lang="de-DE" sz="1400" b="0" i="1" smtClean="0">
                        <a:latin typeface="Cambria Math" panose="02040503050406030204" pitchFamily="18" charset="0"/>
                      </a:rPr>
                      <m:t>𝐼𝑛𝑓</m:t>
                    </m:r>
                    <m:r>
                      <a:rPr lang="de-DE" sz="1400" b="0" i="1" smtClean="0">
                        <a:latin typeface="Cambria Math" panose="02040503050406030204" pitchFamily="18" charset="0"/>
                      </a:rPr>
                      <m:t>. </m:t>
                    </m:r>
                    <m:r>
                      <a:rPr lang="de-DE" sz="1400" b="0" i="1" smtClean="0">
                        <a:latin typeface="Cambria Math" panose="02040503050406030204" pitchFamily="18" charset="0"/>
                      </a:rPr>
                      <m:t>𝐺𝑎𝑖𝑛</m:t>
                    </m:r>
                    <m:r>
                      <a:rPr lang="de-DE" sz="1400" b="0" i="1" smtClean="0">
                        <a:latin typeface="Cambria Math" panose="02040503050406030204" pitchFamily="18" charset="0"/>
                      </a:rPr>
                      <m:t>=0.9710 −0.8755=0.0955</m:t>
                    </m:r>
                  </m:oMath>
                </a14:m>
                <a:endParaRPr lang="en-US" sz="1400" dirty="0"/>
              </a:p>
            </p:txBody>
          </p:sp>
        </mc:Choice>
        <mc:Fallback xmlns="">
          <p:sp>
            <p:nvSpPr>
              <p:cNvPr id="71" name="TextBox 70">
                <a:extLst>
                  <a:ext uri="{FF2B5EF4-FFF2-40B4-BE49-F238E27FC236}">
                    <a16:creationId xmlns:a16="http://schemas.microsoft.com/office/drawing/2014/main" id="{FC2ED00E-DF2B-4F39-8907-98581FB4EFB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63918" y="2313418"/>
                <a:ext cx="3340314" cy="276999"/>
              </a:xfrm>
              <a:prstGeom prst="rect">
                <a:avLst/>
              </a:prstGeom>
              <a:blipFill>
                <a:blip r:embed="rId8"/>
                <a:stretch>
                  <a:fillRect l="-730" b="-1956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2" name="TextBox 71">
                <a:extLst>
                  <a:ext uri="{FF2B5EF4-FFF2-40B4-BE49-F238E27FC236}">
                    <a16:creationId xmlns:a16="http://schemas.microsoft.com/office/drawing/2014/main" id="{90E9EED1-7CAE-417F-90A3-122865F84D67}"/>
                  </a:ext>
                </a:extLst>
              </p:cNvPr>
              <p:cNvSpPr txBox="1"/>
              <p:nvPr/>
            </p:nvSpPr>
            <p:spPr>
              <a:xfrm>
                <a:off x="5463918" y="2018805"/>
                <a:ext cx="3476273" cy="23269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de-DE" sz="1400" b="0" dirty="0"/>
                  <a:t> </a:t>
                </a:r>
                <a14:m>
                  <m:oMath xmlns:m="http://schemas.openxmlformats.org/officeDocument/2006/math">
                    <m:r>
                      <a:rPr lang="de-DE" sz="1400" b="0" i="1" smtClean="0">
                        <a:latin typeface="Cambria Math" panose="02040503050406030204" pitchFamily="18" charset="0"/>
                      </a:rPr>
                      <m:t>𝐼𝑛𝑓</m:t>
                    </m:r>
                    <m:r>
                      <a:rPr lang="de-DE" sz="1400" b="0" i="1" smtClean="0">
                        <a:latin typeface="Cambria Math" panose="02040503050406030204" pitchFamily="18" charset="0"/>
                      </a:rPr>
                      <m:t>. </m:t>
                    </m:r>
                    <m:r>
                      <a:rPr lang="de-DE" sz="1400" b="0" i="1" smtClean="0">
                        <a:latin typeface="Cambria Math" panose="02040503050406030204" pitchFamily="18" charset="0"/>
                      </a:rPr>
                      <m:t>𝐺𝑎𝑖𝑛</m:t>
                    </m:r>
                    <m:r>
                      <a:rPr lang="de-DE" sz="14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de-DE" sz="1400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𝐸𝑛𝑡𝑟𝑜𝑝</m:t>
                    </m:r>
                    <m:sSub>
                      <m:sSubPr>
                        <m:ctrlPr>
                          <a:rPr lang="de-DE" sz="1400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sz="1400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de-DE" sz="1400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𝐵𝑒𝑓𝑜𝑟𝑒</m:t>
                        </m:r>
                      </m:sub>
                    </m:sSub>
                    <m:r>
                      <a:rPr lang="de-DE" sz="1400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de-DE" sz="1400" b="0" i="1" smtClean="0">
                        <a:latin typeface="Cambria Math" panose="02040503050406030204" pitchFamily="18" charset="0"/>
                      </a:rPr>
                      <m:t>𝐸𝑛𝑡𝑟𝑜𝑝</m:t>
                    </m:r>
                    <m:sSub>
                      <m:sSubPr>
                        <m:ctrlPr>
                          <a:rPr lang="de-DE" sz="1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sz="1400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de-DE" sz="1400" b="0" i="1" smtClean="0">
                            <a:latin typeface="Cambria Math" panose="02040503050406030204" pitchFamily="18" charset="0"/>
                          </a:rPr>
                          <m:t>𝐴𝑓𝑡𝑒𝑟</m:t>
                        </m:r>
                      </m:sub>
                    </m:sSub>
                  </m:oMath>
                </a14:m>
                <a:endParaRPr lang="en-US" sz="1400" dirty="0"/>
              </a:p>
            </p:txBody>
          </p:sp>
        </mc:Choice>
        <mc:Fallback xmlns="">
          <p:sp>
            <p:nvSpPr>
              <p:cNvPr id="72" name="TextBox 71">
                <a:extLst>
                  <a:ext uri="{FF2B5EF4-FFF2-40B4-BE49-F238E27FC236}">
                    <a16:creationId xmlns:a16="http://schemas.microsoft.com/office/drawing/2014/main" id="{90E9EED1-7CAE-417F-90A3-122865F84D6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63918" y="2018805"/>
                <a:ext cx="3476273" cy="232692"/>
              </a:xfrm>
              <a:prstGeom prst="rect">
                <a:avLst/>
              </a:prstGeom>
              <a:blipFill>
                <a:blip r:embed="rId9"/>
                <a:stretch>
                  <a:fillRect l="-1051" b="-2631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1" name="Oval 40">
            <a:extLst>
              <a:ext uri="{FF2B5EF4-FFF2-40B4-BE49-F238E27FC236}">
                <a16:creationId xmlns:a16="http://schemas.microsoft.com/office/drawing/2014/main" id="{E4CB1CEA-1D1D-FD49-9809-78BB58A34CF5}"/>
              </a:ext>
            </a:extLst>
          </p:cNvPr>
          <p:cNvSpPr/>
          <p:nvPr/>
        </p:nvSpPr>
        <p:spPr>
          <a:xfrm>
            <a:off x="2491018" y="1281586"/>
            <a:ext cx="1097280" cy="109728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3" name="Plus 42">
            <a:extLst>
              <a:ext uri="{FF2B5EF4-FFF2-40B4-BE49-F238E27FC236}">
                <a16:creationId xmlns:a16="http://schemas.microsoft.com/office/drawing/2014/main" id="{ABC94CA0-46A0-F946-BFB5-2ADF14A63DBF}"/>
              </a:ext>
            </a:extLst>
          </p:cNvPr>
          <p:cNvSpPr/>
          <p:nvPr/>
        </p:nvSpPr>
        <p:spPr>
          <a:xfrm>
            <a:off x="3160178" y="1602502"/>
            <a:ext cx="76550" cy="73152"/>
          </a:xfrm>
          <a:prstGeom prst="mathPlus">
            <a:avLst>
              <a:gd name="adj1" fmla="val 1530"/>
            </a:avLst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4" name="Plus 43">
            <a:extLst>
              <a:ext uri="{FF2B5EF4-FFF2-40B4-BE49-F238E27FC236}">
                <a16:creationId xmlns:a16="http://schemas.microsoft.com/office/drawing/2014/main" id="{230A1EA5-DC50-E14F-8CD3-404D4C80A889}"/>
              </a:ext>
            </a:extLst>
          </p:cNvPr>
          <p:cNvSpPr/>
          <p:nvPr/>
        </p:nvSpPr>
        <p:spPr>
          <a:xfrm>
            <a:off x="2857606" y="1552167"/>
            <a:ext cx="76550" cy="73152"/>
          </a:xfrm>
          <a:prstGeom prst="mathPlus">
            <a:avLst>
              <a:gd name="adj1" fmla="val 1530"/>
            </a:avLst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5" name="Plus 44">
            <a:extLst>
              <a:ext uri="{FF2B5EF4-FFF2-40B4-BE49-F238E27FC236}">
                <a16:creationId xmlns:a16="http://schemas.microsoft.com/office/drawing/2014/main" id="{D87E78B4-3E23-0B49-8508-69F8572911B0}"/>
              </a:ext>
            </a:extLst>
          </p:cNvPr>
          <p:cNvSpPr/>
          <p:nvPr/>
        </p:nvSpPr>
        <p:spPr>
          <a:xfrm>
            <a:off x="2857606" y="1764017"/>
            <a:ext cx="76550" cy="73152"/>
          </a:xfrm>
          <a:prstGeom prst="mathPlus">
            <a:avLst>
              <a:gd name="adj1" fmla="val 1530"/>
            </a:avLst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6" name="Plus 45">
            <a:extLst>
              <a:ext uri="{FF2B5EF4-FFF2-40B4-BE49-F238E27FC236}">
                <a16:creationId xmlns:a16="http://schemas.microsoft.com/office/drawing/2014/main" id="{959D5326-ADC0-074F-96CF-D03C7C9CF372}"/>
              </a:ext>
            </a:extLst>
          </p:cNvPr>
          <p:cNvSpPr/>
          <p:nvPr/>
        </p:nvSpPr>
        <p:spPr>
          <a:xfrm>
            <a:off x="3340206" y="1816973"/>
            <a:ext cx="76550" cy="73152"/>
          </a:xfrm>
          <a:prstGeom prst="mathPlus">
            <a:avLst>
              <a:gd name="adj1" fmla="val 1530"/>
            </a:avLst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7" name="Plus 46">
            <a:extLst>
              <a:ext uri="{FF2B5EF4-FFF2-40B4-BE49-F238E27FC236}">
                <a16:creationId xmlns:a16="http://schemas.microsoft.com/office/drawing/2014/main" id="{A54B32A8-E79A-2447-9A9D-81B0461506C0}"/>
              </a:ext>
            </a:extLst>
          </p:cNvPr>
          <p:cNvSpPr/>
          <p:nvPr/>
        </p:nvSpPr>
        <p:spPr>
          <a:xfrm>
            <a:off x="3088612" y="2053309"/>
            <a:ext cx="76550" cy="73152"/>
          </a:xfrm>
          <a:prstGeom prst="mathPlus">
            <a:avLst>
              <a:gd name="adj1" fmla="val 1530"/>
            </a:avLst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8" name="Plus 47">
            <a:extLst>
              <a:ext uri="{FF2B5EF4-FFF2-40B4-BE49-F238E27FC236}">
                <a16:creationId xmlns:a16="http://schemas.microsoft.com/office/drawing/2014/main" id="{F704774A-0F48-F845-B9C2-1A173E0862C5}"/>
              </a:ext>
            </a:extLst>
          </p:cNvPr>
          <p:cNvSpPr/>
          <p:nvPr/>
        </p:nvSpPr>
        <p:spPr>
          <a:xfrm>
            <a:off x="2749308" y="1953656"/>
            <a:ext cx="76550" cy="73152"/>
          </a:xfrm>
          <a:prstGeom prst="mathPlus">
            <a:avLst>
              <a:gd name="adj1" fmla="val 1530"/>
            </a:avLst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0" name="Oval 49">
            <a:extLst>
              <a:ext uri="{FF2B5EF4-FFF2-40B4-BE49-F238E27FC236}">
                <a16:creationId xmlns:a16="http://schemas.microsoft.com/office/drawing/2014/main" id="{7C7A6DFE-96F2-3440-8897-46631E2F039D}"/>
              </a:ext>
            </a:extLst>
          </p:cNvPr>
          <p:cNvSpPr/>
          <p:nvPr/>
        </p:nvSpPr>
        <p:spPr>
          <a:xfrm>
            <a:off x="2864639" y="2126461"/>
            <a:ext cx="64008" cy="60403"/>
          </a:xfrm>
          <a:prstGeom prst="ellipse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1" name="Oval 50">
            <a:extLst>
              <a:ext uri="{FF2B5EF4-FFF2-40B4-BE49-F238E27FC236}">
                <a16:creationId xmlns:a16="http://schemas.microsoft.com/office/drawing/2014/main" id="{11CBB065-5B3D-F64C-B639-14A7115DA308}"/>
              </a:ext>
            </a:extLst>
          </p:cNvPr>
          <p:cNvSpPr/>
          <p:nvPr/>
        </p:nvSpPr>
        <p:spPr>
          <a:xfrm>
            <a:off x="3276400" y="1490856"/>
            <a:ext cx="64008" cy="60403"/>
          </a:xfrm>
          <a:prstGeom prst="ellipse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2" name="Oval 51">
            <a:extLst>
              <a:ext uri="{FF2B5EF4-FFF2-40B4-BE49-F238E27FC236}">
                <a16:creationId xmlns:a16="http://schemas.microsoft.com/office/drawing/2014/main" id="{150C59A1-045B-E64C-ABEC-E55ABE01441C}"/>
              </a:ext>
            </a:extLst>
          </p:cNvPr>
          <p:cNvSpPr/>
          <p:nvPr/>
        </p:nvSpPr>
        <p:spPr>
          <a:xfrm>
            <a:off x="2636302" y="1572301"/>
            <a:ext cx="64008" cy="60403"/>
          </a:xfrm>
          <a:prstGeom prst="ellipse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4" name="Oval 53">
            <a:extLst>
              <a:ext uri="{FF2B5EF4-FFF2-40B4-BE49-F238E27FC236}">
                <a16:creationId xmlns:a16="http://schemas.microsoft.com/office/drawing/2014/main" id="{898973EC-B6D4-344A-9E57-BDF9D0FB7A51}"/>
              </a:ext>
            </a:extLst>
          </p:cNvPr>
          <p:cNvSpPr/>
          <p:nvPr/>
        </p:nvSpPr>
        <p:spPr>
          <a:xfrm>
            <a:off x="3046677" y="1829722"/>
            <a:ext cx="64008" cy="60403"/>
          </a:xfrm>
          <a:prstGeom prst="ellipse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4" name="Oval 33">
            <a:extLst>
              <a:ext uri="{FF2B5EF4-FFF2-40B4-BE49-F238E27FC236}">
                <a16:creationId xmlns:a16="http://schemas.microsoft.com/office/drawing/2014/main" id="{7F99F9B4-5029-AA40-8563-E92F98542FA2}"/>
              </a:ext>
            </a:extLst>
          </p:cNvPr>
          <p:cNvSpPr/>
          <p:nvPr/>
        </p:nvSpPr>
        <p:spPr>
          <a:xfrm>
            <a:off x="753838" y="3042663"/>
            <a:ext cx="1097280" cy="1097280"/>
          </a:xfrm>
          <a:prstGeom prst="ellipse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5" name="Plus 34">
            <a:extLst>
              <a:ext uri="{FF2B5EF4-FFF2-40B4-BE49-F238E27FC236}">
                <a16:creationId xmlns:a16="http://schemas.microsoft.com/office/drawing/2014/main" id="{0D08578C-0ABA-DC41-9E43-0540609C74E0}"/>
              </a:ext>
            </a:extLst>
          </p:cNvPr>
          <p:cNvSpPr/>
          <p:nvPr/>
        </p:nvSpPr>
        <p:spPr>
          <a:xfrm>
            <a:off x="1438729" y="3387365"/>
            <a:ext cx="76550" cy="73152"/>
          </a:xfrm>
          <a:prstGeom prst="mathPlus">
            <a:avLst>
              <a:gd name="adj1" fmla="val 1530"/>
            </a:avLst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6" name="Plus 35">
            <a:extLst>
              <a:ext uri="{FF2B5EF4-FFF2-40B4-BE49-F238E27FC236}">
                <a16:creationId xmlns:a16="http://schemas.microsoft.com/office/drawing/2014/main" id="{285EBAEC-07EB-C24D-830F-1D93CC3D029C}"/>
              </a:ext>
            </a:extLst>
          </p:cNvPr>
          <p:cNvSpPr/>
          <p:nvPr/>
        </p:nvSpPr>
        <p:spPr>
          <a:xfrm>
            <a:off x="1106863" y="3304468"/>
            <a:ext cx="76550" cy="73152"/>
          </a:xfrm>
          <a:prstGeom prst="mathPlus">
            <a:avLst>
              <a:gd name="adj1" fmla="val 1530"/>
            </a:avLst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8" name="Plus 37">
            <a:extLst>
              <a:ext uri="{FF2B5EF4-FFF2-40B4-BE49-F238E27FC236}">
                <a16:creationId xmlns:a16="http://schemas.microsoft.com/office/drawing/2014/main" id="{4FFADA56-41A2-3C47-A651-98740CBDE956}"/>
              </a:ext>
            </a:extLst>
          </p:cNvPr>
          <p:cNvSpPr/>
          <p:nvPr/>
        </p:nvSpPr>
        <p:spPr>
          <a:xfrm>
            <a:off x="1337869" y="3805610"/>
            <a:ext cx="76550" cy="73152"/>
          </a:xfrm>
          <a:prstGeom prst="mathPlus">
            <a:avLst>
              <a:gd name="adj1" fmla="val 1530"/>
            </a:avLst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86D74218-B97F-5440-BCDC-79F0ADB39568}"/>
              </a:ext>
            </a:extLst>
          </p:cNvPr>
          <p:cNvSpPr/>
          <p:nvPr/>
        </p:nvSpPr>
        <p:spPr>
          <a:xfrm>
            <a:off x="4350417" y="3056399"/>
            <a:ext cx="1097280" cy="1097280"/>
          </a:xfrm>
          <a:prstGeom prst="ellipse">
            <a:avLst/>
          </a:prstGeom>
          <a:solidFill>
            <a:srgbClr val="0000C0">
              <a:alpha val="36078"/>
            </a:srgb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D63DD0F0-8511-5046-B1D9-256FE301EE5F}"/>
              </a:ext>
            </a:extLst>
          </p:cNvPr>
          <p:cNvSpPr/>
          <p:nvPr/>
        </p:nvSpPr>
        <p:spPr>
          <a:xfrm>
            <a:off x="5116198" y="3338338"/>
            <a:ext cx="64008" cy="60403"/>
          </a:xfrm>
          <a:prstGeom prst="ellipse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3" name="Oval 32">
            <a:extLst>
              <a:ext uri="{FF2B5EF4-FFF2-40B4-BE49-F238E27FC236}">
                <a16:creationId xmlns:a16="http://schemas.microsoft.com/office/drawing/2014/main" id="{76D1CEDF-D4C6-6448-8128-93D4B97C1275}"/>
              </a:ext>
            </a:extLst>
          </p:cNvPr>
          <p:cNvSpPr/>
          <p:nvPr/>
        </p:nvSpPr>
        <p:spPr>
          <a:xfrm>
            <a:off x="4892513" y="3595759"/>
            <a:ext cx="64008" cy="60403"/>
          </a:xfrm>
          <a:prstGeom prst="ellipse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86" name="Connector: Elbow 85">
            <a:extLst>
              <a:ext uri="{FF2B5EF4-FFF2-40B4-BE49-F238E27FC236}">
                <a16:creationId xmlns:a16="http://schemas.microsoft.com/office/drawing/2014/main" id="{4AE941B2-8856-45AD-9D15-155D5D097C6B}"/>
              </a:ext>
            </a:extLst>
          </p:cNvPr>
          <p:cNvCxnSpPr>
            <a:cxnSpLocks/>
          </p:cNvCxnSpPr>
          <p:nvPr/>
        </p:nvCxnSpPr>
        <p:spPr>
          <a:xfrm rot="16200000" flipH="1">
            <a:off x="3630591" y="1781802"/>
            <a:ext cx="677533" cy="1859399"/>
          </a:xfrm>
          <a:prstGeom prst="bentConnector3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" name="Connector: Elbow 94">
            <a:extLst>
              <a:ext uri="{FF2B5EF4-FFF2-40B4-BE49-F238E27FC236}">
                <a16:creationId xmlns:a16="http://schemas.microsoft.com/office/drawing/2014/main" id="{58ACA515-48F7-4A16-8213-3936F92E4E67}"/>
              </a:ext>
            </a:extLst>
          </p:cNvPr>
          <p:cNvCxnSpPr>
            <a:stCxn id="41" idx="4"/>
            <a:endCxn id="34" idx="0"/>
          </p:cNvCxnSpPr>
          <p:nvPr/>
        </p:nvCxnSpPr>
        <p:spPr>
          <a:xfrm rot="5400000">
            <a:off x="1839170" y="1842174"/>
            <a:ext cx="663797" cy="1737180"/>
          </a:xfrm>
          <a:prstGeom prst="bentConnector3">
            <a:avLst>
              <a:gd name="adj1" fmla="val 50000"/>
            </a:avLst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Plus 37">
            <a:extLst>
              <a:ext uri="{FF2B5EF4-FFF2-40B4-BE49-F238E27FC236}">
                <a16:creationId xmlns:a16="http://schemas.microsoft.com/office/drawing/2014/main" id="{12B6CE2E-ED0E-4999-A77B-54BD2FD3CAC9}"/>
              </a:ext>
            </a:extLst>
          </p:cNvPr>
          <p:cNvSpPr/>
          <p:nvPr/>
        </p:nvSpPr>
        <p:spPr>
          <a:xfrm>
            <a:off x="5217982" y="3624558"/>
            <a:ext cx="76550" cy="73152"/>
          </a:xfrm>
          <a:prstGeom prst="mathPlus">
            <a:avLst>
              <a:gd name="adj1" fmla="val 1530"/>
            </a:avLst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0278DE08-28F9-448B-AC4B-155154675440}"/>
              </a:ext>
            </a:extLst>
          </p:cNvPr>
          <p:cNvSpPr/>
          <p:nvPr/>
        </p:nvSpPr>
        <p:spPr>
          <a:xfrm>
            <a:off x="866481" y="3346805"/>
            <a:ext cx="64008" cy="60403"/>
          </a:xfrm>
          <a:prstGeom prst="ellipse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584F7C0A-7907-4535-B318-AA6994FB39CF}"/>
              </a:ext>
            </a:extLst>
          </p:cNvPr>
          <p:cNvSpPr/>
          <p:nvPr/>
        </p:nvSpPr>
        <p:spPr>
          <a:xfrm>
            <a:off x="2491611" y="3015913"/>
            <a:ext cx="1097280" cy="1097280"/>
          </a:xfrm>
          <a:prstGeom prst="ellipse">
            <a:avLst/>
          </a:prstGeom>
          <a:solidFill>
            <a:srgbClr val="405B69">
              <a:alpha val="29020"/>
            </a:srgb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Plus 26">
            <a:extLst>
              <a:ext uri="{FF2B5EF4-FFF2-40B4-BE49-F238E27FC236}">
                <a16:creationId xmlns:a16="http://schemas.microsoft.com/office/drawing/2014/main" id="{600A6A3B-6005-4051-AAA7-02E8AB437397}"/>
              </a:ext>
            </a:extLst>
          </p:cNvPr>
          <p:cNvSpPr/>
          <p:nvPr/>
        </p:nvSpPr>
        <p:spPr>
          <a:xfrm>
            <a:off x="2689727" y="3709926"/>
            <a:ext cx="76550" cy="73152"/>
          </a:xfrm>
          <a:prstGeom prst="mathPlus">
            <a:avLst>
              <a:gd name="adj1" fmla="val 1530"/>
            </a:avLst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Plus 27">
            <a:extLst>
              <a:ext uri="{FF2B5EF4-FFF2-40B4-BE49-F238E27FC236}">
                <a16:creationId xmlns:a16="http://schemas.microsoft.com/office/drawing/2014/main" id="{386CFA90-09B3-4B48-B0EA-EA4EF973BC05}"/>
              </a:ext>
            </a:extLst>
          </p:cNvPr>
          <p:cNvSpPr/>
          <p:nvPr/>
        </p:nvSpPr>
        <p:spPr>
          <a:xfrm>
            <a:off x="2844636" y="3489568"/>
            <a:ext cx="76550" cy="73152"/>
          </a:xfrm>
          <a:prstGeom prst="mathPlus">
            <a:avLst>
              <a:gd name="adj1" fmla="val 1530"/>
            </a:avLst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33336833-D66D-4581-A01E-4DE5F013E459}"/>
              </a:ext>
            </a:extLst>
          </p:cNvPr>
          <p:cNvSpPr/>
          <p:nvPr/>
        </p:nvSpPr>
        <p:spPr>
          <a:xfrm>
            <a:off x="2875539" y="3830917"/>
            <a:ext cx="64008" cy="60403"/>
          </a:xfrm>
          <a:prstGeom prst="ellipse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C5E6374B-D52B-4918-9A11-7F541DF776C0}"/>
              </a:ext>
            </a:extLst>
          </p:cNvPr>
          <p:cNvCxnSpPr>
            <a:cxnSpLocks/>
            <a:endCxn id="8" idx="0"/>
          </p:cNvCxnSpPr>
          <p:nvPr/>
        </p:nvCxnSpPr>
        <p:spPr>
          <a:xfrm>
            <a:off x="3040251" y="2743200"/>
            <a:ext cx="0" cy="272713"/>
          </a:xfrm>
          <a:prstGeom prst="straightConnector1">
            <a:avLst/>
          </a:prstGeom>
          <a:ln w="19050" cap="rnd" cmpd="sng">
            <a:solidFill>
              <a:srgbClr val="FF0000"/>
            </a:solidFill>
            <a:prstDash val="solid"/>
            <a:round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>
            <a:extLst>
              <a:ext uri="{FF2B5EF4-FFF2-40B4-BE49-F238E27FC236}">
                <a16:creationId xmlns:a16="http://schemas.microsoft.com/office/drawing/2014/main" id="{3C72AE64-751B-486C-8481-ED332C1032DA}"/>
              </a:ext>
            </a:extLst>
          </p:cNvPr>
          <p:cNvSpPr txBox="1"/>
          <p:nvPr/>
        </p:nvSpPr>
        <p:spPr>
          <a:xfrm>
            <a:off x="1947536" y="2292182"/>
            <a:ext cx="742191" cy="307777"/>
          </a:xfrm>
          <a:prstGeom prst="rect">
            <a:avLst/>
          </a:prstGeom>
          <a:solidFill>
            <a:schemeClr val="bg1"/>
          </a:solidFill>
        </p:spPr>
        <p:txBody>
          <a:bodyPr wrap="none" lIns="0" tIns="0" rIns="0" bIns="0" rtlCol="0">
            <a:spAutoFit/>
          </a:bodyPr>
          <a:lstStyle/>
          <a:p>
            <a:pPr algn="l">
              <a:lnSpc>
                <a:spcPct val="100000"/>
              </a:lnSpc>
            </a:pPr>
            <a:r>
              <a:rPr lang="de-DE" sz="2000" b="0" dirty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ea typeface="Arial" panose="02000000000000000000" pitchFamily="2" charset="0"/>
                <a:cs typeface="Arial" panose="020B0604020202020204" pitchFamily="34" charset="0"/>
              </a:rPr>
              <a:t>Height</a:t>
            </a:r>
            <a:endParaRPr lang="en-GB" sz="2000" b="0" dirty="0">
              <a:solidFill>
                <a:schemeClr val="tx1">
                  <a:lumMod val="75000"/>
                </a:schemeClr>
              </a:solidFill>
              <a:latin typeface="Arial" panose="020B0604020202020204" pitchFamily="34" charset="0"/>
              <a:ea typeface="Arial" panose="02000000000000000000" pitchFamily="2" charset="0"/>
              <a:cs typeface="Arial" panose="020B0604020202020204" pitchFamily="34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3FC40334-DA34-41A9-B31C-7863E5835B03}"/>
              </a:ext>
            </a:extLst>
          </p:cNvPr>
          <p:cNvSpPr txBox="1"/>
          <p:nvPr/>
        </p:nvSpPr>
        <p:spPr>
          <a:xfrm>
            <a:off x="855676" y="2743200"/>
            <a:ext cx="341440" cy="184666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pPr algn="l">
              <a:lnSpc>
                <a:spcPct val="100000"/>
              </a:lnSpc>
            </a:pPr>
            <a:r>
              <a:rPr lang="de-DE" sz="1200" b="0" dirty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ea typeface="Arial" panose="02000000000000000000" pitchFamily="2" charset="0"/>
                <a:cs typeface="Arial" panose="020B0604020202020204" pitchFamily="34" charset="0"/>
              </a:rPr>
              <a:t>short</a:t>
            </a:r>
            <a:endParaRPr lang="en-GB" sz="1200" b="0" dirty="0">
              <a:solidFill>
                <a:schemeClr val="tx1">
                  <a:lumMod val="75000"/>
                </a:schemeClr>
              </a:solidFill>
              <a:latin typeface="Arial" panose="020B0604020202020204" pitchFamily="34" charset="0"/>
              <a:ea typeface="Arial" panose="02000000000000000000" pitchFamily="2" charset="0"/>
              <a:cs typeface="Arial" panose="020B0604020202020204" pitchFamily="34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F1745E50-A8B1-4B81-9136-32CDA7F0D065}"/>
              </a:ext>
            </a:extLst>
          </p:cNvPr>
          <p:cNvSpPr txBox="1"/>
          <p:nvPr/>
        </p:nvSpPr>
        <p:spPr>
          <a:xfrm>
            <a:off x="2386249" y="2761794"/>
            <a:ext cx="572054" cy="184666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pPr algn="l">
              <a:lnSpc>
                <a:spcPct val="100000"/>
              </a:lnSpc>
            </a:pPr>
            <a:r>
              <a:rPr lang="de-DE" sz="1200" b="0" dirty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ea typeface="Arial" panose="02000000000000000000" pitchFamily="2" charset="0"/>
                <a:cs typeface="Arial" panose="020B0604020202020204" pitchFamily="34" charset="0"/>
              </a:rPr>
              <a:t>medium</a:t>
            </a:r>
            <a:endParaRPr lang="en-GB" sz="1200" b="0" dirty="0">
              <a:solidFill>
                <a:schemeClr val="tx1">
                  <a:lumMod val="75000"/>
                </a:schemeClr>
              </a:solidFill>
              <a:latin typeface="Arial" panose="020B0604020202020204" pitchFamily="34" charset="0"/>
              <a:ea typeface="Arial" panose="02000000000000000000" pitchFamily="2" charset="0"/>
              <a:cs typeface="Arial" panose="020B0604020202020204" pitchFamily="34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78F6FF18-2E1D-4435-A50F-BAE415181DA0}"/>
              </a:ext>
            </a:extLst>
          </p:cNvPr>
          <p:cNvSpPr txBox="1"/>
          <p:nvPr/>
        </p:nvSpPr>
        <p:spPr>
          <a:xfrm>
            <a:off x="4619065" y="2776335"/>
            <a:ext cx="213107" cy="184666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pPr algn="l">
              <a:lnSpc>
                <a:spcPct val="100000"/>
              </a:lnSpc>
            </a:pPr>
            <a:r>
              <a:rPr lang="de-DE" sz="1200" b="0" dirty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ea typeface="Arial" panose="02000000000000000000" pitchFamily="2" charset="0"/>
                <a:cs typeface="Arial" panose="020B0604020202020204" pitchFamily="34" charset="0"/>
              </a:rPr>
              <a:t>tall</a:t>
            </a:r>
            <a:endParaRPr lang="en-GB" sz="1200" b="0" dirty="0">
              <a:solidFill>
                <a:schemeClr val="tx1">
                  <a:lumMod val="75000"/>
                </a:schemeClr>
              </a:solidFill>
              <a:latin typeface="Arial" panose="020B0604020202020204" pitchFamily="34" charset="0"/>
              <a:ea typeface="Arial" panose="02000000000000000000" pitchFamily="2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5" name="TextBox 74">
                <a:extLst>
                  <a:ext uri="{FF2B5EF4-FFF2-40B4-BE49-F238E27FC236}">
                    <a16:creationId xmlns:a16="http://schemas.microsoft.com/office/drawing/2014/main" id="{DBF6D63F-29C0-426B-BF62-C4D0ADC2108F}"/>
                  </a:ext>
                </a:extLst>
              </p:cNvPr>
              <p:cNvSpPr txBox="1"/>
              <p:nvPr/>
            </p:nvSpPr>
            <p:spPr>
              <a:xfrm>
                <a:off x="4820588" y="4452414"/>
                <a:ext cx="1009597" cy="184666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de-DE" sz="1200" b="0" dirty="0">
                    <a:solidFill>
                      <a:srgbClr val="0000C0"/>
                    </a:solidFill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sz="1200" b="0" i="1" smtClean="0">
                            <a:solidFill>
                              <a:srgbClr val="000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sz="1200" b="0" i="1" smtClean="0">
                            <a:solidFill>
                              <a:srgbClr val="0000C0"/>
                            </a:solidFill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de-DE" sz="1200" b="0" i="1" smtClean="0">
                            <a:solidFill>
                              <a:srgbClr val="0000C0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de-DE" sz="1200" b="0" i="1" smtClean="0">
                        <a:solidFill>
                          <a:srgbClr val="0000C0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type m:val="skw"/>
                        <m:ctrlPr>
                          <a:rPr lang="en-US" sz="1200" i="1" smtClean="0">
                            <a:solidFill>
                              <a:srgbClr val="0000C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de-DE" sz="1200" b="0" i="1" smtClean="0">
                            <a:solidFill>
                              <a:srgbClr val="0000C0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de-DE" sz="1200" b="0" i="1" smtClean="0">
                            <a:solidFill>
                              <a:srgbClr val="0000C0"/>
                            </a:solidFill>
                            <a:latin typeface="Cambria Math" panose="02040503050406030204" pitchFamily="18" charset="0"/>
                          </a:rPr>
                          <m:t>10</m:t>
                        </m:r>
                      </m:den>
                    </m:f>
                  </m:oMath>
                </a14:m>
                <a:r>
                  <a:rPr lang="en-US" sz="1200" dirty="0">
                    <a:solidFill>
                      <a:srgbClr val="0000C0"/>
                    </a:solidFill>
                  </a:rPr>
                  <a:t> </a:t>
                </a:r>
              </a:p>
            </p:txBody>
          </p:sp>
        </mc:Choice>
        <mc:Fallback xmlns="">
          <p:sp>
            <p:nvSpPr>
              <p:cNvPr id="75" name="TextBox 74">
                <a:extLst>
                  <a:ext uri="{FF2B5EF4-FFF2-40B4-BE49-F238E27FC236}">
                    <a16:creationId xmlns:a16="http://schemas.microsoft.com/office/drawing/2014/main" id="{DBF6D63F-29C0-426B-BF62-C4D0ADC2108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20588" y="4452414"/>
                <a:ext cx="1009597" cy="184666"/>
              </a:xfrm>
              <a:prstGeom prst="rect">
                <a:avLst/>
              </a:prstGeom>
              <a:blipFill>
                <a:blip r:embed="rId10"/>
                <a:stretch>
                  <a:fillRect l="-606" t="-161290" r="-2424" b="-23871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6" name="TextBox 75">
                <a:extLst>
                  <a:ext uri="{FF2B5EF4-FFF2-40B4-BE49-F238E27FC236}">
                    <a16:creationId xmlns:a16="http://schemas.microsoft.com/office/drawing/2014/main" id="{33FAE043-921F-4682-8F70-9F18A13AC7B4}"/>
                  </a:ext>
                </a:extLst>
              </p:cNvPr>
              <p:cNvSpPr txBox="1"/>
              <p:nvPr/>
            </p:nvSpPr>
            <p:spPr>
              <a:xfrm>
                <a:off x="4354831" y="4154193"/>
                <a:ext cx="1884170" cy="28309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de-DE" sz="1200" b="0" dirty="0">
                    <a:solidFill>
                      <a:schemeClr val="accent6">
                        <a:lumMod val="50000"/>
                      </a:schemeClr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de-DE" sz="1200" b="0" i="1" smtClean="0">
                        <a:solidFill>
                          <a:srgbClr val="0000C0"/>
                        </a:solidFill>
                        <a:latin typeface="Cambria Math" panose="02040503050406030204" pitchFamily="18" charset="0"/>
                      </a:rPr>
                      <m:t>𝐸𝑛𝑡𝑟𝑜𝑝</m:t>
                    </m:r>
                    <m:sSub>
                      <m:sSubPr>
                        <m:ctrlPr>
                          <a:rPr lang="de-DE" sz="1200" b="0" i="1" smtClean="0">
                            <a:solidFill>
                              <a:srgbClr val="000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sz="1200" b="0" i="1" smtClean="0">
                            <a:solidFill>
                              <a:srgbClr val="0000C0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de-DE" sz="1200" b="0" i="1" smtClean="0">
                            <a:solidFill>
                              <a:srgbClr val="0000C0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de-DE" sz="1200" b="0" i="1" smtClean="0">
                        <a:solidFill>
                          <a:srgbClr val="0000C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de-DE" sz="1200" b="0" i="1" smtClean="0">
                        <a:solidFill>
                          <a:srgbClr val="0000C0"/>
                        </a:solidFill>
                        <a:latin typeface="Cambria Math" panose="02040503050406030204" pitchFamily="18" charset="0"/>
                      </a:rPr>
                      <m:t>𝐸𝑛𝑡𝑟𝑜𝑝𝑦</m:t>
                    </m:r>
                    <m:d>
                      <m:dPr>
                        <m:ctrlPr>
                          <a:rPr lang="de-DE" sz="1200" b="0" i="1" smtClean="0">
                            <a:solidFill>
                              <a:srgbClr val="0000C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1200" b="0" i="1" smtClean="0">
                                <a:solidFill>
                                  <a:srgbClr val="000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de-DE" sz="1200" b="0" i="1" smtClean="0">
                                <a:solidFill>
                                  <a:srgbClr val="0000C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de-DE" sz="1200" b="0" i="1" smtClean="0">
                                <a:solidFill>
                                  <a:srgbClr val="0000C0"/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</m:den>
                        </m:f>
                        <m:r>
                          <a:rPr lang="de-DE" sz="1200" b="0" i="1" smtClean="0">
                            <a:solidFill>
                              <a:srgbClr val="0000C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f>
                          <m:fPr>
                            <m:ctrlPr>
                              <a:rPr lang="en-US" sz="1200" b="0" i="1" smtClean="0">
                                <a:solidFill>
                                  <a:srgbClr val="000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de-DE" sz="1200" b="0" i="1" smtClean="0">
                                <a:solidFill>
                                  <a:srgbClr val="0000C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num>
                          <m:den>
                            <m:r>
                              <a:rPr lang="de-DE" sz="1200" b="0" i="1" smtClean="0">
                                <a:solidFill>
                                  <a:srgbClr val="0000C0"/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</m:den>
                        </m:f>
                      </m:e>
                    </m:d>
                  </m:oMath>
                </a14:m>
                <a:endParaRPr lang="en-US" sz="1200" dirty="0">
                  <a:solidFill>
                    <a:schemeClr val="accent6">
                      <a:lumMod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76" name="TextBox 75">
                <a:extLst>
                  <a:ext uri="{FF2B5EF4-FFF2-40B4-BE49-F238E27FC236}">
                    <a16:creationId xmlns:a16="http://schemas.microsoft.com/office/drawing/2014/main" id="{33FAE043-921F-4682-8F70-9F18A13AC7B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54831" y="4154193"/>
                <a:ext cx="1884170" cy="283091"/>
              </a:xfrm>
              <a:prstGeom prst="rect">
                <a:avLst/>
              </a:prstGeom>
              <a:blipFill>
                <a:blip r:embed="rId11"/>
                <a:stretch>
                  <a:fillRect l="-1618" b="-638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7" name="TextBox 76">
                <a:extLst>
                  <a:ext uri="{FF2B5EF4-FFF2-40B4-BE49-F238E27FC236}">
                    <a16:creationId xmlns:a16="http://schemas.microsoft.com/office/drawing/2014/main" id="{3D50D4A0-572D-4282-8E8B-02DA841AA364}"/>
                  </a:ext>
                </a:extLst>
              </p:cNvPr>
              <p:cNvSpPr txBox="1"/>
              <p:nvPr/>
            </p:nvSpPr>
            <p:spPr>
              <a:xfrm>
                <a:off x="3588891" y="896620"/>
                <a:ext cx="5429267" cy="30598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de-DE" b="0" dirty="0"/>
                  <a:t> </a:t>
                </a:r>
                <a14:m>
                  <m:oMath xmlns:m="http://schemas.openxmlformats.org/officeDocument/2006/math">
                    <m:r>
                      <a:rPr lang="de-DE" sz="1400" b="0" i="1" smtClean="0">
                        <a:latin typeface="Cambria Math" panose="02040503050406030204" pitchFamily="18" charset="0"/>
                      </a:rPr>
                      <m:t>𝐻</m:t>
                    </m:r>
                    <m:d>
                      <m:dPr>
                        <m:ctrlPr>
                          <a:rPr lang="de-DE" sz="1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de-DE" sz="1400" b="0" i="1" smtClean="0">
                            <a:latin typeface="Cambria Math" panose="02040503050406030204" pitchFamily="18" charset="0"/>
                          </a:rPr>
                          <m:t>𝑆𝑒𝑥</m:t>
                        </m:r>
                      </m:e>
                      <m:e>
                        <m:r>
                          <a:rPr lang="de-DE" sz="1400" b="0" i="1" smtClean="0">
                            <a:latin typeface="Cambria Math" panose="02040503050406030204" pitchFamily="18" charset="0"/>
                          </a:rPr>
                          <m:t>𝐻𝑒𝑖𝑔h𝑡</m:t>
                        </m:r>
                      </m:e>
                    </m:d>
                    <m:r>
                      <a:rPr lang="de-DE" sz="14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de-DE" sz="1400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de-DE" sz="1400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num>
                      <m:den>
                        <m:r>
                          <a:rPr lang="de-DE" sz="1400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10</m:t>
                        </m:r>
                      </m:den>
                    </m:f>
                    <m:r>
                      <a:rPr lang="de-DE" sz="1400" b="0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de-DE" sz="1400" b="0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𝐸𝑛𝑡𝑟𝑜𝑝</m:t>
                    </m:r>
                    <m:sSub>
                      <m:sSubPr>
                        <m:ctrlPr>
                          <a:rPr lang="de-DE" sz="1400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sz="1400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de-DE" sz="1400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de-DE" sz="1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de-DE" sz="1400" b="0" i="1" smtClean="0">
                            <a:solidFill>
                              <a:schemeClr val="bg2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de-DE" sz="1400" b="0" i="1" smtClean="0">
                            <a:solidFill>
                              <a:schemeClr val="bg2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de-DE" sz="1400" b="0" i="1" smtClean="0">
                            <a:solidFill>
                              <a:schemeClr val="bg2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10</m:t>
                        </m:r>
                      </m:den>
                    </m:f>
                    <m:r>
                      <a:rPr lang="de-DE" sz="1400" b="0" i="1" smtClean="0">
                        <a:solidFill>
                          <a:schemeClr val="bg2">
                            <a:lumMod val="10000"/>
                          </a:schemeClr>
                        </a:solidFill>
                        <a:latin typeface="Cambria Math" panose="02040503050406030204" pitchFamily="18" charset="0"/>
                      </a:rPr>
                      <m:t>𝐸𝑛𝑡𝑟𝑜𝑝</m:t>
                    </m:r>
                    <m:sSub>
                      <m:sSubPr>
                        <m:ctrlPr>
                          <a:rPr lang="de-DE" sz="1400" b="0" i="1" smtClean="0">
                            <a:solidFill>
                              <a:schemeClr val="bg2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sz="1400" b="0" i="1" smtClean="0">
                            <a:solidFill>
                              <a:schemeClr val="bg2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de-DE" sz="1400" b="0" i="1" smtClean="0">
                            <a:solidFill>
                              <a:schemeClr val="bg2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de-DE" sz="1400" b="0" i="1" smtClean="0">
                        <a:solidFill>
                          <a:schemeClr val="tx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de-DE" sz="1400" i="1">
                            <a:solidFill>
                              <a:srgbClr val="0000C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de-DE" sz="1400" i="1">
                            <a:solidFill>
                              <a:srgbClr val="0000C0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de-DE" sz="1400" i="1">
                            <a:solidFill>
                              <a:srgbClr val="0000C0"/>
                            </a:solidFill>
                            <a:latin typeface="Cambria Math" panose="02040503050406030204" pitchFamily="18" charset="0"/>
                          </a:rPr>
                          <m:t>10</m:t>
                        </m:r>
                      </m:den>
                    </m:f>
                    <m:r>
                      <a:rPr lang="de-DE" sz="1400" i="1">
                        <a:solidFill>
                          <a:srgbClr val="0000C0"/>
                        </a:solidFill>
                        <a:latin typeface="Cambria Math" panose="02040503050406030204" pitchFamily="18" charset="0"/>
                      </a:rPr>
                      <m:t>𝐸𝑛𝑡𝑟𝑜𝑝</m:t>
                    </m:r>
                    <m:sSub>
                      <m:sSubPr>
                        <m:ctrlPr>
                          <a:rPr lang="de-DE" sz="1400" i="1">
                            <a:solidFill>
                              <a:srgbClr val="000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sz="1400" i="1">
                            <a:solidFill>
                              <a:srgbClr val="0000C0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de-DE" sz="1400" b="0" i="1" smtClean="0">
                            <a:solidFill>
                              <a:srgbClr val="0000C0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de-DE" sz="1400" b="0" i="1" smtClean="0">
                        <a:solidFill>
                          <a:srgbClr val="0000C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de-DE" sz="1400" i="1" smtClean="0">
                        <a:solidFill>
                          <a:schemeClr val="tx1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~</m:t>
                    </m:r>
                    <m:r>
                      <a:rPr lang="de-DE" sz="1400" b="0" i="1" smtClean="0">
                        <a:solidFill>
                          <a:schemeClr val="tx1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0.8755</m:t>
                    </m:r>
                  </m:oMath>
                </a14:m>
                <a:endParaRPr lang="en-US" sz="1400" dirty="0"/>
              </a:p>
            </p:txBody>
          </p:sp>
        </mc:Choice>
        <mc:Fallback xmlns="">
          <p:sp>
            <p:nvSpPr>
              <p:cNvPr id="77" name="TextBox 76">
                <a:extLst>
                  <a:ext uri="{FF2B5EF4-FFF2-40B4-BE49-F238E27FC236}">
                    <a16:creationId xmlns:a16="http://schemas.microsoft.com/office/drawing/2014/main" id="{3D50D4A0-572D-4282-8E8B-02DA841AA36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88891" y="896620"/>
                <a:ext cx="5429267" cy="305981"/>
              </a:xfrm>
              <a:prstGeom prst="rect">
                <a:avLst/>
              </a:prstGeom>
              <a:blipFill>
                <a:blip r:embed="rId12"/>
                <a:stretch>
                  <a:fillRect l="-112" r="-787" b="-14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BB8D1FF2-3242-4E3A-92AF-F56255ABE448}"/>
                  </a:ext>
                </a:extLst>
              </p:cNvPr>
              <p:cNvSpPr txBox="1"/>
              <p:nvPr/>
            </p:nvSpPr>
            <p:spPr>
              <a:xfrm>
                <a:off x="6303524" y="3090589"/>
                <a:ext cx="2553153" cy="100142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de-DE" sz="2000" b="1" i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m:t>Ne</m:t>
                      </m:r>
                      <m:r>
                        <m:rPr>
                          <m:nor/>
                        </m:rPr>
                        <a:rPr lang="en-US" sz="20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m:t>xt</m:t>
                      </m:r>
                      <m:r>
                        <m:rPr>
                          <m:nor/>
                        </m:rPr>
                        <a:rPr lang="en-US" sz="20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20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m:t>splitting</m:t>
                      </m:r>
                      <m:r>
                        <m:rPr>
                          <m:nor/>
                        </m:rPr>
                        <a:rPr lang="de-DE" sz="2000" b="1" i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m:t>:</m:t>
                      </m:r>
                      <m:r>
                        <m:rPr>
                          <m:nor/>
                        </m:rPr>
                        <a:rPr lang="en-US" sz="20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2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m:t>Feature</m:t>
                      </m:r>
                      <m:r>
                        <m:rPr>
                          <m:nor/>
                        </m:rPr>
                        <a:rPr lang="en-US" sz="2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2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m:t>with</m:t>
                      </m:r>
                      <m:r>
                        <m:rPr>
                          <m:nor/>
                        </m:rPr>
                        <a:rPr lang="en-US" sz="2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2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m:t>highest</m:t>
                      </m:r>
                      <m:r>
                        <a:rPr lang="de-DE" sz="2000" b="0" i="1" dirty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de-DE" sz="2000" b="0" i="1" dirty="0" smtClean="0">
                          <a:latin typeface="Cambria Math" panose="02040503050406030204" pitchFamily="18" charset="0"/>
                        </a:rPr>
                        <m:t>𝐼𝑛𝑓</m:t>
                      </m:r>
                      <m:r>
                        <a:rPr lang="de-DE" sz="2000" b="0" i="1" dirty="0" smtClean="0">
                          <a:latin typeface="Cambria Math" panose="02040503050406030204" pitchFamily="18" charset="0"/>
                        </a:rPr>
                        <m:t>. </m:t>
                      </m:r>
                      <m:r>
                        <a:rPr lang="de-DE" sz="2000" i="1">
                          <a:latin typeface="Cambria Math" panose="02040503050406030204" pitchFamily="18" charset="0"/>
                        </a:rPr>
                        <m:t>𝐺𝑎𝑖𝑛</m:t>
                      </m:r>
                    </m:oMath>
                  </m:oMathPara>
                </a14:m>
                <a:endParaRPr lang="de-DE" sz="2000" i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BB8D1FF2-3242-4E3A-92AF-F56255ABE44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03524" y="3090589"/>
                <a:ext cx="2553153" cy="1001428"/>
              </a:xfrm>
              <a:prstGeom prst="rect">
                <a:avLst/>
              </a:prstGeom>
              <a:blipFill>
                <a:blip r:embed="rId13"/>
                <a:stretch>
                  <a:fillRect b="-609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Slide Number Placeholder 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15C29056-5AFA-7949-831A-3EC086771171}" type="slidenum">
              <a:rPr lang="de-DE" smtClean="0"/>
              <a:pPr/>
              <a:t>35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7185588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" grpId="0"/>
      <p:bldP spid="62" grpId="0"/>
      <p:bldP spid="59" grpId="0"/>
      <p:bldP spid="67" grpId="0"/>
      <p:bldP spid="68" grpId="0"/>
      <p:bldP spid="71" grpId="0"/>
      <p:bldP spid="72" grpId="0"/>
      <p:bldP spid="75" grpId="0"/>
      <p:bldP spid="76" grpId="0"/>
      <p:bldP spid="77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A292F8-2442-46B0-A0F2-1CAFADF9DB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Another Example: Predicting sex</a:t>
            </a:r>
            <a:endParaRPr lang="en-GB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D5FEF60-B280-4FF4-9F8D-993AAE1E1B48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15C29056-5AFA-7949-831A-3EC086771171}" type="slidenum">
              <a:rPr lang="de-DE" smtClean="0"/>
              <a:pPr/>
              <a:t>36</a:t>
            </a:fld>
            <a:endParaRPr lang="de-DE" dirty="0"/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4D4A37AE-A6E1-4B54-AA48-29E734F15B9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58487941"/>
              </p:ext>
            </p:extLst>
          </p:nvPr>
        </p:nvGraphicFramePr>
        <p:xfrm>
          <a:off x="2131360" y="929828"/>
          <a:ext cx="5190563" cy="3688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93375">
                  <a:extLst>
                    <a:ext uri="{9D8B030D-6E8A-4147-A177-3AD203B41FA5}">
                      <a16:colId xmlns:a16="http://schemas.microsoft.com/office/drawing/2014/main" val="2411907428"/>
                    </a:ext>
                  </a:extLst>
                </a:gridCol>
                <a:gridCol w="1008530">
                  <a:extLst>
                    <a:ext uri="{9D8B030D-6E8A-4147-A177-3AD203B41FA5}">
                      <a16:colId xmlns:a16="http://schemas.microsoft.com/office/drawing/2014/main" val="1028034906"/>
                    </a:ext>
                  </a:extLst>
                </a:gridCol>
                <a:gridCol w="1089211">
                  <a:extLst>
                    <a:ext uri="{9D8B030D-6E8A-4147-A177-3AD203B41FA5}">
                      <a16:colId xmlns:a16="http://schemas.microsoft.com/office/drawing/2014/main" val="450771752"/>
                    </a:ext>
                  </a:extLst>
                </a:gridCol>
                <a:gridCol w="1247302">
                  <a:extLst>
                    <a:ext uri="{9D8B030D-6E8A-4147-A177-3AD203B41FA5}">
                      <a16:colId xmlns:a16="http://schemas.microsoft.com/office/drawing/2014/main" val="4225728222"/>
                    </a:ext>
                  </a:extLst>
                </a:gridCol>
                <a:gridCol w="1052145">
                  <a:extLst>
                    <a:ext uri="{9D8B030D-6E8A-4147-A177-3AD203B41FA5}">
                      <a16:colId xmlns:a16="http://schemas.microsoft.com/office/drawing/2014/main" val="684143948"/>
                    </a:ext>
                  </a:extLst>
                </a:gridCol>
              </a:tblGrid>
              <a:tr h="216025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Height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Weight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Long Hair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Sex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98052464"/>
                  </a:ext>
                </a:extLst>
              </a:tr>
              <a:tr h="238814">
                <a:tc>
                  <a:txBody>
                    <a:bodyPr/>
                    <a:lstStyle/>
                    <a:p>
                      <a:r>
                        <a:rPr lang="en-US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0" dirty="0">
                          <a:solidFill>
                            <a:srgbClr val="00386C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medium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normal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 dirty="0">
                          <a:solidFill>
                            <a:schemeClr val="tx1">
                              <a:lumMod val="60000"/>
                              <a:lumOff val="4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male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90388205"/>
                  </a:ext>
                </a:extLst>
              </a:tr>
              <a:tr h="238814">
                <a:tc>
                  <a:txBody>
                    <a:bodyPr/>
                    <a:lstStyle/>
                    <a:p>
                      <a:r>
                        <a:rPr lang="en-US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0" dirty="0">
                          <a:solidFill>
                            <a:srgbClr val="00386C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short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low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yes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female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00446912"/>
                  </a:ext>
                </a:extLst>
              </a:tr>
              <a:tr h="238814">
                <a:tc>
                  <a:txBody>
                    <a:bodyPr/>
                    <a:lstStyle/>
                    <a:p>
                      <a:r>
                        <a:rPr lang="en-US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0" dirty="0">
                          <a:solidFill>
                            <a:srgbClr val="00386C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tall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high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 dirty="0">
                          <a:solidFill>
                            <a:schemeClr val="tx1">
                              <a:lumMod val="60000"/>
                              <a:lumOff val="4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male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57606901"/>
                  </a:ext>
                </a:extLst>
              </a:tr>
              <a:tr h="238814">
                <a:tc>
                  <a:txBody>
                    <a:bodyPr/>
                    <a:lstStyle/>
                    <a:p>
                      <a:r>
                        <a:rPr lang="en-US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0" dirty="0">
                          <a:solidFill>
                            <a:srgbClr val="00386C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short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normal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yes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female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54478977"/>
                  </a:ext>
                </a:extLst>
              </a:tr>
              <a:tr h="238814">
                <a:tc>
                  <a:txBody>
                    <a:bodyPr/>
                    <a:lstStyle/>
                    <a:p>
                      <a:r>
                        <a:rPr lang="en-US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0" dirty="0">
                          <a:solidFill>
                            <a:srgbClr val="00386C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tall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normal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yes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female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53964614"/>
                  </a:ext>
                </a:extLst>
              </a:tr>
              <a:tr h="238814">
                <a:tc>
                  <a:txBody>
                    <a:bodyPr/>
                    <a:lstStyle/>
                    <a:p>
                      <a:r>
                        <a:rPr lang="en-US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0" dirty="0">
                          <a:solidFill>
                            <a:srgbClr val="00386C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short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low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female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95027678"/>
                  </a:ext>
                </a:extLst>
              </a:tr>
              <a:tr h="238814">
                <a:tc>
                  <a:txBody>
                    <a:bodyPr/>
                    <a:lstStyle/>
                    <a:p>
                      <a:r>
                        <a:rPr lang="en-US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0" dirty="0">
                          <a:solidFill>
                            <a:srgbClr val="00386C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short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high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 dirty="0">
                          <a:solidFill>
                            <a:schemeClr val="tx1">
                              <a:lumMod val="60000"/>
                              <a:lumOff val="4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male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83094970"/>
                  </a:ext>
                </a:extLst>
              </a:tr>
              <a:tr h="238814">
                <a:tc>
                  <a:txBody>
                    <a:bodyPr/>
                    <a:lstStyle/>
                    <a:p>
                      <a:r>
                        <a:rPr lang="en-US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0" dirty="0">
                          <a:solidFill>
                            <a:srgbClr val="00386C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medium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normal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female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68628321"/>
                  </a:ext>
                </a:extLst>
              </a:tr>
              <a:tr h="238814">
                <a:tc>
                  <a:txBody>
                    <a:bodyPr/>
                    <a:lstStyle/>
                    <a:p>
                      <a:r>
                        <a:rPr lang="en-US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0" dirty="0">
                          <a:solidFill>
                            <a:srgbClr val="00386C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medium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low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yes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female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93704813"/>
                  </a:ext>
                </a:extLst>
              </a:tr>
              <a:tr h="238814">
                <a:tc>
                  <a:txBody>
                    <a:bodyPr/>
                    <a:lstStyle/>
                    <a:p>
                      <a:r>
                        <a:rPr lang="en-US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0" dirty="0">
                          <a:solidFill>
                            <a:srgbClr val="00386C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tall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normal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 dirty="0">
                          <a:solidFill>
                            <a:schemeClr val="tx1">
                              <a:lumMod val="60000"/>
                              <a:lumOff val="4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male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50199416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E6631BF6-B540-409D-BF82-4C4BCF377765}"/>
                  </a:ext>
                </a:extLst>
              </p:cNvPr>
              <p:cNvSpPr txBox="1"/>
              <p:nvPr/>
            </p:nvSpPr>
            <p:spPr>
              <a:xfrm>
                <a:off x="1796854" y="4745606"/>
                <a:ext cx="6103293" cy="30905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de-DE" b="0" dirty="0"/>
                  <a:t> </a:t>
                </a:r>
                <a14:m>
                  <m:oMath xmlns:m="http://schemas.openxmlformats.org/officeDocument/2006/math">
                    <m:r>
                      <a:rPr lang="de-DE" sz="1400" b="0" i="1" smtClean="0">
                        <a:latin typeface="Cambria Math" panose="02040503050406030204" pitchFamily="18" charset="0"/>
                      </a:rPr>
                      <m:t>𝐻</m:t>
                    </m:r>
                    <m:d>
                      <m:dPr>
                        <m:ctrlPr>
                          <a:rPr lang="de-DE" sz="1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de-DE" sz="1400" b="0" i="1" smtClean="0">
                            <a:latin typeface="Cambria Math" panose="02040503050406030204" pitchFamily="18" charset="0"/>
                          </a:rPr>
                          <m:t>𝑆𝑒𝑥</m:t>
                        </m:r>
                      </m:e>
                      <m:e>
                        <m:r>
                          <a:rPr lang="de-DE" sz="1400" b="0" i="1" smtClean="0">
                            <a:latin typeface="Cambria Math" panose="02040503050406030204" pitchFamily="18" charset="0"/>
                          </a:rPr>
                          <m:t>𝑊𝑒𝑖𝑔h𝑡</m:t>
                        </m:r>
                      </m:e>
                    </m:d>
                    <m:r>
                      <a:rPr lang="de-DE" sz="14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de-DE" sz="1400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de-DE" sz="1400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de-DE" sz="1400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10</m:t>
                        </m:r>
                      </m:den>
                    </m:f>
                    <m:r>
                      <a:rPr lang="de-DE" sz="1400" b="0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de-DE" sz="1400" b="0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𝐸𝑛𝑡𝑟𝑜𝑝</m:t>
                    </m:r>
                    <m:sSub>
                      <m:sSubPr>
                        <m:ctrlPr>
                          <a:rPr lang="de-DE" sz="1400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sz="1400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de-DE" sz="1400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de-DE" sz="1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de-DE" sz="1400" b="0" i="1" smtClean="0">
                            <a:solidFill>
                              <a:schemeClr val="bg2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de-DE" sz="1400" b="0" i="1" smtClean="0">
                            <a:solidFill>
                              <a:schemeClr val="bg2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</m:num>
                      <m:den>
                        <m:r>
                          <a:rPr lang="de-DE" sz="1400" b="0" i="1" smtClean="0">
                            <a:solidFill>
                              <a:schemeClr val="bg2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10</m:t>
                        </m:r>
                      </m:den>
                    </m:f>
                    <m:r>
                      <a:rPr lang="de-DE" sz="1400" b="0" i="1" smtClean="0">
                        <a:solidFill>
                          <a:schemeClr val="bg2">
                            <a:lumMod val="10000"/>
                          </a:schemeClr>
                        </a:solidFill>
                        <a:latin typeface="Cambria Math" panose="02040503050406030204" pitchFamily="18" charset="0"/>
                      </a:rPr>
                      <m:t>𝐸𝑛𝑡𝑟𝑜𝑝</m:t>
                    </m:r>
                    <m:sSub>
                      <m:sSubPr>
                        <m:ctrlPr>
                          <a:rPr lang="de-DE" sz="1400" b="0" i="1" smtClean="0">
                            <a:solidFill>
                              <a:schemeClr val="bg2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sz="1400" b="0" i="1" smtClean="0">
                            <a:solidFill>
                              <a:schemeClr val="bg2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de-DE" sz="1400" b="0" i="1" smtClean="0">
                            <a:solidFill>
                              <a:schemeClr val="bg2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de-DE" sz="1400" b="0" i="1" smtClean="0">
                        <a:solidFill>
                          <a:schemeClr val="tx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de-DE" sz="1400" i="1">
                            <a:solidFill>
                              <a:srgbClr val="0000C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de-DE" sz="1400" b="0" i="1" smtClean="0">
                            <a:solidFill>
                              <a:srgbClr val="0000C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de-DE" sz="1400" i="1">
                            <a:solidFill>
                              <a:srgbClr val="0000C0"/>
                            </a:solidFill>
                            <a:latin typeface="Cambria Math" panose="02040503050406030204" pitchFamily="18" charset="0"/>
                          </a:rPr>
                          <m:t>10</m:t>
                        </m:r>
                      </m:den>
                    </m:f>
                    <m:r>
                      <a:rPr lang="de-DE" sz="1400" i="1">
                        <a:solidFill>
                          <a:srgbClr val="0000C0"/>
                        </a:solidFill>
                        <a:latin typeface="Cambria Math" panose="02040503050406030204" pitchFamily="18" charset="0"/>
                      </a:rPr>
                      <m:t>𝐸𝑛𝑡𝑟𝑜𝑝</m:t>
                    </m:r>
                    <m:sSub>
                      <m:sSubPr>
                        <m:ctrlPr>
                          <a:rPr lang="de-DE" sz="1400" i="1">
                            <a:solidFill>
                              <a:srgbClr val="000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sz="1400" i="1">
                            <a:solidFill>
                              <a:srgbClr val="0000C0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de-DE" sz="1400" b="0" i="1" smtClean="0">
                            <a:solidFill>
                              <a:srgbClr val="0000C0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de-DE" sz="1400" b="0" i="1" smtClean="0">
                        <a:solidFill>
                          <a:srgbClr val="0000C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de-DE" sz="1400" i="1" smtClean="0">
                        <a:solidFill>
                          <a:schemeClr val="tx1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~</m:t>
                    </m:r>
                    <m:r>
                      <a:rPr lang="de-DE" sz="1400" b="0" i="1" smtClean="0">
                        <a:solidFill>
                          <a:schemeClr val="tx1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0.4855</m:t>
                    </m:r>
                  </m:oMath>
                </a14:m>
                <a:endParaRPr lang="en-US" sz="1400" dirty="0"/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E6631BF6-B540-409D-BF82-4C4BCF37776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96854" y="4745606"/>
                <a:ext cx="6103293" cy="309059"/>
              </a:xfrm>
              <a:prstGeom prst="rect">
                <a:avLst/>
              </a:prstGeom>
              <a:blipFill>
                <a:blip r:embed="rId2"/>
                <a:stretch>
                  <a:fillRect l="-100" b="-1176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0C1A47A0-A4C8-4A15-A93F-597D4854AD07}"/>
                  </a:ext>
                </a:extLst>
              </p:cNvPr>
              <p:cNvSpPr txBox="1"/>
              <p:nvPr/>
            </p:nvSpPr>
            <p:spPr>
              <a:xfrm>
                <a:off x="3056484" y="5066634"/>
                <a:ext cx="3340314" cy="27699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de-DE" b="0" dirty="0"/>
                  <a:t> </a:t>
                </a:r>
                <a14:m>
                  <m:oMath xmlns:m="http://schemas.openxmlformats.org/officeDocument/2006/math">
                    <m:r>
                      <a:rPr lang="de-DE" sz="1400" b="0" i="1" smtClean="0">
                        <a:latin typeface="Cambria Math" panose="02040503050406030204" pitchFamily="18" charset="0"/>
                      </a:rPr>
                      <m:t>𝐼𝑛𝑓</m:t>
                    </m:r>
                    <m:r>
                      <a:rPr lang="de-DE" sz="1400" b="0" i="1" smtClean="0">
                        <a:latin typeface="Cambria Math" panose="02040503050406030204" pitchFamily="18" charset="0"/>
                      </a:rPr>
                      <m:t>. </m:t>
                    </m:r>
                    <m:r>
                      <a:rPr lang="de-DE" sz="1400" b="0" i="1" smtClean="0">
                        <a:latin typeface="Cambria Math" panose="02040503050406030204" pitchFamily="18" charset="0"/>
                      </a:rPr>
                      <m:t>𝐺𝑎𝑖𝑛</m:t>
                    </m:r>
                    <m:r>
                      <a:rPr lang="de-DE" sz="1400" b="0" i="1" smtClean="0">
                        <a:latin typeface="Cambria Math" panose="02040503050406030204" pitchFamily="18" charset="0"/>
                      </a:rPr>
                      <m:t>=0.9710 −0.4855=0.4855</m:t>
                    </m:r>
                  </m:oMath>
                </a14:m>
                <a:endParaRPr lang="en-US" sz="1400" dirty="0"/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0C1A47A0-A4C8-4A15-A93F-597D4854AD0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56484" y="5066634"/>
                <a:ext cx="3340314" cy="276999"/>
              </a:xfrm>
              <a:prstGeom prst="rect">
                <a:avLst/>
              </a:prstGeom>
              <a:blipFill>
                <a:blip r:embed="rId3"/>
                <a:stretch>
                  <a:fillRect l="-730" b="-1956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Speech Bubble: Rectangle with Corners Rounded 5">
            <a:extLst>
              <a:ext uri="{FF2B5EF4-FFF2-40B4-BE49-F238E27FC236}">
                <a16:creationId xmlns:a16="http://schemas.microsoft.com/office/drawing/2014/main" id="{5D7E8DDF-B84D-4788-96E7-D72C185BBF41}"/>
              </a:ext>
            </a:extLst>
          </p:cNvPr>
          <p:cNvSpPr/>
          <p:nvPr/>
        </p:nvSpPr>
        <p:spPr>
          <a:xfrm>
            <a:off x="3056484" y="4298800"/>
            <a:ext cx="611841" cy="382957"/>
          </a:xfrm>
          <a:prstGeom prst="wedgeRoundRectCallout">
            <a:avLst>
              <a:gd name="adj1" fmla="val 72921"/>
              <a:gd name="adj2" fmla="val 72809"/>
              <a:gd name="adj3" fmla="val 16667"/>
            </a:avLst>
          </a:prstGeom>
          <a:solidFill>
            <a:schemeClr val="bg1"/>
          </a:solidFill>
          <a:ln w="19050">
            <a:solidFill>
              <a:srgbClr val="92AEB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0</a:t>
            </a:r>
            <a:endParaRPr lang="en-GB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3" name="Speech Bubble: Rectangle with Corners Rounded 12">
            <a:extLst>
              <a:ext uri="{FF2B5EF4-FFF2-40B4-BE49-F238E27FC236}">
                <a16:creationId xmlns:a16="http://schemas.microsoft.com/office/drawing/2014/main" id="{7B1E493A-DE78-4767-BACA-C958FED50C57}"/>
              </a:ext>
            </a:extLst>
          </p:cNvPr>
          <p:cNvSpPr/>
          <p:nvPr/>
        </p:nvSpPr>
        <p:spPr>
          <a:xfrm>
            <a:off x="5647767" y="4206978"/>
            <a:ext cx="611841" cy="382957"/>
          </a:xfrm>
          <a:prstGeom prst="wedgeRoundRectCallout">
            <a:avLst>
              <a:gd name="adj1" fmla="val 20174"/>
              <a:gd name="adj2" fmla="val 102655"/>
              <a:gd name="adj3" fmla="val 16667"/>
            </a:avLst>
          </a:prstGeom>
          <a:solidFill>
            <a:schemeClr val="bg1"/>
          </a:solidFill>
          <a:ln w="19050">
            <a:solidFill>
              <a:srgbClr val="92AEB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0</a:t>
            </a:r>
            <a:endParaRPr lang="en-GB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53B51CEA-4805-470B-BCC6-E3B2319478A2}"/>
              </a:ext>
            </a:extLst>
          </p:cNvPr>
          <p:cNvSpPr/>
          <p:nvPr/>
        </p:nvSpPr>
        <p:spPr>
          <a:xfrm>
            <a:off x="3905400" y="917859"/>
            <a:ext cx="1139039" cy="360967"/>
          </a:xfrm>
          <a:prstGeom prst="ellipse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077373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DD7096-D718-BD48-93F5-300A3D9FCE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Feature with highest information gain: Weight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0" name="TextBox 59">
                <a:extLst>
                  <a:ext uri="{FF2B5EF4-FFF2-40B4-BE49-F238E27FC236}">
                    <a16:creationId xmlns:a16="http://schemas.microsoft.com/office/drawing/2014/main" id="{18ED46DA-BD0D-1745-9AE5-D7BEED3B6FA4}"/>
                  </a:ext>
                </a:extLst>
              </p:cNvPr>
              <p:cNvSpPr txBox="1"/>
              <p:nvPr/>
            </p:nvSpPr>
            <p:spPr>
              <a:xfrm>
                <a:off x="801011" y="4452414"/>
                <a:ext cx="670761" cy="18466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de-DE" sz="1200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sz="1200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de-DE" sz="1200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de-DE" sz="1200" b="0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type m:val="skw"/>
                        <m:ctrlPr>
                          <a:rPr lang="en-US" sz="120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de-DE" sz="1200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de-DE" sz="1200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10</m:t>
                        </m:r>
                      </m:den>
                    </m:f>
                  </m:oMath>
                </a14:m>
                <a:r>
                  <a:rPr lang="en-US" sz="1200" dirty="0">
                    <a:solidFill>
                      <a:srgbClr val="00B050"/>
                    </a:solidFill>
                  </a:rPr>
                  <a:t> </a:t>
                </a:r>
              </a:p>
            </p:txBody>
          </p:sp>
        </mc:Choice>
        <mc:Fallback xmlns="">
          <p:sp>
            <p:nvSpPr>
              <p:cNvPr id="60" name="TextBox 59">
                <a:extLst>
                  <a:ext uri="{FF2B5EF4-FFF2-40B4-BE49-F238E27FC236}">
                    <a16:creationId xmlns:a16="http://schemas.microsoft.com/office/drawing/2014/main" id="{18ED46DA-BD0D-1745-9AE5-D7BEED3B6FA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1011" y="4452414"/>
                <a:ext cx="670761" cy="184666"/>
              </a:xfrm>
              <a:prstGeom prst="rect">
                <a:avLst/>
              </a:prstGeom>
              <a:blipFill>
                <a:blip r:embed="rId3"/>
                <a:stretch>
                  <a:fillRect l="-5455" t="-161290" r="-48182" b="-23871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2" name="TextBox 61">
                <a:extLst>
                  <a:ext uri="{FF2B5EF4-FFF2-40B4-BE49-F238E27FC236}">
                    <a16:creationId xmlns:a16="http://schemas.microsoft.com/office/drawing/2014/main" id="{20382C1E-1B46-2245-AF13-38A84CF941D1}"/>
                  </a:ext>
                </a:extLst>
              </p:cNvPr>
              <p:cNvSpPr txBox="1"/>
              <p:nvPr/>
            </p:nvSpPr>
            <p:spPr>
              <a:xfrm>
                <a:off x="2792507" y="4480570"/>
                <a:ext cx="1009597" cy="184666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de-DE" sz="1200" b="0" dirty="0">
                    <a:solidFill>
                      <a:schemeClr val="accent6">
                        <a:lumMod val="50000"/>
                      </a:schemeClr>
                    </a:solidFill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sz="1200" b="0" i="1" smtClean="0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sz="1200" b="0" i="1" smtClean="0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de-DE" sz="1200" b="0" i="1" smtClean="0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de-DE" sz="1200" b="0" i="1" smtClean="0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type m:val="skw"/>
                        <m:ctrlPr>
                          <a:rPr lang="en-US" sz="1200" i="1" smtClean="0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de-DE" sz="1200" b="0" i="1" smtClean="0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</m:num>
                      <m:den>
                        <m:r>
                          <a:rPr lang="de-DE" sz="1200" b="0" i="1" smtClean="0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10</m:t>
                        </m:r>
                      </m:den>
                    </m:f>
                  </m:oMath>
                </a14:m>
                <a:r>
                  <a:rPr lang="en-US" sz="1200" dirty="0">
                    <a:solidFill>
                      <a:schemeClr val="accent6">
                        <a:lumMod val="50000"/>
                      </a:schemeClr>
                    </a:solidFill>
                  </a:rPr>
                  <a:t> </a:t>
                </a:r>
              </a:p>
            </p:txBody>
          </p:sp>
        </mc:Choice>
        <mc:Fallback xmlns="">
          <p:sp>
            <p:nvSpPr>
              <p:cNvPr id="62" name="TextBox 61">
                <a:extLst>
                  <a:ext uri="{FF2B5EF4-FFF2-40B4-BE49-F238E27FC236}">
                    <a16:creationId xmlns:a16="http://schemas.microsoft.com/office/drawing/2014/main" id="{20382C1E-1B46-2245-AF13-38A84CF941D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92507" y="4480570"/>
                <a:ext cx="1009597" cy="184666"/>
              </a:xfrm>
              <a:prstGeom prst="rect">
                <a:avLst/>
              </a:prstGeom>
              <a:blipFill>
                <a:blip r:embed="rId4"/>
                <a:stretch>
                  <a:fillRect t="-166667" r="-2410" b="-250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9" name="TextBox 58">
                <a:extLst>
                  <a:ext uri="{FF2B5EF4-FFF2-40B4-BE49-F238E27FC236}">
                    <a16:creationId xmlns:a16="http://schemas.microsoft.com/office/drawing/2014/main" id="{3739824C-A3BE-4910-9882-0FDB8560F39B}"/>
                  </a:ext>
                </a:extLst>
              </p:cNvPr>
              <p:cNvSpPr txBox="1"/>
              <p:nvPr/>
            </p:nvSpPr>
            <p:spPr>
              <a:xfrm>
                <a:off x="326742" y="1113910"/>
                <a:ext cx="2981662" cy="27642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de-DE" sz="1200" b="0" dirty="0">
                    <a:solidFill>
                      <a:schemeClr val="accent1">
                        <a:lumMod val="75000"/>
                      </a:schemeClr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de-DE" sz="1200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𝐸𝑛𝑡𝑟𝑜𝑝</m:t>
                    </m:r>
                    <m:sSub>
                      <m:sSubPr>
                        <m:ctrlPr>
                          <a:rPr lang="de-DE" sz="1200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sz="1200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de-DE" sz="1200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𝐵𝑒𝑓𝑜𝑟𝑒</m:t>
                        </m:r>
                      </m:sub>
                    </m:sSub>
                  </m:oMath>
                </a14:m>
                <a:r>
                  <a:rPr lang="de-DE" sz="1200" b="0" i="1" dirty="0">
                    <a:solidFill>
                      <a:schemeClr val="accent1">
                        <a:lumMod val="75000"/>
                      </a:schemeClr>
                    </a:solidFill>
                    <a:latin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de-DE" sz="1200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de-DE" sz="1200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𝐸𝑛𝑡𝑟𝑜𝑝𝑦</m:t>
                    </m:r>
                    <m:d>
                      <m:dPr>
                        <m:ctrlPr>
                          <a:rPr lang="de-DE" sz="1200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1200" b="0" i="1" smtClean="0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de-DE" sz="1200" b="0" i="1" smtClean="0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6</m:t>
                            </m:r>
                          </m:num>
                          <m:den>
                            <m:r>
                              <a:rPr lang="de-DE" sz="1200" b="0" i="1" smtClean="0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10</m:t>
                            </m:r>
                            <m:r>
                              <a:rPr lang="de-DE" sz="1200" i="1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 </m:t>
                            </m:r>
                          </m:den>
                        </m:f>
                        <m:r>
                          <a:rPr lang="de-DE" sz="1200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f>
                          <m:fPr>
                            <m:ctrlPr>
                              <a:rPr lang="en-US" sz="1200" b="0" i="1" smtClean="0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de-DE" sz="1200" b="0" i="1" smtClean="0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4</m:t>
                            </m:r>
                          </m:num>
                          <m:den>
                            <m:r>
                              <a:rPr lang="de-DE" sz="1200" b="0" i="1" smtClean="0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10</m:t>
                            </m:r>
                          </m:den>
                        </m:f>
                      </m:e>
                    </m:d>
                  </m:oMath>
                </a14:m>
                <a:endParaRPr lang="en-US" sz="1200" dirty="0">
                  <a:solidFill>
                    <a:schemeClr val="accent1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59" name="TextBox 58">
                <a:extLst>
                  <a:ext uri="{FF2B5EF4-FFF2-40B4-BE49-F238E27FC236}">
                    <a16:creationId xmlns:a16="http://schemas.microsoft.com/office/drawing/2014/main" id="{3739824C-A3BE-4910-9882-0FDB8560F39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6742" y="1113910"/>
                <a:ext cx="2981662" cy="276422"/>
              </a:xfrm>
              <a:prstGeom prst="rect">
                <a:avLst/>
              </a:prstGeom>
              <a:blipFill>
                <a:blip r:embed="rId5"/>
                <a:stretch>
                  <a:fillRect l="-1227" b="-1111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7" name="TextBox 66">
                <a:extLst>
                  <a:ext uri="{FF2B5EF4-FFF2-40B4-BE49-F238E27FC236}">
                    <a16:creationId xmlns:a16="http://schemas.microsoft.com/office/drawing/2014/main" id="{D5B5E805-316B-400E-8B14-F5DFD400EB42}"/>
                  </a:ext>
                </a:extLst>
              </p:cNvPr>
              <p:cNvSpPr txBox="1"/>
              <p:nvPr/>
            </p:nvSpPr>
            <p:spPr>
              <a:xfrm>
                <a:off x="299089" y="4182349"/>
                <a:ext cx="1904624" cy="28309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de-DE" sz="1200" b="0" dirty="0">
                    <a:solidFill>
                      <a:srgbClr val="00B05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de-DE" sz="1200" b="0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𝐸𝑛𝑡𝑟𝑜𝑝</m:t>
                    </m:r>
                    <m:sSub>
                      <m:sSubPr>
                        <m:ctrlPr>
                          <a:rPr lang="de-DE" sz="1200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sz="1200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de-DE" sz="1200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de-DE" sz="1200" b="0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de-DE" sz="1200" b="0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𝐸𝑛𝑡𝑟𝑜𝑝𝑦</m:t>
                    </m:r>
                    <m:d>
                      <m:dPr>
                        <m:ctrlPr>
                          <a:rPr lang="de-DE" sz="1200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1200" i="1" smtClean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de-DE" sz="1200" b="0" i="1" smtClean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  <m:t>0</m:t>
                            </m:r>
                          </m:num>
                          <m:den>
                            <m:r>
                              <a:rPr lang="de-DE" sz="1200" b="0" i="1" smtClean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</m:den>
                        </m:f>
                        <m:r>
                          <a:rPr lang="de-DE" sz="1200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, </m:t>
                        </m:r>
                        <m:f>
                          <m:fPr>
                            <m:ctrlPr>
                              <a:rPr lang="en-US" sz="1200" i="1" smtClean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de-DE" sz="1200" b="0" i="1" smtClean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</m:num>
                          <m:den>
                            <m:r>
                              <a:rPr lang="de-DE" sz="1200" b="0" i="1" smtClean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  <m:t> 3</m:t>
                            </m:r>
                          </m:den>
                        </m:f>
                      </m:e>
                    </m:d>
                  </m:oMath>
                </a14:m>
                <a:endParaRPr lang="en-US" sz="1200" dirty="0">
                  <a:solidFill>
                    <a:srgbClr val="00B050"/>
                  </a:solidFill>
                </a:endParaRPr>
              </a:p>
            </p:txBody>
          </p:sp>
        </mc:Choice>
        <mc:Fallback xmlns="">
          <p:sp>
            <p:nvSpPr>
              <p:cNvPr id="67" name="TextBox 66">
                <a:extLst>
                  <a:ext uri="{FF2B5EF4-FFF2-40B4-BE49-F238E27FC236}">
                    <a16:creationId xmlns:a16="http://schemas.microsoft.com/office/drawing/2014/main" id="{D5B5E805-316B-400E-8B14-F5DFD400EB4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9089" y="4182349"/>
                <a:ext cx="1904624" cy="283091"/>
              </a:xfrm>
              <a:prstGeom prst="rect">
                <a:avLst/>
              </a:prstGeom>
              <a:blipFill>
                <a:blip r:embed="rId6"/>
                <a:stretch>
                  <a:fillRect l="-1597" b="-638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8" name="TextBox 67">
                <a:extLst>
                  <a:ext uri="{FF2B5EF4-FFF2-40B4-BE49-F238E27FC236}">
                    <a16:creationId xmlns:a16="http://schemas.microsoft.com/office/drawing/2014/main" id="{5F18522F-4F96-4285-BAAD-4348F6839421}"/>
                  </a:ext>
                </a:extLst>
              </p:cNvPr>
              <p:cNvSpPr txBox="1"/>
              <p:nvPr/>
            </p:nvSpPr>
            <p:spPr>
              <a:xfrm>
                <a:off x="2326750" y="4182349"/>
                <a:ext cx="1884170" cy="28309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de-DE" sz="1200" b="0" dirty="0">
                    <a:solidFill>
                      <a:schemeClr val="accent6">
                        <a:lumMod val="50000"/>
                      </a:schemeClr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de-DE" sz="1200" b="0" i="1" smtClean="0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𝐸𝑛𝑡𝑟𝑜𝑝</m:t>
                    </m:r>
                    <m:sSub>
                      <m:sSubPr>
                        <m:ctrlPr>
                          <a:rPr lang="de-DE" sz="1200" b="0" i="1" smtClean="0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sz="1200" b="0" i="1" smtClean="0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de-DE" sz="1200" b="0" i="1" smtClean="0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de-DE" sz="1200" b="0" i="1" smtClean="0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de-DE" sz="1200" b="0" i="1" smtClean="0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𝐸𝑛𝑡𝑟𝑜𝑝𝑦</m:t>
                    </m:r>
                    <m:d>
                      <m:dPr>
                        <m:ctrlPr>
                          <a:rPr lang="de-DE" sz="1200" b="0" i="1" smtClean="0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1200" b="0" i="1" smtClean="0">
                                <a:solidFill>
                                  <a:schemeClr val="accent6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de-DE" sz="1200" b="0" i="1" smtClean="0">
                                <a:solidFill>
                                  <a:schemeClr val="accent6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num>
                          <m:den>
                            <m:r>
                              <a:rPr lang="de-DE" sz="1200" b="0" i="1" smtClean="0">
                                <a:solidFill>
                                  <a:schemeClr val="accent6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5</m:t>
                            </m:r>
                          </m:den>
                        </m:f>
                        <m:r>
                          <a:rPr lang="de-DE" sz="1200" b="0" i="1" smtClean="0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f>
                          <m:fPr>
                            <m:ctrlPr>
                              <a:rPr lang="en-US" sz="1200" b="0" i="1" smtClean="0">
                                <a:solidFill>
                                  <a:schemeClr val="accent6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de-DE" sz="1200" b="0" i="1" smtClean="0">
                                <a:solidFill>
                                  <a:schemeClr val="accent6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</m:num>
                          <m:den>
                            <m:r>
                              <a:rPr lang="de-DE" sz="1200" b="0" i="1" smtClean="0">
                                <a:solidFill>
                                  <a:schemeClr val="accent6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5</m:t>
                            </m:r>
                          </m:den>
                        </m:f>
                      </m:e>
                    </m:d>
                  </m:oMath>
                </a14:m>
                <a:endParaRPr lang="en-US" sz="1200" dirty="0">
                  <a:solidFill>
                    <a:schemeClr val="accent6">
                      <a:lumMod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68" name="TextBox 67">
                <a:extLst>
                  <a:ext uri="{FF2B5EF4-FFF2-40B4-BE49-F238E27FC236}">
                    <a16:creationId xmlns:a16="http://schemas.microsoft.com/office/drawing/2014/main" id="{5F18522F-4F96-4285-BAAD-4348F683942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26750" y="4182349"/>
                <a:ext cx="1884170" cy="283091"/>
              </a:xfrm>
              <a:prstGeom prst="rect">
                <a:avLst/>
              </a:prstGeom>
              <a:blipFill>
                <a:blip r:embed="rId7"/>
                <a:stretch>
                  <a:fillRect l="-1942" b="-851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1" name="TextBox 70">
                <a:extLst>
                  <a:ext uri="{FF2B5EF4-FFF2-40B4-BE49-F238E27FC236}">
                    <a16:creationId xmlns:a16="http://schemas.microsoft.com/office/drawing/2014/main" id="{FC2ED00E-DF2B-4F39-8907-98581FB4EFB7}"/>
                  </a:ext>
                </a:extLst>
              </p:cNvPr>
              <p:cNvSpPr txBox="1"/>
              <p:nvPr/>
            </p:nvSpPr>
            <p:spPr>
              <a:xfrm>
                <a:off x="5463918" y="2313418"/>
                <a:ext cx="3340314" cy="27699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de-DE" b="0" dirty="0"/>
                  <a:t> </a:t>
                </a:r>
                <a14:m>
                  <m:oMath xmlns:m="http://schemas.openxmlformats.org/officeDocument/2006/math">
                    <m:r>
                      <a:rPr lang="de-DE" sz="1400" b="0" i="1" smtClean="0">
                        <a:latin typeface="Cambria Math" panose="02040503050406030204" pitchFamily="18" charset="0"/>
                      </a:rPr>
                      <m:t>𝐼𝑛𝑓</m:t>
                    </m:r>
                    <m:r>
                      <a:rPr lang="de-DE" sz="1400" b="0" i="1" smtClean="0">
                        <a:latin typeface="Cambria Math" panose="02040503050406030204" pitchFamily="18" charset="0"/>
                      </a:rPr>
                      <m:t>. </m:t>
                    </m:r>
                    <m:r>
                      <a:rPr lang="de-DE" sz="1400" b="0" i="1" smtClean="0">
                        <a:latin typeface="Cambria Math" panose="02040503050406030204" pitchFamily="18" charset="0"/>
                      </a:rPr>
                      <m:t>𝐺𝑎𝑖𝑛</m:t>
                    </m:r>
                    <m:r>
                      <a:rPr lang="de-DE" sz="1400" b="0" i="1" smtClean="0">
                        <a:latin typeface="Cambria Math" panose="02040503050406030204" pitchFamily="18" charset="0"/>
                      </a:rPr>
                      <m:t>=0.9710 −0.4855=0.4855</m:t>
                    </m:r>
                  </m:oMath>
                </a14:m>
                <a:endParaRPr lang="en-US" sz="1400" dirty="0"/>
              </a:p>
            </p:txBody>
          </p:sp>
        </mc:Choice>
        <mc:Fallback xmlns="">
          <p:sp>
            <p:nvSpPr>
              <p:cNvPr id="71" name="TextBox 70">
                <a:extLst>
                  <a:ext uri="{FF2B5EF4-FFF2-40B4-BE49-F238E27FC236}">
                    <a16:creationId xmlns:a16="http://schemas.microsoft.com/office/drawing/2014/main" id="{FC2ED00E-DF2B-4F39-8907-98581FB4EFB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63918" y="2313418"/>
                <a:ext cx="3340314" cy="276999"/>
              </a:xfrm>
              <a:prstGeom prst="rect">
                <a:avLst/>
              </a:prstGeom>
              <a:blipFill>
                <a:blip r:embed="rId8"/>
                <a:stretch>
                  <a:fillRect l="-730" b="-1956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2" name="TextBox 71">
                <a:extLst>
                  <a:ext uri="{FF2B5EF4-FFF2-40B4-BE49-F238E27FC236}">
                    <a16:creationId xmlns:a16="http://schemas.microsoft.com/office/drawing/2014/main" id="{90E9EED1-7CAE-417F-90A3-122865F84D67}"/>
                  </a:ext>
                </a:extLst>
              </p:cNvPr>
              <p:cNvSpPr txBox="1"/>
              <p:nvPr/>
            </p:nvSpPr>
            <p:spPr>
              <a:xfrm>
                <a:off x="5463918" y="2018805"/>
                <a:ext cx="3476273" cy="23269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de-DE" sz="1400" b="0" dirty="0"/>
                  <a:t> </a:t>
                </a:r>
                <a14:m>
                  <m:oMath xmlns:m="http://schemas.openxmlformats.org/officeDocument/2006/math">
                    <m:r>
                      <a:rPr lang="de-DE" sz="1400" b="0" i="1" smtClean="0">
                        <a:latin typeface="Cambria Math" panose="02040503050406030204" pitchFamily="18" charset="0"/>
                      </a:rPr>
                      <m:t>𝐼𝑛𝑓</m:t>
                    </m:r>
                    <m:r>
                      <a:rPr lang="de-DE" sz="1400" b="0" i="1" smtClean="0">
                        <a:latin typeface="Cambria Math" panose="02040503050406030204" pitchFamily="18" charset="0"/>
                      </a:rPr>
                      <m:t>. </m:t>
                    </m:r>
                    <m:r>
                      <a:rPr lang="de-DE" sz="1400" b="0" i="1" smtClean="0">
                        <a:latin typeface="Cambria Math" panose="02040503050406030204" pitchFamily="18" charset="0"/>
                      </a:rPr>
                      <m:t>𝐺𝑎𝑖𝑛</m:t>
                    </m:r>
                    <m:r>
                      <a:rPr lang="de-DE" sz="14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de-DE" sz="1400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𝐸𝑛𝑡𝑟𝑜𝑝</m:t>
                    </m:r>
                    <m:sSub>
                      <m:sSubPr>
                        <m:ctrlPr>
                          <a:rPr lang="de-DE" sz="1400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sz="1400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de-DE" sz="1400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𝐵𝑒𝑓𝑜𝑟𝑒</m:t>
                        </m:r>
                      </m:sub>
                    </m:sSub>
                    <m:r>
                      <a:rPr lang="de-DE" sz="1400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de-DE" sz="1400" b="0" i="1" smtClean="0">
                        <a:latin typeface="Cambria Math" panose="02040503050406030204" pitchFamily="18" charset="0"/>
                      </a:rPr>
                      <m:t>𝐸𝑛𝑡𝑟𝑜𝑝</m:t>
                    </m:r>
                    <m:sSub>
                      <m:sSubPr>
                        <m:ctrlPr>
                          <a:rPr lang="de-DE" sz="1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sz="1400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de-DE" sz="1400" b="0" i="1" smtClean="0">
                            <a:latin typeface="Cambria Math" panose="02040503050406030204" pitchFamily="18" charset="0"/>
                          </a:rPr>
                          <m:t>𝐴𝑓𝑡𝑒𝑟</m:t>
                        </m:r>
                      </m:sub>
                    </m:sSub>
                  </m:oMath>
                </a14:m>
                <a:endParaRPr lang="en-US" sz="1400" dirty="0"/>
              </a:p>
            </p:txBody>
          </p:sp>
        </mc:Choice>
        <mc:Fallback xmlns="">
          <p:sp>
            <p:nvSpPr>
              <p:cNvPr id="72" name="TextBox 71">
                <a:extLst>
                  <a:ext uri="{FF2B5EF4-FFF2-40B4-BE49-F238E27FC236}">
                    <a16:creationId xmlns:a16="http://schemas.microsoft.com/office/drawing/2014/main" id="{90E9EED1-7CAE-417F-90A3-122865F84D6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63918" y="2018805"/>
                <a:ext cx="3476273" cy="232692"/>
              </a:xfrm>
              <a:prstGeom prst="rect">
                <a:avLst/>
              </a:prstGeom>
              <a:blipFill>
                <a:blip r:embed="rId9"/>
                <a:stretch>
                  <a:fillRect l="-1051" b="-2631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1" name="Oval 40">
            <a:extLst>
              <a:ext uri="{FF2B5EF4-FFF2-40B4-BE49-F238E27FC236}">
                <a16:creationId xmlns:a16="http://schemas.microsoft.com/office/drawing/2014/main" id="{E4CB1CEA-1D1D-FD49-9809-78BB58A34CF5}"/>
              </a:ext>
            </a:extLst>
          </p:cNvPr>
          <p:cNvSpPr/>
          <p:nvPr/>
        </p:nvSpPr>
        <p:spPr>
          <a:xfrm>
            <a:off x="2491018" y="1281586"/>
            <a:ext cx="1097280" cy="109728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3" name="Plus 42">
            <a:extLst>
              <a:ext uri="{FF2B5EF4-FFF2-40B4-BE49-F238E27FC236}">
                <a16:creationId xmlns:a16="http://schemas.microsoft.com/office/drawing/2014/main" id="{ABC94CA0-46A0-F946-BFB5-2ADF14A63DBF}"/>
              </a:ext>
            </a:extLst>
          </p:cNvPr>
          <p:cNvSpPr/>
          <p:nvPr/>
        </p:nvSpPr>
        <p:spPr>
          <a:xfrm>
            <a:off x="3160178" y="1602502"/>
            <a:ext cx="76550" cy="73152"/>
          </a:xfrm>
          <a:prstGeom prst="mathPlus">
            <a:avLst>
              <a:gd name="adj1" fmla="val 1530"/>
            </a:avLst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4" name="Plus 43">
            <a:extLst>
              <a:ext uri="{FF2B5EF4-FFF2-40B4-BE49-F238E27FC236}">
                <a16:creationId xmlns:a16="http://schemas.microsoft.com/office/drawing/2014/main" id="{230A1EA5-DC50-E14F-8CD3-404D4C80A889}"/>
              </a:ext>
            </a:extLst>
          </p:cNvPr>
          <p:cNvSpPr/>
          <p:nvPr/>
        </p:nvSpPr>
        <p:spPr>
          <a:xfrm>
            <a:off x="2857606" y="1552167"/>
            <a:ext cx="76550" cy="73152"/>
          </a:xfrm>
          <a:prstGeom prst="mathPlus">
            <a:avLst>
              <a:gd name="adj1" fmla="val 1530"/>
            </a:avLst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5" name="Plus 44">
            <a:extLst>
              <a:ext uri="{FF2B5EF4-FFF2-40B4-BE49-F238E27FC236}">
                <a16:creationId xmlns:a16="http://schemas.microsoft.com/office/drawing/2014/main" id="{D87E78B4-3E23-0B49-8508-69F8572911B0}"/>
              </a:ext>
            </a:extLst>
          </p:cNvPr>
          <p:cNvSpPr/>
          <p:nvPr/>
        </p:nvSpPr>
        <p:spPr>
          <a:xfrm>
            <a:off x="2857606" y="1764017"/>
            <a:ext cx="76550" cy="73152"/>
          </a:xfrm>
          <a:prstGeom prst="mathPlus">
            <a:avLst>
              <a:gd name="adj1" fmla="val 1530"/>
            </a:avLst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6" name="Plus 45">
            <a:extLst>
              <a:ext uri="{FF2B5EF4-FFF2-40B4-BE49-F238E27FC236}">
                <a16:creationId xmlns:a16="http://schemas.microsoft.com/office/drawing/2014/main" id="{959D5326-ADC0-074F-96CF-D03C7C9CF372}"/>
              </a:ext>
            </a:extLst>
          </p:cNvPr>
          <p:cNvSpPr/>
          <p:nvPr/>
        </p:nvSpPr>
        <p:spPr>
          <a:xfrm>
            <a:off x="3340206" y="1816973"/>
            <a:ext cx="76550" cy="73152"/>
          </a:xfrm>
          <a:prstGeom prst="mathPlus">
            <a:avLst>
              <a:gd name="adj1" fmla="val 1530"/>
            </a:avLst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7" name="Plus 46">
            <a:extLst>
              <a:ext uri="{FF2B5EF4-FFF2-40B4-BE49-F238E27FC236}">
                <a16:creationId xmlns:a16="http://schemas.microsoft.com/office/drawing/2014/main" id="{A54B32A8-E79A-2447-9A9D-81B0461506C0}"/>
              </a:ext>
            </a:extLst>
          </p:cNvPr>
          <p:cNvSpPr/>
          <p:nvPr/>
        </p:nvSpPr>
        <p:spPr>
          <a:xfrm>
            <a:off x="3088612" y="2053309"/>
            <a:ext cx="76550" cy="73152"/>
          </a:xfrm>
          <a:prstGeom prst="mathPlus">
            <a:avLst>
              <a:gd name="adj1" fmla="val 1530"/>
            </a:avLst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8" name="Plus 47">
            <a:extLst>
              <a:ext uri="{FF2B5EF4-FFF2-40B4-BE49-F238E27FC236}">
                <a16:creationId xmlns:a16="http://schemas.microsoft.com/office/drawing/2014/main" id="{F704774A-0F48-F845-B9C2-1A173E0862C5}"/>
              </a:ext>
            </a:extLst>
          </p:cNvPr>
          <p:cNvSpPr/>
          <p:nvPr/>
        </p:nvSpPr>
        <p:spPr>
          <a:xfrm>
            <a:off x="2749308" y="1953656"/>
            <a:ext cx="76550" cy="73152"/>
          </a:xfrm>
          <a:prstGeom prst="mathPlus">
            <a:avLst>
              <a:gd name="adj1" fmla="val 1530"/>
            </a:avLst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0" name="Oval 49">
            <a:extLst>
              <a:ext uri="{FF2B5EF4-FFF2-40B4-BE49-F238E27FC236}">
                <a16:creationId xmlns:a16="http://schemas.microsoft.com/office/drawing/2014/main" id="{7C7A6DFE-96F2-3440-8897-46631E2F039D}"/>
              </a:ext>
            </a:extLst>
          </p:cNvPr>
          <p:cNvSpPr/>
          <p:nvPr/>
        </p:nvSpPr>
        <p:spPr>
          <a:xfrm>
            <a:off x="2864639" y="2126461"/>
            <a:ext cx="64008" cy="60403"/>
          </a:xfrm>
          <a:prstGeom prst="ellipse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1" name="Oval 50">
            <a:extLst>
              <a:ext uri="{FF2B5EF4-FFF2-40B4-BE49-F238E27FC236}">
                <a16:creationId xmlns:a16="http://schemas.microsoft.com/office/drawing/2014/main" id="{11CBB065-5B3D-F64C-B639-14A7115DA308}"/>
              </a:ext>
            </a:extLst>
          </p:cNvPr>
          <p:cNvSpPr/>
          <p:nvPr/>
        </p:nvSpPr>
        <p:spPr>
          <a:xfrm>
            <a:off x="3276400" y="1490856"/>
            <a:ext cx="64008" cy="60403"/>
          </a:xfrm>
          <a:prstGeom prst="ellipse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2" name="Oval 51">
            <a:extLst>
              <a:ext uri="{FF2B5EF4-FFF2-40B4-BE49-F238E27FC236}">
                <a16:creationId xmlns:a16="http://schemas.microsoft.com/office/drawing/2014/main" id="{150C59A1-045B-E64C-ABEC-E55ABE01441C}"/>
              </a:ext>
            </a:extLst>
          </p:cNvPr>
          <p:cNvSpPr/>
          <p:nvPr/>
        </p:nvSpPr>
        <p:spPr>
          <a:xfrm>
            <a:off x="2636302" y="1572301"/>
            <a:ext cx="64008" cy="60403"/>
          </a:xfrm>
          <a:prstGeom prst="ellipse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4" name="Oval 53">
            <a:extLst>
              <a:ext uri="{FF2B5EF4-FFF2-40B4-BE49-F238E27FC236}">
                <a16:creationId xmlns:a16="http://schemas.microsoft.com/office/drawing/2014/main" id="{898973EC-B6D4-344A-9E57-BDF9D0FB7A51}"/>
              </a:ext>
            </a:extLst>
          </p:cNvPr>
          <p:cNvSpPr/>
          <p:nvPr/>
        </p:nvSpPr>
        <p:spPr>
          <a:xfrm>
            <a:off x="3046677" y="1829722"/>
            <a:ext cx="64008" cy="60403"/>
          </a:xfrm>
          <a:prstGeom prst="ellipse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4" name="Oval 33">
            <a:extLst>
              <a:ext uri="{FF2B5EF4-FFF2-40B4-BE49-F238E27FC236}">
                <a16:creationId xmlns:a16="http://schemas.microsoft.com/office/drawing/2014/main" id="{7F99F9B4-5029-AA40-8563-E92F98542FA2}"/>
              </a:ext>
            </a:extLst>
          </p:cNvPr>
          <p:cNvSpPr/>
          <p:nvPr/>
        </p:nvSpPr>
        <p:spPr>
          <a:xfrm>
            <a:off x="753838" y="3042663"/>
            <a:ext cx="1097280" cy="1097280"/>
          </a:xfrm>
          <a:prstGeom prst="ellipse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5" name="Plus 34">
            <a:extLst>
              <a:ext uri="{FF2B5EF4-FFF2-40B4-BE49-F238E27FC236}">
                <a16:creationId xmlns:a16="http://schemas.microsoft.com/office/drawing/2014/main" id="{0D08578C-0ABA-DC41-9E43-0540609C74E0}"/>
              </a:ext>
            </a:extLst>
          </p:cNvPr>
          <p:cNvSpPr/>
          <p:nvPr/>
        </p:nvSpPr>
        <p:spPr>
          <a:xfrm>
            <a:off x="1438729" y="3387365"/>
            <a:ext cx="76550" cy="73152"/>
          </a:xfrm>
          <a:prstGeom prst="mathPlus">
            <a:avLst>
              <a:gd name="adj1" fmla="val 1530"/>
            </a:avLst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6" name="Plus 35">
            <a:extLst>
              <a:ext uri="{FF2B5EF4-FFF2-40B4-BE49-F238E27FC236}">
                <a16:creationId xmlns:a16="http://schemas.microsoft.com/office/drawing/2014/main" id="{285EBAEC-07EB-C24D-830F-1D93CC3D029C}"/>
              </a:ext>
            </a:extLst>
          </p:cNvPr>
          <p:cNvSpPr/>
          <p:nvPr/>
        </p:nvSpPr>
        <p:spPr>
          <a:xfrm>
            <a:off x="1106863" y="3304468"/>
            <a:ext cx="76550" cy="73152"/>
          </a:xfrm>
          <a:prstGeom prst="mathPlus">
            <a:avLst>
              <a:gd name="adj1" fmla="val 1530"/>
            </a:avLst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8" name="Plus 37">
            <a:extLst>
              <a:ext uri="{FF2B5EF4-FFF2-40B4-BE49-F238E27FC236}">
                <a16:creationId xmlns:a16="http://schemas.microsoft.com/office/drawing/2014/main" id="{4FFADA56-41A2-3C47-A651-98740CBDE956}"/>
              </a:ext>
            </a:extLst>
          </p:cNvPr>
          <p:cNvSpPr/>
          <p:nvPr/>
        </p:nvSpPr>
        <p:spPr>
          <a:xfrm>
            <a:off x="1337869" y="3805610"/>
            <a:ext cx="76550" cy="73152"/>
          </a:xfrm>
          <a:prstGeom prst="mathPlus">
            <a:avLst>
              <a:gd name="adj1" fmla="val 1530"/>
            </a:avLst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86D74218-B97F-5440-BCDC-79F0ADB39568}"/>
              </a:ext>
            </a:extLst>
          </p:cNvPr>
          <p:cNvSpPr/>
          <p:nvPr/>
        </p:nvSpPr>
        <p:spPr>
          <a:xfrm>
            <a:off x="4350417" y="3056399"/>
            <a:ext cx="1097280" cy="1097280"/>
          </a:xfrm>
          <a:prstGeom prst="ellipse">
            <a:avLst/>
          </a:prstGeom>
          <a:solidFill>
            <a:srgbClr val="0000C0">
              <a:alpha val="36078"/>
            </a:srgb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D63DD0F0-8511-5046-B1D9-256FE301EE5F}"/>
              </a:ext>
            </a:extLst>
          </p:cNvPr>
          <p:cNvSpPr/>
          <p:nvPr/>
        </p:nvSpPr>
        <p:spPr>
          <a:xfrm>
            <a:off x="5116198" y="3338338"/>
            <a:ext cx="64008" cy="60403"/>
          </a:xfrm>
          <a:prstGeom prst="ellipse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3" name="Oval 32">
            <a:extLst>
              <a:ext uri="{FF2B5EF4-FFF2-40B4-BE49-F238E27FC236}">
                <a16:creationId xmlns:a16="http://schemas.microsoft.com/office/drawing/2014/main" id="{76D1CEDF-D4C6-6448-8128-93D4B97C1275}"/>
              </a:ext>
            </a:extLst>
          </p:cNvPr>
          <p:cNvSpPr/>
          <p:nvPr/>
        </p:nvSpPr>
        <p:spPr>
          <a:xfrm>
            <a:off x="4892513" y="3595759"/>
            <a:ext cx="64008" cy="60403"/>
          </a:xfrm>
          <a:prstGeom prst="ellipse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86" name="Connector: Elbow 85">
            <a:extLst>
              <a:ext uri="{FF2B5EF4-FFF2-40B4-BE49-F238E27FC236}">
                <a16:creationId xmlns:a16="http://schemas.microsoft.com/office/drawing/2014/main" id="{4AE941B2-8856-45AD-9D15-155D5D097C6B}"/>
              </a:ext>
            </a:extLst>
          </p:cNvPr>
          <p:cNvCxnSpPr>
            <a:cxnSpLocks/>
          </p:cNvCxnSpPr>
          <p:nvPr/>
        </p:nvCxnSpPr>
        <p:spPr>
          <a:xfrm rot="16200000" flipH="1">
            <a:off x="3630591" y="1781802"/>
            <a:ext cx="677533" cy="1859399"/>
          </a:xfrm>
          <a:prstGeom prst="bentConnector3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" name="Connector: Elbow 94">
            <a:extLst>
              <a:ext uri="{FF2B5EF4-FFF2-40B4-BE49-F238E27FC236}">
                <a16:creationId xmlns:a16="http://schemas.microsoft.com/office/drawing/2014/main" id="{58ACA515-48F7-4A16-8213-3936F92E4E67}"/>
              </a:ext>
            </a:extLst>
          </p:cNvPr>
          <p:cNvCxnSpPr>
            <a:stCxn id="41" idx="4"/>
            <a:endCxn id="34" idx="0"/>
          </p:cNvCxnSpPr>
          <p:nvPr/>
        </p:nvCxnSpPr>
        <p:spPr>
          <a:xfrm rot="5400000">
            <a:off x="1839170" y="1842174"/>
            <a:ext cx="663797" cy="1737180"/>
          </a:xfrm>
          <a:prstGeom prst="bentConnector3">
            <a:avLst>
              <a:gd name="adj1" fmla="val 50000"/>
            </a:avLst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Plus 37">
            <a:extLst>
              <a:ext uri="{FF2B5EF4-FFF2-40B4-BE49-F238E27FC236}">
                <a16:creationId xmlns:a16="http://schemas.microsoft.com/office/drawing/2014/main" id="{12B6CE2E-ED0E-4999-A77B-54BD2FD3CAC9}"/>
              </a:ext>
            </a:extLst>
          </p:cNvPr>
          <p:cNvSpPr/>
          <p:nvPr/>
        </p:nvSpPr>
        <p:spPr>
          <a:xfrm>
            <a:off x="3375718" y="3624558"/>
            <a:ext cx="76550" cy="73152"/>
          </a:xfrm>
          <a:prstGeom prst="mathPlus">
            <a:avLst>
              <a:gd name="adj1" fmla="val 1530"/>
            </a:avLst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0278DE08-28F9-448B-AC4B-155154675440}"/>
              </a:ext>
            </a:extLst>
          </p:cNvPr>
          <p:cNvSpPr/>
          <p:nvPr/>
        </p:nvSpPr>
        <p:spPr>
          <a:xfrm>
            <a:off x="2601153" y="3346805"/>
            <a:ext cx="64008" cy="60403"/>
          </a:xfrm>
          <a:prstGeom prst="ellipse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584F7C0A-7907-4535-B318-AA6994FB39CF}"/>
              </a:ext>
            </a:extLst>
          </p:cNvPr>
          <p:cNvSpPr/>
          <p:nvPr/>
        </p:nvSpPr>
        <p:spPr>
          <a:xfrm>
            <a:off x="2491611" y="3015913"/>
            <a:ext cx="1097280" cy="1097280"/>
          </a:xfrm>
          <a:prstGeom prst="ellipse">
            <a:avLst/>
          </a:prstGeom>
          <a:solidFill>
            <a:srgbClr val="405B69">
              <a:alpha val="29020"/>
            </a:srgb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Plus 26">
            <a:extLst>
              <a:ext uri="{FF2B5EF4-FFF2-40B4-BE49-F238E27FC236}">
                <a16:creationId xmlns:a16="http://schemas.microsoft.com/office/drawing/2014/main" id="{600A6A3B-6005-4051-AAA7-02E8AB437397}"/>
              </a:ext>
            </a:extLst>
          </p:cNvPr>
          <p:cNvSpPr/>
          <p:nvPr/>
        </p:nvSpPr>
        <p:spPr>
          <a:xfrm>
            <a:off x="2689727" y="3709926"/>
            <a:ext cx="76550" cy="73152"/>
          </a:xfrm>
          <a:prstGeom prst="mathPlus">
            <a:avLst>
              <a:gd name="adj1" fmla="val 1530"/>
            </a:avLst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Plus 27">
            <a:extLst>
              <a:ext uri="{FF2B5EF4-FFF2-40B4-BE49-F238E27FC236}">
                <a16:creationId xmlns:a16="http://schemas.microsoft.com/office/drawing/2014/main" id="{386CFA90-09B3-4B48-B0EA-EA4EF973BC05}"/>
              </a:ext>
            </a:extLst>
          </p:cNvPr>
          <p:cNvSpPr/>
          <p:nvPr/>
        </p:nvSpPr>
        <p:spPr>
          <a:xfrm>
            <a:off x="2844636" y="3489568"/>
            <a:ext cx="76550" cy="73152"/>
          </a:xfrm>
          <a:prstGeom prst="mathPlus">
            <a:avLst>
              <a:gd name="adj1" fmla="val 1530"/>
            </a:avLst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33336833-D66D-4581-A01E-4DE5F013E459}"/>
              </a:ext>
            </a:extLst>
          </p:cNvPr>
          <p:cNvSpPr/>
          <p:nvPr/>
        </p:nvSpPr>
        <p:spPr>
          <a:xfrm>
            <a:off x="2875539" y="3830917"/>
            <a:ext cx="64008" cy="60403"/>
          </a:xfrm>
          <a:prstGeom prst="ellipse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C5E6374B-D52B-4918-9A11-7F541DF776C0}"/>
              </a:ext>
            </a:extLst>
          </p:cNvPr>
          <p:cNvCxnSpPr>
            <a:cxnSpLocks/>
            <a:endCxn id="8" idx="0"/>
          </p:cNvCxnSpPr>
          <p:nvPr/>
        </p:nvCxnSpPr>
        <p:spPr>
          <a:xfrm>
            <a:off x="3040251" y="2743200"/>
            <a:ext cx="0" cy="272713"/>
          </a:xfrm>
          <a:prstGeom prst="straightConnector1">
            <a:avLst/>
          </a:prstGeom>
          <a:ln w="19050" cap="rnd" cmpd="sng">
            <a:solidFill>
              <a:srgbClr val="FF0000"/>
            </a:solidFill>
            <a:prstDash val="solid"/>
            <a:round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>
            <a:extLst>
              <a:ext uri="{FF2B5EF4-FFF2-40B4-BE49-F238E27FC236}">
                <a16:creationId xmlns:a16="http://schemas.microsoft.com/office/drawing/2014/main" id="{3C72AE64-751B-486C-8481-ED332C1032DA}"/>
              </a:ext>
            </a:extLst>
          </p:cNvPr>
          <p:cNvSpPr txBox="1"/>
          <p:nvPr/>
        </p:nvSpPr>
        <p:spPr>
          <a:xfrm>
            <a:off x="1947536" y="2292182"/>
            <a:ext cx="793679" cy="307777"/>
          </a:xfrm>
          <a:prstGeom prst="rect">
            <a:avLst/>
          </a:prstGeom>
          <a:solidFill>
            <a:schemeClr val="bg1"/>
          </a:solidFill>
        </p:spPr>
        <p:txBody>
          <a:bodyPr wrap="none" lIns="0" tIns="0" rIns="0" bIns="0" rtlCol="0">
            <a:spAutoFit/>
          </a:bodyPr>
          <a:lstStyle/>
          <a:p>
            <a:pPr algn="l">
              <a:lnSpc>
                <a:spcPct val="100000"/>
              </a:lnSpc>
            </a:pPr>
            <a:r>
              <a:rPr lang="de-DE" sz="2000" b="0" dirty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ea typeface="Arial" panose="02000000000000000000" pitchFamily="2" charset="0"/>
                <a:cs typeface="Arial" panose="020B0604020202020204" pitchFamily="34" charset="0"/>
              </a:rPr>
              <a:t>Weight</a:t>
            </a:r>
            <a:endParaRPr lang="en-GB" sz="2000" b="0" dirty="0">
              <a:solidFill>
                <a:schemeClr val="tx1">
                  <a:lumMod val="75000"/>
                </a:schemeClr>
              </a:solidFill>
              <a:latin typeface="Arial" panose="020B0604020202020204" pitchFamily="34" charset="0"/>
              <a:ea typeface="Arial" panose="02000000000000000000" pitchFamily="2" charset="0"/>
              <a:cs typeface="Arial" panose="020B0604020202020204" pitchFamily="34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3FC40334-DA34-41A9-B31C-7863E5835B03}"/>
              </a:ext>
            </a:extLst>
          </p:cNvPr>
          <p:cNvSpPr txBox="1"/>
          <p:nvPr/>
        </p:nvSpPr>
        <p:spPr>
          <a:xfrm>
            <a:off x="930488" y="2743200"/>
            <a:ext cx="266627" cy="184666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pPr algn="l">
              <a:lnSpc>
                <a:spcPct val="100000"/>
              </a:lnSpc>
            </a:pPr>
            <a:r>
              <a:rPr lang="de-DE" sz="1200" b="0" dirty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ea typeface="Arial" panose="02000000000000000000" pitchFamily="2" charset="0"/>
                <a:cs typeface="Arial" panose="020B0604020202020204" pitchFamily="34" charset="0"/>
              </a:rPr>
              <a:t>low</a:t>
            </a:r>
            <a:endParaRPr lang="en-GB" sz="1200" b="0" dirty="0">
              <a:solidFill>
                <a:schemeClr val="tx1">
                  <a:lumMod val="75000"/>
                </a:schemeClr>
              </a:solidFill>
              <a:latin typeface="Arial" panose="020B0604020202020204" pitchFamily="34" charset="0"/>
              <a:ea typeface="Arial" panose="02000000000000000000" pitchFamily="2" charset="0"/>
              <a:cs typeface="Arial" panose="020B0604020202020204" pitchFamily="34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F1745E50-A8B1-4B81-9136-32CDA7F0D065}"/>
              </a:ext>
            </a:extLst>
          </p:cNvPr>
          <p:cNvSpPr txBox="1"/>
          <p:nvPr/>
        </p:nvSpPr>
        <p:spPr>
          <a:xfrm>
            <a:off x="2386249" y="2761794"/>
            <a:ext cx="572054" cy="184666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pPr algn="l">
              <a:lnSpc>
                <a:spcPct val="100000"/>
              </a:lnSpc>
            </a:pPr>
            <a:r>
              <a:rPr lang="de-DE" sz="1200" b="0" dirty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ea typeface="Arial" panose="02000000000000000000" pitchFamily="2" charset="0"/>
                <a:cs typeface="Arial" panose="020B0604020202020204" pitchFamily="34" charset="0"/>
              </a:rPr>
              <a:t>normal</a:t>
            </a:r>
            <a:endParaRPr lang="en-GB" sz="1200" b="0" dirty="0">
              <a:solidFill>
                <a:schemeClr val="tx1">
                  <a:lumMod val="75000"/>
                </a:schemeClr>
              </a:solidFill>
              <a:latin typeface="Arial" panose="020B0604020202020204" pitchFamily="34" charset="0"/>
              <a:ea typeface="Arial" panose="02000000000000000000" pitchFamily="2" charset="0"/>
              <a:cs typeface="Arial" panose="020B0604020202020204" pitchFamily="34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78F6FF18-2E1D-4435-A50F-BAE415181DA0}"/>
              </a:ext>
            </a:extLst>
          </p:cNvPr>
          <p:cNvSpPr txBox="1"/>
          <p:nvPr/>
        </p:nvSpPr>
        <p:spPr>
          <a:xfrm>
            <a:off x="4524945" y="2776335"/>
            <a:ext cx="307228" cy="184666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pPr algn="l">
              <a:lnSpc>
                <a:spcPct val="100000"/>
              </a:lnSpc>
            </a:pPr>
            <a:r>
              <a:rPr lang="de-DE" sz="1200" b="0" dirty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ea typeface="Arial" panose="02000000000000000000" pitchFamily="2" charset="0"/>
                <a:cs typeface="Arial" panose="020B0604020202020204" pitchFamily="34" charset="0"/>
              </a:rPr>
              <a:t>high</a:t>
            </a:r>
            <a:endParaRPr lang="en-GB" sz="1200" b="0" dirty="0">
              <a:solidFill>
                <a:schemeClr val="tx1">
                  <a:lumMod val="75000"/>
                </a:schemeClr>
              </a:solidFill>
              <a:latin typeface="Arial" panose="020B0604020202020204" pitchFamily="34" charset="0"/>
              <a:ea typeface="Arial" panose="02000000000000000000" pitchFamily="2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5" name="TextBox 74">
                <a:extLst>
                  <a:ext uri="{FF2B5EF4-FFF2-40B4-BE49-F238E27FC236}">
                    <a16:creationId xmlns:a16="http://schemas.microsoft.com/office/drawing/2014/main" id="{DBF6D63F-29C0-426B-BF62-C4D0ADC2108F}"/>
                  </a:ext>
                </a:extLst>
              </p:cNvPr>
              <p:cNvSpPr txBox="1"/>
              <p:nvPr/>
            </p:nvSpPr>
            <p:spPr>
              <a:xfrm>
                <a:off x="4820588" y="4452414"/>
                <a:ext cx="1009597" cy="184666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de-DE" sz="1200" b="0" dirty="0">
                    <a:solidFill>
                      <a:srgbClr val="0000C0"/>
                    </a:solidFill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sz="1200" b="0" i="1" smtClean="0">
                            <a:solidFill>
                              <a:srgbClr val="000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sz="1200" b="0" i="1" smtClean="0">
                            <a:solidFill>
                              <a:srgbClr val="0000C0"/>
                            </a:solidFill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de-DE" sz="1200" b="0" i="1" smtClean="0">
                            <a:solidFill>
                              <a:srgbClr val="0000C0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de-DE" sz="1200" b="0" i="1" smtClean="0">
                        <a:solidFill>
                          <a:srgbClr val="0000C0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type m:val="skw"/>
                        <m:ctrlPr>
                          <a:rPr lang="en-US" sz="1200" i="1" smtClean="0">
                            <a:solidFill>
                              <a:srgbClr val="0000C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de-DE" sz="1200" b="0" i="1" smtClean="0">
                            <a:solidFill>
                              <a:srgbClr val="0000C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de-DE" sz="1200" b="0" i="1" smtClean="0">
                            <a:solidFill>
                              <a:srgbClr val="0000C0"/>
                            </a:solidFill>
                            <a:latin typeface="Cambria Math" panose="02040503050406030204" pitchFamily="18" charset="0"/>
                          </a:rPr>
                          <m:t>10</m:t>
                        </m:r>
                      </m:den>
                    </m:f>
                  </m:oMath>
                </a14:m>
                <a:r>
                  <a:rPr lang="en-US" sz="1200" dirty="0">
                    <a:solidFill>
                      <a:srgbClr val="0000C0"/>
                    </a:solidFill>
                  </a:rPr>
                  <a:t> </a:t>
                </a:r>
              </a:p>
            </p:txBody>
          </p:sp>
        </mc:Choice>
        <mc:Fallback xmlns="">
          <p:sp>
            <p:nvSpPr>
              <p:cNvPr id="75" name="TextBox 74">
                <a:extLst>
                  <a:ext uri="{FF2B5EF4-FFF2-40B4-BE49-F238E27FC236}">
                    <a16:creationId xmlns:a16="http://schemas.microsoft.com/office/drawing/2014/main" id="{DBF6D63F-29C0-426B-BF62-C4D0ADC2108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20588" y="4452414"/>
                <a:ext cx="1009597" cy="184666"/>
              </a:xfrm>
              <a:prstGeom prst="rect">
                <a:avLst/>
              </a:prstGeom>
              <a:blipFill>
                <a:blip r:embed="rId10"/>
                <a:stretch>
                  <a:fillRect l="-606" t="-161290" r="-2424" b="-23871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6" name="TextBox 75">
                <a:extLst>
                  <a:ext uri="{FF2B5EF4-FFF2-40B4-BE49-F238E27FC236}">
                    <a16:creationId xmlns:a16="http://schemas.microsoft.com/office/drawing/2014/main" id="{33FAE043-921F-4682-8F70-9F18A13AC7B4}"/>
                  </a:ext>
                </a:extLst>
              </p:cNvPr>
              <p:cNvSpPr txBox="1"/>
              <p:nvPr/>
            </p:nvSpPr>
            <p:spPr>
              <a:xfrm>
                <a:off x="4354831" y="4154193"/>
                <a:ext cx="1884170" cy="28309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de-DE" sz="1200" b="0" dirty="0">
                    <a:solidFill>
                      <a:schemeClr val="accent6">
                        <a:lumMod val="50000"/>
                      </a:schemeClr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de-DE" sz="1200" b="0" i="1" smtClean="0">
                        <a:solidFill>
                          <a:srgbClr val="0000C0"/>
                        </a:solidFill>
                        <a:latin typeface="Cambria Math" panose="02040503050406030204" pitchFamily="18" charset="0"/>
                      </a:rPr>
                      <m:t>𝐸𝑛𝑡𝑟𝑜𝑝</m:t>
                    </m:r>
                    <m:sSub>
                      <m:sSubPr>
                        <m:ctrlPr>
                          <a:rPr lang="de-DE" sz="1200" b="0" i="1" smtClean="0">
                            <a:solidFill>
                              <a:srgbClr val="000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sz="1200" b="0" i="1" smtClean="0">
                            <a:solidFill>
                              <a:srgbClr val="0000C0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de-DE" sz="1200" b="0" i="1" smtClean="0">
                            <a:solidFill>
                              <a:srgbClr val="0000C0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de-DE" sz="1200" b="0" i="1" smtClean="0">
                        <a:solidFill>
                          <a:srgbClr val="0000C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de-DE" sz="1200" b="0" i="1" smtClean="0">
                        <a:solidFill>
                          <a:srgbClr val="0000C0"/>
                        </a:solidFill>
                        <a:latin typeface="Cambria Math" panose="02040503050406030204" pitchFamily="18" charset="0"/>
                      </a:rPr>
                      <m:t>𝐸𝑛𝑡𝑟𝑜𝑝𝑦</m:t>
                    </m:r>
                    <m:d>
                      <m:dPr>
                        <m:ctrlPr>
                          <a:rPr lang="de-DE" sz="1200" b="0" i="1" smtClean="0">
                            <a:solidFill>
                              <a:srgbClr val="0000C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1200" b="0" i="1" smtClean="0">
                                <a:solidFill>
                                  <a:srgbClr val="000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de-DE" sz="1200" b="0" i="1" smtClean="0">
                                <a:solidFill>
                                  <a:srgbClr val="0000C0"/>
                                </a:solidFill>
                                <a:latin typeface="Cambria Math" panose="02040503050406030204" pitchFamily="18" charset="0"/>
                              </a:rPr>
                              <m:t>0</m:t>
                            </m:r>
                          </m:num>
                          <m:den>
                            <m:r>
                              <a:rPr lang="de-DE" sz="1200" b="0" i="1" smtClean="0">
                                <a:solidFill>
                                  <a:srgbClr val="0000C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  <m:r>
                          <a:rPr lang="de-DE" sz="1200" b="0" i="1" smtClean="0">
                            <a:solidFill>
                              <a:srgbClr val="0000C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f>
                          <m:fPr>
                            <m:ctrlPr>
                              <a:rPr lang="en-US" sz="1200" b="0" i="1" smtClean="0">
                                <a:solidFill>
                                  <a:srgbClr val="000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de-DE" sz="1200" b="0" i="1" smtClean="0">
                                <a:solidFill>
                                  <a:srgbClr val="0000C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num>
                          <m:den>
                            <m:r>
                              <a:rPr lang="de-DE" sz="1200" b="0" i="1" smtClean="0">
                                <a:solidFill>
                                  <a:srgbClr val="0000C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</m:e>
                    </m:d>
                  </m:oMath>
                </a14:m>
                <a:endParaRPr lang="en-US" sz="1200" dirty="0">
                  <a:solidFill>
                    <a:schemeClr val="accent6">
                      <a:lumMod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76" name="TextBox 75">
                <a:extLst>
                  <a:ext uri="{FF2B5EF4-FFF2-40B4-BE49-F238E27FC236}">
                    <a16:creationId xmlns:a16="http://schemas.microsoft.com/office/drawing/2014/main" id="{33FAE043-921F-4682-8F70-9F18A13AC7B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54831" y="4154193"/>
                <a:ext cx="1884170" cy="283091"/>
              </a:xfrm>
              <a:prstGeom prst="rect">
                <a:avLst/>
              </a:prstGeom>
              <a:blipFill>
                <a:blip r:embed="rId11"/>
                <a:stretch>
                  <a:fillRect l="-1618" b="-638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7" name="TextBox 76">
                <a:extLst>
                  <a:ext uri="{FF2B5EF4-FFF2-40B4-BE49-F238E27FC236}">
                    <a16:creationId xmlns:a16="http://schemas.microsoft.com/office/drawing/2014/main" id="{3D50D4A0-572D-4282-8E8B-02DA841AA364}"/>
                  </a:ext>
                </a:extLst>
              </p:cNvPr>
              <p:cNvSpPr txBox="1"/>
              <p:nvPr/>
            </p:nvSpPr>
            <p:spPr>
              <a:xfrm>
                <a:off x="3529853" y="896620"/>
                <a:ext cx="5488305" cy="30905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de-DE" b="0" dirty="0"/>
                  <a:t> </a:t>
                </a:r>
                <a14:m>
                  <m:oMath xmlns:m="http://schemas.openxmlformats.org/officeDocument/2006/math">
                    <m:r>
                      <a:rPr lang="de-DE" sz="1400" b="0" i="1" smtClean="0">
                        <a:latin typeface="Cambria Math" panose="02040503050406030204" pitchFamily="18" charset="0"/>
                      </a:rPr>
                      <m:t>𝐻</m:t>
                    </m:r>
                    <m:d>
                      <m:dPr>
                        <m:ctrlPr>
                          <a:rPr lang="de-DE" sz="1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de-DE" sz="1400" b="0" i="1" smtClean="0">
                            <a:latin typeface="Cambria Math" panose="02040503050406030204" pitchFamily="18" charset="0"/>
                          </a:rPr>
                          <m:t>𝑆𝑒𝑥</m:t>
                        </m:r>
                      </m:e>
                      <m:e>
                        <m:r>
                          <a:rPr lang="de-DE" sz="1400" b="0" i="1" smtClean="0">
                            <a:latin typeface="Cambria Math" panose="02040503050406030204" pitchFamily="18" charset="0"/>
                          </a:rPr>
                          <m:t>𝑊𝑒𝑖𝑔h𝑡</m:t>
                        </m:r>
                      </m:e>
                    </m:d>
                    <m:r>
                      <a:rPr lang="de-DE" sz="14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de-DE" sz="1400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de-DE" sz="1400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de-DE" sz="1400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10</m:t>
                        </m:r>
                      </m:den>
                    </m:f>
                    <m:r>
                      <a:rPr lang="de-DE" sz="1400" b="0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de-DE" sz="1400" b="0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𝐸𝑛𝑡𝑟𝑜𝑝</m:t>
                    </m:r>
                    <m:sSub>
                      <m:sSubPr>
                        <m:ctrlPr>
                          <a:rPr lang="de-DE" sz="1400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sz="1400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de-DE" sz="1400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de-DE" sz="1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de-DE" sz="1400" b="0" i="1" smtClean="0">
                            <a:solidFill>
                              <a:schemeClr val="bg2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de-DE" sz="1400" b="0" i="1" smtClean="0">
                            <a:solidFill>
                              <a:schemeClr val="bg2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</m:num>
                      <m:den>
                        <m:r>
                          <a:rPr lang="de-DE" sz="1400" b="0" i="1" smtClean="0">
                            <a:solidFill>
                              <a:schemeClr val="bg2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10</m:t>
                        </m:r>
                      </m:den>
                    </m:f>
                    <m:r>
                      <a:rPr lang="de-DE" sz="1400" b="0" i="1" smtClean="0">
                        <a:solidFill>
                          <a:schemeClr val="bg2">
                            <a:lumMod val="10000"/>
                          </a:schemeClr>
                        </a:solidFill>
                        <a:latin typeface="Cambria Math" panose="02040503050406030204" pitchFamily="18" charset="0"/>
                      </a:rPr>
                      <m:t>𝐸𝑛𝑡𝑟𝑜𝑝</m:t>
                    </m:r>
                    <m:sSub>
                      <m:sSubPr>
                        <m:ctrlPr>
                          <a:rPr lang="de-DE" sz="1400" b="0" i="1" smtClean="0">
                            <a:solidFill>
                              <a:schemeClr val="bg2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sz="1400" b="0" i="1" smtClean="0">
                            <a:solidFill>
                              <a:schemeClr val="bg2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de-DE" sz="1400" b="0" i="1" smtClean="0">
                            <a:solidFill>
                              <a:schemeClr val="bg2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de-DE" sz="1400" b="0" i="1" smtClean="0">
                        <a:solidFill>
                          <a:schemeClr val="tx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de-DE" sz="1400" i="1">
                            <a:solidFill>
                              <a:srgbClr val="0000C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de-DE" sz="1400" b="0" i="1" smtClean="0">
                            <a:solidFill>
                              <a:srgbClr val="0000C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de-DE" sz="1400" i="1">
                            <a:solidFill>
                              <a:srgbClr val="0000C0"/>
                            </a:solidFill>
                            <a:latin typeface="Cambria Math" panose="02040503050406030204" pitchFamily="18" charset="0"/>
                          </a:rPr>
                          <m:t>10</m:t>
                        </m:r>
                      </m:den>
                    </m:f>
                    <m:r>
                      <a:rPr lang="de-DE" sz="1400" i="1">
                        <a:solidFill>
                          <a:srgbClr val="0000C0"/>
                        </a:solidFill>
                        <a:latin typeface="Cambria Math" panose="02040503050406030204" pitchFamily="18" charset="0"/>
                      </a:rPr>
                      <m:t>𝐸𝑛𝑡𝑟𝑜𝑝</m:t>
                    </m:r>
                    <m:sSub>
                      <m:sSubPr>
                        <m:ctrlPr>
                          <a:rPr lang="de-DE" sz="1400" i="1">
                            <a:solidFill>
                              <a:srgbClr val="000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sz="1400" i="1">
                            <a:solidFill>
                              <a:srgbClr val="0000C0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de-DE" sz="1400" b="0" i="1" smtClean="0">
                            <a:solidFill>
                              <a:srgbClr val="0000C0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de-DE" sz="1400" b="0" i="1" smtClean="0">
                        <a:solidFill>
                          <a:srgbClr val="0000C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de-DE" sz="1400" i="1" smtClean="0">
                        <a:solidFill>
                          <a:schemeClr val="tx1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~</m:t>
                    </m:r>
                    <m:r>
                      <a:rPr lang="de-DE" sz="1400" b="0" i="1" smtClean="0">
                        <a:solidFill>
                          <a:schemeClr val="tx1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0.4855</m:t>
                    </m:r>
                  </m:oMath>
                </a14:m>
                <a:endParaRPr lang="en-US" sz="1400" dirty="0"/>
              </a:p>
            </p:txBody>
          </p:sp>
        </mc:Choice>
        <mc:Fallback xmlns="">
          <p:sp>
            <p:nvSpPr>
              <p:cNvPr id="77" name="TextBox 76">
                <a:extLst>
                  <a:ext uri="{FF2B5EF4-FFF2-40B4-BE49-F238E27FC236}">
                    <a16:creationId xmlns:a16="http://schemas.microsoft.com/office/drawing/2014/main" id="{3D50D4A0-572D-4282-8E8B-02DA841AA36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29853" y="896620"/>
                <a:ext cx="5488305" cy="309059"/>
              </a:xfrm>
              <a:prstGeom prst="rect">
                <a:avLst/>
              </a:prstGeom>
              <a:blipFill>
                <a:blip r:embed="rId12"/>
                <a:stretch>
                  <a:fillRect l="-111" r="-556" b="-1176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BB8D1FF2-3242-4E3A-92AF-F56255ABE448}"/>
                  </a:ext>
                </a:extLst>
              </p:cNvPr>
              <p:cNvSpPr txBox="1"/>
              <p:nvPr/>
            </p:nvSpPr>
            <p:spPr>
              <a:xfrm>
                <a:off x="6303524" y="3090589"/>
                <a:ext cx="2553153" cy="100854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000" dirty="0" smtClean="0">
                        <a:latin typeface="Arial" panose="020B0604020202020204" pitchFamily="34" charset="0"/>
                        <a:cs typeface="Arial" panose="020B0604020202020204" pitchFamily="34" charset="0"/>
                      </a:rPr>
                      <m:t>Feature</m:t>
                    </m:r>
                    <m:r>
                      <m:rPr>
                        <m:nor/>
                      </m:rPr>
                      <a:rPr lang="en-US" sz="2000" dirty="0" smtClean="0">
                        <a:latin typeface="Arial" panose="020B0604020202020204" pitchFamily="34" charset="0"/>
                        <a:cs typeface="Arial" panose="020B0604020202020204" pitchFamily="34" charset="0"/>
                      </a:rPr>
                      <m:t> </m:t>
                    </m:r>
                    <m:r>
                      <m:rPr>
                        <m:nor/>
                      </m:rPr>
                      <a:rPr lang="en-US" sz="2000" dirty="0" smtClean="0">
                        <a:latin typeface="Arial" panose="020B0604020202020204" pitchFamily="34" charset="0"/>
                        <a:cs typeface="Arial" panose="020B0604020202020204" pitchFamily="34" charset="0"/>
                      </a:rPr>
                      <m:t>with</m:t>
                    </m:r>
                    <m:r>
                      <m:rPr>
                        <m:nor/>
                      </m:rPr>
                      <a:rPr lang="en-US" sz="2000" dirty="0" smtClean="0">
                        <a:latin typeface="Arial" panose="020B0604020202020204" pitchFamily="34" charset="0"/>
                        <a:cs typeface="Arial" panose="020B0604020202020204" pitchFamily="34" charset="0"/>
                      </a:rPr>
                      <m:t> </m:t>
                    </m:r>
                    <m:r>
                      <m:rPr>
                        <m:nor/>
                      </m:rPr>
                      <a:rPr lang="en-US" sz="2000" dirty="0" smtClean="0">
                        <a:latin typeface="Arial" panose="020B0604020202020204" pitchFamily="34" charset="0"/>
                        <a:cs typeface="Arial" panose="020B0604020202020204" pitchFamily="34" charset="0"/>
                      </a:rPr>
                      <m:t>highest</m:t>
                    </m:r>
                    <m:r>
                      <a:rPr lang="de-DE" sz="2000" b="0" i="1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de-DE" sz="2000" b="0" i="1" dirty="0" smtClean="0">
                        <a:latin typeface="Cambria Math" panose="02040503050406030204" pitchFamily="18" charset="0"/>
                      </a:rPr>
                      <m:t>𝐼𝑛𝑓</m:t>
                    </m:r>
                    <m:r>
                      <a:rPr lang="de-DE" sz="2000" b="0" i="1" dirty="0" smtClean="0">
                        <a:latin typeface="Cambria Math" panose="02040503050406030204" pitchFamily="18" charset="0"/>
                      </a:rPr>
                      <m:t>. </m:t>
                    </m:r>
                    <m:r>
                      <a:rPr lang="de-DE" sz="2000" i="1">
                        <a:latin typeface="Cambria Math" panose="02040503050406030204" pitchFamily="18" charset="0"/>
                      </a:rPr>
                      <m:t>𝐺𝑎𝑖</m:t>
                    </m:r>
                    <m:r>
                      <a:rPr lang="de-DE" sz="2000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de-DE" sz="2000" i="1" dirty="0">
                    <a:latin typeface="Arial" panose="020B0604020202020204" pitchFamily="34" charset="0"/>
                    <a:cs typeface="Arial" panose="020B0604020202020204" pitchFamily="34" charset="0"/>
                  </a:rPr>
                  <a:t>: </a:t>
                </a:r>
                <a:r>
                  <a:rPr lang="de-DE" sz="20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Weight</a:t>
                </a:r>
              </a:p>
            </p:txBody>
          </p:sp>
        </mc:Choice>
        <mc:Fallback xmlns="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BB8D1FF2-3242-4E3A-92AF-F56255ABE44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03524" y="3090589"/>
                <a:ext cx="2553153" cy="1008546"/>
              </a:xfrm>
              <a:prstGeom prst="rect">
                <a:avLst/>
              </a:prstGeom>
              <a:blipFill>
                <a:blip r:embed="rId13"/>
                <a:stretch>
                  <a:fillRect b="-1030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Slide Number Placeholder 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15C29056-5AFA-7949-831A-3EC086771171}" type="slidenum">
              <a:rPr lang="de-DE" smtClean="0"/>
              <a:pPr/>
              <a:t>37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4431473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" grpId="0"/>
      <p:bldP spid="62" grpId="0"/>
      <p:bldP spid="59" grpId="0"/>
      <p:bldP spid="67" grpId="0"/>
      <p:bldP spid="68" grpId="0"/>
      <p:bldP spid="71" grpId="0"/>
      <p:bldP spid="75" grpId="0"/>
      <p:bldP spid="76" grpId="0"/>
      <p:bldP spid="77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A292F8-2442-46B0-A0F2-1CAFADF9DB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Another Example: Predicting sex</a:t>
            </a:r>
            <a:endParaRPr lang="en-GB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D5FEF60-B280-4FF4-9F8D-993AAE1E1B48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15C29056-5AFA-7949-831A-3EC086771171}" type="slidenum">
              <a:rPr lang="de-DE" smtClean="0"/>
              <a:pPr/>
              <a:t>38</a:t>
            </a:fld>
            <a:endParaRPr lang="de-DE" dirty="0"/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4D4A37AE-A6E1-4B54-AA48-29E734F15B94}"/>
              </a:ext>
            </a:extLst>
          </p:cNvPr>
          <p:cNvGraphicFramePr>
            <a:graphicFrameLocks noGrp="1"/>
          </p:cNvGraphicFramePr>
          <p:nvPr/>
        </p:nvGraphicFramePr>
        <p:xfrm>
          <a:off x="2131360" y="929828"/>
          <a:ext cx="5190563" cy="3688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93375">
                  <a:extLst>
                    <a:ext uri="{9D8B030D-6E8A-4147-A177-3AD203B41FA5}">
                      <a16:colId xmlns:a16="http://schemas.microsoft.com/office/drawing/2014/main" val="2411907428"/>
                    </a:ext>
                  </a:extLst>
                </a:gridCol>
                <a:gridCol w="1008530">
                  <a:extLst>
                    <a:ext uri="{9D8B030D-6E8A-4147-A177-3AD203B41FA5}">
                      <a16:colId xmlns:a16="http://schemas.microsoft.com/office/drawing/2014/main" val="1028034906"/>
                    </a:ext>
                  </a:extLst>
                </a:gridCol>
                <a:gridCol w="1089211">
                  <a:extLst>
                    <a:ext uri="{9D8B030D-6E8A-4147-A177-3AD203B41FA5}">
                      <a16:colId xmlns:a16="http://schemas.microsoft.com/office/drawing/2014/main" val="450771752"/>
                    </a:ext>
                  </a:extLst>
                </a:gridCol>
                <a:gridCol w="1247302">
                  <a:extLst>
                    <a:ext uri="{9D8B030D-6E8A-4147-A177-3AD203B41FA5}">
                      <a16:colId xmlns:a16="http://schemas.microsoft.com/office/drawing/2014/main" val="4225728222"/>
                    </a:ext>
                  </a:extLst>
                </a:gridCol>
                <a:gridCol w="1052145">
                  <a:extLst>
                    <a:ext uri="{9D8B030D-6E8A-4147-A177-3AD203B41FA5}">
                      <a16:colId xmlns:a16="http://schemas.microsoft.com/office/drawing/2014/main" val="684143948"/>
                    </a:ext>
                  </a:extLst>
                </a:gridCol>
              </a:tblGrid>
              <a:tr h="216025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Height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Weight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Long Hair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Sex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98052464"/>
                  </a:ext>
                </a:extLst>
              </a:tr>
              <a:tr h="238814">
                <a:tc>
                  <a:txBody>
                    <a:bodyPr/>
                    <a:lstStyle/>
                    <a:p>
                      <a:r>
                        <a:rPr lang="en-US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0" dirty="0">
                          <a:solidFill>
                            <a:srgbClr val="00386C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medium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normal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 dirty="0">
                          <a:solidFill>
                            <a:schemeClr val="tx1">
                              <a:lumMod val="60000"/>
                              <a:lumOff val="4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male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90388205"/>
                  </a:ext>
                </a:extLst>
              </a:tr>
              <a:tr h="238814">
                <a:tc>
                  <a:txBody>
                    <a:bodyPr/>
                    <a:lstStyle/>
                    <a:p>
                      <a:r>
                        <a:rPr lang="en-US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0" dirty="0">
                          <a:solidFill>
                            <a:srgbClr val="00386C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short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low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yes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female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00446912"/>
                  </a:ext>
                </a:extLst>
              </a:tr>
              <a:tr h="238814">
                <a:tc>
                  <a:txBody>
                    <a:bodyPr/>
                    <a:lstStyle/>
                    <a:p>
                      <a:r>
                        <a:rPr lang="en-US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0" dirty="0">
                          <a:solidFill>
                            <a:srgbClr val="00386C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tall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high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 dirty="0">
                          <a:solidFill>
                            <a:schemeClr val="tx1">
                              <a:lumMod val="60000"/>
                              <a:lumOff val="4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male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57606901"/>
                  </a:ext>
                </a:extLst>
              </a:tr>
              <a:tr h="238814">
                <a:tc>
                  <a:txBody>
                    <a:bodyPr/>
                    <a:lstStyle/>
                    <a:p>
                      <a:r>
                        <a:rPr lang="en-US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0" dirty="0">
                          <a:solidFill>
                            <a:srgbClr val="00386C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short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normal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yes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female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54478977"/>
                  </a:ext>
                </a:extLst>
              </a:tr>
              <a:tr h="238814">
                <a:tc>
                  <a:txBody>
                    <a:bodyPr/>
                    <a:lstStyle/>
                    <a:p>
                      <a:r>
                        <a:rPr lang="en-US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0" dirty="0">
                          <a:solidFill>
                            <a:srgbClr val="00386C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tall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normal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yes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female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53964614"/>
                  </a:ext>
                </a:extLst>
              </a:tr>
              <a:tr h="238814">
                <a:tc>
                  <a:txBody>
                    <a:bodyPr/>
                    <a:lstStyle/>
                    <a:p>
                      <a:r>
                        <a:rPr lang="en-US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0" dirty="0">
                          <a:solidFill>
                            <a:srgbClr val="00386C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short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low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female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95027678"/>
                  </a:ext>
                </a:extLst>
              </a:tr>
              <a:tr h="238814">
                <a:tc>
                  <a:txBody>
                    <a:bodyPr/>
                    <a:lstStyle/>
                    <a:p>
                      <a:r>
                        <a:rPr lang="en-US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0" dirty="0">
                          <a:solidFill>
                            <a:srgbClr val="00386C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short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high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 dirty="0">
                          <a:solidFill>
                            <a:schemeClr val="tx1">
                              <a:lumMod val="60000"/>
                              <a:lumOff val="4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male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83094970"/>
                  </a:ext>
                </a:extLst>
              </a:tr>
              <a:tr h="238814">
                <a:tc>
                  <a:txBody>
                    <a:bodyPr/>
                    <a:lstStyle/>
                    <a:p>
                      <a:r>
                        <a:rPr lang="en-US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0" dirty="0">
                          <a:solidFill>
                            <a:srgbClr val="00386C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medium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normal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female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68628321"/>
                  </a:ext>
                </a:extLst>
              </a:tr>
              <a:tr h="238814">
                <a:tc>
                  <a:txBody>
                    <a:bodyPr/>
                    <a:lstStyle/>
                    <a:p>
                      <a:r>
                        <a:rPr lang="en-US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0" dirty="0">
                          <a:solidFill>
                            <a:srgbClr val="00386C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medium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low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yes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female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93704813"/>
                  </a:ext>
                </a:extLst>
              </a:tr>
              <a:tr h="238814">
                <a:tc>
                  <a:txBody>
                    <a:bodyPr/>
                    <a:lstStyle/>
                    <a:p>
                      <a:r>
                        <a:rPr lang="en-US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0" dirty="0">
                          <a:solidFill>
                            <a:srgbClr val="00386C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tall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normal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 dirty="0">
                          <a:solidFill>
                            <a:schemeClr val="tx1">
                              <a:lumMod val="60000"/>
                              <a:lumOff val="4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male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50199416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E6631BF6-B540-409D-BF82-4C4BCF377765}"/>
                  </a:ext>
                </a:extLst>
              </p:cNvPr>
              <p:cNvSpPr txBox="1"/>
              <p:nvPr/>
            </p:nvSpPr>
            <p:spPr>
              <a:xfrm>
                <a:off x="1796854" y="4745606"/>
                <a:ext cx="6103293" cy="30905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de-DE" b="0" dirty="0"/>
                  <a:t> </a:t>
                </a:r>
                <a14:m>
                  <m:oMath xmlns:m="http://schemas.openxmlformats.org/officeDocument/2006/math">
                    <m:r>
                      <a:rPr lang="de-DE" sz="1400" b="0" i="1" smtClean="0">
                        <a:latin typeface="Cambria Math" panose="02040503050406030204" pitchFamily="18" charset="0"/>
                      </a:rPr>
                      <m:t>𝐻</m:t>
                    </m:r>
                    <m:d>
                      <m:dPr>
                        <m:ctrlPr>
                          <a:rPr lang="de-DE" sz="1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de-DE" sz="1400" b="0" i="1" smtClean="0">
                            <a:latin typeface="Cambria Math" panose="02040503050406030204" pitchFamily="18" charset="0"/>
                          </a:rPr>
                          <m:t>𝑆𝑒𝑥</m:t>
                        </m:r>
                      </m:e>
                      <m:e>
                        <m:r>
                          <a:rPr lang="de-DE" sz="1400" b="0" i="1" smtClean="0">
                            <a:latin typeface="Cambria Math" panose="02040503050406030204" pitchFamily="18" charset="0"/>
                          </a:rPr>
                          <m:t>𝐿𝑜𝑛𝑔</m:t>
                        </m:r>
                        <m:r>
                          <a:rPr lang="de-DE" sz="14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de-DE" sz="1400" b="0" i="1" smtClean="0">
                            <a:latin typeface="Cambria Math" panose="02040503050406030204" pitchFamily="18" charset="0"/>
                          </a:rPr>
                          <m:t>𝐻𝑎𝑖𝑟</m:t>
                        </m:r>
                      </m:e>
                    </m:d>
                    <m:r>
                      <a:rPr lang="de-DE" sz="14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de-DE" sz="1400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de-DE" sz="1400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num>
                      <m:den>
                        <m:r>
                          <a:rPr lang="de-DE" sz="1400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10</m:t>
                        </m:r>
                      </m:den>
                    </m:f>
                    <m:r>
                      <a:rPr lang="de-DE" sz="1400" b="0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de-DE" sz="1400" b="0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𝐸𝑛𝑡𝑟𝑜𝑝</m:t>
                    </m:r>
                    <m:sSub>
                      <m:sSubPr>
                        <m:ctrlPr>
                          <a:rPr lang="de-DE" sz="1400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sz="1400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de-DE" sz="1400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de-DE" sz="1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de-DE" sz="1400" b="0" i="1" smtClean="0">
                            <a:solidFill>
                              <a:schemeClr val="bg2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de-DE" sz="1400" b="0" i="1" smtClean="0">
                            <a:solidFill>
                              <a:schemeClr val="bg2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6</m:t>
                        </m:r>
                      </m:num>
                      <m:den>
                        <m:r>
                          <a:rPr lang="de-DE" sz="1400" b="0" i="1" smtClean="0">
                            <a:solidFill>
                              <a:schemeClr val="bg2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10</m:t>
                        </m:r>
                      </m:den>
                    </m:f>
                    <m:r>
                      <a:rPr lang="de-DE" sz="1400" b="0" i="1" smtClean="0">
                        <a:solidFill>
                          <a:schemeClr val="bg2">
                            <a:lumMod val="10000"/>
                          </a:schemeClr>
                        </a:solidFill>
                        <a:latin typeface="Cambria Math" panose="02040503050406030204" pitchFamily="18" charset="0"/>
                      </a:rPr>
                      <m:t>𝐸𝑛𝑡𝑟𝑜𝑝</m:t>
                    </m:r>
                    <m:sSub>
                      <m:sSubPr>
                        <m:ctrlPr>
                          <a:rPr lang="de-DE" sz="1400" b="0" i="1" smtClean="0">
                            <a:solidFill>
                              <a:schemeClr val="bg2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sz="1400" b="0" i="1" smtClean="0">
                            <a:solidFill>
                              <a:schemeClr val="bg2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de-DE" sz="1400" b="0" i="1" smtClean="0">
                            <a:solidFill>
                              <a:schemeClr val="bg2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de-DE" sz="1400" b="0" i="1" smtClean="0">
                        <a:solidFill>
                          <a:schemeClr val="bg2">
                            <a:lumMod val="10000"/>
                          </a:schemeClr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de-DE" sz="1400" i="1" smtClean="0">
                        <a:solidFill>
                          <a:schemeClr val="tx1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~</m:t>
                    </m:r>
                    <m:r>
                      <a:rPr lang="de-DE" sz="1400" b="0" i="1" smtClean="0">
                        <a:solidFill>
                          <a:schemeClr val="tx1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0.5510</m:t>
                    </m:r>
                  </m:oMath>
                </a14:m>
                <a:endParaRPr lang="en-US" sz="1400" dirty="0"/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E6631BF6-B540-409D-BF82-4C4BCF37776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96854" y="4745606"/>
                <a:ext cx="6103293" cy="309059"/>
              </a:xfrm>
              <a:prstGeom prst="rect">
                <a:avLst/>
              </a:prstGeom>
              <a:blipFill>
                <a:blip r:embed="rId2"/>
                <a:stretch>
                  <a:fillRect l="-100" b="-1176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0C1A47A0-A4C8-4A15-A93F-597D4854AD07}"/>
                  </a:ext>
                </a:extLst>
              </p:cNvPr>
              <p:cNvSpPr txBox="1"/>
              <p:nvPr/>
            </p:nvSpPr>
            <p:spPr>
              <a:xfrm>
                <a:off x="3056484" y="5066634"/>
                <a:ext cx="3340314" cy="27699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de-DE" b="0" dirty="0"/>
                  <a:t> </a:t>
                </a:r>
                <a14:m>
                  <m:oMath xmlns:m="http://schemas.openxmlformats.org/officeDocument/2006/math">
                    <m:r>
                      <a:rPr lang="de-DE" sz="1400" b="0" i="1" smtClean="0">
                        <a:latin typeface="Cambria Math" panose="02040503050406030204" pitchFamily="18" charset="0"/>
                      </a:rPr>
                      <m:t>𝐼𝑛𝑓</m:t>
                    </m:r>
                    <m:r>
                      <a:rPr lang="de-DE" sz="1400" b="0" i="1" smtClean="0">
                        <a:latin typeface="Cambria Math" panose="02040503050406030204" pitchFamily="18" charset="0"/>
                      </a:rPr>
                      <m:t>. </m:t>
                    </m:r>
                    <m:r>
                      <a:rPr lang="de-DE" sz="1400" b="0" i="1" smtClean="0">
                        <a:latin typeface="Cambria Math" panose="02040503050406030204" pitchFamily="18" charset="0"/>
                      </a:rPr>
                      <m:t>𝐺𝑎𝑖𝑛</m:t>
                    </m:r>
                    <m:r>
                      <a:rPr lang="de-DE" sz="1400" b="0" i="1" smtClean="0">
                        <a:latin typeface="Cambria Math" panose="02040503050406030204" pitchFamily="18" charset="0"/>
                      </a:rPr>
                      <m:t>=0.9710 −0. 5510=0.4200</m:t>
                    </m:r>
                  </m:oMath>
                </a14:m>
                <a:endParaRPr lang="en-US" sz="1400" dirty="0"/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0C1A47A0-A4C8-4A15-A93F-597D4854AD0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56484" y="5066634"/>
                <a:ext cx="3340314" cy="276999"/>
              </a:xfrm>
              <a:prstGeom prst="rect">
                <a:avLst/>
              </a:prstGeom>
              <a:blipFill>
                <a:blip r:embed="rId3"/>
                <a:stretch>
                  <a:fillRect l="-730" b="-1956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Speech Bubble: Rectangle with Corners Rounded 7">
            <a:extLst>
              <a:ext uri="{FF2B5EF4-FFF2-40B4-BE49-F238E27FC236}">
                <a16:creationId xmlns:a16="http://schemas.microsoft.com/office/drawing/2014/main" id="{E8C3F00A-6198-4AD7-9563-6D3BA7E443A7}"/>
              </a:ext>
            </a:extLst>
          </p:cNvPr>
          <p:cNvSpPr/>
          <p:nvPr/>
        </p:nvSpPr>
        <p:spPr>
          <a:xfrm>
            <a:off x="3644155" y="4240935"/>
            <a:ext cx="611841" cy="382957"/>
          </a:xfrm>
          <a:prstGeom prst="wedgeRoundRectCallout">
            <a:avLst>
              <a:gd name="adj1" fmla="val 20174"/>
              <a:gd name="adj2" fmla="val 102655"/>
              <a:gd name="adj3" fmla="val 16667"/>
            </a:avLst>
          </a:prstGeom>
          <a:solidFill>
            <a:schemeClr val="bg1"/>
          </a:solidFill>
          <a:ln w="19050">
            <a:solidFill>
              <a:srgbClr val="92AEB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>
                <a:ln w="0"/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  <a:endParaRPr lang="en-GB" dirty="0">
              <a:ln w="0"/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53B51CEA-4805-470B-BCC6-E3B2319478A2}"/>
              </a:ext>
            </a:extLst>
          </p:cNvPr>
          <p:cNvSpPr/>
          <p:nvPr/>
        </p:nvSpPr>
        <p:spPr>
          <a:xfrm>
            <a:off x="5078880" y="913367"/>
            <a:ext cx="1139039" cy="360967"/>
          </a:xfrm>
          <a:prstGeom prst="ellipse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107040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61BBCE-379A-4C27-B7AD-5914BB3A9C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Root node splitting on Weight</a:t>
            </a:r>
            <a:endParaRPr lang="en-GB" dirty="0"/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F86D38C8-444A-436C-BBA3-D676C7744E44}"/>
              </a:ext>
            </a:extLst>
          </p:cNvPr>
          <p:cNvSpPr/>
          <p:nvPr/>
        </p:nvSpPr>
        <p:spPr>
          <a:xfrm>
            <a:off x="3427385" y="1785791"/>
            <a:ext cx="1575881" cy="340468"/>
          </a:xfrm>
          <a:prstGeom prst="roundRect">
            <a:avLst/>
          </a:prstGeom>
          <a:noFill/>
          <a:ln w="19050">
            <a:solidFill>
              <a:srgbClr val="92AEB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0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Weight</a:t>
            </a:r>
            <a:endParaRPr lang="en-GB" sz="2000" b="1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05E9CB6C-332D-4E4E-9868-3833523AACF1}"/>
              </a:ext>
            </a:extLst>
          </p:cNvPr>
          <p:cNvSpPr/>
          <p:nvPr/>
        </p:nvSpPr>
        <p:spPr>
          <a:xfrm>
            <a:off x="2084300" y="2974466"/>
            <a:ext cx="1162510" cy="340468"/>
          </a:xfrm>
          <a:prstGeom prst="roundRect">
            <a:avLst/>
          </a:prstGeom>
          <a:noFill/>
          <a:ln w="19050">
            <a:solidFill>
              <a:srgbClr val="92AEB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0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female</a:t>
            </a:r>
            <a:endParaRPr lang="en-GB" sz="200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A9F98EBB-ED9B-4A3F-A9DF-3ECC240228E1}"/>
              </a:ext>
            </a:extLst>
          </p:cNvPr>
          <p:cNvSpPr/>
          <p:nvPr/>
        </p:nvSpPr>
        <p:spPr>
          <a:xfrm>
            <a:off x="5129724" y="2974466"/>
            <a:ext cx="914399" cy="340468"/>
          </a:xfrm>
          <a:prstGeom prst="roundRect">
            <a:avLst/>
          </a:prstGeom>
          <a:noFill/>
          <a:ln w="19050">
            <a:solidFill>
              <a:srgbClr val="92AEB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male</a:t>
            </a:r>
            <a:endParaRPr lang="en-GB" sz="20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A74AE003-F435-4389-BF5B-B13288EED79A}"/>
              </a:ext>
            </a:extLst>
          </p:cNvPr>
          <p:cNvCxnSpPr>
            <a:cxnSpLocks/>
            <a:stCxn id="5" idx="2"/>
          </p:cNvCxnSpPr>
          <p:nvPr/>
        </p:nvCxnSpPr>
        <p:spPr>
          <a:xfrm flipH="1">
            <a:off x="4215325" y="2126259"/>
            <a:ext cx="1" cy="848207"/>
          </a:xfrm>
          <a:prstGeom prst="straightConnector1">
            <a:avLst/>
          </a:prstGeom>
          <a:ln w="19050" cap="rnd" cmpd="sng">
            <a:solidFill>
              <a:srgbClr val="92AEBC"/>
            </a:solidFill>
            <a:prstDash val="solid"/>
            <a:round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855D7796-1595-4C7B-82ED-E8CB9A3364A0}"/>
              </a:ext>
            </a:extLst>
          </p:cNvPr>
          <p:cNvCxnSpPr>
            <a:cxnSpLocks/>
            <a:stCxn id="5" idx="2"/>
            <a:endCxn id="6" idx="0"/>
          </p:cNvCxnSpPr>
          <p:nvPr/>
        </p:nvCxnSpPr>
        <p:spPr>
          <a:xfrm flipH="1">
            <a:off x="2665555" y="2126259"/>
            <a:ext cx="1549771" cy="848207"/>
          </a:xfrm>
          <a:prstGeom prst="straightConnector1">
            <a:avLst/>
          </a:prstGeom>
          <a:ln w="19050" cap="rnd" cmpd="sng">
            <a:solidFill>
              <a:srgbClr val="92AEBC"/>
            </a:solidFill>
            <a:prstDash val="solid"/>
            <a:round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EA9ADA8C-4186-4ABE-93A2-5618CA52786D}"/>
              </a:ext>
            </a:extLst>
          </p:cNvPr>
          <p:cNvCxnSpPr>
            <a:stCxn id="5" idx="2"/>
            <a:endCxn id="7" idx="0"/>
          </p:cNvCxnSpPr>
          <p:nvPr/>
        </p:nvCxnSpPr>
        <p:spPr>
          <a:xfrm>
            <a:off x="4215326" y="2126259"/>
            <a:ext cx="1371598" cy="848207"/>
          </a:xfrm>
          <a:prstGeom prst="straightConnector1">
            <a:avLst/>
          </a:prstGeom>
          <a:ln w="19050" cap="rnd" cmpd="sng">
            <a:solidFill>
              <a:srgbClr val="92AEBC"/>
            </a:solidFill>
            <a:prstDash val="solid"/>
            <a:round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8F3A1878-5B56-4A74-8A90-2D7F51EA7DBB}"/>
              </a:ext>
            </a:extLst>
          </p:cNvPr>
          <p:cNvSpPr txBox="1"/>
          <p:nvPr/>
        </p:nvSpPr>
        <p:spPr>
          <a:xfrm>
            <a:off x="2956203" y="2361437"/>
            <a:ext cx="386324" cy="307777"/>
          </a:xfrm>
          <a:prstGeom prst="rect">
            <a:avLst/>
          </a:prstGeom>
          <a:solidFill>
            <a:schemeClr val="bg1"/>
          </a:solidFill>
        </p:spPr>
        <p:txBody>
          <a:bodyPr wrap="none" lIns="0" tIns="0" rIns="0" bIns="0" rtlCol="0">
            <a:spAutoFit/>
          </a:bodyPr>
          <a:lstStyle/>
          <a:p>
            <a:pPr algn="l">
              <a:lnSpc>
                <a:spcPct val="100000"/>
              </a:lnSpc>
            </a:pPr>
            <a:r>
              <a:rPr lang="de-DE" sz="2000" b="0" dirty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ea typeface="Arial" panose="02000000000000000000" pitchFamily="2" charset="0"/>
                <a:cs typeface="Arial" panose="020B0604020202020204" pitchFamily="34" charset="0"/>
              </a:rPr>
              <a:t>low</a:t>
            </a:r>
            <a:endParaRPr lang="en-GB" sz="2000" b="0" dirty="0">
              <a:solidFill>
                <a:schemeClr val="tx1">
                  <a:lumMod val="75000"/>
                </a:schemeClr>
              </a:solidFill>
              <a:latin typeface="Arial" panose="020B0604020202020204" pitchFamily="34" charset="0"/>
              <a:ea typeface="Arial" panose="02000000000000000000" pitchFamily="2" charset="0"/>
              <a:cs typeface="Arial" panose="020B0604020202020204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F9D90E3-CAB7-433D-9E57-D752F7EF8887}"/>
              </a:ext>
            </a:extLst>
          </p:cNvPr>
          <p:cNvSpPr txBox="1"/>
          <p:nvPr/>
        </p:nvSpPr>
        <p:spPr>
          <a:xfrm>
            <a:off x="3623988" y="2639298"/>
            <a:ext cx="783869" cy="307777"/>
          </a:xfrm>
          <a:prstGeom prst="rect">
            <a:avLst/>
          </a:prstGeom>
          <a:solidFill>
            <a:schemeClr val="bg1"/>
          </a:solidFill>
        </p:spPr>
        <p:txBody>
          <a:bodyPr wrap="none" lIns="0" tIns="0" rIns="0" bIns="0" rtlCol="0">
            <a:spAutoFit/>
          </a:bodyPr>
          <a:lstStyle/>
          <a:p>
            <a:pPr algn="l">
              <a:lnSpc>
                <a:spcPct val="100000"/>
              </a:lnSpc>
            </a:pPr>
            <a:r>
              <a:rPr lang="de-DE" sz="2000" b="0" dirty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ea typeface="Arial" panose="02000000000000000000" pitchFamily="2" charset="0"/>
                <a:cs typeface="Arial" panose="020B0604020202020204" pitchFamily="34" charset="0"/>
              </a:rPr>
              <a:t>normal</a:t>
            </a:r>
            <a:endParaRPr lang="en-GB" sz="2000" b="0" dirty="0">
              <a:solidFill>
                <a:schemeClr val="tx1">
                  <a:lumMod val="75000"/>
                </a:schemeClr>
              </a:solidFill>
              <a:latin typeface="Arial" panose="020B0604020202020204" pitchFamily="34" charset="0"/>
              <a:ea typeface="Arial" panose="02000000000000000000" pitchFamily="2" charset="0"/>
              <a:cs typeface="Arial" panose="020B0604020202020204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7DDE433-8D84-423A-8436-3E6FAC22D658}"/>
              </a:ext>
            </a:extLst>
          </p:cNvPr>
          <p:cNvSpPr txBox="1"/>
          <p:nvPr/>
        </p:nvSpPr>
        <p:spPr>
          <a:xfrm>
            <a:off x="5018453" y="2385380"/>
            <a:ext cx="485710" cy="307777"/>
          </a:xfrm>
          <a:prstGeom prst="rect">
            <a:avLst/>
          </a:prstGeom>
          <a:solidFill>
            <a:schemeClr val="bg1"/>
          </a:solidFill>
        </p:spPr>
        <p:txBody>
          <a:bodyPr wrap="none" lIns="0" tIns="0" rIns="0" bIns="0" rtlCol="0">
            <a:spAutoFit/>
          </a:bodyPr>
          <a:lstStyle/>
          <a:p>
            <a:pPr algn="l">
              <a:lnSpc>
                <a:spcPct val="100000"/>
              </a:lnSpc>
            </a:pPr>
            <a:r>
              <a:rPr lang="de-DE" sz="2000" b="0" dirty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ea typeface="Arial" panose="02000000000000000000" pitchFamily="2" charset="0"/>
                <a:cs typeface="Arial" panose="020B0604020202020204" pitchFamily="34" charset="0"/>
              </a:rPr>
              <a:t>high</a:t>
            </a:r>
            <a:endParaRPr lang="en-GB" sz="2000" b="0" dirty="0">
              <a:solidFill>
                <a:schemeClr val="tx1">
                  <a:lumMod val="75000"/>
                </a:schemeClr>
              </a:solidFill>
              <a:latin typeface="Arial" panose="020B0604020202020204" pitchFamily="34" charset="0"/>
              <a:ea typeface="Arial" panose="02000000000000000000" pitchFamily="2" charset="0"/>
              <a:cs typeface="Arial" panose="020B0604020202020204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5B4E3D3-7F9F-4131-BA56-1284F8C29DB0}"/>
              </a:ext>
            </a:extLst>
          </p:cNvPr>
          <p:cNvSpPr txBox="1"/>
          <p:nvPr/>
        </p:nvSpPr>
        <p:spPr>
          <a:xfrm>
            <a:off x="4072658" y="3060004"/>
            <a:ext cx="469680" cy="923330"/>
          </a:xfrm>
          <a:prstGeom prst="rect">
            <a:avLst/>
          </a:prstGeom>
          <a:solidFill>
            <a:schemeClr val="bg1"/>
          </a:solidFill>
        </p:spPr>
        <p:txBody>
          <a:bodyPr wrap="none" lIns="0" tIns="0" rIns="0" bIns="0" rtlCol="0">
            <a:spAutoFit/>
          </a:bodyPr>
          <a:lstStyle/>
          <a:p>
            <a:pPr algn="l">
              <a:lnSpc>
                <a:spcPct val="100000"/>
              </a:lnSpc>
            </a:pPr>
            <a:r>
              <a:rPr lang="de-DE" sz="6000" b="1" dirty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ea typeface="Arial" panose="02000000000000000000" pitchFamily="2" charset="0"/>
                <a:cs typeface="Arial" panose="020B0604020202020204" pitchFamily="34" charset="0"/>
              </a:rPr>
              <a:t>?</a:t>
            </a:r>
            <a:endParaRPr lang="en-GB" sz="6000" b="1" dirty="0">
              <a:solidFill>
                <a:schemeClr val="tx1">
                  <a:lumMod val="75000"/>
                </a:schemeClr>
              </a:solidFill>
              <a:latin typeface="Arial" panose="020B0604020202020204" pitchFamily="34" charset="0"/>
              <a:ea typeface="Arial" panose="02000000000000000000" pitchFamily="2" charset="0"/>
              <a:cs typeface="Arial" panose="020B0604020202020204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230DBC44-33B9-4FBA-8363-3D08C28B6DAE}"/>
              </a:ext>
            </a:extLst>
          </p:cNvPr>
          <p:cNvSpPr txBox="1"/>
          <p:nvPr/>
        </p:nvSpPr>
        <p:spPr>
          <a:xfrm>
            <a:off x="2938748" y="3972677"/>
            <a:ext cx="255315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000" dirty="0">
                <a:latin typeface="Arial" panose="020B0604020202020204" pitchFamily="34" charset="0"/>
                <a:cs typeface="Arial" panose="020B0604020202020204" pitchFamily="34" charset="0"/>
              </a:rPr>
              <a:t>Repeat for </a:t>
            </a:r>
          </a:p>
          <a:p>
            <a:pPr algn="ctr"/>
            <a:r>
              <a:rPr lang="de-DE" sz="2000" b="1" dirty="0">
                <a:latin typeface="Arial" panose="020B0604020202020204" pitchFamily="34" charset="0"/>
                <a:cs typeface="Arial" panose="020B0604020202020204" pitchFamily="34" charset="0"/>
              </a:rPr>
              <a:t>Weight = „normal“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15C29056-5AFA-7949-831A-3EC086771171}" type="slidenum">
              <a:rPr lang="de-DE" smtClean="0"/>
              <a:pPr/>
              <a:t>39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047311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E3888F-38FC-4535-B721-19EC091D59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Datasets</a:t>
            </a:r>
            <a:endParaRPr lang="en-GB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61E3C41-8527-4A6B-99C7-17C4BFDFD18B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15C29056-5AFA-7949-831A-3EC086771171}" type="slidenum">
              <a:rPr lang="de-DE" smtClean="0"/>
              <a:pPr/>
              <a:t>4</a:t>
            </a:fld>
            <a:endParaRPr lang="de-DE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AA891B8-8D10-4D98-88DE-376F0CFF313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60000" y="786654"/>
            <a:ext cx="8378825" cy="4421026"/>
          </a:xfrm>
        </p:spPr>
        <p:txBody>
          <a:bodyPr/>
          <a:lstStyle/>
          <a:p>
            <a:r>
              <a:rPr lang="de-DE" dirty="0"/>
              <a:t>Datasets used : adult dataset</a:t>
            </a:r>
          </a:p>
          <a:p>
            <a:r>
              <a:rPr lang="de-DE" dirty="0"/>
              <a:t>Example Workflows: </a:t>
            </a:r>
          </a:p>
          <a:p>
            <a:pPr lvl="1"/>
            <a:r>
              <a:rPr lang="de-DE" dirty="0"/>
              <a:t>„Decision tree“ </a:t>
            </a:r>
            <a:r>
              <a:rPr lang="de-DE" dirty="0">
                <a:hlinkClick r:id="rId2"/>
              </a:rPr>
              <a:t>https://kni.me/w/PV-3WZ-ZquINMsI_</a:t>
            </a:r>
            <a:endParaRPr lang="de-DE" dirty="0"/>
          </a:p>
          <a:p>
            <a:pPr lvl="2"/>
            <a:r>
              <a:rPr lang="de-DE" dirty="0"/>
              <a:t>confusion matrix </a:t>
            </a:r>
          </a:p>
          <a:p>
            <a:pPr lvl="2"/>
            <a:r>
              <a:rPr lang="de-DE" dirty="0"/>
              <a:t>accuracy measures</a:t>
            </a:r>
          </a:p>
          <a:p>
            <a:pPr lvl="2"/>
            <a:endParaRPr lang="de-DE" dirty="0"/>
          </a:p>
          <a:p>
            <a:pPr lvl="2"/>
            <a:endParaRPr lang="de-DE" dirty="0"/>
          </a:p>
          <a:p>
            <a:pPr lvl="2"/>
            <a:endParaRPr lang="de-DE" dirty="0"/>
          </a:p>
          <a:p>
            <a:pPr lvl="2"/>
            <a:endParaRPr lang="en-GB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95120" y="2441421"/>
            <a:ext cx="5898343" cy="259368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6644384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A292F8-2442-46B0-A0F2-1CAFADF9DB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Remaining Table to be considered</a:t>
            </a:r>
            <a:endParaRPr lang="en-GB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D5FEF60-B280-4FF4-9F8D-993AAE1E1B48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15C29056-5AFA-7949-831A-3EC086771171}" type="slidenum">
              <a:rPr lang="de-DE" smtClean="0"/>
              <a:pPr/>
              <a:t>40</a:t>
            </a:fld>
            <a:endParaRPr lang="de-DE" dirty="0"/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4D4A37AE-A6E1-4B54-AA48-29E734F15B9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9953563"/>
              </p:ext>
            </p:extLst>
          </p:nvPr>
        </p:nvGraphicFramePr>
        <p:xfrm>
          <a:off x="1976718" y="1655969"/>
          <a:ext cx="5190563" cy="201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93375">
                  <a:extLst>
                    <a:ext uri="{9D8B030D-6E8A-4147-A177-3AD203B41FA5}">
                      <a16:colId xmlns:a16="http://schemas.microsoft.com/office/drawing/2014/main" val="2411907428"/>
                    </a:ext>
                  </a:extLst>
                </a:gridCol>
                <a:gridCol w="1008530">
                  <a:extLst>
                    <a:ext uri="{9D8B030D-6E8A-4147-A177-3AD203B41FA5}">
                      <a16:colId xmlns:a16="http://schemas.microsoft.com/office/drawing/2014/main" val="1028034906"/>
                    </a:ext>
                  </a:extLst>
                </a:gridCol>
                <a:gridCol w="1089211">
                  <a:extLst>
                    <a:ext uri="{9D8B030D-6E8A-4147-A177-3AD203B41FA5}">
                      <a16:colId xmlns:a16="http://schemas.microsoft.com/office/drawing/2014/main" val="450771752"/>
                    </a:ext>
                  </a:extLst>
                </a:gridCol>
                <a:gridCol w="1247302">
                  <a:extLst>
                    <a:ext uri="{9D8B030D-6E8A-4147-A177-3AD203B41FA5}">
                      <a16:colId xmlns:a16="http://schemas.microsoft.com/office/drawing/2014/main" val="4225728222"/>
                    </a:ext>
                  </a:extLst>
                </a:gridCol>
                <a:gridCol w="1052145">
                  <a:extLst>
                    <a:ext uri="{9D8B030D-6E8A-4147-A177-3AD203B41FA5}">
                      <a16:colId xmlns:a16="http://schemas.microsoft.com/office/drawing/2014/main" val="684143948"/>
                    </a:ext>
                  </a:extLst>
                </a:gridCol>
              </a:tblGrid>
              <a:tr h="216025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Height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Weight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Long Hair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Sex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98052464"/>
                  </a:ext>
                </a:extLst>
              </a:tr>
              <a:tr h="238814">
                <a:tc>
                  <a:txBody>
                    <a:bodyPr/>
                    <a:lstStyle/>
                    <a:p>
                      <a:r>
                        <a:rPr lang="en-US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0" dirty="0">
                          <a:solidFill>
                            <a:srgbClr val="00386C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medium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normal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 dirty="0">
                          <a:solidFill>
                            <a:schemeClr val="tx1">
                              <a:lumMod val="60000"/>
                              <a:lumOff val="4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male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90388205"/>
                  </a:ext>
                </a:extLst>
              </a:tr>
              <a:tr h="238814">
                <a:tc>
                  <a:txBody>
                    <a:bodyPr/>
                    <a:lstStyle/>
                    <a:p>
                      <a:r>
                        <a:rPr lang="en-US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0" dirty="0">
                          <a:solidFill>
                            <a:srgbClr val="00386C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short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normal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yes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female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54478977"/>
                  </a:ext>
                </a:extLst>
              </a:tr>
              <a:tr h="238814">
                <a:tc>
                  <a:txBody>
                    <a:bodyPr/>
                    <a:lstStyle/>
                    <a:p>
                      <a:r>
                        <a:rPr lang="en-US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0" dirty="0">
                          <a:solidFill>
                            <a:srgbClr val="00386C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tall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normal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yes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female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53964614"/>
                  </a:ext>
                </a:extLst>
              </a:tr>
              <a:tr h="238814">
                <a:tc>
                  <a:txBody>
                    <a:bodyPr/>
                    <a:lstStyle/>
                    <a:p>
                      <a:r>
                        <a:rPr lang="en-US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0" dirty="0">
                          <a:solidFill>
                            <a:srgbClr val="00386C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medium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normal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female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68628321"/>
                  </a:ext>
                </a:extLst>
              </a:tr>
              <a:tr h="238814">
                <a:tc>
                  <a:txBody>
                    <a:bodyPr/>
                    <a:lstStyle/>
                    <a:p>
                      <a:r>
                        <a:rPr lang="en-US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0" dirty="0">
                          <a:solidFill>
                            <a:srgbClr val="00386C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tall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normal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 dirty="0">
                          <a:solidFill>
                            <a:schemeClr val="tx1">
                              <a:lumMod val="60000"/>
                              <a:lumOff val="4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male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50199416"/>
                  </a:ext>
                </a:extLst>
              </a:tr>
            </a:tbl>
          </a:graphicData>
        </a:graphic>
      </p:graphicFrame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346393D8-80EA-432F-8E7F-B88C6CE636EA}"/>
              </a:ext>
            </a:extLst>
          </p:cNvPr>
          <p:cNvCxnSpPr/>
          <p:nvPr/>
        </p:nvCxnSpPr>
        <p:spPr>
          <a:xfrm>
            <a:off x="3617259" y="1485900"/>
            <a:ext cx="1385047" cy="2622176"/>
          </a:xfrm>
          <a:prstGeom prst="line">
            <a:avLst/>
          </a:prstGeom>
          <a:ln w="57150" cap="rnd" cmpd="sng">
            <a:solidFill>
              <a:srgbClr val="92AEBC"/>
            </a:solidFill>
            <a:prstDash val="solid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4DE26C61-851A-4202-8185-6B07187FDB63}"/>
              </a:ext>
            </a:extLst>
          </p:cNvPr>
          <p:cNvCxnSpPr>
            <a:cxnSpLocks/>
          </p:cNvCxnSpPr>
          <p:nvPr/>
        </p:nvCxnSpPr>
        <p:spPr>
          <a:xfrm flipH="1">
            <a:off x="3751729" y="1546411"/>
            <a:ext cx="1116106" cy="2501153"/>
          </a:xfrm>
          <a:prstGeom prst="line">
            <a:avLst/>
          </a:prstGeom>
          <a:ln w="57150" cap="rnd" cmpd="sng">
            <a:solidFill>
              <a:srgbClr val="92AEBC"/>
            </a:solidFill>
            <a:prstDash val="solid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B7EDC1EF-B3F1-4CD8-AAE2-8E4FF3C82814}"/>
                  </a:ext>
                </a:extLst>
              </p:cNvPr>
              <p:cNvSpPr txBox="1"/>
              <p:nvPr/>
            </p:nvSpPr>
            <p:spPr>
              <a:xfrm>
                <a:off x="1425389" y="4495863"/>
                <a:ext cx="6427694" cy="27699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de-DE" b="0" dirty="0"/>
                  <a:t> </a:t>
                </a:r>
                <a14:m>
                  <m:oMath xmlns:m="http://schemas.openxmlformats.org/officeDocument/2006/math">
                    <m:r>
                      <a:rPr lang="de-DE" sz="1400" b="0" i="1" smtClean="0">
                        <a:latin typeface="Cambria Math" panose="02040503050406030204" pitchFamily="18" charset="0"/>
                      </a:rPr>
                      <m:t>𝐻</m:t>
                    </m:r>
                    <m:d>
                      <m:dPr>
                        <m:ctrlPr>
                          <a:rPr lang="de-DE" sz="1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de-DE" sz="1400" b="0" i="1" smtClean="0">
                            <a:latin typeface="Cambria Math" panose="02040503050406030204" pitchFamily="18" charset="0"/>
                          </a:rPr>
                          <m:t>𝑆𝑒𝑥</m:t>
                        </m:r>
                      </m:e>
                      <m:e>
                        <m:r>
                          <a:rPr lang="de-DE" sz="1400" b="0" i="1" smtClean="0">
                            <a:latin typeface="Cambria Math" panose="02040503050406030204" pitchFamily="18" charset="0"/>
                          </a:rPr>
                          <m:t>𝑊𝑒𝑖𝑔h𝑡</m:t>
                        </m:r>
                        <m:r>
                          <a:rPr lang="de-DE" sz="1400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de-DE" sz="1400" b="0" i="1" smtClean="0">
                            <a:latin typeface="Cambria Math" panose="02040503050406030204" pitchFamily="18" charset="0"/>
                          </a:rPr>
                          <m:t>𝑛𝑜𝑟𝑚𝑎𝑙</m:t>
                        </m:r>
                      </m:e>
                    </m:d>
                    <m:r>
                      <a:rPr lang="de-DE" sz="14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de-DE" sz="1400" i="1">
                        <a:latin typeface="Cambria Math" panose="02040503050406030204" pitchFamily="18" charset="0"/>
                      </a:rPr>
                      <m:t>−</m:t>
                    </m:r>
                    <m:d>
                      <m:dPr>
                        <m:ctrlPr>
                          <a:rPr lang="de-DE" sz="1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type m:val="skw"/>
                            <m:ctrlPr>
                              <a:rPr lang="de-DE" sz="14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de-DE" sz="14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num>
                          <m:den>
                            <m:r>
                              <a:rPr lang="de-DE" sz="14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5</m:t>
                            </m:r>
                          </m:den>
                        </m:f>
                        <m:r>
                          <m:rPr>
                            <m:sty m:val="p"/>
                          </m:rPr>
                          <a:rPr lang="de-DE" sz="1400">
                            <a:latin typeface="Cambria Math" panose="02040503050406030204" pitchFamily="18" charset="0"/>
                          </a:rPr>
                          <m:t>lo</m:t>
                        </m:r>
                        <m:sSub>
                          <m:sSubPr>
                            <m:ctrlPr>
                              <a:rPr lang="de-DE" sz="1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de-DE" sz="1400">
                                <a:latin typeface="Cambria Math" panose="02040503050406030204" pitchFamily="18" charset="0"/>
                              </a:rPr>
                              <m:t>g</m:t>
                            </m:r>
                          </m:e>
                          <m:sub>
                            <m:r>
                              <a:rPr lang="de-DE" sz="140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d>
                          <m:dPr>
                            <m:ctrlPr>
                              <a:rPr lang="de-DE" sz="14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type m:val="skw"/>
                                <m:ctrlPr>
                                  <a:rPr lang="de-DE" sz="1400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de-DE" sz="1400" b="0" i="1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num>
                              <m:den>
                                <m:r>
                                  <a:rPr lang="de-DE" sz="1400" b="0" i="1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5</m:t>
                                </m:r>
                              </m:den>
                            </m:f>
                          </m:e>
                        </m:d>
                        <m:r>
                          <m:rPr>
                            <m:nor/>
                          </m:rPr>
                          <a:rPr lang="de-DE" sz="140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sz="1400" dirty="0"/>
                          <m:t> + </m:t>
                        </m:r>
                        <m:f>
                          <m:fPr>
                            <m:type m:val="skw"/>
                            <m:ctrlPr>
                              <a:rPr lang="de-DE" sz="1400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de-DE" sz="1400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</m:num>
                          <m:den>
                            <m:r>
                              <a:rPr lang="de-DE" sz="1400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5</m:t>
                            </m:r>
                          </m:den>
                        </m:f>
                        <m:r>
                          <a:rPr lang="de-DE" sz="140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sSub>
                          <m:sSubPr>
                            <m:ctrlPr>
                              <a:rPr lang="de-DE" sz="1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de-DE" sz="1400">
                                <a:latin typeface="Cambria Math" panose="02040503050406030204" pitchFamily="18" charset="0"/>
                              </a:rPr>
                              <m:t>log</m:t>
                            </m:r>
                          </m:e>
                          <m:sub>
                            <m:r>
                              <a:rPr lang="de-DE" sz="140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d>
                          <m:dPr>
                            <m:ctrlPr>
                              <a:rPr lang="de-DE" sz="14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type m:val="skw"/>
                                <m:ctrlPr>
                                  <a:rPr lang="de-DE" sz="1400" i="1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de-DE" sz="1400" b="0" i="1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num>
                              <m:den>
                                <m:r>
                                  <a:rPr lang="de-DE" sz="1400" b="0" i="1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5</m:t>
                                </m:r>
                              </m:den>
                            </m:f>
                          </m:e>
                        </m:d>
                      </m:e>
                    </m:d>
                    <m:r>
                      <a:rPr lang="de-DE" sz="1400" i="1" smtClean="0">
                        <a:solidFill>
                          <a:schemeClr val="tx1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~</m:t>
                    </m:r>
                    <m:r>
                      <a:rPr lang="de-DE" sz="1400" b="0" i="1" smtClean="0">
                        <a:solidFill>
                          <a:schemeClr val="tx1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0.9710</m:t>
                    </m:r>
                  </m:oMath>
                </a14:m>
                <a:endParaRPr lang="en-US" sz="1400" dirty="0"/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B7EDC1EF-B3F1-4CD8-AAE2-8E4FF3C8281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25389" y="4495863"/>
                <a:ext cx="6427694" cy="276999"/>
              </a:xfrm>
              <a:prstGeom prst="rect">
                <a:avLst/>
              </a:prstGeom>
              <a:blipFill>
                <a:blip r:embed="rId2"/>
                <a:stretch>
                  <a:fillRect l="-95" t="-106667" b="-18444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295126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A292F8-2442-46B0-A0F2-1CAFADF9DB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Find best split for Weight=„normal“</a:t>
            </a:r>
            <a:endParaRPr lang="en-GB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D5FEF60-B280-4FF4-9F8D-993AAE1E1B48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15C29056-5AFA-7949-831A-3EC086771171}" type="slidenum">
              <a:rPr lang="de-DE" smtClean="0"/>
              <a:pPr/>
              <a:t>41</a:t>
            </a:fld>
            <a:endParaRPr lang="de-DE" dirty="0"/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4D4A37AE-A6E1-4B54-AA48-29E734F15B9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43272039"/>
              </p:ext>
            </p:extLst>
          </p:nvPr>
        </p:nvGraphicFramePr>
        <p:xfrm>
          <a:off x="1976718" y="1655969"/>
          <a:ext cx="4101352" cy="201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93375">
                  <a:extLst>
                    <a:ext uri="{9D8B030D-6E8A-4147-A177-3AD203B41FA5}">
                      <a16:colId xmlns:a16="http://schemas.microsoft.com/office/drawing/2014/main" val="2411907428"/>
                    </a:ext>
                  </a:extLst>
                </a:gridCol>
                <a:gridCol w="1008530">
                  <a:extLst>
                    <a:ext uri="{9D8B030D-6E8A-4147-A177-3AD203B41FA5}">
                      <a16:colId xmlns:a16="http://schemas.microsoft.com/office/drawing/2014/main" val="1028034906"/>
                    </a:ext>
                  </a:extLst>
                </a:gridCol>
                <a:gridCol w="1247302">
                  <a:extLst>
                    <a:ext uri="{9D8B030D-6E8A-4147-A177-3AD203B41FA5}">
                      <a16:colId xmlns:a16="http://schemas.microsoft.com/office/drawing/2014/main" val="4225728222"/>
                    </a:ext>
                  </a:extLst>
                </a:gridCol>
                <a:gridCol w="1052145">
                  <a:extLst>
                    <a:ext uri="{9D8B030D-6E8A-4147-A177-3AD203B41FA5}">
                      <a16:colId xmlns:a16="http://schemas.microsoft.com/office/drawing/2014/main" val="684143948"/>
                    </a:ext>
                  </a:extLst>
                </a:gridCol>
              </a:tblGrid>
              <a:tr h="216025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Height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Long Hair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Sex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98052464"/>
                  </a:ext>
                </a:extLst>
              </a:tr>
              <a:tr h="238814">
                <a:tc>
                  <a:txBody>
                    <a:bodyPr/>
                    <a:lstStyle/>
                    <a:p>
                      <a:r>
                        <a:rPr lang="en-US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0" dirty="0">
                          <a:solidFill>
                            <a:srgbClr val="00386C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medium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 dirty="0">
                          <a:solidFill>
                            <a:schemeClr val="tx1">
                              <a:lumMod val="60000"/>
                              <a:lumOff val="4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male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90388205"/>
                  </a:ext>
                </a:extLst>
              </a:tr>
              <a:tr h="238814">
                <a:tc>
                  <a:txBody>
                    <a:bodyPr/>
                    <a:lstStyle/>
                    <a:p>
                      <a:r>
                        <a:rPr lang="en-US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0" dirty="0">
                          <a:solidFill>
                            <a:srgbClr val="00386C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short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yes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female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54478977"/>
                  </a:ext>
                </a:extLst>
              </a:tr>
              <a:tr h="238814">
                <a:tc>
                  <a:txBody>
                    <a:bodyPr/>
                    <a:lstStyle/>
                    <a:p>
                      <a:r>
                        <a:rPr lang="en-US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0" dirty="0">
                          <a:solidFill>
                            <a:srgbClr val="00386C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tall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yes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female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53964614"/>
                  </a:ext>
                </a:extLst>
              </a:tr>
              <a:tr h="238814">
                <a:tc>
                  <a:txBody>
                    <a:bodyPr/>
                    <a:lstStyle/>
                    <a:p>
                      <a:r>
                        <a:rPr lang="en-US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0" dirty="0">
                          <a:solidFill>
                            <a:srgbClr val="00386C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medium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female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68628321"/>
                  </a:ext>
                </a:extLst>
              </a:tr>
              <a:tr h="238814">
                <a:tc>
                  <a:txBody>
                    <a:bodyPr/>
                    <a:lstStyle/>
                    <a:p>
                      <a:r>
                        <a:rPr lang="en-US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0" dirty="0">
                          <a:solidFill>
                            <a:srgbClr val="00386C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tall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 dirty="0">
                          <a:solidFill>
                            <a:schemeClr val="tx1">
                              <a:lumMod val="60000"/>
                              <a:lumOff val="4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male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50199416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B7EDC1EF-B3F1-4CD8-AAE2-8E4FF3C82814}"/>
                  </a:ext>
                </a:extLst>
              </p:cNvPr>
              <p:cNvSpPr txBox="1"/>
              <p:nvPr/>
            </p:nvSpPr>
            <p:spPr>
              <a:xfrm>
                <a:off x="1425388" y="4495863"/>
                <a:ext cx="6723529" cy="30598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de-DE" b="0" dirty="0"/>
                  <a:t> </a:t>
                </a:r>
                <a14:m>
                  <m:oMath xmlns:m="http://schemas.openxmlformats.org/officeDocument/2006/math">
                    <m:r>
                      <a:rPr lang="de-DE" sz="1400" b="0" i="1" smtClean="0">
                        <a:latin typeface="Cambria Math" panose="02040503050406030204" pitchFamily="18" charset="0"/>
                      </a:rPr>
                      <m:t>𝐻</m:t>
                    </m:r>
                    <m:d>
                      <m:dPr>
                        <m:ctrlPr>
                          <a:rPr lang="de-DE" sz="1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de-DE" sz="1400" b="0" i="1" smtClean="0">
                            <a:latin typeface="Cambria Math" panose="02040503050406030204" pitchFamily="18" charset="0"/>
                          </a:rPr>
                          <m:t>𝑆𝑒𝑥</m:t>
                        </m:r>
                      </m:e>
                      <m:e>
                        <m:r>
                          <a:rPr lang="de-DE" sz="1400" b="0" i="1" smtClean="0">
                            <a:latin typeface="Cambria Math" panose="02040503050406030204" pitchFamily="18" charset="0"/>
                          </a:rPr>
                          <m:t>𝑊𝑒𝑖𝑔h𝑡</m:t>
                        </m:r>
                        <m:r>
                          <a:rPr lang="de-DE" sz="1400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de-DE" sz="1400" b="0" i="1" smtClean="0">
                            <a:latin typeface="Cambria Math" panose="02040503050406030204" pitchFamily="18" charset="0"/>
                          </a:rPr>
                          <m:t>𝑛𝑜𝑟𝑚𝑎𝑙</m:t>
                        </m:r>
                        <m:r>
                          <a:rPr lang="de-DE" sz="1400" b="0" i="1" smtClean="0"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de-DE" sz="1400" b="0" i="1" smtClean="0">
                            <a:latin typeface="Cambria Math" panose="02040503050406030204" pitchFamily="18" charset="0"/>
                          </a:rPr>
                          <m:t>𝐻𝑒𝑖𝑔h𝑡</m:t>
                        </m:r>
                      </m:e>
                    </m:d>
                    <m:r>
                      <a:rPr lang="de-DE" sz="14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de-DE" sz="1400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de-DE" sz="1400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de-DE" sz="1400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  <m:r>
                      <a:rPr lang="de-DE" sz="1400" i="1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de-DE" sz="1400" i="1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𝐸𝑛𝑡𝑟𝑜𝑝</m:t>
                    </m:r>
                    <m:sSub>
                      <m:sSubPr>
                        <m:ctrlPr>
                          <a:rPr lang="de-DE" sz="1400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sz="1400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de-DE" sz="1400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de-DE" sz="1400" i="1"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de-DE" sz="1400" i="1">
                            <a:solidFill>
                              <a:schemeClr val="bg2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de-DE" sz="1400" b="0" i="1" smtClean="0">
                            <a:solidFill>
                              <a:schemeClr val="bg2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de-DE" sz="1400" b="0" i="1" smtClean="0">
                            <a:solidFill>
                              <a:schemeClr val="bg2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  <m:r>
                      <a:rPr lang="de-DE" sz="1400" i="1">
                        <a:solidFill>
                          <a:schemeClr val="bg2">
                            <a:lumMod val="10000"/>
                          </a:schemeClr>
                        </a:solidFill>
                        <a:latin typeface="Cambria Math" panose="02040503050406030204" pitchFamily="18" charset="0"/>
                      </a:rPr>
                      <m:t>𝐸𝑛𝑡𝑟𝑜𝑝</m:t>
                    </m:r>
                    <m:sSub>
                      <m:sSubPr>
                        <m:ctrlPr>
                          <a:rPr lang="de-DE" sz="1400" i="1">
                            <a:solidFill>
                              <a:schemeClr val="bg2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sz="1400" i="1">
                            <a:solidFill>
                              <a:schemeClr val="bg2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de-DE" sz="1400" i="1">
                            <a:solidFill>
                              <a:schemeClr val="bg2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de-DE" sz="1400" i="1">
                        <a:solidFill>
                          <a:schemeClr val="tx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de-DE" sz="1400" i="1">
                            <a:solidFill>
                              <a:srgbClr val="0000C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de-DE" sz="1400" i="1">
                            <a:solidFill>
                              <a:srgbClr val="0000C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de-DE" sz="1400" b="0" i="1" smtClean="0">
                            <a:solidFill>
                              <a:srgbClr val="0000C0"/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  <m:r>
                      <a:rPr lang="de-DE" sz="1400" i="1">
                        <a:solidFill>
                          <a:srgbClr val="0000C0"/>
                        </a:solidFill>
                        <a:latin typeface="Cambria Math" panose="02040503050406030204" pitchFamily="18" charset="0"/>
                      </a:rPr>
                      <m:t>𝐸𝑛𝑡𝑟𝑜𝑝</m:t>
                    </m:r>
                    <m:sSub>
                      <m:sSubPr>
                        <m:ctrlPr>
                          <a:rPr lang="de-DE" sz="1400" i="1">
                            <a:solidFill>
                              <a:srgbClr val="000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sz="1400" i="1">
                            <a:solidFill>
                              <a:srgbClr val="0000C0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de-DE" sz="1400" i="1">
                            <a:solidFill>
                              <a:srgbClr val="0000C0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de-DE" sz="1400" b="0" i="1" smtClean="0">
                        <a:solidFill>
                          <a:schemeClr val="tx1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de-DE" sz="1400" i="1">
                        <a:solidFill>
                          <a:schemeClr val="tx1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de-DE" sz="1400" b="0" i="1" smtClean="0">
                        <a:solidFill>
                          <a:schemeClr val="tx1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0.8</m:t>
                    </m:r>
                  </m:oMath>
                </a14:m>
                <a:endParaRPr lang="en-US" sz="1400" dirty="0"/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B7EDC1EF-B3F1-4CD8-AAE2-8E4FF3C8281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25388" y="4495863"/>
                <a:ext cx="6723529" cy="305981"/>
              </a:xfrm>
              <a:prstGeom prst="rect">
                <a:avLst/>
              </a:prstGeom>
              <a:blipFill>
                <a:blip r:embed="rId2"/>
                <a:stretch>
                  <a:fillRect l="-91" b="-14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104A9EEA-B34A-4DAE-97A7-71A66390F91F}"/>
                  </a:ext>
                </a:extLst>
              </p:cNvPr>
              <p:cNvSpPr txBox="1"/>
              <p:nvPr/>
            </p:nvSpPr>
            <p:spPr>
              <a:xfrm>
                <a:off x="3056484" y="4973180"/>
                <a:ext cx="3340314" cy="27699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de-DE" b="0" dirty="0"/>
                  <a:t> </a:t>
                </a:r>
                <a14:m>
                  <m:oMath xmlns:m="http://schemas.openxmlformats.org/officeDocument/2006/math">
                    <m:r>
                      <a:rPr lang="de-DE" sz="1400" b="0" i="1" smtClean="0">
                        <a:latin typeface="Cambria Math" panose="02040503050406030204" pitchFamily="18" charset="0"/>
                      </a:rPr>
                      <m:t>𝐼𝑛𝑓</m:t>
                    </m:r>
                    <m:r>
                      <a:rPr lang="de-DE" sz="1400" b="0" i="1" smtClean="0">
                        <a:latin typeface="Cambria Math" panose="02040503050406030204" pitchFamily="18" charset="0"/>
                      </a:rPr>
                      <m:t>. </m:t>
                    </m:r>
                    <m:r>
                      <a:rPr lang="de-DE" sz="1400" b="0" i="1" smtClean="0">
                        <a:latin typeface="Cambria Math" panose="02040503050406030204" pitchFamily="18" charset="0"/>
                      </a:rPr>
                      <m:t>𝐺𝑎𝑖𝑛</m:t>
                    </m:r>
                    <m:r>
                      <a:rPr lang="de-DE" sz="1400" b="0" i="1" smtClean="0">
                        <a:latin typeface="Cambria Math" panose="02040503050406030204" pitchFamily="18" charset="0"/>
                      </a:rPr>
                      <m:t>=0.9710 −0. 8=0.1710</m:t>
                    </m:r>
                  </m:oMath>
                </a14:m>
                <a:endParaRPr lang="en-US" sz="1400" dirty="0"/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104A9EEA-B34A-4DAE-97A7-71A66390F91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56484" y="4973180"/>
                <a:ext cx="3340314" cy="276999"/>
              </a:xfrm>
              <a:prstGeom prst="rect">
                <a:avLst/>
              </a:prstGeom>
              <a:blipFill>
                <a:blip r:embed="rId3"/>
                <a:stretch>
                  <a:fillRect l="-730" b="-2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Oval 8">
            <a:extLst>
              <a:ext uri="{FF2B5EF4-FFF2-40B4-BE49-F238E27FC236}">
                <a16:creationId xmlns:a16="http://schemas.microsoft.com/office/drawing/2014/main" id="{53B51CEA-4805-470B-BCC6-E3B2319478A2}"/>
              </a:ext>
            </a:extLst>
          </p:cNvPr>
          <p:cNvSpPr/>
          <p:nvPr/>
        </p:nvSpPr>
        <p:spPr>
          <a:xfrm>
            <a:off x="2711600" y="1655969"/>
            <a:ext cx="1139039" cy="360967"/>
          </a:xfrm>
          <a:prstGeom prst="ellipse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337380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1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A292F8-2442-46B0-A0F2-1CAFADF9DB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Remaining Table to be considered</a:t>
            </a:r>
            <a:endParaRPr lang="en-GB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D5FEF60-B280-4FF4-9F8D-993AAE1E1B48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15C29056-5AFA-7949-831A-3EC086771171}" type="slidenum">
              <a:rPr lang="de-DE" smtClean="0"/>
              <a:pPr/>
              <a:t>42</a:t>
            </a:fld>
            <a:endParaRPr lang="de-DE" dirty="0"/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4D4A37AE-A6E1-4B54-AA48-29E734F15B94}"/>
              </a:ext>
            </a:extLst>
          </p:cNvPr>
          <p:cNvGraphicFramePr>
            <a:graphicFrameLocks noGrp="1"/>
          </p:cNvGraphicFramePr>
          <p:nvPr/>
        </p:nvGraphicFramePr>
        <p:xfrm>
          <a:off x="1976718" y="1655969"/>
          <a:ext cx="4101352" cy="201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93375">
                  <a:extLst>
                    <a:ext uri="{9D8B030D-6E8A-4147-A177-3AD203B41FA5}">
                      <a16:colId xmlns:a16="http://schemas.microsoft.com/office/drawing/2014/main" val="2411907428"/>
                    </a:ext>
                  </a:extLst>
                </a:gridCol>
                <a:gridCol w="1008530">
                  <a:extLst>
                    <a:ext uri="{9D8B030D-6E8A-4147-A177-3AD203B41FA5}">
                      <a16:colId xmlns:a16="http://schemas.microsoft.com/office/drawing/2014/main" val="1028034906"/>
                    </a:ext>
                  </a:extLst>
                </a:gridCol>
                <a:gridCol w="1247302">
                  <a:extLst>
                    <a:ext uri="{9D8B030D-6E8A-4147-A177-3AD203B41FA5}">
                      <a16:colId xmlns:a16="http://schemas.microsoft.com/office/drawing/2014/main" val="4225728222"/>
                    </a:ext>
                  </a:extLst>
                </a:gridCol>
                <a:gridCol w="1052145">
                  <a:extLst>
                    <a:ext uri="{9D8B030D-6E8A-4147-A177-3AD203B41FA5}">
                      <a16:colId xmlns:a16="http://schemas.microsoft.com/office/drawing/2014/main" val="684143948"/>
                    </a:ext>
                  </a:extLst>
                </a:gridCol>
              </a:tblGrid>
              <a:tr h="216025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Height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Long Hair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Sex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98052464"/>
                  </a:ext>
                </a:extLst>
              </a:tr>
              <a:tr h="238814">
                <a:tc>
                  <a:txBody>
                    <a:bodyPr/>
                    <a:lstStyle/>
                    <a:p>
                      <a:r>
                        <a:rPr lang="en-US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0" dirty="0">
                          <a:solidFill>
                            <a:srgbClr val="00386C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medium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 dirty="0">
                          <a:solidFill>
                            <a:schemeClr val="tx1">
                              <a:lumMod val="60000"/>
                              <a:lumOff val="4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male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90388205"/>
                  </a:ext>
                </a:extLst>
              </a:tr>
              <a:tr h="238814">
                <a:tc>
                  <a:txBody>
                    <a:bodyPr/>
                    <a:lstStyle/>
                    <a:p>
                      <a:r>
                        <a:rPr lang="en-US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0" dirty="0">
                          <a:solidFill>
                            <a:srgbClr val="00386C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short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yes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female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54478977"/>
                  </a:ext>
                </a:extLst>
              </a:tr>
              <a:tr h="238814">
                <a:tc>
                  <a:txBody>
                    <a:bodyPr/>
                    <a:lstStyle/>
                    <a:p>
                      <a:r>
                        <a:rPr lang="en-US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0" dirty="0">
                          <a:solidFill>
                            <a:srgbClr val="00386C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tall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yes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female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53964614"/>
                  </a:ext>
                </a:extLst>
              </a:tr>
              <a:tr h="238814">
                <a:tc>
                  <a:txBody>
                    <a:bodyPr/>
                    <a:lstStyle/>
                    <a:p>
                      <a:r>
                        <a:rPr lang="en-US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0" dirty="0">
                          <a:solidFill>
                            <a:srgbClr val="00386C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medium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female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68628321"/>
                  </a:ext>
                </a:extLst>
              </a:tr>
              <a:tr h="238814">
                <a:tc>
                  <a:txBody>
                    <a:bodyPr/>
                    <a:lstStyle/>
                    <a:p>
                      <a:r>
                        <a:rPr lang="en-US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0" dirty="0">
                          <a:solidFill>
                            <a:srgbClr val="00386C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tall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 dirty="0">
                          <a:solidFill>
                            <a:schemeClr val="tx1">
                              <a:lumMod val="60000"/>
                              <a:lumOff val="4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male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50199416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B7EDC1EF-B3F1-4CD8-AAE2-8E4FF3C82814}"/>
                  </a:ext>
                </a:extLst>
              </p:cNvPr>
              <p:cNvSpPr txBox="1"/>
              <p:nvPr/>
            </p:nvSpPr>
            <p:spPr>
              <a:xfrm>
                <a:off x="1425388" y="4495863"/>
                <a:ext cx="6723529" cy="30598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de-DE" b="0" dirty="0"/>
                  <a:t> </a:t>
                </a:r>
                <a14:m>
                  <m:oMath xmlns:m="http://schemas.openxmlformats.org/officeDocument/2006/math">
                    <m:r>
                      <a:rPr lang="de-DE" sz="1400" b="0" i="1" smtClean="0">
                        <a:latin typeface="Cambria Math" panose="02040503050406030204" pitchFamily="18" charset="0"/>
                      </a:rPr>
                      <m:t>𝐻</m:t>
                    </m:r>
                    <m:d>
                      <m:dPr>
                        <m:ctrlPr>
                          <a:rPr lang="de-DE" sz="1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de-DE" sz="1400" b="0" i="1" smtClean="0">
                            <a:latin typeface="Cambria Math" panose="02040503050406030204" pitchFamily="18" charset="0"/>
                          </a:rPr>
                          <m:t>𝑆𝑒𝑥</m:t>
                        </m:r>
                      </m:e>
                      <m:e>
                        <m:r>
                          <a:rPr lang="de-DE" sz="1400" b="0" i="1" smtClean="0">
                            <a:latin typeface="Cambria Math" panose="02040503050406030204" pitchFamily="18" charset="0"/>
                          </a:rPr>
                          <m:t>𝑊𝑒𝑖𝑔h𝑡</m:t>
                        </m:r>
                        <m:r>
                          <a:rPr lang="de-DE" sz="1400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de-DE" sz="1400" b="0" i="1" smtClean="0">
                            <a:latin typeface="Cambria Math" panose="02040503050406030204" pitchFamily="18" charset="0"/>
                          </a:rPr>
                          <m:t>𝑛𝑜𝑟𝑚𝑎𝑙</m:t>
                        </m:r>
                        <m:r>
                          <a:rPr lang="de-DE" sz="1400" b="0" i="1" smtClean="0"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de-DE" sz="1400" b="0" i="1" smtClean="0">
                            <a:latin typeface="Cambria Math" panose="02040503050406030204" pitchFamily="18" charset="0"/>
                          </a:rPr>
                          <m:t>𝐿𝑜𝑛𝑔</m:t>
                        </m:r>
                        <m:r>
                          <a:rPr lang="de-DE" sz="14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de-DE" sz="1400" b="0" i="1" smtClean="0">
                            <a:latin typeface="Cambria Math" panose="02040503050406030204" pitchFamily="18" charset="0"/>
                          </a:rPr>
                          <m:t>𝐻𝑎𝑖𝑟</m:t>
                        </m:r>
                      </m:e>
                    </m:d>
                    <m:r>
                      <a:rPr lang="de-DE" sz="14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de-DE" sz="1400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de-DE" sz="1400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de-DE" sz="1400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  <m:r>
                      <a:rPr lang="de-DE" sz="1400" i="1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de-DE" sz="1400" i="1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𝐸𝑛𝑡𝑟𝑜𝑝</m:t>
                    </m:r>
                    <m:sSub>
                      <m:sSubPr>
                        <m:ctrlPr>
                          <a:rPr lang="de-DE" sz="1400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sz="1400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de-DE" sz="1400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de-DE" sz="1400" i="1"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de-DE" sz="1400" i="1">
                            <a:solidFill>
                              <a:schemeClr val="bg2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de-DE" sz="1400" b="0" i="1" smtClean="0">
                            <a:solidFill>
                              <a:schemeClr val="bg2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de-DE" sz="1400" b="0" i="1" smtClean="0">
                            <a:solidFill>
                              <a:schemeClr val="bg2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  <m:r>
                      <a:rPr lang="de-DE" sz="1400" i="1">
                        <a:solidFill>
                          <a:schemeClr val="bg2">
                            <a:lumMod val="10000"/>
                          </a:schemeClr>
                        </a:solidFill>
                        <a:latin typeface="Cambria Math" panose="02040503050406030204" pitchFamily="18" charset="0"/>
                      </a:rPr>
                      <m:t>𝐸𝑛𝑡𝑟𝑜𝑝</m:t>
                    </m:r>
                    <m:sSub>
                      <m:sSubPr>
                        <m:ctrlPr>
                          <a:rPr lang="de-DE" sz="1400" i="1">
                            <a:solidFill>
                              <a:schemeClr val="bg2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sz="1400" i="1">
                            <a:solidFill>
                              <a:schemeClr val="bg2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de-DE" sz="1400" i="1">
                            <a:solidFill>
                              <a:schemeClr val="bg2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de-DE" sz="1400" b="0" i="1" smtClean="0">
                        <a:solidFill>
                          <a:schemeClr val="tx1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de-DE" sz="1400" i="1">
                        <a:solidFill>
                          <a:schemeClr val="tx1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de-DE" sz="1400" b="0" i="1" smtClean="0">
                        <a:solidFill>
                          <a:schemeClr val="tx1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0.5510</m:t>
                    </m:r>
                  </m:oMath>
                </a14:m>
                <a:endParaRPr lang="en-US" sz="1400" dirty="0"/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B7EDC1EF-B3F1-4CD8-AAE2-8E4FF3C8281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25388" y="4495863"/>
                <a:ext cx="6723529" cy="305981"/>
              </a:xfrm>
              <a:prstGeom prst="rect">
                <a:avLst/>
              </a:prstGeom>
              <a:blipFill>
                <a:blip r:embed="rId2"/>
                <a:stretch>
                  <a:fillRect l="-91" b="-14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3A760552-3E36-496D-A903-6F7F3C3CBA01}"/>
                  </a:ext>
                </a:extLst>
              </p:cNvPr>
              <p:cNvSpPr txBox="1"/>
              <p:nvPr/>
            </p:nvSpPr>
            <p:spPr>
              <a:xfrm>
                <a:off x="2901843" y="4970543"/>
                <a:ext cx="3340314" cy="27699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de-DE" b="0" dirty="0"/>
                  <a:t> </a:t>
                </a:r>
                <a14:m>
                  <m:oMath xmlns:m="http://schemas.openxmlformats.org/officeDocument/2006/math">
                    <m:r>
                      <a:rPr lang="de-DE" sz="1400" b="0" i="1" smtClean="0">
                        <a:latin typeface="Cambria Math" panose="02040503050406030204" pitchFamily="18" charset="0"/>
                      </a:rPr>
                      <m:t>𝐼𝑛𝑓</m:t>
                    </m:r>
                    <m:r>
                      <a:rPr lang="de-DE" sz="1400" b="0" i="1" smtClean="0">
                        <a:latin typeface="Cambria Math" panose="02040503050406030204" pitchFamily="18" charset="0"/>
                      </a:rPr>
                      <m:t>. </m:t>
                    </m:r>
                    <m:r>
                      <a:rPr lang="de-DE" sz="1400" b="0" i="1" smtClean="0">
                        <a:latin typeface="Cambria Math" panose="02040503050406030204" pitchFamily="18" charset="0"/>
                      </a:rPr>
                      <m:t>𝐺𝑎𝑖𝑛</m:t>
                    </m:r>
                    <m:r>
                      <a:rPr lang="de-DE" sz="1400" b="0" i="1" smtClean="0">
                        <a:latin typeface="Cambria Math" panose="02040503050406030204" pitchFamily="18" charset="0"/>
                      </a:rPr>
                      <m:t>=0.9710 −0. 5510=0.4200</m:t>
                    </m:r>
                  </m:oMath>
                </a14:m>
                <a:endParaRPr lang="en-US" sz="1400" dirty="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3A760552-3E36-496D-A903-6F7F3C3CBA0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01843" y="4970543"/>
                <a:ext cx="3340314" cy="276999"/>
              </a:xfrm>
              <a:prstGeom prst="rect">
                <a:avLst/>
              </a:prstGeom>
              <a:blipFill>
                <a:blip r:embed="rId3"/>
                <a:stretch>
                  <a:fillRect l="-730" b="-1956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Oval 9">
            <a:extLst>
              <a:ext uri="{FF2B5EF4-FFF2-40B4-BE49-F238E27FC236}">
                <a16:creationId xmlns:a16="http://schemas.microsoft.com/office/drawing/2014/main" id="{53B51CEA-4805-470B-BCC6-E3B2319478A2}"/>
              </a:ext>
            </a:extLst>
          </p:cNvPr>
          <p:cNvSpPr/>
          <p:nvPr/>
        </p:nvSpPr>
        <p:spPr>
          <a:xfrm>
            <a:off x="3839360" y="1655969"/>
            <a:ext cx="1139039" cy="360967"/>
          </a:xfrm>
          <a:prstGeom prst="ellipse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614858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8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61BBCE-379A-4C27-B7AD-5914BB3A9C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One more node on Long Hair</a:t>
            </a:r>
            <a:endParaRPr lang="en-GB" dirty="0"/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F86D38C8-444A-436C-BBA3-D676C7744E44}"/>
              </a:ext>
            </a:extLst>
          </p:cNvPr>
          <p:cNvSpPr/>
          <p:nvPr/>
        </p:nvSpPr>
        <p:spPr>
          <a:xfrm>
            <a:off x="3427385" y="1099991"/>
            <a:ext cx="1575881" cy="340468"/>
          </a:xfrm>
          <a:prstGeom prst="roundRect">
            <a:avLst/>
          </a:prstGeom>
          <a:noFill/>
          <a:ln w="19050">
            <a:solidFill>
              <a:srgbClr val="92AEB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0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Weight</a:t>
            </a:r>
            <a:endParaRPr lang="en-GB" sz="2000" b="1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05E9CB6C-332D-4E4E-9868-3833523AACF1}"/>
              </a:ext>
            </a:extLst>
          </p:cNvPr>
          <p:cNvSpPr/>
          <p:nvPr/>
        </p:nvSpPr>
        <p:spPr>
          <a:xfrm>
            <a:off x="2084300" y="2288666"/>
            <a:ext cx="1162510" cy="340468"/>
          </a:xfrm>
          <a:prstGeom prst="roundRect">
            <a:avLst/>
          </a:prstGeom>
          <a:noFill/>
          <a:ln w="19050">
            <a:solidFill>
              <a:srgbClr val="92AEB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0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female</a:t>
            </a:r>
            <a:endParaRPr lang="en-GB" sz="200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A9F98EBB-ED9B-4A3F-A9DF-3ECC240228E1}"/>
              </a:ext>
            </a:extLst>
          </p:cNvPr>
          <p:cNvSpPr/>
          <p:nvPr/>
        </p:nvSpPr>
        <p:spPr>
          <a:xfrm>
            <a:off x="5129724" y="2288666"/>
            <a:ext cx="914399" cy="340468"/>
          </a:xfrm>
          <a:prstGeom prst="roundRect">
            <a:avLst/>
          </a:prstGeom>
          <a:noFill/>
          <a:ln w="19050">
            <a:solidFill>
              <a:srgbClr val="92AEB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male</a:t>
            </a:r>
            <a:endParaRPr lang="en-GB" sz="20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A74AE003-F435-4389-BF5B-B13288EED79A}"/>
              </a:ext>
            </a:extLst>
          </p:cNvPr>
          <p:cNvCxnSpPr>
            <a:cxnSpLocks/>
            <a:stCxn id="5" idx="2"/>
          </p:cNvCxnSpPr>
          <p:nvPr/>
        </p:nvCxnSpPr>
        <p:spPr>
          <a:xfrm flipH="1">
            <a:off x="4215325" y="1440459"/>
            <a:ext cx="1" cy="848207"/>
          </a:xfrm>
          <a:prstGeom prst="straightConnector1">
            <a:avLst/>
          </a:prstGeom>
          <a:ln w="19050" cap="rnd" cmpd="sng">
            <a:solidFill>
              <a:srgbClr val="92AEBC"/>
            </a:solidFill>
            <a:prstDash val="solid"/>
            <a:round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855D7796-1595-4C7B-82ED-E8CB9A3364A0}"/>
              </a:ext>
            </a:extLst>
          </p:cNvPr>
          <p:cNvCxnSpPr>
            <a:cxnSpLocks/>
            <a:stCxn id="5" idx="2"/>
            <a:endCxn id="6" idx="0"/>
          </p:cNvCxnSpPr>
          <p:nvPr/>
        </p:nvCxnSpPr>
        <p:spPr>
          <a:xfrm flipH="1">
            <a:off x="2665555" y="1440459"/>
            <a:ext cx="1549771" cy="848207"/>
          </a:xfrm>
          <a:prstGeom prst="straightConnector1">
            <a:avLst/>
          </a:prstGeom>
          <a:ln w="19050" cap="rnd" cmpd="sng">
            <a:solidFill>
              <a:srgbClr val="92AEBC"/>
            </a:solidFill>
            <a:prstDash val="solid"/>
            <a:round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EA9ADA8C-4186-4ABE-93A2-5618CA52786D}"/>
              </a:ext>
            </a:extLst>
          </p:cNvPr>
          <p:cNvCxnSpPr>
            <a:stCxn id="5" idx="2"/>
            <a:endCxn id="7" idx="0"/>
          </p:cNvCxnSpPr>
          <p:nvPr/>
        </p:nvCxnSpPr>
        <p:spPr>
          <a:xfrm>
            <a:off x="4215326" y="1440459"/>
            <a:ext cx="1371598" cy="848207"/>
          </a:xfrm>
          <a:prstGeom prst="straightConnector1">
            <a:avLst/>
          </a:prstGeom>
          <a:ln w="19050" cap="rnd" cmpd="sng">
            <a:solidFill>
              <a:srgbClr val="92AEBC"/>
            </a:solidFill>
            <a:prstDash val="solid"/>
            <a:round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1F9D90E3-CAB7-433D-9E57-D752F7EF8887}"/>
              </a:ext>
            </a:extLst>
          </p:cNvPr>
          <p:cNvSpPr txBox="1"/>
          <p:nvPr/>
        </p:nvSpPr>
        <p:spPr>
          <a:xfrm>
            <a:off x="3623988" y="1953498"/>
            <a:ext cx="783869" cy="307777"/>
          </a:xfrm>
          <a:prstGeom prst="rect">
            <a:avLst/>
          </a:prstGeom>
          <a:solidFill>
            <a:schemeClr val="bg1"/>
          </a:solidFill>
        </p:spPr>
        <p:txBody>
          <a:bodyPr wrap="none" lIns="0" tIns="0" rIns="0" bIns="0" rtlCol="0">
            <a:spAutoFit/>
          </a:bodyPr>
          <a:lstStyle/>
          <a:p>
            <a:pPr algn="l">
              <a:lnSpc>
                <a:spcPct val="100000"/>
              </a:lnSpc>
            </a:pPr>
            <a:r>
              <a:rPr lang="de-DE" sz="2000" b="0" dirty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ea typeface="Arial" panose="02000000000000000000" pitchFamily="2" charset="0"/>
                <a:cs typeface="Arial" panose="020B0604020202020204" pitchFamily="34" charset="0"/>
              </a:rPr>
              <a:t>normal</a:t>
            </a:r>
            <a:endParaRPr lang="en-GB" sz="2000" b="0" dirty="0">
              <a:solidFill>
                <a:schemeClr val="tx1">
                  <a:lumMod val="75000"/>
                </a:schemeClr>
              </a:solidFill>
              <a:latin typeface="Arial" panose="020B0604020202020204" pitchFamily="34" charset="0"/>
              <a:ea typeface="Arial" panose="02000000000000000000" pitchFamily="2" charset="0"/>
              <a:cs typeface="Arial" panose="020B0604020202020204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7DDE433-8D84-423A-8436-3E6FAC22D658}"/>
              </a:ext>
            </a:extLst>
          </p:cNvPr>
          <p:cNvSpPr txBox="1"/>
          <p:nvPr/>
        </p:nvSpPr>
        <p:spPr>
          <a:xfrm>
            <a:off x="5018453" y="1699580"/>
            <a:ext cx="485710" cy="307777"/>
          </a:xfrm>
          <a:prstGeom prst="rect">
            <a:avLst/>
          </a:prstGeom>
          <a:solidFill>
            <a:schemeClr val="bg1"/>
          </a:solidFill>
        </p:spPr>
        <p:txBody>
          <a:bodyPr wrap="none" lIns="0" tIns="0" rIns="0" bIns="0" rtlCol="0">
            <a:spAutoFit/>
          </a:bodyPr>
          <a:lstStyle/>
          <a:p>
            <a:pPr algn="l">
              <a:lnSpc>
                <a:spcPct val="100000"/>
              </a:lnSpc>
            </a:pPr>
            <a:r>
              <a:rPr lang="de-DE" sz="2000" b="0" dirty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ea typeface="Arial" panose="02000000000000000000" pitchFamily="2" charset="0"/>
                <a:cs typeface="Arial" panose="020B0604020202020204" pitchFamily="34" charset="0"/>
              </a:rPr>
              <a:t>high</a:t>
            </a:r>
            <a:endParaRPr lang="en-GB" sz="2000" b="0" dirty="0">
              <a:solidFill>
                <a:schemeClr val="tx1">
                  <a:lumMod val="75000"/>
                </a:schemeClr>
              </a:solidFill>
              <a:latin typeface="Arial" panose="020B0604020202020204" pitchFamily="34" charset="0"/>
              <a:ea typeface="Arial" panose="02000000000000000000" pitchFamily="2" charset="0"/>
              <a:cs typeface="Arial" panose="020B0604020202020204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5B4E3D3-7F9F-4131-BA56-1284F8C29DB0}"/>
              </a:ext>
            </a:extLst>
          </p:cNvPr>
          <p:cNvSpPr txBox="1"/>
          <p:nvPr/>
        </p:nvSpPr>
        <p:spPr>
          <a:xfrm>
            <a:off x="5538058" y="3085867"/>
            <a:ext cx="469680" cy="923330"/>
          </a:xfrm>
          <a:prstGeom prst="rect">
            <a:avLst/>
          </a:prstGeom>
          <a:solidFill>
            <a:schemeClr val="bg1"/>
          </a:solidFill>
        </p:spPr>
        <p:txBody>
          <a:bodyPr wrap="none" lIns="0" tIns="0" rIns="0" bIns="0" rtlCol="0">
            <a:spAutoFit/>
          </a:bodyPr>
          <a:lstStyle/>
          <a:p>
            <a:pPr algn="l">
              <a:lnSpc>
                <a:spcPct val="100000"/>
              </a:lnSpc>
            </a:pPr>
            <a:r>
              <a:rPr lang="de-DE" sz="6000" b="1" dirty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ea typeface="Arial" panose="02000000000000000000" pitchFamily="2" charset="0"/>
                <a:cs typeface="Arial" panose="020B0604020202020204" pitchFamily="34" charset="0"/>
              </a:rPr>
              <a:t>?</a:t>
            </a:r>
            <a:endParaRPr lang="en-GB" sz="6000" b="1" dirty="0">
              <a:solidFill>
                <a:schemeClr val="tx1">
                  <a:lumMod val="75000"/>
                </a:schemeClr>
              </a:solidFill>
              <a:latin typeface="Arial" panose="020B0604020202020204" pitchFamily="34" charset="0"/>
              <a:ea typeface="Arial" panose="02000000000000000000" pitchFamily="2" charset="0"/>
              <a:cs typeface="Arial" panose="020B0604020202020204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230DBC44-33B9-4FBA-8363-3D08C28B6DAE}"/>
              </a:ext>
            </a:extLst>
          </p:cNvPr>
          <p:cNvSpPr txBox="1"/>
          <p:nvPr/>
        </p:nvSpPr>
        <p:spPr>
          <a:xfrm>
            <a:off x="4572000" y="4025049"/>
            <a:ext cx="255315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000" dirty="0">
                <a:latin typeface="Arial" panose="020B0604020202020204" pitchFamily="34" charset="0"/>
                <a:cs typeface="Arial" panose="020B0604020202020204" pitchFamily="34" charset="0"/>
              </a:rPr>
              <a:t>Repeat for </a:t>
            </a:r>
          </a:p>
          <a:p>
            <a:pPr algn="ctr"/>
            <a:r>
              <a:rPr lang="de-DE" sz="2000" b="1" dirty="0">
                <a:latin typeface="Arial" panose="020B0604020202020204" pitchFamily="34" charset="0"/>
                <a:cs typeface="Arial" panose="020B0604020202020204" pitchFamily="34" charset="0"/>
              </a:rPr>
              <a:t>Weight = „normal“,</a:t>
            </a:r>
          </a:p>
          <a:p>
            <a:pPr algn="ctr"/>
            <a:r>
              <a:rPr lang="de-DE" sz="2000" b="1" dirty="0">
                <a:latin typeface="Arial" panose="020B0604020202020204" pitchFamily="34" charset="0"/>
                <a:cs typeface="Arial" panose="020B0604020202020204" pitchFamily="34" charset="0"/>
              </a:rPr>
              <a:t>Long Hair = „no“</a:t>
            </a: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3ACAB139-19AA-44B0-8EC4-3EDCDC931CDE}"/>
              </a:ext>
            </a:extLst>
          </p:cNvPr>
          <p:cNvSpPr/>
          <p:nvPr/>
        </p:nvSpPr>
        <p:spPr>
          <a:xfrm>
            <a:off x="3427383" y="2301496"/>
            <a:ext cx="1575881" cy="340468"/>
          </a:xfrm>
          <a:prstGeom prst="roundRect">
            <a:avLst/>
          </a:prstGeom>
          <a:noFill/>
          <a:ln w="19050">
            <a:solidFill>
              <a:srgbClr val="92AEB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0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Long Hair</a:t>
            </a:r>
            <a:endParaRPr lang="en-GB" sz="2000" b="1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CFCD88BC-497A-4E1D-99A5-27F7CB246E8B}"/>
              </a:ext>
            </a:extLst>
          </p:cNvPr>
          <p:cNvCxnSpPr>
            <a:cxnSpLocks/>
          </p:cNvCxnSpPr>
          <p:nvPr/>
        </p:nvCxnSpPr>
        <p:spPr>
          <a:xfrm flipH="1">
            <a:off x="2533695" y="2654794"/>
            <a:ext cx="1549771" cy="848207"/>
          </a:xfrm>
          <a:prstGeom prst="straightConnector1">
            <a:avLst/>
          </a:prstGeom>
          <a:ln w="19050" cap="rnd" cmpd="sng">
            <a:solidFill>
              <a:srgbClr val="92AEBC"/>
            </a:solidFill>
            <a:prstDash val="solid"/>
            <a:round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B4FCA229-A4FD-44ED-8FA0-CE70031DE4C3}"/>
              </a:ext>
            </a:extLst>
          </p:cNvPr>
          <p:cNvCxnSpPr/>
          <p:nvPr/>
        </p:nvCxnSpPr>
        <p:spPr>
          <a:xfrm>
            <a:off x="4086831" y="2654794"/>
            <a:ext cx="1371598" cy="848207"/>
          </a:xfrm>
          <a:prstGeom prst="straightConnector1">
            <a:avLst/>
          </a:prstGeom>
          <a:ln w="19050" cap="rnd" cmpd="sng">
            <a:solidFill>
              <a:srgbClr val="92AEBC"/>
            </a:solidFill>
            <a:prstDash val="solid"/>
            <a:round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>
            <a:extLst>
              <a:ext uri="{FF2B5EF4-FFF2-40B4-BE49-F238E27FC236}">
                <a16:creationId xmlns:a16="http://schemas.microsoft.com/office/drawing/2014/main" id="{29E1EB49-24D7-49BC-9193-A6C600BAD6AD}"/>
              </a:ext>
            </a:extLst>
          </p:cNvPr>
          <p:cNvSpPr txBox="1"/>
          <p:nvPr/>
        </p:nvSpPr>
        <p:spPr>
          <a:xfrm>
            <a:off x="2956203" y="1675637"/>
            <a:ext cx="386324" cy="307777"/>
          </a:xfrm>
          <a:prstGeom prst="rect">
            <a:avLst/>
          </a:prstGeom>
          <a:solidFill>
            <a:schemeClr val="bg1"/>
          </a:solidFill>
        </p:spPr>
        <p:txBody>
          <a:bodyPr wrap="none" lIns="0" tIns="0" rIns="0" bIns="0" rtlCol="0">
            <a:spAutoFit/>
          </a:bodyPr>
          <a:lstStyle/>
          <a:p>
            <a:pPr algn="l">
              <a:lnSpc>
                <a:spcPct val="100000"/>
              </a:lnSpc>
            </a:pPr>
            <a:r>
              <a:rPr lang="de-DE" sz="2000" b="0" dirty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ea typeface="Arial" panose="02000000000000000000" pitchFamily="2" charset="0"/>
                <a:cs typeface="Arial" panose="020B0604020202020204" pitchFamily="34" charset="0"/>
              </a:rPr>
              <a:t>low</a:t>
            </a:r>
            <a:endParaRPr lang="en-GB" sz="2000" b="0" dirty="0">
              <a:solidFill>
                <a:schemeClr val="tx1">
                  <a:lumMod val="75000"/>
                </a:schemeClr>
              </a:solidFill>
              <a:latin typeface="Arial" panose="020B0604020202020204" pitchFamily="34" charset="0"/>
              <a:ea typeface="Arial" panose="02000000000000000000" pitchFamily="2" charset="0"/>
              <a:cs typeface="Arial" panose="020B0604020202020204" pitchFamily="34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B23B2F9E-A9BF-45C7-9927-AD33744065C6}"/>
              </a:ext>
            </a:extLst>
          </p:cNvPr>
          <p:cNvSpPr txBox="1"/>
          <p:nvPr/>
        </p:nvSpPr>
        <p:spPr>
          <a:xfrm>
            <a:off x="2574259" y="2925008"/>
            <a:ext cx="399148" cy="307777"/>
          </a:xfrm>
          <a:prstGeom prst="rect">
            <a:avLst/>
          </a:prstGeom>
          <a:solidFill>
            <a:schemeClr val="bg1"/>
          </a:solidFill>
        </p:spPr>
        <p:txBody>
          <a:bodyPr wrap="none" lIns="0" tIns="0" rIns="0" bIns="0" rtlCol="0">
            <a:spAutoFit/>
          </a:bodyPr>
          <a:lstStyle/>
          <a:p>
            <a:pPr algn="l">
              <a:lnSpc>
                <a:spcPct val="100000"/>
              </a:lnSpc>
            </a:pPr>
            <a:r>
              <a:rPr lang="de-DE" sz="2000" b="0" dirty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ea typeface="Arial" panose="02000000000000000000" pitchFamily="2" charset="0"/>
                <a:cs typeface="Arial" panose="020B0604020202020204" pitchFamily="34" charset="0"/>
              </a:rPr>
              <a:t>yes</a:t>
            </a:r>
            <a:endParaRPr lang="en-GB" sz="2000" b="0" dirty="0">
              <a:solidFill>
                <a:schemeClr val="tx1">
                  <a:lumMod val="75000"/>
                </a:schemeClr>
              </a:solidFill>
              <a:latin typeface="Arial" panose="020B0604020202020204" pitchFamily="34" charset="0"/>
              <a:ea typeface="Arial" panose="02000000000000000000" pitchFamily="2" charset="0"/>
              <a:cs typeface="Arial" panose="020B0604020202020204" pitchFamily="34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EE2445FF-9713-482C-8437-F4719DDBF439}"/>
              </a:ext>
            </a:extLst>
          </p:cNvPr>
          <p:cNvSpPr txBox="1"/>
          <p:nvPr/>
        </p:nvSpPr>
        <p:spPr>
          <a:xfrm>
            <a:off x="4992570" y="2773921"/>
            <a:ext cx="285335" cy="307777"/>
          </a:xfrm>
          <a:prstGeom prst="rect">
            <a:avLst/>
          </a:prstGeom>
          <a:solidFill>
            <a:schemeClr val="bg1"/>
          </a:solidFill>
        </p:spPr>
        <p:txBody>
          <a:bodyPr wrap="none" lIns="0" tIns="0" rIns="0" bIns="0" rtlCol="0">
            <a:spAutoFit/>
          </a:bodyPr>
          <a:lstStyle/>
          <a:p>
            <a:pPr algn="l">
              <a:lnSpc>
                <a:spcPct val="100000"/>
              </a:lnSpc>
            </a:pPr>
            <a:r>
              <a:rPr lang="de-DE" sz="2000" dirty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ea typeface="Arial" panose="02000000000000000000" pitchFamily="2" charset="0"/>
                <a:cs typeface="Arial" panose="020B0604020202020204" pitchFamily="34" charset="0"/>
              </a:rPr>
              <a:t>n</a:t>
            </a:r>
            <a:r>
              <a:rPr lang="de-DE" sz="2000" b="0" dirty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ea typeface="Arial" panose="02000000000000000000" pitchFamily="2" charset="0"/>
                <a:cs typeface="Arial" panose="020B0604020202020204" pitchFamily="34" charset="0"/>
              </a:rPr>
              <a:t>o</a:t>
            </a:r>
            <a:endParaRPr lang="en-GB" sz="2000" b="0" dirty="0">
              <a:solidFill>
                <a:schemeClr val="tx1">
                  <a:lumMod val="75000"/>
                </a:schemeClr>
              </a:solidFill>
              <a:latin typeface="Arial" panose="020B0604020202020204" pitchFamily="34" charset="0"/>
              <a:ea typeface="Arial" panose="02000000000000000000" pitchFamily="2" charset="0"/>
              <a:cs typeface="Arial" panose="020B0604020202020204" pitchFamily="34" charset="0"/>
            </a:endParaRPr>
          </a:p>
        </p:txBody>
      </p:sp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id="{B12DA877-3BE2-4F5C-9BDF-0B1313B84FA9}"/>
              </a:ext>
            </a:extLst>
          </p:cNvPr>
          <p:cNvSpPr/>
          <p:nvPr/>
        </p:nvSpPr>
        <p:spPr>
          <a:xfrm>
            <a:off x="2004876" y="3500992"/>
            <a:ext cx="1162510" cy="340468"/>
          </a:xfrm>
          <a:prstGeom prst="roundRect">
            <a:avLst/>
          </a:prstGeom>
          <a:noFill/>
          <a:ln w="19050">
            <a:solidFill>
              <a:srgbClr val="92AEB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0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female</a:t>
            </a:r>
            <a:endParaRPr lang="en-GB" sz="200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15C29056-5AFA-7949-831A-3EC086771171}" type="slidenum">
              <a:rPr lang="de-DE" smtClean="0"/>
              <a:pPr/>
              <a:t>43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6000486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A292F8-2442-46B0-A0F2-1CAFADF9DB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Remaining Table to be considered</a:t>
            </a:r>
            <a:endParaRPr lang="en-GB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D5FEF60-B280-4FF4-9F8D-993AAE1E1B48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15C29056-5AFA-7949-831A-3EC086771171}" type="slidenum">
              <a:rPr lang="de-DE" smtClean="0"/>
              <a:pPr/>
              <a:t>44</a:t>
            </a:fld>
            <a:endParaRPr lang="de-DE" dirty="0"/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4D4A37AE-A6E1-4B54-AA48-29E734F15B9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40937651"/>
              </p:ext>
            </p:extLst>
          </p:nvPr>
        </p:nvGraphicFramePr>
        <p:xfrm>
          <a:off x="1976718" y="2449349"/>
          <a:ext cx="4101352" cy="1341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93375">
                  <a:extLst>
                    <a:ext uri="{9D8B030D-6E8A-4147-A177-3AD203B41FA5}">
                      <a16:colId xmlns:a16="http://schemas.microsoft.com/office/drawing/2014/main" val="2411907428"/>
                    </a:ext>
                  </a:extLst>
                </a:gridCol>
                <a:gridCol w="1008530">
                  <a:extLst>
                    <a:ext uri="{9D8B030D-6E8A-4147-A177-3AD203B41FA5}">
                      <a16:colId xmlns:a16="http://schemas.microsoft.com/office/drawing/2014/main" val="1028034906"/>
                    </a:ext>
                  </a:extLst>
                </a:gridCol>
                <a:gridCol w="1247302">
                  <a:extLst>
                    <a:ext uri="{9D8B030D-6E8A-4147-A177-3AD203B41FA5}">
                      <a16:colId xmlns:a16="http://schemas.microsoft.com/office/drawing/2014/main" val="4225728222"/>
                    </a:ext>
                  </a:extLst>
                </a:gridCol>
                <a:gridCol w="1052145">
                  <a:extLst>
                    <a:ext uri="{9D8B030D-6E8A-4147-A177-3AD203B41FA5}">
                      <a16:colId xmlns:a16="http://schemas.microsoft.com/office/drawing/2014/main" val="684143948"/>
                    </a:ext>
                  </a:extLst>
                </a:gridCol>
              </a:tblGrid>
              <a:tr h="216025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Height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Long Hair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Sex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98052464"/>
                  </a:ext>
                </a:extLst>
              </a:tr>
              <a:tr h="238814">
                <a:tc>
                  <a:txBody>
                    <a:bodyPr/>
                    <a:lstStyle/>
                    <a:p>
                      <a:r>
                        <a:rPr lang="en-US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0" dirty="0">
                          <a:solidFill>
                            <a:srgbClr val="00386C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medium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 dirty="0">
                          <a:solidFill>
                            <a:schemeClr val="tx1">
                              <a:lumMod val="60000"/>
                              <a:lumOff val="4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male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90388205"/>
                  </a:ext>
                </a:extLst>
              </a:tr>
              <a:tr h="238814">
                <a:tc>
                  <a:txBody>
                    <a:bodyPr/>
                    <a:lstStyle/>
                    <a:p>
                      <a:r>
                        <a:rPr lang="en-US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0" dirty="0">
                          <a:solidFill>
                            <a:srgbClr val="00386C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medium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female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68628321"/>
                  </a:ext>
                </a:extLst>
              </a:tr>
              <a:tr h="238814">
                <a:tc>
                  <a:txBody>
                    <a:bodyPr/>
                    <a:lstStyle/>
                    <a:p>
                      <a:r>
                        <a:rPr lang="en-US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0" dirty="0">
                          <a:solidFill>
                            <a:srgbClr val="00386C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tall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 dirty="0">
                          <a:solidFill>
                            <a:schemeClr val="tx1">
                              <a:lumMod val="60000"/>
                              <a:lumOff val="4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male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50199416"/>
                  </a:ext>
                </a:extLst>
              </a:tr>
            </a:tbl>
          </a:graphicData>
        </a:graphic>
      </p:graphicFrame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346393D8-80EA-432F-8E7F-B88C6CE636EA}"/>
              </a:ext>
            </a:extLst>
          </p:cNvPr>
          <p:cNvCxnSpPr>
            <a:cxnSpLocks/>
          </p:cNvCxnSpPr>
          <p:nvPr/>
        </p:nvCxnSpPr>
        <p:spPr>
          <a:xfrm>
            <a:off x="3617259" y="2279280"/>
            <a:ext cx="1385047" cy="1593476"/>
          </a:xfrm>
          <a:prstGeom prst="line">
            <a:avLst/>
          </a:prstGeom>
          <a:ln w="57150" cap="rnd" cmpd="sng">
            <a:solidFill>
              <a:srgbClr val="92AEBC"/>
            </a:solidFill>
            <a:prstDash val="solid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4DE26C61-851A-4202-8185-6B07187FDB63}"/>
              </a:ext>
            </a:extLst>
          </p:cNvPr>
          <p:cNvCxnSpPr>
            <a:cxnSpLocks/>
          </p:cNvCxnSpPr>
          <p:nvPr/>
        </p:nvCxnSpPr>
        <p:spPr>
          <a:xfrm flipH="1">
            <a:off x="3825688" y="2339791"/>
            <a:ext cx="1042147" cy="1532965"/>
          </a:xfrm>
          <a:prstGeom prst="line">
            <a:avLst/>
          </a:prstGeom>
          <a:ln w="57150" cap="rnd" cmpd="sng">
            <a:solidFill>
              <a:srgbClr val="92AEBC"/>
            </a:solidFill>
            <a:prstDash val="solid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18FBDF6C-5EFD-4AE9-A7F3-A9B75ACB9CF5}"/>
              </a:ext>
            </a:extLst>
          </p:cNvPr>
          <p:cNvSpPr txBox="1"/>
          <p:nvPr/>
        </p:nvSpPr>
        <p:spPr>
          <a:xfrm>
            <a:off x="443754" y="932129"/>
            <a:ext cx="7359836" cy="707886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l"/>
            <a:r>
              <a:rPr lang="en-GB" sz="2000" b="0" i="0" u="none" strike="noStrike" baseline="0" dirty="0">
                <a:latin typeface="Arial" panose="020B0604020202020204" pitchFamily="34" charset="0"/>
                <a:cs typeface="Arial" panose="020B0604020202020204" pitchFamily="34" charset="0"/>
              </a:rPr>
              <a:t>For the remaining node, only the attribute </a:t>
            </a:r>
            <a:r>
              <a:rPr lang="en-GB" sz="2000" b="0" i="1" u="none" strike="noStrike" baseline="0" dirty="0">
                <a:latin typeface="Arial" panose="020B0604020202020204" pitchFamily="34" charset="0"/>
                <a:cs typeface="Arial" panose="020B0604020202020204" pitchFamily="34" charset="0"/>
              </a:rPr>
              <a:t>Height </a:t>
            </a:r>
            <a:r>
              <a:rPr lang="en-GB" sz="2000" b="0" i="0" u="none" strike="noStrike" baseline="0" dirty="0">
                <a:latin typeface="Arial" panose="020B0604020202020204" pitchFamily="34" charset="0"/>
                <a:cs typeface="Arial" panose="020B0604020202020204" pitchFamily="34" charset="0"/>
              </a:rPr>
              <a:t>is left with the</a:t>
            </a:r>
          </a:p>
          <a:p>
            <a:pPr algn="l"/>
            <a:r>
              <a:rPr lang="en-GB" sz="2000" b="0" i="0" u="none" strike="noStrike" baseline="0" dirty="0">
                <a:latin typeface="Arial" panose="020B0604020202020204" pitchFamily="34" charset="0"/>
                <a:cs typeface="Arial" panose="020B0604020202020204" pitchFamily="34" charset="0"/>
              </a:rPr>
              <a:t>remaining data table:</a:t>
            </a:r>
            <a:endParaRPr lang="en-GB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476C10E-21E6-487F-97A6-E0C8CE1F95D2}"/>
              </a:ext>
            </a:extLst>
          </p:cNvPr>
          <p:cNvSpPr txBox="1"/>
          <p:nvPr/>
        </p:nvSpPr>
        <p:spPr>
          <a:xfrm>
            <a:off x="358775" y="4491485"/>
            <a:ext cx="7359836" cy="40011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l"/>
            <a:r>
              <a:rPr lang="en-GB" sz="2000" b="0" i="0" u="none" strike="noStrike" baseline="0" dirty="0">
                <a:latin typeface="Arial" panose="020B0604020202020204" pitchFamily="34" charset="0"/>
                <a:cs typeface="Arial" panose="020B0604020202020204" pitchFamily="34" charset="0"/>
              </a:rPr>
              <a:t>Therefore the resulting decision tree is:</a:t>
            </a:r>
            <a:endParaRPr lang="en-GB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16913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61BBCE-379A-4C27-B7AD-5914BB3A9C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Final Decision Tree</a:t>
            </a:r>
            <a:endParaRPr lang="en-GB" dirty="0"/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F86D38C8-444A-436C-BBA3-D676C7744E44}"/>
              </a:ext>
            </a:extLst>
          </p:cNvPr>
          <p:cNvSpPr/>
          <p:nvPr/>
        </p:nvSpPr>
        <p:spPr>
          <a:xfrm>
            <a:off x="3427385" y="1099991"/>
            <a:ext cx="1575881" cy="340468"/>
          </a:xfrm>
          <a:prstGeom prst="roundRect">
            <a:avLst/>
          </a:prstGeom>
          <a:noFill/>
          <a:ln w="19050">
            <a:solidFill>
              <a:srgbClr val="92AEB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0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Weight</a:t>
            </a:r>
            <a:endParaRPr lang="en-GB" sz="2000" b="1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05E9CB6C-332D-4E4E-9868-3833523AACF1}"/>
              </a:ext>
            </a:extLst>
          </p:cNvPr>
          <p:cNvSpPr/>
          <p:nvPr/>
        </p:nvSpPr>
        <p:spPr>
          <a:xfrm>
            <a:off x="2084300" y="2288666"/>
            <a:ext cx="1162510" cy="340468"/>
          </a:xfrm>
          <a:prstGeom prst="roundRect">
            <a:avLst/>
          </a:prstGeom>
          <a:noFill/>
          <a:ln w="19050">
            <a:solidFill>
              <a:srgbClr val="92AEB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0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female</a:t>
            </a:r>
            <a:endParaRPr lang="en-GB" sz="200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A9F98EBB-ED9B-4A3F-A9DF-3ECC240228E1}"/>
              </a:ext>
            </a:extLst>
          </p:cNvPr>
          <p:cNvSpPr/>
          <p:nvPr/>
        </p:nvSpPr>
        <p:spPr>
          <a:xfrm>
            <a:off x="5129724" y="2288666"/>
            <a:ext cx="914399" cy="340468"/>
          </a:xfrm>
          <a:prstGeom prst="roundRect">
            <a:avLst/>
          </a:prstGeom>
          <a:noFill/>
          <a:ln w="19050">
            <a:solidFill>
              <a:srgbClr val="92AEB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male</a:t>
            </a:r>
            <a:endParaRPr lang="en-GB" sz="20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A74AE003-F435-4389-BF5B-B13288EED79A}"/>
              </a:ext>
            </a:extLst>
          </p:cNvPr>
          <p:cNvCxnSpPr>
            <a:cxnSpLocks/>
            <a:stCxn id="5" idx="2"/>
          </p:cNvCxnSpPr>
          <p:nvPr/>
        </p:nvCxnSpPr>
        <p:spPr>
          <a:xfrm flipH="1">
            <a:off x="4215325" y="1440459"/>
            <a:ext cx="1" cy="848207"/>
          </a:xfrm>
          <a:prstGeom prst="straightConnector1">
            <a:avLst/>
          </a:prstGeom>
          <a:ln w="19050" cap="rnd" cmpd="sng">
            <a:solidFill>
              <a:srgbClr val="92AEBC"/>
            </a:solidFill>
            <a:prstDash val="solid"/>
            <a:round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855D7796-1595-4C7B-82ED-E8CB9A3364A0}"/>
              </a:ext>
            </a:extLst>
          </p:cNvPr>
          <p:cNvCxnSpPr>
            <a:cxnSpLocks/>
            <a:stCxn id="5" idx="2"/>
            <a:endCxn id="6" idx="0"/>
          </p:cNvCxnSpPr>
          <p:nvPr/>
        </p:nvCxnSpPr>
        <p:spPr>
          <a:xfrm flipH="1">
            <a:off x="2665555" y="1440459"/>
            <a:ext cx="1549771" cy="848207"/>
          </a:xfrm>
          <a:prstGeom prst="straightConnector1">
            <a:avLst/>
          </a:prstGeom>
          <a:ln w="19050" cap="rnd" cmpd="sng">
            <a:solidFill>
              <a:srgbClr val="92AEBC"/>
            </a:solidFill>
            <a:prstDash val="solid"/>
            <a:round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EA9ADA8C-4186-4ABE-93A2-5618CA52786D}"/>
              </a:ext>
            </a:extLst>
          </p:cNvPr>
          <p:cNvCxnSpPr>
            <a:stCxn id="5" idx="2"/>
            <a:endCxn id="7" idx="0"/>
          </p:cNvCxnSpPr>
          <p:nvPr/>
        </p:nvCxnSpPr>
        <p:spPr>
          <a:xfrm>
            <a:off x="4215326" y="1440459"/>
            <a:ext cx="1371598" cy="848207"/>
          </a:xfrm>
          <a:prstGeom prst="straightConnector1">
            <a:avLst/>
          </a:prstGeom>
          <a:ln w="19050" cap="rnd" cmpd="sng">
            <a:solidFill>
              <a:srgbClr val="92AEBC"/>
            </a:solidFill>
            <a:prstDash val="solid"/>
            <a:round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1F9D90E3-CAB7-433D-9E57-D752F7EF8887}"/>
              </a:ext>
            </a:extLst>
          </p:cNvPr>
          <p:cNvSpPr txBox="1"/>
          <p:nvPr/>
        </p:nvSpPr>
        <p:spPr>
          <a:xfrm>
            <a:off x="3623988" y="1953498"/>
            <a:ext cx="783869" cy="307777"/>
          </a:xfrm>
          <a:prstGeom prst="rect">
            <a:avLst/>
          </a:prstGeom>
          <a:solidFill>
            <a:schemeClr val="bg1"/>
          </a:solidFill>
        </p:spPr>
        <p:txBody>
          <a:bodyPr wrap="none" lIns="0" tIns="0" rIns="0" bIns="0" rtlCol="0">
            <a:spAutoFit/>
          </a:bodyPr>
          <a:lstStyle/>
          <a:p>
            <a:pPr algn="l">
              <a:lnSpc>
                <a:spcPct val="100000"/>
              </a:lnSpc>
            </a:pPr>
            <a:r>
              <a:rPr lang="de-DE" sz="2000" b="0" dirty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ea typeface="Arial" panose="02000000000000000000" pitchFamily="2" charset="0"/>
                <a:cs typeface="Arial" panose="020B0604020202020204" pitchFamily="34" charset="0"/>
              </a:rPr>
              <a:t>normal</a:t>
            </a:r>
            <a:endParaRPr lang="en-GB" sz="2000" b="0" dirty="0">
              <a:solidFill>
                <a:schemeClr val="tx1">
                  <a:lumMod val="75000"/>
                </a:schemeClr>
              </a:solidFill>
              <a:latin typeface="Arial" panose="020B0604020202020204" pitchFamily="34" charset="0"/>
              <a:ea typeface="Arial" panose="02000000000000000000" pitchFamily="2" charset="0"/>
              <a:cs typeface="Arial" panose="020B0604020202020204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7DDE433-8D84-423A-8436-3E6FAC22D658}"/>
              </a:ext>
            </a:extLst>
          </p:cNvPr>
          <p:cNvSpPr txBox="1"/>
          <p:nvPr/>
        </p:nvSpPr>
        <p:spPr>
          <a:xfrm>
            <a:off x="5018453" y="1699580"/>
            <a:ext cx="485710" cy="307777"/>
          </a:xfrm>
          <a:prstGeom prst="rect">
            <a:avLst/>
          </a:prstGeom>
          <a:solidFill>
            <a:schemeClr val="bg1"/>
          </a:solidFill>
        </p:spPr>
        <p:txBody>
          <a:bodyPr wrap="none" lIns="0" tIns="0" rIns="0" bIns="0" rtlCol="0">
            <a:spAutoFit/>
          </a:bodyPr>
          <a:lstStyle/>
          <a:p>
            <a:pPr algn="l">
              <a:lnSpc>
                <a:spcPct val="100000"/>
              </a:lnSpc>
            </a:pPr>
            <a:r>
              <a:rPr lang="de-DE" sz="2000" b="0" dirty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ea typeface="Arial" panose="02000000000000000000" pitchFamily="2" charset="0"/>
                <a:cs typeface="Arial" panose="020B0604020202020204" pitchFamily="34" charset="0"/>
              </a:rPr>
              <a:t>high</a:t>
            </a:r>
            <a:endParaRPr lang="en-GB" sz="2000" b="0" dirty="0">
              <a:solidFill>
                <a:schemeClr val="tx1">
                  <a:lumMod val="75000"/>
                </a:schemeClr>
              </a:solidFill>
              <a:latin typeface="Arial" panose="020B0604020202020204" pitchFamily="34" charset="0"/>
              <a:ea typeface="Arial" panose="02000000000000000000" pitchFamily="2" charset="0"/>
              <a:cs typeface="Arial" panose="020B0604020202020204" pitchFamily="34" charset="0"/>
            </a:endParaRP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3ACAB139-19AA-44B0-8EC4-3EDCDC931CDE}"/>
              </a:ext>
            </a:extLst>
          </p:cNvPr>
          <p:cNvSpPr/>
          <p:nvPr/>
        </p:nvSpPr>
        <p:spPr>
          <a:xfrm>
            <a:off x="3427383" y="2301496"/>
            <a:ext cx="1575881" cy="340468"/>
          </a:xfrm>
          <a:prstGeom prst="roundRect">
            <a:avLst/>
          </a:prstGeom>
          <a:noFill/>
          <a:ln w="19050">
            <a:solidFill>
              <a:srgbClr val="92AEB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0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Long Hair</a:t>
            </a:r>
            <a:endParaRPr lang="en-GB" sz="2000" b="1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CFCD88BC-497A-4E1D-99A5-27F7CB246E8B}"/>
              </a:ext>
            </a:extLst>
          </p:cNvPr>
          <p:cNvCxnSpPr>
            <a:cxnSpLocks/>
          </p:cNvCxnSpPr>
          <p:nvPr/>
        </p:nvCxnSpPr>
        <p:spPr>
          <a:xfrm flipH="1">
            <a:off x="2533695" y="2654794"/>
            <a:ext cx="1549771" cy="848207"/>
          </a:xfrm>
          <a:prstGeom prst="straightConnector1">
            <a:avLst/>
          </a:prstGeom>
          <a:ln w="19050" cap="rnd" cmpd="sng">
            <a:solidFill>
              <a:srgbClr val="92AEBC"/>
            </a:solidFill>
            <a:prstDash val="solid"/>
            <a:round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B4FCA229-A4FD-44ED-8FA0-CE70031DE4C3}"/>
              </a:ext>
            </a:extLst>
          </p:cNvPr>
          <p:cNvCxnSpPr/>
          <p:nvPr/>
        </p:nvCxnSpPr>
        <p:spPr>
          <a:xfrm>
            <a:off x="4086831" y="2654794"/>
            <a:ext cx="1371598" cy="848207"/>
          </a:xfrm>
          <a:prstGeom prst="straightConnector1">
            <a:avLst/>
          </a:prstGeom>
          <a:ln w="19050" cap="rnd" cmpd="sng">
            <a:solidFill>
              <a:srgbClr val="92AEBC"/>
            </a:solidFill>
            <a:prstDash val="solid"/>
            <a:round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>
            <a:extLst>
              <a:ext uri="{FF2B5EF4-FFF2-40B4-BE49-F238E27FC236}">
                <a16:creationId xmlns:a16="http://schemas.microsoft.com/office/drawing/2014/main" id="{29E1EB49-24D7-49BC-9193-A6C600BAD6AD}"/>
              </a:ext>
            </a:extLst>
          </p:cNvPr>
          <p:cNvSpPr txBox="1"/>
          <p:nvPr/>
        </p:nvSpPr>
        <p:spPr>
          <a:xfrm>
            <a:off x="2956203" y="1675637"/>
            <a:ext cx="386324" cy="307777"/>
          </a:xfrm>
          <a:prstGeom prst="rect">
            <a:avLst/>
          </a:prstGeom>
          <a:solidFill>
            <a:schemeClr val="bg1"/>
          </a:solidFill>
        </p:spPr>
        <p:txBody>
          <a:bodyPr wrap="none" lIns="0" tIns="0" rIns="0" bIns="0" rtlCol="0">
            <a:spAutoFit/>
          </a:bodyPr>
          <a:lstStyle/>
          <a:p>
            <a:pPr algn="l">
              <a:lnSpc>
                <a:spcPct val="100000"/>
              </a:lnSpc>
            </a:pPr>
            <a:r>
              <a:rPr lang="de-DE" sz="2000" b="0" dirty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ea typeface="Arial" panose="02000000000000000000" pitchFamily="2" charset="0"/>
                <a:cs typeface="Arial" panose="020B0604020202020204" pitchFamily="34" charset="0"/>
              </a:rPr>
              <a:t>low</a:t>
            </a:r>
            <a:endParaRPr lang="en-GB" sz="2000" b="0" dirty="0">
              <a:solidFill>
                <a:schemeClr val="tx1">
                  <a:lumMod val="75000"/>
                </a:schemeClr>
              </a:solidFill>
              <a:latin typeface="Arial" panose="020B0604020202020204" pitchFamily="34" charset="0"/>
              <a:ea typeface="Arial" panose="02000000000000000000" pitchFamily="2" charset="0"/>
              <a:cs typeface="Arial" panose="020B0604020202020204" pitchFamily="34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B23B2F9E-A9BF-45C7-9927-AD33744065C6}"/>
              </a:ext>
            </a:extLst>
          </p:cNvPr>
          <p:cNvSpPr txBox="1"/>
          <p:nvPr/>
        </p:nvSpPr>
        <p:spPr>
          <a:xfrm>
            <a:off x="2574259" y="2925008"/>
            <a:ext cx="399148" cy="307777"/>
          </a:xfrm>
          <a:prstGeom prst="rect">
            <a:avLst/>
          </a:prstGeom>
          <a:solidFill>
            <a:schemeClr val="bg1"/>
          </a:solidFill>
        </p:spPr>
        <p:txBody>
          <a:bodyPr wrap="none" lIns="0" tIns="0" rIns="0" bIns="0" rtlCol="0">
            <a:spAutoFit/>
          </a:bodyPr>
          <a:lstStyle/>
          <a:p>
            <a:pPr algn="l">
              <a:lnSpc>
                <a:spcPct val="100000"/>
              </a:lnSpc>
            </a:pPr>
            <a:r>
              <a:rPr lang="de-DE" sz="2000" b="0" dirty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ea typeface="Arial" panose="02000000000000000000" pitchFamily="2" charset="0"/>
                <a:cs typeface="Arial" panose="020B0604020202020204" pitchFamily="34" charset="0"/>
              </a:rPr>
              <a:t>yes</a:t>
            </a:r>
            <a:endParaRPr lang="en-GB" sz="2000" b="0" dirty="0">
              <a:solidFill>
                <a:schemeClr val="tx1">
                  <a:lumMod val="75000"/>
                </a:schemeClr>
              </a:solidFill>
              <a:latin typeface="Arial" panose="020B0604020202020204" pitchFamily="34" charset="0"/>
              <a:ea typeface="Arial" panose="02000000000000000000" pitchFamily="2" charset="0"/>
              <a:cs typeface="Arial" panose="020B0604020202020204" pitchFamily="34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EE2445FF-9713-482C-8437-F4719DDBF439}"/>
              </a:ext>
            </a:extLst>
          </p:cNvPr>
          <p:cNvSpPr txBox="1"/>
          <p:nvPr/>
        </p:nvSpPr>
        <p:spPr>
          <a:xfrm>
            <a:off x="4992570" y="2773921"/>
            <a:ext cx="285335" cy="307777"/>
          </a:xfrm>
          <a:prstGeom prst="rect">
            <a:avLst/>
          </a:prstGeom>
          <a:solidFill>
            <a:schemeClr val="bg1"/>
          </a:solidFill>
        </p:spPr>
        <p:txBody>
          <a:bodyPr wrap="none" lIns="0" tIns="0" rIns="0" bIns="0" rtlCol="0">
            <a:spAutoFit/>
          </a:bodyPr>
          <a:lstStyle/>
          <a:p>
            <a:pPr algn="l">
              <a:lnSpc>
                <a:spcPct val="100000"/>
              </a:lnSpc>
            </a:pPr>
            <a:r>
              <a:rPr lang="de-DE" sz="2000" dirty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ea typeface="Arial" panose="02000000000000000000" pitchFamily="2" charset="0"/>
                <a:cs typeface="Arial" panose="020B0604020202020204" pitchFamily="34" charset="0"/>
              </a:rPr>
              <a:t>n</a:t>
            </a:r>
            <a:r>
              <a:rPr lang="de-DE" sz="2000" b="0" dirty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ea typeface="Arial" panose="02000000000000000000" pitchFamily="2" charset="0"/>
                <a:cs typeface="Arial" panose="020B0604020202020204" pitchFamily="34" charset="0"/>
              </a:rPr>
              <a:t>o</a:t>
            </a:r>
            <a:endParaRPr lang="en-GB" sz="2000" b="0" dirty="0">
              <a:solidFill>
                <a:schemeClr val="tx1">
                  <a:lumMod val="75000"/>
                </a:schemeClr>
              </a:solidFill>
              <a:latin typeface="Arial" panose="020B0604020202020204" pitchFamily="34" charset="0"/>
              <a:ea typeface="Arial" panose="02000000000000000000" pitchFamily="2" charset="0"/>
              <a:cs typeface="Arial" panose="020B0604020202020204" pitchFamily="34" charset="0"/>
            </a:endParaRPr>
          </a:p>
        </p:txBody>
      </p:sp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id="{B12DA877-3BE2-4F5C-9BDF-0B1313B84FA9}"/>
              </a:ext>
            </a:extLst>
          </p:cNvPr>
          <p:cNvSpPr/>
          <p:nvPr/>
        </p:nvSpPr>
        <p:spPr>
          <a:xfrm>
            <a:off x="2004876" y="3500992"/>
            <a:ext cx="1162510" cy="340468"/>
          </a:xfrm>
          <a:prstGeom prst="roundRect">
            <a:avLst/>
          </a:prstGeom>
          <a:noFill/>
          <a:ln w="19050">
            <a:solidFill>
              <a:srgbClr val="92AEB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0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female</a:t>
            </a:r>
            <a:endParaRPr lang="en-GB" sz="200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F48BEFE2-47E9-4FF9-9873-C2C7D9AFB96C}"/>
              </a:ext>
            </a:extLst>
          </p:cNvPr>
          <p:cNvSpPr/>
          <p:nvPr/>
        </p:nvSpPr>
        <p:spPr>
          <a:xfrm>
            <a:off x="4798983" y="3503001"/>
            <a:ext cx="1575881" cy="340468"/>
          </a:xfrm>
          <a:prstGeom prst="roundRect">
            <a:avLst/>
          </a:prstGeom>
          <a:noFill/>
          <a:ln w="19050">
            <a:solidFill>
              <a:srgbClr val="92AEB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0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Height</a:t>
            </a:r>
            <a:endParaRPr lang="en-GB" sz="2000" b="1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2A762314-DCD0-47AE-ACC8-D7956AAF8CB9}"/>
              </a:ext>
            </a:extLst>
          </p:cNvPr>
          <p:cNvCxnSpPr>
            <a:cxnSpLocks/>
          </p:cNvCxnSpPr>
          <p:nvPr/>
        </p:nvCxnSpPr>
        <p:spPr>
          <a:xfrm flipH="1">
            <a:off x="5679225" y="3875861"/>
            <a:ext cx="1" cy="848207"/>
          </a:xfrm>
          <a:prstGeom prst="straightConnector1">
            <a:avLst/>
          </a:prstGeom>
          <a:ln w="19050" cap="rnd" cmpd="sng">
            <a:solidFill>
              <a:srgbClr val="92AEBC"/>
            </a:solidFill>
            <a:prstDash val="solid"/>
            <a:round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E830E50D-11C2-43A7-903A-68D9921BB154}"/>
              </a:ext>
            </a:extLst>
          </p:cNvPr>
          <p:cNvCxnSpPr>
            <a:cxnSpLocks/>
          </p:cNvCxnSpPr>
          <p:nvPr/>
        </p:nvCxnSpPr>
        <p:spPr>
          <a:xfrm flipH="1">
            <a:off x="4129455" y="3875861"/>
            <a:ext cx="1549771" cy="848207"/>
          </a:xfrm>
          <a:prstGeom prst="straightConnector1">
            <a:avLst/>
          </a:prstGeom>
          <a:ln w="19050" cap="rnd" cmpd="sng">
            <a:solidFill>
              <a:srgbClr val="92AEBC"/>
            </a:solidFill>
            <a:prstDash val="solid"/>
            <a:round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8CA1463F-7C59-492D-9665-0A1854D6AE03}"/>
              </a:ext>
            </a:extLst>
          </p:cNvPr>
          <p:cNvCxnSpPr/>
          <p:nvPr/>
        </p:nvCxnSpPr>
        <p:spPr>
          <a:xfrm>
            <a:off x="5679226" y="3875861"/>
            <a:ext cx="1371598" cy="848207"/>
          </a:xfrm>
          <a:prstGeom prst="straightConnector1">
            <a:avLst/>
          </a:prstGeom>
          <a:ln w="19050" cap="rnd" cmpd="sng">
            <a:solidFill>
              <a:srgbClr val="92AEBC"/>
            </a:solidFill>
            <a:prstDash val="solid"/>
            <a:round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4BCB8205-2B0D-475C-9BE7-3F5227E683CF}"/>
              </a:ext>
            </a:extLst>
          </p:cNvPr>
          <p:cNvSpPr/>
          <p:nvPr/>
        </p:nvSpPr>
        <p:spPr>
          <a:xfrm>
            <a:off x="6720960" y="4756460"/>
            <a:ext cx="914399" cy="340468"/>
          </a:xfrm>
          <a:prstGeom prst="roundRect">
            <a:avLst/>
          </a:prstGeom>
          <a:noFill/>
          <a:ln w="19050">
            <a:solidFill>
              <a:srgbClr val="92AEB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male</a:t>
            </a:r>
            <a:endParaRPr lang="en-GB" sz="20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FEC18DC2-DE94-4CE7-8B0E-426AE3EDBC72}"/>
              </a:ext>
            </a:extLst>
          </p:cNvPr>
          <p:cNvSpPr/>
          <p:nvPr/>
        </p:nvSpPr>
        <p:spPr>
          <a:xfrm>
            <a:off x="5222026" y="4724068"/>
            <a:ext cx="914399" cy="340468"/>
          </a:xfrm>
          <a:prstGeom prst="roundRect">
            <a:avLst/>
          </a:prstGeom>
          <a:noFill/>
          <a:ln w="19050">
            <a:solidFill>
              <a:srgbClr val="92AEB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?</a:t>
            </a:r>
            <a:endParaRPr lang="en-GB" sz="20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30" name="Rectangle: Rounded Corners 29">
            <a:extLst>
              <a:ext uri="{FF2B5EF4-FFF2-40B4-BE49-F238E27FC236}">
                <a16:creationId xmlns:a16="http://schemas.microsoft.com/office/drawing/2014/main" id="{2DF2CF10-CB67-47C2-B98F-BE7B3D2B819D}"/>
              </a:ext>
            </a:extLst>
          </p:cNvPr>
          <p:cNvSpPr/>
          <p:nvPr/>
        </p:nvSpPr>
        <p:spPr>
          <a:xfrm>
            <a:off x="3722763" y="4724068"/>
            <a:ext cx="914399" cy="340468"/>
          </a:xfrm>
          <a:prstGeom prst="roundRect">
            <a:avLst/>
          </a:prstGeom>
          <a:noFill/>
          <a:ln w="19050">
            <a:solidFill>
              <a:srgbClr val="92AEB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?</a:t>
            </a:r>
            <a:endParaRPr lang="en-GB" sz="20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2D6596C1-81B5-4A8D-8B9A-845921E9159E}"/>
              </a:ext>
            </a:extLst>
          </p:cNvPr>
          <p:cNvSpPr txBox="1"/>
          <p:nvPr/>
        </p:nvSpPr>
        <p:spPr>
          <a:xfrm>
            <a:off x="4338477" y="4042668"/>
            <a:ext cx="569067" cy="307777"/>
          </a:xfrm>
          <a:prstGeom prst="rect">
            <a:avLst/>
          </a:prstGeom>
          <a:solidFill>
            <a:schemeClr val="bg1"/>
          </a:solidFill>
        </p:spPr>
        <p:txBody>
          <a:bodyPr wrap="none" lIns="0" tIns="0" rIns="0" bIns="0" rtlCol="0">
            <a:spAutoFit/>
          </a:bodyPr>
          <a:lstStyle/>
          <a:p>
            <a:pPr algn="l">
              <a:lnSpc>
                <a:spcPct val="100000"/>
              </a:lnSpc>
            </a:pPr>
            <a:r>
              <a:rPr lang="de-DE" sz="2000" b="0" dirty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ea typeface="Arial" panose="02000000000000000000" pitchFamily="2" charset="0"/>
                <a:cs typeface="Arial" panose="020B0604020202020204" pitchFamily="34" charset="0"/>
              </a:rPr>
              <a:t>short</a:t>
            </a:r>
            <a:endParaRPr lang="en-GB" sz="2000" b="0" dirty="0">
              <a:solidFill>
                <a:schemeClr val="tx1">
                  <a:lumMod val="75000"/>
                </a:schemeClr>
              </a:solidFill>
              <a:latin typeface="Arial" panose="020B0604020202020204" pitchFamily="34" charset="0"/>
              <a:ea typeface="Arial" panose="02000000000000000000" pitchFamily="2" charset="0"/>
              <a:cs typeface="Arial" panose="020B0604020202020204" pitchFamily="34" charset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D166A8DC-054C-49C2-B5A9-95C244C8A870}"/>
              </a:ext>
            </a:extLst>
          </p:cNvPr>
          <p:cNvSpPr txBox="1"/>
          <p:nvPr/>
        </p:nvSpPr>
        <p:spPr>
          <a:xfrm>
            <a:off x="5277905" y="4189861"/>
            <a:ext cx="912109" cy="307777"/>
          </a:xfrm>
          <a:prstGeom prst="rect">
            <a:avLst/>
          </a:prstGeom>
          <a:solidFill>
            <a:schemeClr val="bg1"/>
          </a:solidFill>
        </p:spPr>
        <p:txBody>
          <a:bodyPr wrap="none" lIns="0" tIns="0" rIns="0" bIns="0" rtlCol="0">
            <a:spAutoFit/>
          </a:bodyPr>
          <a:lstStyle/>
          <a:p>
            <a:pPr algn="l">
              <a:lnSpc>
                <a:spcPct val="100000"/>
              </a:lnSpc>
            </a:pPr>
            <a:r>
              <a:rPr lang="de-DE" sz="2000" b="0" dirty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ea typeface="Arial" panose="02000000000000000000" pitchFamily="2" charset="0"/>
                <a:cs typeface="Arial" panose="020B0604020202020204" pitchFamily="34" charset="0"/>
              </a:rPr>
              <a:t>medium</a:t>
            </a:r>
            <a:endParaRPr lang="en-GB" sz="2000" b="0" dirty="0">
              <a:solidFill>
                <a:schemeClr val="tx1">
                  <a:lumMod val="75000"/>
                </a:schemeClr>
              </a:solidFill>
              <a:latin typeface="Arial" panose="020B0604020202020204" pitchFamily="34" charset="0"/>
              <a:ea typeface="Arial" panose="02000000000000000000" pitchFamily="2" charset="0"/>
              <a:cs typeface="Arial" panose="020B0604020202020204" pitchFamily="34" charset="0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4B3D6398-E5FC-4F06-8EA5-0A5A162E07A9}"/>
              </a:ext>
            </a:extLst>
          </p:cNvPr>
          <p:cNvSpPr txBox="1"/>
          <p:nvPr/>
        </p:nvSpPr>
        <p:spPr>
          <a:xfrm>
            <a:off x="6365025" y="3992741"/>
            <a:ext cx="328616" cy="307777"/>
          </a:xfrm>
          <a:prstGeom prst="rect">
            <a:avLst/>
          </a:prstGeom>
          <a:solidFill>
            <a:schemeClr val="bg1"/>
          </a:solidFill>
        </p:spPr>
        <p:txBody>
          <a:bodyPr wrap="none" lIns="0" tIns="0" rIns="0" bIns="0" rtlCol="0">
            <a:spAutoFit/>
          </a:bodyPr>
          <a:lstStyle/>
          <a:p>
            <a:pPr algn="l">
              <a:lnSpc>
                <a:spcPct val="100000"/>
              </a:lnSpc>
            </a:pPr>
            <a:r>
              <a:rPr lang="de-DE" sz="2000" b="0" dirty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ea typeface="Arial" panose="02000000000000000000" pitchFamily="2" charset="0"/>
                <a:cs typeface="Arial" panose="020B0604020202020204" pitchFamily="34" charset="0"/>
              </a:rPr>
              <a:t>tall</a:t>
            </a:r>
            <a:endParaRPr lang="en-GB" sz="2000" b="0" dirty="0">
              <a:solidFill>
                <a:schemeClr val="tx1">
                  <a:lumMod val="75000"/>
                </a:schemeClr>
              </a:solidFill>
              <a:latin typeface="Arial" panose="020B0604020202020204" pitchFamily="34" charset="0"/>
              <a:ea typeface="Arial" panose="02000000000000000000" pitchFamily="2" charset="0"/>
              <a:cs typeface="Arial" panose="020B0604020202020204" pitchFamily="34" charset="0"/>
            </a:endParaRPr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15C29056-5AFA-7949-831A-3EC086771171}" type="slidenum">
              <a:rPr lang="de-DE" smtClean="0"/>
              <a:pPr/>
              <a:t>45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595847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Other Evaluation Measures from Information Theory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15C29056-5AFA-7949-831A-3EC086771171}" type="slidenum">
              <a:rPr lang="de-DE" smtClean="0"/>
              <a:pPr/>
              <a:t>46</a:t>
            </a:fld>
            <a:endParaRPr lang="de-DE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>
          <a:xfrm>
            <a:off x="360000" y="900000"/>
            <a:ext cx="8378825" cy="4438482"/>
          </a:xfrm>
        </p:spPr>
        <p:txBody>
          <a:bodyPr/>
          <a:lstStyle/>
          <a:p>
            <a:pPr algn="l"/>
            <a:r>
              <a:rPr lang="en-US" sz="2000" b="1" dirty="0"/>
              <a:t>Problem: </a:t>
            </a:r>
            <a:r>
              <a:rPr lang="en-US" sz="2000" dirty="0"/>
              <a:t>Information Gain favors attributes with many unique values, i.e</a:t>
            </a:r>
            <a:r>
              <a:rPr lang="en-US" dirty="0"/>
              <a:t>. </a:t>
            </a:r>
            <a:r>
              <a:rPr lang="en-GB" b="0" i="0" u="none" strike="noStrike" baseline="0" dirty="0"/>
              <a:t>of two attributes having about the same information content it tends to select the one having more values.</a:t>
            </a:r>
          </a:p>
          <a:p>
            <a:pPr algn="l"/>
            <a:endParaRPr lang="en-US" sz="900" dirty="0"/>
          </a:p>
          <a:p>
            <a:r>
              <a:rPr lang="en-GB" dirty="0"/>
              <a:t>What happens if we use a unique ID attribute for the splits?</a:t>
            </a:r>
          </a:p>
          <a:p>
            <a:pPr lvl="1"/>
            <a:r>
              <a:rPr lang="en-GB" sz="1600" dirty="0"/>
              <a:t>The information gain is maximized for the ID feature</a:t>
            </a:r>
          </a:p>
          <a:p>
            <a:pPr lvl="1"/>
            <a:r>
              <a:rPr lang="en-GB" sz="1600" dirty="0"/>
              <a:t>Each ID results in its own branch (one split per value/object)</a:t>
            </a:r>
          </a:p>
          <a:p>
            <a:pPr lvl="1"/>
            <a:r>
              <a:rPr lang="en-GB" sz="1600" dirty="0">
                <a:solidFill>
                  <a:srgbClr val="002A51"/>
                </a:solidFill>
              </a:rPr>
              <a:t>In most application this result is useless</a:t>
            </a:r>
          </a:p>
          <a:p>
            <a:endParaRPr lang="en-GB" sz="900" dirty="0"/>
          </a:p>
          <a:p>
            <a:r>
              <a:rPr lang="en-GB" b="1" dirty="0"/>
              <a:t>Solutions</a:t>
            </a:r>
          </a:p>
          <a:p>
            <a:pPr lvl="1"/>
            <a:r>
              <a:rPr lang="en-GB" sz="1800" dirty="0"/>
              <a:t>Gain Ratio</a:t>
            </a:r>
          </a:p>
          <a:p>
            <a:pPr lvl="1"/>
            <a:r>
              <a:rPr lang="en-GB" sz="1800" dirty="0"/>
              <a:t>Gini Index</a:t>
            </a:r>
            <a:endParaRPr lang="en-US" sz="18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9332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Gain Ratio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15C29056-5AFA-7949-831A-3EC086771171}" type="slidenum">
              <a:rPr lang="de-DE" smtClean="0"/>
              <a:pPr/>
              <a:t>47</a:t>
            </a:fld>
            <a:endParaRPr lang="de-DE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 Placeholder 3"/>
              <p:cNvSpPr>
                <a:spLocks noGrp="1"/>
              </p:cNvSpPr>
              <p:nvPr>
                <p:ph type="body" sz="quarter" idx="14"/>
              </p:nvPr>
            </p:nvSpPr>
            <p:spPr/>
            <p:txBody>
              <a:bodyPr/>
              <a:lstStyle/>
              <a:p>
                <a:r>
                  <a:rPr lang="en-GB" b="1" dirty="0"/>
                  <a:t>Normalization</a:t>
                </a:r>
                <a:r>
                  <a:rPr lang="en-GB" dirty="0"/>
                  <a:t> removes this bias towards </a:t>
                </a:r>
                <a:r>
                  <a:rPr lang="en-US" sz="2000" dirty="0"/>
                  <a:t>attributes with many values </a:t>
                </a:r>
              </a:p>
              <a:p>
                <a:endParaRPr lang="en-US" sz="900" dirty="0"/>
              </a:p>
              <a:p>
                <a:r>
                  <a:rPr lang="en-GB" dirty="0"/>
                  <a:t>Compute the </a:t>
                </a:r>
                <a:r>
                  <a:rPr lang="en-GB" b="1" dirty="0"/>
                  <a:t>split information</a:t>
                </a:r>
              </a:p>
              <a:p>
                <a:pPr marL="635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𝑆</m:t>
                          </m:r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en-DE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𝒟</m:t>
                          </m:r>
                        </m:sub>
                      </m:sSub>
                      <m:d>
                        <m:d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𝐴</m:t>
                          </m:r>
                        </m:e>
                      </m:d>
                      <m:r>
                        <a:rPr lang="en-GB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GB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DE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  <m:r>
                            <a:rPr lang="en-DE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∈</m:t>
                          </m:r>
                          <m:r>
                            <a:rPr lang="en-GB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𝑑𝑜𝑚</m:t>
                          </m:r>
                          <m:d>
                            <m:dPr>
                              <m:ctrlPr>
                                <a:rPr lang="en-GB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𝐴</m:t>
                              </m:r>
                            </m:e>
                          </m:d>
                        </m:sub>
                        <m:sup/>
                        <m:e>
                          <m:f>
                            <m:fPr>
                              <m:ctrlPr>
                                <a:rPr lang="en-DE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d>
                                <m:dPr>
                                  <m:begChr m:val="|"/>
                                  <m:endChr m:val="|"/>
                                  <m:ctrlPr>
                                    <a:rPr lang="en-DE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GB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DE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𝒟</m:t>
                                      </m:r>
                                    </m:e>
                                    <m:sub>
                                      <m:r>
                                        <a:rPr lang="en-GB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𝐴</m:t>
                                      </m:r>
                                      <m:r>
                                        <a:rPr lang="en-GB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=</m:t>
                                      </m:r>
                                      <m:r>
                                        <a:rPr lang="en-GB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𝑎</m:t>
                                      </m:r>
                                    </m:sub>
                                  </m:sSub>
                                </m:e>
                              </m:d>
                            </m:num>
                            <m:den>
                              <m:d>
                                <m:dPr>
                                  <m:begChr m:val="|"/>
                                  <m:endChr m:val="|"/>
                                  <m:ctrlPr>
                                    <a:rPr lang="en-DE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DE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𝒟</m:t>
                                  </m:r>
                                </m:e>
                              </m:d>
                            </m:den>
                          </m:f>
                        </m:e>
                      </m:nary>
                      <m:r>
                        <a:rPr lang="en-GB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GB">
                          <a:latin typeface="Cambria Math" panose="02040503050406030204" pitchFamily="18" charset="0"/>
                        </a:rPr>
                        <m:t>log</m:t>
                      </m:r>
                      <m:f>
                        <m:fPr>
                          <m:ctrlPr>
                            <a:rPr lang="en-DE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d>
                            <m:dPr>
                              <m:begChr m:val="|"/>
                              <m:endChr m:val="|"/>
                              <m:ctrlPr>
                                <a:rPr lang="en-DE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GB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DE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𝒟</m:t>
                                  </m:r>
                                </m:e>
                                <m:sub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𝐴</m:t>
                                  </m:r>
                                  <m:r>
                                    <a:rPr lang="en-GB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=</m:t>
                                  </m:r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𝑎</m:t>
                                  </m:r>
                                </m:sub>
                              </m:sSub>
                            </m:e>
                          </m:d>
                        </m:num>
                        <m:den>
                          <m:d>
                            <m:dPr>
                              <m:begChr m:val="|"/>
                              <m:endChr m:val="|"/>
                              <m:ctrlPr>
                                <a:rPr lang="en-DE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DE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𝒟</m:t>
                              </m:r>
                            </m:e>
                          </m:d>
                        </m:den>
                      </m:f>
                    </m:oMath>
                  </m:oMathPara>
                </a14:m>
                <a:endParaRPr lang="en-US" dirty="0"/>
              </a:p>
              <a:p>
                <a:pPr marL="6350" indent="0">
                  <a:buNone/>
                </a:pPr>
                <a:endParaRPr lang="en-US" sz="900" dirty="0"/>
              </a:p>
              <a:p>
                <a:r>
                  <a:rPr lang="en-GB" dirty="0"/>
                  <a:t>Normalize information gain with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  <m:r>
                          <a:rPr lang="en-GB" i="1"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en-DE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𝒟</m:t>
                        </m:r>
                      </m:sub>
                    </m:sSub>
                    <m:d>
                      <m:d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𝐴</m:t>
                        </m:r>
                      </m:e>
                    </m:d>
                    <m:r>
                      <a:rPr lang="en-GB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GB" dirty="0"/>
                  <a:t>to obtain the </a:t>
                </a:r>
                <a:r>
                  <a:rPr lang="en-GB" b="1" dirty="0"/>
                  <a:t>gain ratio </a:t>
                </a:r>
                <a:r>
                  <a:rPr lang="en-GB" dirty="0"/>
                  <a:t>for a given split</a:t>
                </a:r>
              </a:p>
              <a:p>
                <a:pPr marL="6350" indent="0">
                  <a:buNone/>
                </a:pPr>
                <a:endParaRPr lang="en-GB" b="0" i="1" dirty="0">
                  <a:latin typeface="Cambria Math" panose="02040503050406030204" pitchFamily="18" charset="0"/>
                </a:endParaRPr>
              </a:p>
              <a:p>
                <a:pPr marL="635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𝐺</m:t>
                      </m:r>
                      <m:sSub>
                        <m:sSub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en-DE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𝒟</m:t>
                          </m:r>
                        </m:sub>
                      </m:sSub>
                      <m:d>
                        <m:d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DE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𝒞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 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𝐴</m:t>
                          </m:r>
                        </m:e>
                      </m:d>
                      <m:r>
                        <a:rPr lang="en-GB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 </m:t>
                      </m:r>
                      <m:box>
                        <m:boxPr>
                          <m:ctrlPr>
                            <a:rPr lang="en-DE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boxPr>
                        <m:e>
                          <m:argPr>
                            <m:argSz m:val="-1"/>
                          </m:argPr>
                          <m:f>
                            <m:fPr>
                              <m:ctrlPr>
                                <a:rPr lang="en-DE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en-GB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GB" i="1">
                                      <a:latin typeface="Cambria Math" panose="02040503050406030204" pitchFamily="18" charset="0"/>
                                    </a:rPr>
                                    <m:t>𝐼</m:t>
                                  </m:r>
                                </m:e>
                                <m:sub>
                                  <m:r>
                                    <a:rPr lang="en-DE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𝒟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en-GB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DE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𝒞</m:t>
                                  </m:r>
                                  <m:r>
                                    <a:rPr lang="en-GB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, </m:t>
                                  </m:r>
                                  <m:r>
                                    <a:rPr lang="en-GB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𝐴</m:t>
                                  </m:r>
                                </m:e>
                              </m:d>
                            </m:num>
                            <m:den>
                              <m:sSub>
                                <m:sSubPr>
                                  <m:ctrlPr>
                                    <a:rPr lang="en-GB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GB" i="1">
                                      <a:latin typeface="Cambria Math" panose="02040503050406030204" pitchFamily="18" charset="0"/>
                                    </a:rPr>
                                    <m:t>𝑆𝐼</m:t>
                                  </m:r>
                                </m:e>
                                <m:sub>
                                  <m:r>
                                    <a:rPr lang="en-DE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𝒟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en-GB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GB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𝐴</m:t>
                                  </m:r>
                                </m:e>
                              </m:d>
                            </m:den>
                          </m:f>
                        </m:e>
                      </m:box>
                    </m:oMath>
                  </m:oMathPara>
                </a14:m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4" name="Text Placeholder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4"/>
              </p:nvPr>
            </p:nvSpPr>
            <p:spPr>
              <a:blipFill>
                <a:blip r:embed="rId2"/>
                <a:stretch>
                  <a:fillRect l="-1818" t="-212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Speech Bubble: Rectangle with Corners Rounded 6">
            <a:extLst>
              <a:ext uri="{FF2B5EF4-FFF2-40B4-BE49-F238E27FC236}">
                <a16:creationId xmlns:a16="http://schemas.microsoft.com/office/drawing/2014/main" id="{07FC390B-DB93-422F-98DC-AFBEAB6F4C2C}"/>
              </a:ext>
            </a:extLst>
          </p:cNvPr>
          <p:cNvSpPr/>
          <p:nvPr/>
        </p:nvSpPr>
        <p:spPr>
          <a:xfrm>
            <a:off x="5960411" y="3633020"/>
            <a:ext cx="1216957" cy="453416"/>
          </a:xfrm>
          <a:prstGeom prst="wedgeRoundRectCallout">
            <a:avLst>
              <a:gd name="adj1" fmla="val -72057"/>
              <a:gd name="adj2" fmla="val 40352"/>
              <a:gd name="adj3" fmla="val 16667"/>
            </a:avLst>
          </a:prstGeom>
          <a:solidFill>
            <a:schemeClr val="bg1"/>
          </a:solidFill>
          <a:ln w="19050">
            <a:solidFill>
              <a:srgbClr val="92AEB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400" dirty="0">
                <a:ln w="0"/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Information Gain</a:t>
            </a:r>
            <a:endParaRPr lang="en-GB" sz="1400" dirty="0">
              <a:ln w="0"/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Speech Bubble: Rectangle with Corners Rounded 8">
            <a:extLst>
              <a:ext uri="{FF2B5EF4-FFF2-40B4-BE49-F238E27FC236}">
                <a16:creationId xmlns:a16="http://schemas.microsoft.com/office/drawing/2014/main" id="{DA220056-9B2F-4892-8EAD-82D97F4E61E7}"/>
              </a:ext>
            </a:extLst>
          </p:cNvPr>
          <p:cNvSpPr/>
          <p:nvPr/>
        </p:nvSpPr>
        <p:spPr>
          <a:xfrm>
            <a:off x="4872319" y="4739588"/>
            <a:ext cx="1600669" cy="510191"/>
          </a:xfrm>
          <a:prstGeom prst="wedgeRoundRectCallout">
            <a:avLst>
              <a:gd name="adj1" fmla="val -19745"/>
              <a:gd name="adj2" fmla="val -98435"/>
              <a:gd name="adj3" fmla="val 16667"/>
            </a:avLst>
          </a:prstGeom>
          <a:solidFill>
            <a:schemeClr val="bg1"/>
          </a:solidFill>
          <a:ln w="19050">
            <a:solidFill>
              <a:srgbClr val="92AEB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400" dirty="0">
                <a:ln w="0"/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Normalization by Split Information</a:t>
            </a:r>
            <a:endParaRPr lang="en-GB" sz="1400" dirty="0">
              <a:ln w="0"/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Speech Bubble: Rectangle with Corners Rounded 10">
                <a:extLst>
                  <a:ext uri="{FF2B5EF4-FFF2-40B4-BE49-F238E27FC236}">
                    <a16:creationId xmlns:a16="http://schemas.microsoft.com/office/drawing/2014/main" id="{4BBD14B3-5F66-4F86-A3E3-3B881A01FD80}"/>
                  </a:ext>
                </a:extLst>
              </p:cNvPr>
              <p:cNvSpPr/>
              <p:nvPr/>
            </p:nvSpPr>
            <p:spPr>
              <a:xfrm>
                <a:off x="7225556" y="1646816"/>
                <a:ext cx="1407456" cy="787101"/>
              </a:xfrm>
              <a:prstGeom prst="wedgeRoundRectCallout">
                <a:avLst>
                  <a:gd name="adj1" fmla="val -80108"/>
                  <a:gd name="adj2" fmla="val 17053"/>
                  <a:gd name="adj3" fmla="val 16667"/>
                </a:avLst>
              </a:prstGeom>
              <a:solidFill>
                <a:schemeClr val="bg1"/>
              </a:solidFill>
              <a:ln w="19050">
                <a:solidFill>
                  <a:srgbClr val="92AEB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de-DE" sz="1400" dirty="0" smtClean="0">
                    <a:ln w="0"/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cs typeface="Arial" panose="020B0604020202020204" pitchFamily="34" charset="0"/>
                  </a:rPr>
                  <a:t>Entropy distribution for subset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sz="1600" i="1" smtClean="0">
                            <a:ln w="0"/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DE" sz="1600" i="1">
                            <a:ln w="0"/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𝒟</m:t>
                        </m:r>
                      </m:e>
                      <m:sub>
                        <m:r>
                          <a:rPr lang="en-GB" sz="1600" i="1" smtClean="0">
                            <a:ln w="0"/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𝐴</m:t>
                        </m:r>
                        <m:r>
                          <a:rPr lang="en-GB" sz="1600" i="1">
                            <a:ln w="0"/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=</m:t>
                        </m:r>
                        <m:r>
                          <a:rPr lang="en-GB" sz="1600" i="1" smtClean="0">
                            <a:ln w="0"/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𝑎</m:t>
                        </m:r>
                      </m:sub>
                    </m:sSub>
                  </m:oMath>
                </a14:m>
                <a:endParaRPr lang="en-GB" sz="14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1" name="Speech Bubble: Rectangle with Corners Rounded 10">
                <a:extLst>
                  <a:ext uri="{FF2B5EF4-FFF2-40B4-BE49-F238E27FC236}">
                    <a16:creationId xmlns:a16="http://schemas.microsoft.com/office/drawing/2014/main" id="{4BBD14B3-5F66-4F86-A3E3-3B881A01FD8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25556" y="1646816"/>
                <a:ext cx="1407456" cy="787101"/>
              </a:xfrm>
              <a:prstGeom prst="wedgeRoundRectCallout">
                <a:avLst>
                  <a:gd name="adj1" fmla="val -80108"/>
                  <a:gd name="adj2" fmla="val 17053"/>
                  <a:gd name="adj3" fmla="val 16667"/>
                </a:avLst>
              </a:prstGeom>
              <a:blipFill>
                <a:blip r:embed="rId3"/>
                <a:stretch>
                  <a:fillRect b="-4545"/>
                </a:stretch>
              </a:blipFill>
              <a:ln w="19050">
                <a:solidFill>
                  <a:srgbClr val="92AEBC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Oval 11">
            <a:extLst>
              <a:ext uri="{FF2B5EF4-FFF2-40B4-BE49-F238E27FC236}">
                <a16:creationId xmlns:a16="http://schemas.microsoft.com/office/drawing/2014/main" id="{62A2FA57-9EA6-47B0-852F-2DC3C2A574B3}"/>
              </a:ext>
            </a:extLst>
          </p:cNvPr>
          <p:cNvSpPr/>
          <p:nvPr/>
        </p:nvSpPr>
        <p:spPr>
          <a:xfrm>
            <a:off x="4605618" y="1721224"/>
            <a:ext cx="2154891" cy="897591"/>
          </a:xfrm>
          <a:prstGeom prst="ellipse">
            <a:avLst/>
          </a:prstGeom>
          <a:noFill/>
          <a:ln w="19050">
            <a:solidFill>
              <a:srgbClr val="92AEB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Speech Bubble: Rectangle with Corners Rounded 13">
            <a:extLst>
              <a:ext uri="{FF2B5EF4-FFF2-40B4-BE49-F238E27FC236}">
                <a16:creationId xmlns:a16="http://schemas.microsoft.com/office/drawing/2014/main" id="{A48F56F8-08C6-4FED-A945-AEA62BB0E568}"/>
              </a:ext>
            </a:extLst>
          </p:cNvPr>
          <p:cNvSpPr/>
          <p:nvPr/>
        </p:nvSpPr>
        <p:spPr>
          <a:xfrm>
            <a:off x="1284194" y="4206188"/>
            <a:ext cx="1796303" cy="769224"/>
          </a:xfrm>
          <a:prstGeom prst="wedgeRoundRectCallout">
            <a:avLst>
              <a:gd name="adj1" fmla="val 70544"/>
              <a:gd name="adj2" fmla="val -38407"/>
              <a:gd name="adj3" fmla="val 16667"/>
            </a:avLst>
          </a:prstGeom>
          <a:solidFill>
            <a:schemeClr val="bg1"/>
          </a:solidFill>
          <a:ln w="19050">
            <a:solidFill>
              <a:srgbClr val="92AEB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400" dirty="0">
                <a:ln w="0"/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Maximizing GR favors splits on few values</a:t>
            </a:r>
            <a:endParaRPr lang="en-GB" sz="1400" dirty="0">
              <a:ln w="0"/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484822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A38351-301E-426D-B2F7-5680DADA17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Gini Index</a:t>
            </a:r>
            <a:endParaRPr lang="en-GB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8C96391-7570-4670-AF9E-08AE53AB42AB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15C29056-5AFA-7949-831A-3EC086771171}" type="slidenum">
              <a:rPr lang="de-DE" smtClean="0"/>
              <a:pPr/>
              <a:t>48</a:t>
            </a:fld>
            <a:endParaRPr lang="de-DE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 Placeholder 3">
                <a:extLst>
                  <a:ext uri="{FF2B5EF4-FFF2-40B4-BE49-F238E27FC236}">
                    <a16:creationId xmlns:a16="http://schemas.microsoft.com/office/drawing/2014/main" id="{8975A1CF-41F8-4B85-8C6A-3F07D3899F7A}"/>
                  </a:ext>
                </a:extLst>
              </p:cNvPr>
              <p:cNvSpPr>
                <a:spLocks noGrp="1"/>
              </p:cNvSpPr>
              <p:nvPr>
                <p:ph type="body" sz="quarter" idx="14"/>
              </p:nvPr>
            </p:nvSpPr>
            <p:spPr/>
            <p:txBody>
              <a:bodyPr/>
              <a:lstStyle/>
              <a:p>
                <a:r>
                  <a:rPr lang="de-DE" dirty="0"/>
                  <a:t>Gini Index is based on Gini Impurity:</a:t>
                </a:r>
              </a:p>
              <a:p>
                <a:pPr marL="6350" indent="0" algn="ctr">
                  <a:buNone/>
                </a:pPr>
                <a14:m>
                  <m:oMath xmlns:m="http://schemas.openxmlformats.org/officeDocument/2006/math">
                    <m:r>
                      <a:rPr lang="de-DE" b="0" i="1" smtClean="0">
                        <a:latin typeface="Cambria Math" panose="02040503050406030204" pitchFamily="18" charset="0"/>
                      </a:rPr>
                      <m:t>𝐺𝑖𝑛𝑖</m:t>
                    </m:r>
                    <m:d>
                      <m:dPr>
                        <m:ctrlPr>
                          <a:rPr lang="de-DE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</m:d>
                    <m:r>
                      <a:rPr lang="de-DE" b="0" i="1" smtClean="0">
                        <a:latin typeface="Cambria Math" panose="02040503050406030204" pitchFamily="18" charset="0"/>
                      </a:rPr>
                      <m:t>=1 − </m:t>
                    </m:r>
                    <m:nary>
                      <m:naryPr>
                        <m:chr m:val="∑"/>
                        <m:ctrlPr>
                          <a:rPr lang="de-DE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de-DE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  <m:e>
                        <m:sSubSup>
                          <m:sSubSupPr>
                            <m:ctrlPr>
                              <a:rPr lang="de-DE" b="0" i="1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de-DE" b="0" i="1" smtClean="0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de-DE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  <m:sup>
                            <m:r>
                              <a:rPr lang="de-DE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bSup>
                      </m:e>
                    </m:nary>
                  </m:oMath>
                </a14:m>
                <a:r>
                  <a:rPr lang="en-US" dirty="0"/>
                  <a:t>     </a:t>
                </a:r>
              </a:p>
              <a:p>
                <a:pPr marL="6350" indent="0" algn="ctr">
                  <a:buNone/>
                </a:pPr>
                <a:endParaRPr lang="en-US" sz="800" dirty="0"/>
              </a:p>
              <a:p>
                <a:pPr marL="228600" lvl="1" indent="0">
                  <a:buNone/>
                </a:pPr>
                <a:r>
                  <a:rPr lang="en-US" dirty="0"/>
                  <a:t>  </a:t>
                </a:r>
                <a:r>
                  <a:rPr lang="en-US" sz="1600" dirty="0"/>
                  <a:t>where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sz="160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sz="1600" i="1" dirty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de-DE" sz="1600" b="0" i="1" dirty="0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de-DE" sz="1600" i="1"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de-DE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de-DE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ℚ</m:t>
                        </m:r>
                      </m:e>
                      <m:sup>
                        <m:r>
                          <a:rPr lang="de-DE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de-DE" sz="1600" dirty="0"/>
                  <a:t> is the frequency of class i and </a:t>
                </a:r>
                <a14:m>
                  <m:oMath xmlns:m="http://schemas.openxmlformats.org/officeDocument/2006/math">
                    <m:r>
                      <a:rPr lang="de-DE" sz="1600" i="1" dirty="0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de-DE" sz="1600" dirty="0"/>
                  <a:t> is the number of classes</a:t>
                </a:r>
              </a:p>
              <a:p>
                <a:pPr marL="228600" lvl="1" indent="0">
                  <a:buNone/>
                </a:pPr>
                <a:endParaRPr lang="de-DE" dirty="0"/>
              </a:p>
              <a:p>
                <a:pPr marL="292100" indent="-285750"/>
                <a:r>
                  <a:rPr lang="de-DE" b="0" dirty="0"/>
                  <a:t>Gini Index can be interpreted as the expected error rate </a:t>
                </a:r>
              </a:p>
              <a:p>
                <a:pPr marL="6350" indent="0" algn="ctr">
                  <a:buNone/>
                </a:pPr>
                <a:endParaRPr lang="de-DE" sz="2000" dirty="0">
                  <a:ea typeface="Cambria Math" panose="02040503050406030204" pitchFamily="18" charset="0"/>
                </a:endParaRPr>
              </a:p>
              <a:p>
                <a:pPr marL="635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de-DE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b="0" i="1" smtClean="0">
                              <a:latin typeface="Cambria Math" panose="02040503050406030204" pitchFamily="18" charset="0"/>
                            </a:rPr>
                            <m:t>𝐺𝑖𝑛𝑖</m:t>
                          </m:r>
                        </m:e>
                        <m:sub>
                          <m:r>
                            <a:rPr lang="de-DE" b="0" i="1" smtClean="0">
                              <a:latin typeface="Cambria Math" panose="02040503050406030204" pitchFamily="18" charset="0"/>
                            </a:rPr>
                            <m:t>𝐺𝑎𝑖𝑛</m:t>
                          </m:r>
                        </m:sub>
                      </m:sSub>
                      <m:d>
                        <m:dPr>
                          <m:ctrlPr>
                            <a:rPr lang="de-DE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de-DE" b="0" i="1" smtClean="0"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</m:d>
                      <m:r>
                        <a:rPr lang="de-DE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de-DE" b="0" i="1" smtClean="0">
                          <a:latin typeface="Cambria Math" panose="02040503050406030204" pitchFamily="18" charset="0"/>
                        </a:rPr>
                        <m:t>𝐺𝑖𝑛𝑖</m:t>
                      </m:r>
                      <m:d>
                        <m:dPr>
                          <m:ctrlPr>
                            <a:rPr lang="de-DE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de-DE" i="1"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</m:d>
                      <m:r>
                        <a:rPr lang="de-DE" b="0" i="0" smtClean="0">
                          <a:latin typeface="Cambria Math" panose="02040503050406030204" pitchFamily="18" charset="0"/>
                        </a:rPr>
                        <m:t> −</m:t>
                      </m:r>
                      <m:r>
                        <a:rPr lang="de-DE" b="0" i="1" smtClean="0">
                          <a:latin typeface="Cambria Math" panose="02040503050406030204" pitchFamily="18" charset="0"/>
                        </a:rPr>
                        <m:t>𝐺𝑖𝑛𝑖</m:t>
                      </m:r>
                      <m:d>
                        <m:dPr>
                          <m:ctrlPr>
                            <a:rPr lang="de-DE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de-DE" i="1">
                              <a:latin typeface="Cambria Math" panose="02040503050406030204" pitchFamily="18" charset="0"/>
                            </a:rPr>
                            <m:t>𝐶</m:t>
                          </m:r>
                          <m:r>
                            <a:rPr lang="de-DE" b="0" i="1" smtClean="0">
                              <a:latin typeface="Cambria Math" panose="02040503050406030204" pitchFamily="18" charset="0"/>
                            </a:rPr>
                            <m:t>|</m:t>
                          </m:r>
                          <m:r>
                            <a:rPr lang="de-DE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</m:d>
                    </m:oMath>
                  </m:oMathPara>
                </a14:m>
                <a:endParaRPr lang="de-DE" sz="2000" b="0" dirty="0"/>
              </a:p>
              <a:p>
                <a:pPr marL="6350" indent="0">
                  <a:buNone/>
                </a:pPr>
                <a:endParaRPr lang="de-DE" sz="2000" b="0" dirty="0"/>
              </a:p>
              <a:p>
                <a:pPr marL="635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de-DE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i="1">
                              <a:latin typeface="Cambria Math" panose="02040503050406030204" pitchFamily="18" charset="0"/>
                            </a:rPr>
                            <m:t>𝐺𝑖𝑛𝑖</m:t>
                          </m:r>
                        </m:e>
                        <m:sub>
                          <m:r>
                            <a:rPr lang="de-DE" i="1">
                              <a:latin typeface="Cambria Math" panose="02040503050406030204" pitchFamily="18" charset="0"/>
                            </a:rPr>
                            <m:t>𝐺𝑎𝑖𝑛</m:t>
                          </m:r>
                        </m:sub>
                      </m:sSub>
                      <m:d>
                        <m:dPr>
                          <m:ctrlPr>
                            <a:rPr lang="de-DE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de-DE" b="0" i="1" smtClean="0">
                              <a:latin typeface="Cambria Math" panose="02040503050406030204" pitchFamily="18" charset="0"/>
                            </a:rPr>
                            <m:t>𝐶</m:t>
                          </m:r>
                          <m:r>
                            <a:rPr lang="de-DE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de-DE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</m:d>
                      <m:r>
                        <a:rPr lang="de-DE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de-DE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de-DE" i="1">
                              <a:latin typeface="Cambria Math" panose="02040503050406030204" pitchFamily="18" charset="0"/>
                            </a:rPr>
                            <m:t>1 − </m:t>
                          </m:r>
                          <m:nary>
                            <m:naryPr>
                              <m:chr m:val="∑"/>
                              <m:ctrlPr>
                                <a:rPr lang="de-DE"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3"/>
                                </m:rPr>
                                <a:rPr lang="de-DE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de-DE" i="1">
                                  <a:latin typeface="Cambria Math" panose="02040503050406030204" pitchFamily="18" charset="0"/>
                                </a:rPr>
                                <m:t>=1</m:t>
                              </m:r>
                            </m:sub>
                            <m:sup>
                              <m:sSub>
                                <m:sSubPr>
                                  <m:ctrlPr>
                                    <a:rPr lang="de-DE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de-DE" i="1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e>
                                <m:sub>
                                  <m:r>
                                    <a:rPr lang="de-DE" i="1">
                                      <a:latin typeface="Cambria Math" panose="02040503050406030204" pitchFamily="18" charset="0"/>
                                    </a:rPr>
                                    <m:t>𝐶</m:t>
                                  </m:r>
                                </m:sub>
                              </m:sSub>
                            </m:sup>
                            <m:e>
                              <m:sSubSup>
                                <m:sSubSupPr>
                                  <m:ctrlPr>
                                    <a:rPr lang="de-DE" i="1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de-DE" i="1">
                                      <a:latin typeface="Cambria Math" panose="02040503050406030204" pitchFamily="18" charset="0"/>
                                    </a:rPr>
                                    <m:t>𝑝</m:t>
                                  </m:r>
                                </m:e>
                                <m:sub>
                                  <m:r>
                                    <a:rPr lang="de-DE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  <m:r>
                                    <a:rPr lang="de-DE" b="0" i="1" smtClean="0">
                                      <a:latin typeface="Cambria Math" panose="02040503050406030204" pitchFamily="18" charset="0"/>
                                    </a:rPr>
                                    <m:t>.</m:t>
                                  </m:r>
                                </m:sub>
                                <m:sup>
                                  <m:r>
                                    <a:rPr lang="de-DE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bSup>
                            </m:e>
                          </m:nary>
                        </m:e>
                      </m:d>
                      <m:r>
                        <a:rPr lang="de-DE" i="1">
                          <a:latin typeface="Cambria Math" panose="02040503050406030204" pitchFamily="18" charset="0"/>
                        </a:rPr>
                        <m:t>− </m:t>
                      </m:r>
                      <m:nary>
                        <m:naryPr>
                          <m:chr m:val="∑"/>
                          <m:ctrlPr>
                            <a:rPr lang="de-DE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de-DE" b="0" i="1" smtClean="0">
                              <a:latin typeface="Cambria Math" panose="02040503050406030204" pitchFamily="18" charset="0"/>
                            </a:rPr>
                            <m:t>𝑗</m:t>
                          </m:r>
                          <m:r>
                            <a:rPr lang="de-DE" i="1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sSub>
                            <m:sSubPr>
                              <m:ctrlPr>
                                <a:rPr lang="de-DE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de-DE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  <m:sub>
                              <m:r>
                                <a:rPr lang="de-DE" b="0" i="1" smtClean="0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sub>
                          </m:sSub>
                        </m:sup>
                        <m:e>
                          <m:sSubSup>
                            <m:sSubSupPr>
                              <m:ctrlPr>
                                <a:rPr lang="de-DE" i="1" smtClean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de-DE" b="0" i="1" smtClean="0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de-DE" b="0" i="1" smtClean="0">
                                  <a:latin typeface="Cambria Math" panose="02040503050406030204" pitchFamily="18" charset="0"/>
                                </a:rPr>
                                <m:t>.</m:t>
                              </m:r>
                              <m:r>
                                <a:rPr lang="de-DE" b="0" i="1" smtClean="0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sub>
                            <m:sup>
                              <m:r>
                                <a:rPr lang="de-DE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  <m:d>
                            <m:dPr>
                              <m:ctrlPr>
                                <a:rPr lang="de-DE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de-DE" i="1">
                                  <a:latin typeface="Cambria Math" panose="02040503050406030204" pitchFamily="18" charset="0"/>
                                </a:rPr>
                                <m:t>1 − </m:t>
                              </m:r>
                              <m:nary>
                                <m:naryPr>
                                  <m:chr m:val="∑"/>
                                  <m:ctrlPr>
                                    <a:rPr lang="de-DE" i="1">
                                      <a:latin typeface="Cambria Math" panose="02040503050406030204" pitchFamily="18" charset="0"/>
                                    </a:rPr>
                                  </m:ctrlPr>
                                </m:naryPr>
                                <m:sub>
                                  <m:r>
                                    <m:rPr>
                                      <m:brk m:alnAt="23"/>
                                    </m:rPr>
                                    <a:rPr lang="de-DE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  <m:r>
                                    <a:rPr lang="de-DE" i="1">
                                      <a:latin typeface="Cambria Math" panose="02040503050406030204" pitchFamily="18" charset="0"/>
                                    </a:rPr>
                                    <m:t>=1</m:t>
                                  </m:r>
                                </m:sub>
                                <m:sup>
                                  <m:sSub>
                                    <m:sSubPr>
                                      <m:ctrlPr>
                                        <a:rPr lang="de-DE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de-DE" i="1">
                                          <a:latin typeface="Cambria Math" panose="02040503050406030204" pitchFamily="18" charset="0"/>
                                        </a:rPr>
                                        <m:t>𝑛</m:t>
                                      </m:r>
                                    </m:e>
                                    <m:sub>
                                      <m:r>
                                        <a:rPr lang="de-DE" i="1">
                                          <a:latin typeface="Cambria Math" panose="02040503050406030204" pitchFamily="18" charset="0"/>
                                        </a:rPr>
                                        <m:t>𝐶</m:t>
                                      </m:r>
                                    </m:sub>
                                  </m:sSub>
                                </m:sup>
                                <m:e>
                                  <m:sSubSup>
                                    <m:sSubSupPr>
                                      <m:ctrlPr>
                                        <a:rPr lang="de-DE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de-DE" i="1">
                                          <a:latin typeface="Cambria Math" panose="02040503050406030204" pitchFamily="18" charset="0"/>
                                        </a:rPr>
                                        <m:t>𝑝</m:t>
                                      </m:r>
                                    </m:e>
                                    <m:sub>
                                      <m:r>
                                        <a:rPr lang="de-DE" i="1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  <m:r>
                                        <a:rPr lang="de-DE" b="0" i="1" smtClean="0">
                                          <a:latin typeface="Cambria Math" panose="02040503050406030204" pitchFamily="18" charset="0"/>
                                        </a:rPr>
                                        <m:t>|</m:t>
                                      </m:r>
                                      <m:r>
                                        <a:rPr lang="de-DE" b="0" i="1" smtClean="0">
                                          <a:latin typeface="Cambria Math" panose="02040503050406030204" pitchFamily="18" charset="0"/>
                                        </a:rPr>
                                        <m:t>𝑗</m:t>
                                      </m:r>
                                    </m:sub>
                                    <m:sup>
                                      <m:r>
                                        <a:rPr lang="de-DE" i="1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bSup>
                                </m:e>
                              </m:nary>
                            </m:e>
                          </m:d>
                        </m:e>
                      </m:nary>
                    </m:oMath>
                  </m:oMathPara>
                </a14:m>
                <a:endParaRPr lang="de-DE" sz="2000" b="0" dirty="0"/>
              </a:p>
            </p:txBody>
          </p:sp>
        </mc:Choice>
        <mc:Fallback xmlns="">
          <p:sp>
            <p:nvSpPr>
              <p:cNvPr id="4" name="Text Placeholder 3">
                <a:extLst>
                  <a:ext uri="{FF2B5EF4-FFF2-40B4-BE49-F238E27FC236}">
                    <a16:creationId xmlns:a16="http://schemas.microsoft.com/office/drawing/2014/main" id="{8975A1CF-41F8-4B85-8C6A-3F07D3899F7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4"/>
              </p:nvPr>
            </p:nvSpPr>
            <p:spPr>
              <a:blipFill>
                <a:blip r:embed="rId2"/>
                <a:stretch>
                  <a:fillRect l="-1818" t="-26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293155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58" name="TextBox 57">
                <a:extLst>
                  <a:ext uri="{FF2B5EF4-FFF2-40B4-BE49-F238E27FC236}">
                    <a16:creationId xmlns:a16="http://schemas.microsoft.com/office/drawing/2014/main" id="{5886C9EF-8334-49E5-BE57-EBE2BB0E13EC}"/>
                  </a:ext>
                </a:extLst>
              </p:cNvPr>
              <p:cNvSpPr txBox="1"/>
              <p:nvPr/>
            </p:nvSpPr>
            <p:spPr>
              <a:xfrm>
                <a:off x="1548160" y="4204890"/>
                <a:ext cx="2663800" cy="39780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de-DE" sz="1200" dirty="0">
                    <a:solidFill>
                      <a:srgbClr val="7030A0"/>
                    </a:solidFill>
                  </a:rPr>
                  <a:t>	</a:t>
                </a:r>
                <a14:m>
                  <m:oMath xmlns:m="http://schemas.openxmlformats.org/officeDocument/2006/math">
                    <m:r>
                      <a:rPr lang="de-DE" sz="12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𝐺𝑖𝑛</m:t>
                    </m:r>
                    <m:sSub>
                      <m:sSubPr>
                        <m:ctrlPr>
                          <a:rPr lang="de-DE" sz="12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sz="12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  <m:sub>
                        <m:r>
                          <a:rPr lang="de-DE" sz="12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de-DE" sz="12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de-DE" sz="12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𝐺𝑖𝑛𝑖</m:t>
                    </m:r>
                    <m:d>
                      <m:dPr>
                        <m:ctrlPr>
                          <a:rPr lang="de-DE" sz="12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type m:val="skw"/>
                            <m:ctrlPr>
                              <a:rPr lang="en-US" sz="1200" i="1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de-DE" sz="1200" b="0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num>
                          <m:den>
                            <m:r>
                              <a:rPr lang="de-DE" sz="1200" b="0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7,</m:t>
                            </m:r>
                          </m:den>
                        </m:f>
                        <m:f>
                          <m:fPr>
                            <m:type m:val="skw"/>
                            <m:ctrlPr>
                              <a:rPr lang="en-US" sz="1200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de-DE" sz="1200" b="0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5</m:t>
                            </m:r>
                          </m:num>
                          <m:den>
                            <m:r>
                              <a:rPr lang="de-DE" sz="1200" b="0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7</m:t>
                            </m:r>
                          </m:den>
                        </m:f>
                      </m:e>
                    </m:d>
                  </m:oMath>
                </a14:m>
                <a:r>
                  <a:rPr lang="de-DE" sz="1200" dirty="0">
                    <a:solidFill>
                      <a:srgbClr val="7030A0"/>
                    </a:solidFill>
                  </a:rPr>
                  <a:t/>
                </a:r>
                <a:br>
                  <a:rPr lang="de-DE" sz="1200" dirty="0">
                    <a:solidFill>
                      <a:srgbClr val="7030A0"/>
                    </a:solidFill>
                  </a:rPr>
                </a:br>
                <a:endParaRPr lang="de-DE" sz="1200" dirty="0">
                  <a:solidFill>
                    <a:srgbClr val="7030A0"/>
                  </a:solidFill>
                </a:endParaRPr>
              </a:p>
            </p:txBody>
          </p:sp>
        </mc:Choice>
        <mc:Fallback xmlns="">
          <p:sp>
            <p:nvSpPr>
              <p:cNvPr id="58" name="TextBox 57">
                <a:extLst>
                  <a:ext uri="{FF2B5EF4-FFF2-40B4-BE49-F238E27FC236}">
                    <a16:creationId xmlns:a16="http://schemas.microsoft.com/office/drawing/2014/main" id="{5886C9EF-8334-49E5-BE57-EBE2BB0E13E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48160" y="4204890"/>
                <a:ext cx="2663800" cy="397801"/>
              </a:xfrm>
              <a:prstGeom prst="rect">
                <a:avLst/>
              </a:prstGeom>
              <a:blipFill>
                <a:blip r:embed="rId3"/>
                <a:stretch>
                  <a:fillRect t="-73846" r="-229" b="-661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itle 1">
            <a:extLst>
              <a:ext uri="{FF2B5EF4-FFF2-40B4-BE49-F238E27FC236}">
                <a16:creationId xmlns:a16="http://schemas.microsoft.com/office/drawing/2014/main" id="{34DD7096-D718-BD48-93F5-300A3D9FCE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Possible Split Criterion: Gini Index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5" name="TextBox 54">
                <a:extLst>
                  <a:ext uri="{FF2B5EF4-FFF2-40B4-BE49-F238E27FC236}">
                    <a16:creationId xmlns:a16="http://schemas.microsoft.com/office/drawing/2014/main" id="{7BDEF123-E472-A54B-8C69-165986DB3DDB}"/>
                  </a:ext>
                </a:extLst>
              </p:cNvPr>
              <p:cNvSpPr txBox="1"/>
              <p:nvPr/>
            </p:nvSpPr>
            <p:spPr>
              <a:xfrm>
                <a:off x="825491" y="1409630"/>
                <a:ext cx="1403474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de-DE" b="0" dirty="0">
                    <a:solidFill>
                      <a:srgbClr val="C00000"/>
                    </a:solidFill>
                  </a:rPr>
                  <a:t>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sz="12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sz="12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de-DE" sz="12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de-DE" sz="12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type m:val="skw"/>
                        <m:ctrlPr>
                          <a:rPr lang="de-DE" sz="12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de-DE" sz="12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7</m:t>
                        </m:r>
                      </m:num>
                      <m:den>
                        <m:r>
                          <a:rPr lang="de-DE" sz="12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13</m:t>
                        </m:r>
                      </m:den>
                    </m:f>
                  </m:oMath>
                </a14:m>
                <a:endParaRPr lang="de-DE" b="0" i="1" dirty="0">
                  <a:latin typeface="Cambria Math" panose="02040503050406030204" pitchFamily="18" charset="0"/>
                </a:endParaRPr>
              </a:p>
              <a:p>
                <a:r>
                  <a:rPr lang="de-DE" b="0" i="1" dirty="0">
                    <a:latin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de-DE" sz="1200" b="0" i="1" smtClean="0"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de-DE" sz="12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sz="12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de-DE" sz="12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de-DE" sz="12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type m:val="skw"/>
                        <m:ctrlPr>
                          <a:rPr lang="de-DE" sz="12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de-DE" sz="12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6</m:t>
                        </m:r>
                      </m:num>
                      <m:den>
                        <m:r>
                          <a:rPr lang="de-DE" sz="12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13</m:t>
                        </m:r>
                      </m:den>
                    </m:f>
                  </m:oMath>
                </a14:m>
                <a:endParaRPr lang="de-DE" b="0" dirty="0"/>
              </a:p>
            </p:txBody>
          </p:sp>
        </mc:Choice>
        <mc:Fallback xmlns="">
          <p:sp>
            <p:nvSpPr>
              <p:cNvPr id="55" name="TextBox 54">
                <a:extLst>
                  <a:ext uri="{FF2B5EF4-FFF2-40B4-BE49-F238E27FC236}">
                    <a16:creationId xmlns:a16="http://schemas.microsoft.com/office/drawing/2014/main" id="{7BDEF123-E472-A54B-8C69-165986DB3DD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5491" y="1409630"/>
                <a:ext cx="1403474" cy="646331"/>
              </a:xfrm>
              <a:prstGeom prst="rect">
                <a:avLst/>
              </a:prstGeom>
              <a:blipFill>
                <a:blip r:embed="rId4"/>
                <a:stretch>
                  <a:fillRect t="-28302" b="-603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6" name="TextBox 55">
                <a:extLst>
                  <a:ext uri="{FF2B5EF4-FFF2-40B4-BE49-F238E27FC236}">
                    <a16:creationId xmlns:a16="http://schemas.microsoft.com/office/drawing/2014/main" id="{49E3D69B-108A-854D-953C-6165E4E1BADC}"/>
                  </a:ext>
                </a:extLst>
              </p:cNvPr>
              <p:cNvSpPr txBox="1"/>
              <p:nvPr/>
            </p:nvSpPr>
            <p:spPr>
              <a:xfrm>
                <a:off x="4681371" y="1387836"/>
                <a:ext cx="3133678" cy="7825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de-DE" sz="1600" b="0" dirty="0"/>
                  <a:t> </a:t>
                </a:r>
                <a14:m>
                  <m:oMath xmlns:m="http://schemas.openxmlformats.org/officeDocument/2006/math">
                    <m:r>
                      <a:rPr lang="de-DE" sz="1600" b="0" i="1" smtClean="0">
                        <a:latin typeface="Cambria Math" panose="02040503050406030204" pitchFamily="18" charset="0"/>
                      </a:rPr>
                      <m:t>𝐺𝑖𝑛𝑖</m:t>
                    </m:r>
                    <m:r>
                      <a:rPr lang="de-DE" sz="16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de-DE" sz="1600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de-DE" sz="1600" b="0" i="1" smtClean="0">
                        <a:latin typeface="Cambria Math" panose="02040503050406030204" pitchFamily="18" charset="0"/>
                      </a:rPr>
                      <m:t>)=1−</m:t>
                    </m:r>
                    <m:nary>
                      <m:naryPr>
                        <m:chr m:val="∑"/>
                        <m:limLoc m:val="subSup"/>
                        <m:ctrlPr>
                          <a:rPr lang="de-DE" sz="1600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5"/>
                          </m:rPr>
                          <a:rPr lang="de-DE" sz="16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de-DE" sz="1600" b="0" i="1" smtClean="0"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de-DE" sz="16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  <m:e>
                        <m:sSubSup>
                          <m:sSubSupPr>
                            <m:ctrlPr>
                              <a:rPr lang="de-DE" sz="1600" b="0" i="1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de-DE" sz="1600" b="0" i="1" smtClean="0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de-DE" sz="1600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  <m:sup>
                            <m:r>
                              <a:rPr lang="de-DE" sz="16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bSup>
                      </m:e>
                    </m:nary>
                  </m:oMath>
                </a14:m>
                <a:r>
                  <a:rPr lang="en-US" sz="1600" dirty="0"/>
                  <a:t>     for </a:t>
                </a:r>
                <a14:m>
                  <m:oMath xmlns:m="http://schemas.openxmlformats.org/officeDocument/2006/math">
                    <m:r>
                      <a:rPr lang="de-DE" sz="1600" i="1">
                        <a:latin typeface="Cambria Math" panose="02040503050406030204" pitchFamily="18" charset="0"/>
                      </a:rPr>
                      <m:t>𝑝</m:t>
                    </m:r>
                    <m:r>
                      <a:rPr lang="de-DE" sz="1600" i="1"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de-DE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de-DE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ℚ</m:t>
                        </m:r>
                      </m:e>
                      <m:sup>
                        <m:r>
                          <a:rPr lang="de-DE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endParaRPr lang="de-DE" sz="1600" dirty="0">
                  <a:ea typeface="Cambria Math" panose="02040503050406030204" pitchFamily="18" charset="0"/>
                </a:endParaRPr>
              </a:p>
              <a:p>
                <a:endParaRPr lang="de-DE" sz="800" dirty="0">
                  <a:ea typeface="Cambria Math" panose="02040503050406030204" pitchFamily="18" charset="0"/>
                </a:endParaRPr>
              </a:p>
              <a:p>
                <a:r>
                  <a:rPr lang="de-DE" sz="1600" dirty="0"/>
                  <a:t> </a:t>
                </a:r>
                <a14:m>
                  <m:oMath xmlns:m="http://schemas.openxmlformats.org/officeDocument/2006/math">
                    <m:r>
                      <a:rPr lang="de-DE" sz="1600" b="0" i="1" smtClean="0">
                        <a:latin typeface="Cambria Math" panose="02040503050406030204" pitchFamily="18" charset="0"/>
                      </a:rPr>
                      <m:t>𝐺𝑖𝑛𝑖</m:t>
                    </m:r>
                    <m:d>
                      <m:dPr>
                        <m:ctrlPr>
                          <a:rPr lang="de-DE" sz="16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de-DE" sz="1600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</m:d>
                    <m:r>
                      <a:rPr lang="de-DE" sz="1600" b="0" i="1" smtClean="0">
                        <a:latin typeface="Cambria Math" panose="02040503050406030204" pitchFamily="18" charset="0"/>
                      </a:rPr>
                      <m:t>=1−</m:t>
                    </m:r>
                    <m:f>
                      <m:fPr>
                        <m:ctrlPr>
                          <a:rPr lang="de-DE" sz="16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de-DE" sz="16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de-DE" sz="16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7</m:t>
                            </m:r>
                          </m:e>
                          <m:sup>
                            <m:r>
                              <a:rPr lang="de-DE" sz="16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sSup>
                          <m:sSupPr>
                            <m:ctrlPr>
                              <a:rPr lang="de-DE" sz="16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de-DE" sz="16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13</m:t>
                            </m:r>
                          </m:e>
                          <m:sup>
                            <m:r>
                              <a:rPr lang="de-DE" sz="16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  <m:r>
                      <a:rPr lang="de-DE" sz="1600" b="0" i="1" smtClean="0">
                        <a:latin typeface="Cambria Math" panose="02040503050406030204" pitchFamily="18" charset="0"/>
                      </a:rPr>
                      <m:t>−</m:t>
                    </m:r>
                    <m:f>
                      <m:fPr>
                        <m:ctrlPr>
                          <a:rPr lang="de-DE" sz="16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de-DE" sz="1600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de-DE" sz="1600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6</m:t>
                            </m:r>
                          </m:e>
                          <m:sup>
                            <m:r>
                              <a:rPr lang="de-DE" sz="1600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sSup>
                          <m:sSupPr>
                            <m:ctrlPr>
                              <a:rPr lang="de-DE" sz="1600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de-DE" sz="1600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13</m:t>
                            </m:r>
                          </m:e>
                          <m:sup>
                            <m:r>
                              <a:rPr lang="de-DE" sz="1600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</m:oMath>
                </a14:m>
                <a:r>
                  <a:rPr lang="de-DE" sz="1600" b="0" dirty="0"/>
                  <a:t> = 0.51</a:t>
                </a:r>
              </a:p>
            </p:txBody>
          </p:sp>
        </mc:Choice>
        <mc:Fallback xmlns="">
          <p:sp>
            <p:nvSpPr>
              <p:cNvPr id="56" name="TextBox 55">
                <a:extLst>
                  <a:ext uri="{FF2B5EF4-FFF2-40B4-BE49-F238E27FC236}">
                    <a16:creationId xmlns:a16="http://schemas.microsoft.com/office/drawing/2014/main" id="{49E3D69B-108A-854D-953C-6165E4E1BAD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81371" y="1387836"/>
                <a:ext cx="3133678" cy="782587"/>
              </a:xfrm>
              <a:prstGeom prst="rect">
                <a:avLst/>
              </a:prstGeom>
              <a:blipFill>
                <a:blip r:embed="rId5"/>
                <a:stretch>
                  <a:fillRect l="-778" t="-51563" b="-132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7" name="TextBox 56">
                <a:extLst>
                  <a:ext uri="{FF2B5EF4-FFF2-40B4-BE49-F238E27FC236}">
                    <a16:creationId xmlns:a16="http://schemas.microsoft.com/office/drawing/2014/main" id="{05FE40DB-F6ED-BE4D-9403-4550C19FE469}"/>
                  </a:ext>
                </a:extLst>
              </p:cNvPr>
              <p:cNvSpPr txBox="1"/>
              <p:nvPr/>
            </p:nvSpPr>
            <p:spPr>
              <a:xfrm>
                <a:off x="4681371" y="2885810"/>
                <a:ext cx="4310795" cy="125072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de-DE" sz="1600" b="0" dirty="0"/>
                  <a:t> </a:t>
                </a:r>
                <a14:m>
                  <m:oMath xmlns:m="http://schemas.openxmlformats.org/officeDocument/2006/math">
                    <m:r>
                      <a:rPr lang="de-DE" sz="1600" b="0" i="1" smtClean="0">
                        <a:latin typeface="Cambria Math" panose="02040503050406030204" pitchFamily="18" charset="0"/>
                      </a:rPr>
                      <m:t>𝐺𝑖𝑛</m:t>
                    </m:r>
                    <m:sSub>
                      <m:sSubPr>
                        <m:ctrlPr>
                          <a:rPr lang="de-DE" sz="16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sz="16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  <m:sub>
                        <m:r>
                          <a:rPr lang="de-DE" sz="1600" b="0" i="1" smtClean="0">
                            <a:latin typeface="Cambria Math" panose="02040503050406030204" pitchFamily="18" charset="0"/>
                          </a:rPr>
                          <m:t>𝑏𝑒𝑓𝑜𝑟𝑒</m:t>
                        </m:r>
                      </m:sub>
                    </m:sSub>
                    <m:r>
                      <a:rPr lang="de-DE" sz="1600" b="0" i="1" smtClean="0"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∑"/>
                        <m:limLoc m:val="subSup"/>
                        <m:ctrlPr>
                          <a:rPr lang="de-DE" sz="1600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5"/>
                          </m:rPr>
                          <a:rPr lang="de-DE" sz="1600" i="1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de-DE" sz="1600" i="1"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de-DE" sz="1600" i="1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  <m:e>
                        <m:sSub>
                          <m:sSubPr>
                            <m:ctrlPr>
                              <a:rPr lang="de-DE" sz="16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DE" sz="1600" b="0" i="1" smtClean="0">
                                <a:latin typeface="Cambria Math" panose="02040503050406030204" pitchFamily="18" charset="0"/>
                              </a:rPr>
                              <m:t>𝑤</m:t>
                            </m:r>
                          </m:e>
                          <m:sub>
                            <m:r>
                              <a:rPr lang="de-DE" sz="1600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de-DE" sz="1600" b="0" i="1" smtClean="0">
                            <a:latin typeface="Cambria Math" panose="02040503050406030204" pitchFamily="18" charset="0"/>
                          </a:rPr>
                          <m:t>𝐺𝑖𝑛</m:t>
                        </m:r>
                        <m:sSub>
                          <m:sSubPr>
                            <m:ctrlPr>
                              <a:rPr lang="de-DE" sz="16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DE" sz="1600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e>
                          <m:sub>
                            <m:r>
                              <a:rPr lang="de-DE" sz="1600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nary>
                  </m:oMath>
                </a14:m>
                <a:endParaRPr lang="de-DE" sz="1600" b="0" dirty="0"/>
              </a:p>
              <a:p>
                <a:endParaRPr lang="en-US" sz="800" dirty="0"/>
              </a:p>
              <a:p>
                <a14:m>
                  <m:oMath xmlns:m="http://schemas.openxmlformats.org/officeDocument/2006/math">
                    <m:r>
                      <a:rPr lang="de-DE" sz="160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de-DE" sz="1600" i="1">
                        <a:latin typeface="Cambria Math" panose="02040503050406030204" pitchFamily="18" charset="0"/>
                      </a:rPr>
                      <m:t>𝐺𝑖𝑛</m:t>
                    </m:r>
                    <m:sSub>
                      <m:sSubPr>
                        <m:ctrlPr>
                          <a:rPr lang="de-DE" sz="1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sz="1600" i="1"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  <m:sub>
                        <m:r>
                          <a:rPr lang="de-DE" sz="1600" b="0" i="1" smtClean="0">
                            <a:latin typeface="Cambria Math" panose="02040503050406030204" pitchFamily="18" charset="0"/>
                          </a:rPr>
                          <m:t>𝑎𝑓𝑡𝑒𝑟</m:t>
                        </m:r>
                      </m:sub>
                    </m:sSub>
                    <m:r>
                      <a:rPr lang="de-DE" sz="1600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1600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de-DE" sz="1600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6</m:t>
                        </m:r>
                      </m:num>
                      <m:den>
                        <m:r>
                          <a:rPr lang="de-DE" sz="1600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13</m:t>
                        </m:r>
                      </m:den>
                    </m:f>
                    <m:r>
                      <a:rPr lang="de-DE" sz="1600" i="1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𝐺𝑖𝑛</m:t>
                    </m:r>
                    <m:sSub>
                      <m:sSubPr>
                        <m:ctrlPr>
                          <a:rPr lang="de-DE" sz="1600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sz="1600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  <m:sub>
                        <m:r>
                          <a:rPr lang="de-DE" sz="1600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de-DE" sz="1600" i="1"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sz="1600" i="1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de-DE" sz="1600" i="1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7</m:t>
                        </m:r>
                      </m:num>
                      <m:den>
                        <m:r>
                          <a:rPr lang="de-DE" sz="1600" i="1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13</m:t>
                        </m:r>
                      </m:den>
                    </m:f>
                    <m:r>
                      <a:rPr lang="de-DE" sz="1600" i="1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𝐺𝑖𝑛</m:t>
                    </m:r>
                    <m:sSub>
                      <m:sSubPr>
                        <m:ctrlPr>
                          <a:rPr lang="de-DE" sz="1600" i="1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sz="1600" i="1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  <m:sub>
                        <m:r>
                          <a:rPr lang="de-DE" sz="1600" i="1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1600" dirty="0"/>
                  <a:t>= </a:t>
                </a:r>
                <a:r>
                  <a:rPr lang="en-US" sz="1600" dirty="0">
                    <a:solidFill>
                      <a:srgbClr val="00B050"/>
                    </a:solidFill>
                  </a:rPr>
                  <a:t>0.13</a:t>
                </a:r>
                <a:r>
                  <a:rPr lang="en-US" sz="1600" dirty="0"/>
                  <a:t> +</a:t>
                </a:r>
                <a:r>
                  <a:rPr lang="en-US" sz="1600" dirty="0">
                    <a:solidFill>
                      <a:schemeClr val="accent6">
                        <a:lumMod val="75000"/>
                      </a:schemeClr>
                    </a:solidFill>
                  </a:rPr>
                  <a:t>0.22 </a:t>
                </a:r>
                <a:r>
                  <a:rPr lang="en-US" sz="1600" dirty="0">
                    <a:solidFill>
                      <a:srgbClr val="00386C"/>
                    </a:solidFill>
                  </a:rPr>
                  <a:t>= 0.35</a:t>
                </a:r>
              </a:p>
              <a:p>
                <a:endParaRPr lang="en-US" sz="1600" dirty="0">
                  <a:solidFill>
                    <a:srgbClr val="00386C"/>
                  </a:solidFill>
                </a:endParaRPr>
              </a:p>
              <a:p>
                <a:r>
                  <a:rPr lang="en-US" sz="1600" dirty="0"/>
                  <a:t> </a:t>
                </a:r>
                <a14:m>
                  <m:oMath xmlns:m="http://schemas.openxmlformats.org/officeDocument/2006/math">
                    <m:r>
                      <a:rPr lang="de-DE" sz="1600" i="1">
                        <a:latin typeface="Cambria Math" panose="02040503050406030204" pitchFamily="18" charset="0"/>
                      </a:rPr>
                      <m:t>𝐺𝑖𝑛</m:t>
                    </m:r>
                    <m:sSub>
                      <m:sSubPr>
                        <m:ctrlPr>
                          <a:rPr lang="de-DE" sz="1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sz="1600" i="1"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  <m:sub>
                        <m:r>
                          <a:rPr lang="de-DE" sz="1600" b="0" i="1" smtClean="0">
                            <a:latin typeface="Cambria Math" panose="02040503050406030204" pitchFamily="18" charset="0"/>
                          </a:rPr>
                          <m:t>𝐺𝑎𝑖𝑛</m:t>
                        </m:r>
                      </m:sub>
                    </m:sSub>
                    <m:r>
                      <a:rPr lang="de-DE" sz="16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de-DE" sz="1600" i="1">
                        <a:latin typeface="Cambria Math" panose="02040503050406030204" pitchFamily="18" charset="0"/>
                      </a:rPr>
                      <m:t>𝐺𝑖𝑛</m:t>
                    </m:r>
                    <m:sSub>
                      <m:sSubPr>
                        <m:ctrlPr>
                          <a:rPr lang="de-DE" sz="1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sz="1600" i="1"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  <m:sub>
                        <m:r>
                          <a:rPr lang="de-DE" sz="1600" i="1">
                            <a:latin typeface="Cambria Math" panose="02040503050406030204" pitchFamily="18" charset="0"/>
                          </a:rPr>
                          <m:t>𝑏𝑒𝑓𝑜𝑟𝑒</m:t>
                        </m:r>
                      </m:sub>
                    </m:sSub>
                    <m:r>
                      <a:rPr lang="de-DE" sz="1600" b="0" i="1" smtClean="0">
                        <a:latin typeface="Cambria Math" panose="02040503050406030204" pitchFamily="18" charset="0"/>
                      </a:rPr>
                      <m:t> −</m:t>
                    </m:r>
                    <m:r>
                      <a:rPr lang="de-DE" sz="1600" i="1">
                        <a:latin typeface="Cambria Math" panose="02040503050406030204" pitchFamily="18" charset="0"/>
                      </a:rPr>
                      <m:t>𝐺𝑖𝑛</m:t>
                    </m:r>
                    <m:sSub>
                      <m:sSubPr>
                        <m:ctrlPr>
                          <a:rPr lang="de-DE" sz="1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sz="1600" i="1"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  <m:sub>
                        <m:r>
                          <a:rPr lang="de-DE" sz="1600" i="1">
                            <a:latin typeface="Cambria Math" panose="02040503050406030204" pitchFamily="18" charset="0"/>
                          </a:rPr>
                          <m:t>𝑎𝑓𝑡𝑒𝑟</m:t>
                        </m:r>
                      </m:sub>
                    </m:sSub>
                  </m:oMath>
                </a14:m>
                <a:endParaRPr lang="en-US" sz="1600" dirty="0"/>
              </a:p>
            </p:txBody>
          </p:sp>
        </mc:Choice>
        <mc:Fallback xmlns="">
          <p:sp>
            <p:nvSpPr>
              <p:cNvPr id="57" name="TextBox 56">
                <a:extLst>
                  <a:ext uri="{FF2B5EF4-FFF2-40B4-BE49-F238E27FC236}">
                    <a16:creationId xmlns:a16="http://schemas.microsoft.com/office/drawing/2014/main" id="{05FE40DB-F6ED-BE4D-9403-4550C19FE46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81371" y="2885810"/>
                <a:ext cx="4310795" cy="1250727"/>
              </a:xfrm>
              <a:prstGeom prst="rect">
                <a:avLst/>
              </a:prstGeom>
              <a:blipFill>
                <a:blip r:embed="rId6"/>
                <a:stretch>
                  <a:fillRect l="-707" t="-32524" r="-1839" b="-436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0" name="TextBox 59">
                <a:extLst>
                  <a:ext uri="{FF2B5EF4-FFF2-40B4-BE49-F238E27FC236}">
                    <a16:creationId xmlns:a16="http://schemas.microsoft.com/office/drawing/2014/main" id="{18ED46DA-BD0D-1745-9AE5-D7BEED3B6FA4}"/>
                  </a:ext>
                </a:extLst>
              </p:cNvPr>
              <p:cNvSpPr txBox="1"/>
              <p:nvPr/>
            </p:nvSpPr>
            <p:spPr>
              <a:xfrm>
                <a:off x="814942" y="4439017"/>
                <a:ext cx="670761" cy="18466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de-DE" sz="1200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sz="1200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de-DE" sz="1200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de-DE" sz="1200" b="0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type m:val="skw"/>
                        <m:ctrlPr>
                          <a:rPr lang="en-US" sz="120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de-DE" sz="1200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6</m:t>
                        </m:r>
                      </m:num>
                      <m:den>
                        <m:r>
                          <a:rPr lang="de-DE" sz="1200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13</m:t>
                        </m:r>
                      </m:den>
                    </m:f>
                  </m:oMath>
                </a14:m>
                <a:r>
                  <a:rPr lang="en-US" sz="1200" dirty="0">
                    <a:solidFill>
                      <a:srgbClr val="00B050"/>
                    </a:solidFill>
                  </a:rPr>
                  <a:t> </a:t>
                </a:r>
              </a:p>
            </p:txBody>
          </p:sp>
        </mc:Choice>
        <mc:Fallback xmlns="">
          <p:sp>
            <p:nvSpPr>
              <p:cNvPr id="60" name="TextBox 59">
                <a:extLst>
                  <a:ext uri="{FF2B5EF4-FFF2-40B4-BE49-F238E27FC236}">
                    <a16:creationId xmlns:a16="http://schemas.microsoft.com/office/drawing/2014/main" id="{18ED46DA-BD0D-1745-9AE5-D7BEED3B6FA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4942" y="4439017"/>
                <a:ext cx="670761" cy="184666"/>
              </a:xfrm>
              <a:prstGeom prst="rect">
                <a:avLst/>
              </a:prstGeom>
              <a:blipFill>
                <a:blip r:embed="rId7"/>
                <a:stretch>
                  <a:fillRect l="-6364" t="-166667" r="-47273" b="-25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1" name="TextBox 60">
                <a:extLst>
                  <a:ext uri="{FF2B5EF4-FFF2-40B4-BE49-F238E27FC236}">
                    <a16:creationId xmlns:a16="http://schemas.microsoft.com/office/drawing/2014/main" id="{19763BA1-3499-DB44-BB09-85A62FCEB8EA}"/>
                  </a:ext>
                </a:extLst>
              </p:cNvPr>
              <p:cNvSpPr txBox="1"/>
              <p:nvPr/>
            </p:nvSpPr>
            <p:spPr>
              <a:xfrm>
                <a:off x="-277413" y="4205187"/>
                <a:ext cx="2663800" cy="39312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de-DE" sz="1200" dirty="0">
                    <a:solidFill>
                      <a:srgbClr val="00B050"/>
                    </a:solidFill>
                  </a:rPr>
                  <a:t>	</a:t>
                </a:r>
                <a14:m>
                  <m:oMath xmlns:m="http://schemas.openxmlformats.org/officeDocument/2006/math">
                    <m:r>
                      <a:rPr lang="de-DE" sz="1200" b="0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𝐺𝑖𝑛</m:t>
                    </m:r>
                    <m:sSub>
                      <m:sSubPr>
                        <m:ctrlPr>
                          <a:rPr lang="de-DE" sz="1200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sz="1200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  <m:sub>
                        <m:r>
                          <a:rPr lang="de-DE" sz="1200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de-DE" sz="1200" b="0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de-DE" sz="1200" b="0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𝐺𝑖𝑛𝑖</m:t>
                    </m:r>
                    <m:d>
                      <m:dPr>
                        <m:ctrlPr>
                          <a:rPr lang="de-DE" sz="1200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type m:val="skw"/>
                            <m:ctrlPr>
                              <a:rPr lang="en-US" sz="1200" i="1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de-DE" sz="1200" b="0" i="1" smtClean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  <m:t>5</m:t>
                            </m:r>
                          </m:num>
                          <m:den>
                            <m:r>
                              <a:rPr lang="de-DE" sz="1200" i="1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  <m:t>6</m:t>
                            </m:r>
                            <m:r>
                              <a:rPr lang="de-DE" sz="1200" b="0" i="1" smtClean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  <m:t>,</m:t>
                            </m:r>
                          </m:den>
                        </m:f>
                        <m:f>
                          <m:fPr>
                            <m:type m:val="skw"/>
                            <m:ctrlPr>
                              <a:rPr lang="en-US" sz="1200" i="1" smtClean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de-DE" sz="1200" i="1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de-DE" sz="1200" i="1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  <m:t>6</m:t>
                            </m:r>
                          </m:den>
                        </m:f>
                      </m:e>
                    </m:d>
                  </m:oMath>
                </a14:m>
                <a:r>
                  <a:rPr lang="de-DE" sz="1200" dirty="0">
                    <a:solidFill>
                      <a:srgbClr val="00B050"/>
                    </a:solidFill>
                  </a:rPr>
                  <a:t/>
                </a:r>
                <a:br>
                  <a:rPr lang="de-DE" sz="1200" dirty="0">
                    <a:solidFill>
                      <a:srgbClr val="00B050"/>
                    </a:solidFill>
                  </a:rPr>
                </a:br>
                <a:endParaRPr lang="de-DE" sz="1200" dirty="0">
                  <a:solidFill>
                    <a:srgbClr val="00B050"/>
                  </a:solidFill>
                </a:endParaRPr>
              </a:p>
            </p:txBody>
          </p:sp>
        </mc:Choice>
        <mc:Fallback xmlns="">
          <p:sp>
            <p:nvSpPr>
              <p:cNvPr id="61" name="TextBox 60">
                <a:extLst>
                  <a:ext uri="{FF2B5EF4-FFF2-40B4-BE49-F238E27FC236}">
                    <a16:creationId xmlns:a16="http://schemas.microsoft.com/office/drawing/2014/main" id="{19763BA1-3499-DB44-BB09-85A62FCEB8E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277413" y="4205187"/>
                <a:ext cx="2663800" cy="393121"/>
              </a:xfrm>
              <a:prstGeom prst="rect">
                <a:avLst/>
              </a:prstGeom>
              <a:blipFill>
                <a:blip r:embed="rId8"/>
                <a:stretch>
                  <a:fillRect t="-73438" r="-229" b="-687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2" name="TextBox 61">
                <a:extLst>
                  <a:ext uri="{FF2B5EF4-FFF2-40B4-BE49-F238E27FC236}">
                    <a16:creationId xmlns:a16="http://schemas.microsoft.com/office/drawing/2014/main" id="{20382C1E-1B46-2245-AF13-38A84CF941D1}"/>
                  </a:ext>
                </a:extLst>
              </p:cNvPr>
              <p:cNvSpPr txBox="1"/>
              <p:nvPr/>
            </p:nvSpPr>
            <p:spPr>
              <a:xfrm>
                <a:off x="2594546" y="4439017"/>
                <a:ext cx="1009597" cy="184666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de-DE" sz="1200" b="0" dirty="0">
                    <a:solidFill>
                      <a:schemeClr val="accent6">
                        <a:lumMod val="50000"/>
                      </a:schemeClr>
                    </a:solidFill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sz="1200" b="0" i="1" smtClean="0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sz="1200" b="0" i="1" smtClean="0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de-DE" sz="1200" b="0" i="1" smtClean="0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de-DE" sz="1200" b="0" i="1" smtClean="0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type m:val="skw"/>
                        <m:ctrlPr>
                          <a:rPr lang="en-US" sz="1200" i="1" smtClean="0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de-DE" sz="1200" b="0" i="1" smtClean="0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7</m:t>
                        </m:r>
                      </m:num>
                      <m:den>
                        <m:r>
                          <a:rPr lang="de-DE" sz="1200" b="0" i="1" smtClean="0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13</m:t>
                        </m:r>
                      </m:den>
                    </m:f>
                  </m:oMath>
                </a14:m>
                <a:r>
                  <a:rPr lang="en-US" sz="1200" dirty="0">
                    <a:solidFill>
                      <a:schemeClr val="accent6">
                        <a:lumMod val="50000"/>
                      </a:schemeClr>
                    </a:solidFill>
                  </a:rPr>
                  <a:t> </a:t>
                </a:r>
              </a:p>
            </p:txBody>
          </p:sp>
        </mc:Choice>
        <mc:Fallback xmlns="">
          <p:sp>
            <p:nvSpPr>
              <p:cNvPr id="62" name="TextBox 61">
                <a:extLst>
                  <a:ext uri="{FF2B5EF4-FFF2-40B4-BE49-F238E27FC236}">
                    <a16:creationId xmlns:a16="http://schemas.microsoft.com/office/drawing/2014/main" id="{20382C1E-1B46-2245-AF13-38A84CF941D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94546" y="4439017"/>
                <a:ext cx="1009597" cy="184666"/>
              </a:xfrm>
              <a:prstGeom prst="rect">
                <a:avLst/>
              </a:prstGeom>
              <a:blipFill>
                <a:blip r:embed="rId9"/>
                <a:stretch>
                  <a:fillRect l="-606" t="-163333" r="-2424" b="-25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4" name="Rectangle 63">
            <a:extLst>
              <a:ext uri="{FF2B5EF4-FFF2-40B4-BE49-F238E27FC236}">
                <a16:creationId xmlns:a16="http://schemas.microsoft.com/office/drawing/2014/main" id="{399D0387-02D4-5544-8663-7C2CDF6B24C9}"/>
              </a:ext>
            </a:extLst>
          </p:cNvPr>
          <p:cNvSpPr/>
          <p:nvPr/>
        </p:nvSpPr>
        <p:spPr>
          <a:xfrm>
            <a:off x="4459850" y="2397102"/>
            <a:ext cx="1579278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Split criterion: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5" name="Rectangle 64">
                <a:extLst>
                  <a:ext uri="{FF2B5EF4-FFF2-40B4-BE49-F238E27FC236}">
                    <a16:creationId xmlns:a16="http://schemas.microsoft.com/office/drawing/2014/main" id="{67AD6E8F-70C5-5A42-BE37-58CF5FD6CE49}"/>
                  </a:ext>
                </a:extLst>
              </p:cNvPr>
              <p:cNvSpPr/>
              <p:nvPr/>
            </p:nvSpPr>
            <p:spPr>
              <a:xfrm>
                <a:off x="4527086" y="4306512"/>
                <a:ext cx="4572000" cy="830997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16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m:t>Next</m:t>
                      </m:r>
                      <m:r>
                        <m:rPr>
                          <m:nor/>
                        </m:rPr>
                        <a:rPr lang="en-US" sz="16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16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m:t>splitting</m:t>
                      </m:r>
                      <m:r>
                        <m:rPr>
                          <m:nor/>
                        </m:rPr>
                        <a:rPr lang="en-US" sz="16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16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m:t>feature</m:t>
                      </m:r>
                      <m:r>
                        <m:rPr>
                          <m:nor/>
                        </m:rPr>
                        <a:rPr lang="de-DE" sz="16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m:t>:</m:t>
                      </m:r>
                      <m:r>
                        <m:rPr>
                          <m:nor/>
                        </m:rPr>
                        <a:rPr lang="en-US" sz="16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m:t> </m:t>
                      </m:r>
                    </m:oMath>
                  </m:oMathPara>
                </a14:m>
                <a:r>
                  <a:rPr lang="en-US" sz="1600" b="1" dirty="0">
                    <a:latin typeface="Cambria Math" panose="02040503050406030204" pitchFamily="18" charset="0"/>
                  </a:rPr>
                  <a:t/>
                </a:r>
                <a:br>
                  <a:rPr lang="en-US" sz="1600" b="1" dirty="0">
                    <a:latin typeface="Cambria Math" panose="02040503050406030204" pitchFamily="18" charset="0"/>
                  </a:rPr>
                </a:b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1600" dirty="0" smtClean="0">
                        <a:latin typeface="Arial" panose="020B0604020202020204" pitchFamily="34" charset="0"/>
                        <a:cs typeface="Arial" panose="020B0604020202020204" pitchFamily="34" charset="0"/>
                      </a:rPr>
                      <m:t>Feature</m:t>
                    </m:r>
                    <m:r>
                      <m:rPr>
                        <m:nor/>
                      </m:rPr>
                      <a:rPr lang="en-US" sz="1600" dirty="0" smtClean="0">
                        <a:latin typeface="Arial" panose="020B0604020202020204" pitchFamily="34" charset="0"/>
                        <a:cs typeface="Arial" panose="020B0604020202020204" pitchFamily="34" charset="0"/>
                      </a:rPr>
                      <m:t> </m:t>
                    </m:r>
                    <m:r>
                      <m:rPr>
                        <m:nor/>
                      </m:rPr>
                      <a:rPr lang="en-US" sz="1600" dirty="0" smtClean="0">
                        <a:latin typeface="Arial" panose="020B0604020202020204" pitchFamily="34" charset="0"/>
                        <a:cs typeface="Arial" panose="020B0604020202020204" pitchFamily="34" charset="0"/>
                      </a:rPr>
                      <m:t>with</m:t>
                    </m:r>
                    <m:r>
                      <m:rPr>
                        <m:nor/>
                      </m:rPr>
                      <a:rPr lang="de-DE" sz="1600" b="0" i="0" dirty="0" smtClean="0">
                        <a:latin typeface="Arial" panose="020B0604020202020204" pitchFamily="34" charset="0"/>
                        <a:cs typeface="Arial" panose="020B0604020202020204" pitchFamily="34" charset="0"/>
                      </a:rPr>
                      <m:t> </m:t>
                    </m:r>
                    <m:r>
                      <m:rPr>
                        <m:nor/>
                      </m:rPr>
                      <a:rPr lang="de-DE" sz="1600" b="0" i="0" dirty="0" smtClean="0">
                        <a:latin typeface="Arial" panose="020B0604020202020204" pitchFamily="34" charset="0"/>
                        <a:cs typeface="Arial" panose="020B0604020202020204" pitchFamily="34" charset="0"/>
                      </a:rPr>
                      <m:t>highest</m:t>
                    </m:r>
                    <m:r>
                      <m:rPr>
                        <m:nor/>
                      </m:rPr>
                      <a:rPr lang="de-DE" sz="1600" b="0" i="0" dirty="0" smtClean="0">
                        <a:latin typeface="Arial" panose="020B0604020202020204" pitchFamily="34" charset="0"/>
                        <a:cs typeface="Arial" panose="020B0604020202020204" pitchFamily="34" charset="0"/>
                      </a:rPr>
                      <m:t> </m:t>
                    </m:r>
                    <m:r>
                      <a:rPr lang="de-DE" sz="1600" i="1">
                        <a:latin typeface="Cambria Math" panose="02040503050406030204" pitchFamily="18" charset="0"/>
                      </a:rPr>
                      <m:t>𝐺</m:t>
                    </m:r>
                    <m:r>
                      <a:rPr lang="de-DE" sz="1600" b="0" i="1" smtClean="0">
                        <a:latin typeface="Cambria Math" panose="02040503050406030204" pitchFamily="18" charset="0"/>
                      </a:rPr>
                      <m:t>𝑖𝑛</m:t>
                    </m:r>
                    <m:sSub>
                      <m:sSubPr>
                        <m:ctrlPr>
                          <a:rPr lang="de-DE" sz="16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sz="16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  <m:sub>
                        <m:r>
                          <a:rPr lang="de-DE" sz="1600" b="0" i="1" smtClean="0">
                            <a:latin typeface="Cambria Math" panose="02040503050406030204" pitchFamily="18" charset="0"/>
                          </a:rPr>
                          <m:t>𝐺𝑎𝑖𝑛</m:t>
                        </m:r>
                      </m:sub>
                    </m:sSub>
                  </m:oMath>
                </a14:m>
                <a:r>
                  <a:rPr lang="de-DE" sz="1600" i="1" dirty="0">
                    <a:latin typeface="Cambria Math" panose="02040503050406030204" pitchFamily="18" charset="0"/>
                  </a:rPr>
                  <a:t> </a:t>
                </a:r>
                <a:r>
                  <a:rPr lang="de-DE" sz="1600" dirty="0">
                    <a:latin typeface="Arial" panose="020B0604020202020204" pitchFamily="34" charset="0"/>
                    <a:cs typeface="Arial" panose="020B0604020202020204" pitchFamily="34" charset="0"/>
                  </a:rPr>
                  <a:t>that produces subsets with lowest Gini Index</a:t>
                </a:r>
              </a:p>
            </p:txBody>
          </p:sp>
        </mc:Choice>
        <mc:Fallback xmlns="">
          <p:sp>
            <p:nvSpPr>
              <p:cNvPr id="65" name="Rectangle 64">
                <a:extLst>
                  <a:ext uri="{FF2B5EF4-FFF2-40B4-BE49-F238E27FC236}">
                    <a16:creationId xmlns:a16="http://schemas.microsoft.com/office/drawing/2014/main" id="{67AD6E8F-70C5-5A42-BE37-58CF5FD6CE4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27086" y="4306512"/>
                <a:ext cx="4572000" cy="830997"/>
              </a:xfrm>
              <a:prstGeom prst="rect">
                <a:avLst/>
              </a:prstGeom>
              <a:blipFill>
                <a:blip r:embed="rId10"/>
                <a:stretch>
                  <a:fillRect l="-800" b="-80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6" name="Rectangle 65">
            <a:extLst>
              <a:ext uri="{FF2B5EF4-FFF2-40B4-BE49-F238E27FC236}">
                <a16:creationId xmlns:a16="http://schemas.microsoft.com/office/drawing/2014/main" id="{483B7840-254C-BD49-A195-52254E6364D7}"/>
              </a:ext>
            </a:extLst>
          </p:cNvPr>
          <p:cNvSpPr/>
          <p:nvPr/>
        </p:nvSpPr>
        <p:spPr>
          <a:xfrm>
            <a:off x="4459850" y="917610"/>
            <a:ext cx="3760966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Gini index is based on Gini impurity:</a:t>
            </a:r>
          </a:p>
        </p:txBody>
      </p:sp>
      <p:grpSp>
        <p:nvGrpSpPr>
          <p:cNvPr id="68" name="Group 67">
            <a:extLst>
              <a:ext uri="{FF2B5EF4-FFF2-40B4-BE49-F238E27FC236}">
                <a16:creationId xmlns:a16="http://schemas.microsoft.com/office/drawing/2014/main" id="{65730180-C9D2-45B9-9231-5F5364696033}"/>
              </a:ext>
            </a:extLst>
          </p:cNvPr>
          <p:cNvGrpSpPr/>
          <p:nvPr/>
        </p:nvGrpSpPr>
        <p:grpSpPr>
          <a:xfrm>
            <a:off x="753838" y="1256164"/>
            <a:ext cx="2989932" cy="2894782"/>
            <a:chOff x="753838" y="1256164"/>
            <a:chExt cx="2989932" cy="2894782"/>
          </a:xfrm>
        </p:grpSpPr>
        <p:sp>
          <p:nvSpPr>
            <p:cNvPr id="69" name="Oval 68">
              <a:extLst>
                <a:ext uri="{FF2B5EF4-FFF2-40B4-BE49-F238E27FC236}">
                  <a16:creationId xmlns:a16="http://schemas.microsoft.com/office/drawing/2014/main" id="{92005D6F-4FAB-4CDE-BFF6-561241FEAFE4}"/>
                </a:ext>
              </a:extLst>
            </p:cNvPr>
            <p:cNvSpPr/>
            <p:nvPr/>
          </p:nvSpPr>
          <p:spPr>
            <a:xfrm>
              <a:off x="1707083" y="1256164"/>
              <a:ext cx="1097280" cy="1097280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0" name="Plus 41">
              <a:extLst>
                <a:ext uri="{FF2B5EF4-FFF2-40B4-BE49-F238E27FC236}">
                  <a16:creationId xmlns:a16="http://schemas.microsoft.com/office/drawing/2014/main" id="{7F2B6F57-A5DB-45EA-8791-40386DEABD3E}"/>
                </a:ext>
              </a:extLst>
            </p:cNvPr>
            <p:cNvSpPr/>
            <p:nvPr/>
          </p:nvSpPr>
          <p:spPr>
            <a:xfrm>
              <a:off x="2160810" y="1353829"/>
              <a:ext cx="76550" cy="73152"/>
            </a:xfrm>
            <a:prstGeom prst="mathPlus">
              <a:avLst>
                <a:gd name="adj1" fmla="val 1530"/>
              </a:avLst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Plus 42">
              <a:extLst>
                <a:ext uri="{FF2B5EF4-FFF2-40B4-BE49-F238E27FC236}">
                  <a16:creationId xmlns:a16="http://schemas.microsoft.com/office/drawing/2014/main" id="{6A690B41-FADE-47ED-AD0A-DE9E426B569A}"/>
                </a:ext>
              </a:extLst>
            </p:cNvPr>
            <p:cNvSpPr/>
            <p:nvPr/>
          </p:nvSpPr>
          <p:spPr>
            <a:xfrm>
              <a:off x="2376243" y="1577080"/>
              <a:ext cx="76550" cy="73152"/>
            </a:xfrm>
            <a:prstGeom prst="mathPlus">
              <a:avLst>
                <a:gd name="adj1" fmla="val 1530"/>
              </a:avLst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Plus 43">
              <a:extLst>
                <a:ext uri="{FF2B5EF4-FFF2-40B4-BE49-F238E27FC236}">
                  <a16:creationId xmlns:a16="http://schemas.microsoft.com/office/drawing/2014/main" id="{A2F004A5-7433-45E3-BA94-1F1A62A70444}"/>
                </a:ext>
              </a:extLst>
            </p:cNvPr>
            <p:cNvSpPr/>
            <p:nvPr/>
          </p:nvSpPr>
          <p:spPr>
            <a:xfrm>
              <a:off x="2073671" y="1526745"/>
              <a:ext cx="76550" cy="73152"/>
            </a:xfrm>
            <a:prstGeom prst="mathPlus">
              <a:avLst>
                <a:gd name="adj1" fmla="val 1530"/>
              </a:avLst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Plus 44">
              <a:extLst>
                <a:ext uri="{FF2B5EF4-FFF2-40B4-BE49-F238E27FC236}">
                  <a16:creationId xmlns:a16="http://schemas.microsoft.com/office/drawing/2014/main" id="{06DB25D5-FA9A-47AE-95DD-4A92AC060C73}"/>
                </a:ext>
              </a:extLst>
            </p:cNvPr>
            <p:cNvSpPr/>
            <p:nvPr/>
          </p:nvSpPr>
          <p:spPr>
            <a:xfrm>
              <a:off x="2073671" y="1738595"/>
              <a:ext cx="76550" cy="73152"/>
            </a:xfrm>
            <a:prstGeom prst="mathPlus">
              <a:avLst>
                <a:gd name="adj1" fmla="val 1530"/>
              </a:avLst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Plus 45">
              <a:extLst>
                <a:ext uri="{FF2B5EF4-FFF2-40B4-BE49-F238E27FC236}">
                  <a16:creationId xmlns:a16="http://schemas.microsoft.com/office/drawing/2014/main" id="{C2E3C3D1-3249-4B12-9485-E5E837E3DB4D}"/>
                </a:ext>
              </a:extLst>
            </p:cNvPr>
            <p:cNvSpPr/>
            <p:nvPr/>
          </p:nvSpPr>
          <p:spPr>
            <a:xfrm>
              <a:off x="2556271" y="1791551"/>
              <a:ext cx="76550" cy="73152"/>
            </a:xfrm>
            <a:prstGeom prst="mathPlus">
              <a:avLst>
                <a:gd name="adj1" fmla="val 1530"/>
              </a:avLst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" name="Plus 46">
              <a:extLst>
                <a:ext uri="{FF2B5EF4-FFF2-40B4-BE49-F238E27FC236}">
                  <a16:creationId xmlns:a16="http://schemas.microsoft.com/office/drawing/2014/main" id="{D8B5A09B-A7DF-454D-8AFA-63CAE12CE162}"/>
                </a:ext>
              </a:extLst>
            </p:cNvPr>
            <p:cNvSpPr/>
            <p:nvPr/>
          </p:nvSpPr>
          <p:spPr>
            <a:xfrm>
              <a:off x="2304677" y="2027887"/>
              <a:ext cx="76550" cy="73152"/>
            </a:xfrm>
            <a:prstGeom prst="mathPlus">
              <a:avLst>
                <a:gd name="adj1" fmla="val 1530"/>
              </a:avLst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" name="Plus 47">
              <a:extLst>
                <a:ext uri="{FF2B5EF4-FFF2-40B4-BE49-F238E27FC236}">
                  <a16:creationId xmlns:a16="http://schemas.microsoft.com/office/drawing/2014/main" id="{154A3D7B-085A-49E5-A0C1-7DF076A878D1}"/>
                </a:ext>
              </a:extLst>
            </p:cNvPr>
            <p:cNvSpPr/>
            <p:nvPr/>
          </p:nvSpPr>
          <p:spPr>
            <a:xfrm>
              <a:off x="1965373" y="1928234"/>
              <a:ext cx="76550" cy="73152"/>
            </a:xfrm>
            <a:prstGeom prst="mathPlus">
              <a:avLst>
                <a:gd name="adj1" fmla="val 1530"/>
              </a:avLst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" name="Oval 76">
              <a:extLst>
                <a:ext uri="{FF2B5EF4-FFF2-40B4-BE49-F238E27FC236}">
                  <a16:creationId xmlns:a16="http://schemas.microsoft.com/office/drawing/2014/main" id="{DCBE2431-DAF5-4582-B6BA-B47B51F17CDF}"/>
                </a:ext>
              </a:extLst>
            </p:cNvPr>
            <p:cNvSpPr/>
            <p:nvPr/>
          </p:nvSpPr>
          <p:spPr>
            <a:xfrm>
              <a:off x="1846338" y="1751092"/>
              <a:ext cx="64008" cy="60403"/>
            </a:xfrm>
            <a:prstGeom prst="ellipse">
              <a:avLst/>
            </a:prstGeom>
            <a:solidFill>
              <a:srgbClr val="0070C0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" name="Oval 77">
              <a:extLst>
                <a:ext uri="{FF2B5EF4-FFF2-40B4-BE49-F238E27FC236}">
                  <a16:creationId xmlns:a16="http://schemas.microsoft.com/office/drawing/2014/main" id="{C2A3915B-513C-4FDA-8B69-590B71B8F5BF}"/>
                </a:ext>
              </a:extLst>
            </p:cNvPr>
            <p:cNvSpPr/>
            <p:nvPr/>
          </p:nvSpPr>
          <p:spPr>
            <a:xfrm>
              <a:off x="2080704" y="2101039"/>
              <a:ext cx="64008" cy="60403"/>
            </a:xfrm>
            <a:prstGeom prst="ellipse">
              <a:avLst/>
            </a:prstGeom>
            <a:solidFill>
              <a:srgbClr val="0070C0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" name="Oval 78">
              <a:extLst>
                <a:ext uri="{FF2B5EF4-FFF2-40B4-BE49-F238E27FC236}">
                  <a16:creationId xmlns:a16="http://schemas.microsoft.com/office/drawing/2014/main" id="{2F8ED088-2696-4D2E-AEA4-4568A30AD298}"/>
                </a:ext>
              </a:extLst>
            </p:cNvPr>
            <p:cNvSpPr/>
            <p:nvPr/>
          </p:nvSpPr>
          <p:spPr>
            <a:xfrm>
              <a:off x="2492465" y="1465434"/>
              <a:ext cx="64008" cy="60403"/>
            </a:xfrm>
            <a:prstGeom prst="ellipse">
              <a:avLst/>
            </a:prstGeom>
            <a:solidFill>
              <a:srgbClr val="0070C0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" name="Oval 79">
              <a:extLst>
                <a:ext uri="{FF2B5EF4-FFF2-40B4-BE49-F238E27FC236}">
                  <a16:creationId xmlns:a16="http://schemas.microsoft.com/office/drawing/2014/main" id="{D99AD9E4-BFD7-4938-BB80-235F77B6FE61}"/>
                </a:ext>
              </a:extLst>
            </p:cNvPr>
            <p:cNvSpPr/>
            <p:nvPr/>
          </p:nvSpPr>
          <p:spPr>
            <a:xfrm>
              <a:off x="1852367" y="1546879"/>
              <a:ext cx="64008" cy="60403"/>
            </a:xfrm>
            <a:prstGeom prst="ellipse">
              <a:avLst/>
            </a:prstGeom>
            <a:solidFill>
              <a:srgbClr val="0070C0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" name="Oval 80">
              <a:extLst>
                <a:ext uri="{FF2B5EF4-FFF2-40B4-BE49-F238E27FC236}">
                  <a16:creationId xmlns:a16="http://schemas.microsoft.com/office/drawing/2014/main" id="{C0811220-A1DB-44F9-9BE3-22FDF4155DDE}"/>
                </a:ext>
              </a:extLst>
            </p:cNvPr>
            <p:cNvSpPr/>
            <p:nvPr/>
          </p:nvSpPr>
          <p:spPr>
            <a:xfrm>
              <a:off x="2476855" y="2020727"/>
              <a:ext cx="64008" cy="60403"/>
            </a:xfrm>
            <a:prstGeom prst="ellipse">
              <a:avLst/>
            </a:prstGeom>
            <a:solidFill>
              <a:srgbClr val="0070C0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" name="Oval 81">
              <a:extLst>
                <a:ext uri="{FF2B5EF4-FFF2-40B4-BE49-F238E27FC236}">
                  <a16:creationId xmlns:a16="http://schemas.microsoft.com/office/drawing/2014/main" id="{9261C3CF-1BC9-4B05-9DC9-AF6D7462A1B9}"/>
                </a:ext>
              </a:extLst>
            </p:cNvPr>
            <p:cNvSpPr/>
            <p:nvPr/>
          </p:nvSpPr>
          <p:spPr>
            <a:xfrm>
              <a:off x="2262742" y="1804300"/>
              <a:ext cx="64008" cy="60403"/>
            </a:xfrm>
            <a:prstGeom prst="ellipse">
              <a:avLst/>
            </a:prstGeom>
            <a:solidFill>
              <a:srgbClr val="0070C0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" name="Oval 82">
              <a:extLst>
                <a:ext uri="{FF2B5EF4-FFF2-40B4-BE49-F238E27FC236}">
                  <a16:creationId xmlns:a16="http://schemas.microsoft.com/office/drawing/2014/main" id="{2A29B982-4F16-426C-8192-ECD3FC2A8491}"/>
                </a:ext>
              </a:extLst>
            </p:cNvPr>
            <p:cNvSpPr/>
            <p:nvPr/>
          </p:nvSpPr>
          <p:spPr>
            <a:xfrm>
              <a:off x="753838" y="3042663"/>
              <a:ext cx="1097280" cy="1097280"/>
            </a:xfrm>
            <a:prstGeom prst="ellipse">
              <a:avLst/>
            </a:prstGeom>
            <a:solidFill>
              <a:srgbClr val="92D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4" name="Plus 34">
              <a:extLst>
                <a:ext uri="{FF2B5EF4-FFF2-40B4-BE49-F238E27FC236}">
                  <a16:creationId xmlns:a16="http://schemas.microsoft.com/office/drawing/2014/main" id="{4C5DA2F5-2221-4971-A2BE-03F1B9EF7F45}"/>
                </a:ext>
              </a:extLst>
            </p:cNvPr>
            <p:cNvSpPr/>
            <p:nvPr/>
          </p:nvSpPr>
          <p:spPr>
            <a:xfrm>
              <a:off x="1337869" y="3306677"/>
              <a:ext cx="76550" cy="73152"/>
            </a:xfrm>
            <a:prstGeom prst="mathPlus">
              <a:avLst>
                <a:gd name="adj1" fmla="val 1530"/>
              </a:avLst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5" name="Plus 35">
              <a:extLst>
                <a:ext uri="{FF2B5EF4-FFF2-40B4-BE49-F238E27FC236}">
                  <a16:creationId xmlns:a16="http://schemas.microsoft.com/office/drawing/2014/main" id="{82270005-53A2-4427-9ED1-AD2044447061}"/>
                </a:ext>
              </a:extLst>
            </p:cNvPr>
            <p:cNvSpPr/>
            <p:nvPr/>
          </p:nvSpPr>
          <p:spPr>
            <a:xfrm>
              <a:off x="1106863" y="3304468"/>
              <a:ext cx="76550" cy="73152"/>
            </a:xfrm>
            <a:prstGeom prst="mathPlus">
              <a:avLst>
                <a:gd name="adj1" fmla="val 1530"/>
              </a:avLst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" name="Plus 36">
              <a:extLst>
                <a:ext uri="{FF2B5EF4-FFF2-40B4-BE49-F238E27FC236}">
                  <a16:creationId xmlns:a16="http://schemas.microsoft.com/office/drawing/2014/main" id="{FC4D6679-B525-4C5F-912C-35D695D34BA1}"/>
                </a:ext>
              </a:extLst>
            </p:cNvPr>
            <p:cNvSpPr/>
            <p:nvPr/>
          </p:nvSpPr>
          <p:spPr>
            <a:xfrm>
              <a:off x="1433497" y="3556586"/>
              <a:ext cx="76550" cy="73152"/>
            </a:xfrm>
            <a:prstGeom prst="mathPlus">
              <a:avLst>
                <a:gd name="adj1" fmla="val 1530"/>
              </a:avLst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7" name="Plus 37">
              <a:extLst>
                <a:ext uri="{FF2B5EF4-FFF2-40B4-BE49-F238E27FC236}">
                  <a16:creationId xmlns:a16="http://schemas.microsoft.com/office/drawing/2014/main" id="{AB03EF6B-C852-44E8-AD92-D0A88484A371}"/>
                </a:ext>
              </a:extLst>
            </p:cNvPr>
            <p:cNvSpPr/>
            <p:nvPr/>
          </p:nvSpPr>
          <p:spPr>
            <a:xfrm>
              <a:off x="1337869" y="3805610"/>
              <a:ext cx="76550" cy="73152"/>
            </a:xfrm>
            <a:prstGeom prst="mathPlus">
              <a:avLst>
                <a:gd name="adj1" fmla="val 1530"/>
              </a:avLst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8" name="Plus 38">
              <a:extLst>
                <a:ext uri="{FF2B5EF4-FFF2-40B4-BE49-F238E27FC236}">
                  <a16:creationId xmlns:a16="http://schemas.microsoft.com/office/drawing/2014/main" id="{5CA92601-C138-4F6D-A335-B739A26FC9DB}"/>
                </a:ext>
              </a:extLst>
            </p:cNvPr>
            <p:cNvSpPr/>
            <p:nvPr/>
          </p:nvSpPr>
          <p:spPr>
            <a:xfrm>
              <a:off x="998565" y="3705957"/>
              <a:ext cx="76550" cy="73152"/>
            </a:xfrm>
            <a:prstGeom prst="mathPlus">
              <a:avLst>
                <a:gd name="adj1" fmla="val 1530"/>
              </a:avLst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9" name="Oval 88">
              <a:extLst>
                <a:ext uri="{FF2B5EF4-FFF2-40B4-BE49-F238E27FC236}">
                  <a16:creationId xmlns:a16="http://schemas.microsoft.com/office/drawing/2014/main" id="{D74E02E1-538B-43E3-AA18-00173ABF6AA2}"/>
                </a:ext>
              </a:extLst>
            </p:cNvPr>
            <p:cNvSpPr/>
            <p:nvPr/>
          </p:nvSpPr>
          <p:spPr>
            <a:xfrm>
              <a:off x="879530" y="3528815"/>
              <a:ext cx="64008" cy="60403"/>
            </a:xfrm>
            <a:prstGeom prst="ellipse">
              <a:avLst/>
            </a:prstGeom>
            <a:solidFill>
              <a:srgbClr val="0070C0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0" name="Oval 89">
              <a:extLst>
                <a:ext uri="{FF2B5EF4-FFF2-40B4-BE49-F238E27FC236}">
                  <a16:creationId xmlns:a16="http://schemas.microsoft.com/office/drawing/2014/main" id="{7594D6F4-D0BA-4C96-8CAF-106E3561112F}"/>
                </a:ext>
              </a:extLst>
            </p:cNvPr>
            <p:cNvSpPr/>
            <p:nvPr/>
          </p:nvSpPr>
          <p:spPr>
            <a:xfrm>
              <a:off x="2646490" y="3053666"/>
              <a:ext cx="1097280" cy="1097280"/>
            </a:xfrm>
            <a:prstGeom prst="ellipse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1" name="Plus 26">
              <a:extLst>
                <a:ext uri="{FF2B5EF4-FFF2-40B4-BE49-F238E27FC236}">
                  <a16:creationId xmlns:a16="http://schemas.microsoft.com/office/drawing/2014/main" id="{19DCEE9B-7D46-4FF0-8F7C-216FC3337599}"/>
                </a:ext>
              </a:extLst>
            </p:cNvPr>
            <p:cNvSpPr/>
            <p:nvPr/>
          </p:nvSpPr>
          <p:spPr>
            <a:xfrm>
              <a:off x="3086654" y="3142555"/>
              <a:ext cx="76550" cy="73152"/>
            </a:xfrm>
            <a:prstGeom prst="mathPlus">
              <a:avLst>
                <a:gd name="adj1" fmla="val 1530"/>
              </a:avLst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2" name="Plus 27">
              <a:extLst>
                <a:ext uri="{FF2B5EF4-FFF2-40B4-BE49-F238E27FC236}">
                  <a16:creationId xmlns:a16="http://schemas.microsoft.com/office/drawing/2014/main" id="{7370894D-6B4F-403C-BE5C-57A4C2F21C51}"/>
                </a:ext>
              </a:extLst>
            </p:cNvPr>
            <p:cNvSpPr/>
            <p:nvPr/>
          </p:nvSpPr>
          <p:spPr>
            <a:xfrm>
              <a:off x="2999515" y="3527321"/>
              <a:ext cx="76550" cy="73152"/>
            </a:xfrm>
            <a:prstGeom prst="mathPlus">
              <a:avLst>
                <a:gd name="adj1" fmla="val 1530"/>
              </a:avLst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3" name="Oval 92">
              <a:extLst>
                <a:ext uri="{FF2B5EF4-FFF2-40B4-BE49-F238E27FC236}">
                  <a16:creationId xmlns:a16="http://schemas.microsoft.com/office/drawing/2014/main" id="{AB4A3CA9-66DB-4C84-B849-397521438EDD}"/>
                </a:ext>
              </a:extLst>
            </p:cNvPr>
            <p:cNvSpPr/>
            <p:nvPr/>
          </p:nvSpPr>
          <p:spPr>
            <a:xfrm>
              <a:off x="3030418" y="3868670"/>
              <a:ext cx="64008" cy="60403"/>
            </a:xfrm>
            <a:prstGeom prst="ellipse">
              <a:avLst/>
            </a:prstGeom>
            <a:solidFill>
              <a:srgbClr val="0070C0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4" name="Oval 93">
              <a:extLst>
                <a:ext uri="{FF2B5EF4-FFF2-40B4-BE49-F238E27FC236}">
                  <a16:creationId xmlns:a16="http://schemas.microsoft.com/office/drawing/2014/main" id="{62893151-A654-4D18-A505-DA70D92E3956}"/>
                </a:ext>
              </a:extLst>
            </p:cNvPr>
            <p:cNvSpPr/>
            <p:nvPr/>
          </p:nvSpPr>
          <p:spPr>
            <a:xfrm>
              <a:off x="3412271" y="3335605"/>
              <a:ext cx="64008" cy="60403"/>
            </a:xfrm>
            <a:prstGeom prst="ellipse">
              <a:avLst/>
            </a:prstGeom>
            <a:solidFill>
              <a:srgbClr val="0070C0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Oval 94">
              <a:extLst>
                <a:ext uri="{FF2B5EF4-FFF2-40B4-BE49-F238E27FC236}">
                  <a16:creationId xmlns:a16="http://schemas.microsoft.com/office/drawing/2014/main" id="{1876C79D-EBDF-4327-B5C3-EE12650FDFD1}"/>
                </a:ext>
              </a:extLst>
            </p:cNvPr>
            <p:cNvSpPr/>
            <p:nvPr/>
          </p:nvSpPr>
          <p:spPr>
            <a:xfrm>
              <a:off x="2778211" y="3335605"/>
              <a:ext cx="64008" cy="60403"/>
            </a:xfrm>
            <a:prstGeom prst="ellipse">
              <a:avLst/>
            </a:prstGeom>
            <a:solidFill>
              <a:srgbClr val="0070C0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Oval 95">
              <a:extLst>
                <a:ext uri="{FF2B5EF4-FFF2-40B4-BE49-F238E27FC236}">
                  <a16:creationId xmlns:a16="http://schemas.microsoft.com/office/drawing/2014/main" id="{5D23629A-FF35-4515-A61D-128BD7C73587}"/>
                </a:ext>
              </a:extLst>
            </p:cNvPr>
            <p:cNvSpPr/>
            <p:nvPr/>
          </p:nvSpPr>
          <p:spPr>
            <a:xfrm>
              <a:off x="3402699" y="3809453"/>
              <a:ext cx="64008" cy="60403"/>
            </a:xfrm>
            <a:prstGeom prst="ellipse">
              <a:avLst/>
            </a:prstGeom>
            <a:solidFill>
              <a:srgbClr val="0070C0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Oval 96">
              <a:extLst>
                <a:ext uri="{FF2B5EF4-FFF2-40B4-BE49-F238E27FC236}">
                  <a16:creationId xmlns:a16="http://schemas.microsoft.com/office/drawing/2014/main" id="{3AC84F71-D4F8-40E6-AC60-4901DD54853C}"/>
                </a:ext>
              </a:extLst>
            </p:cNvPr>
            <p:cNvSpPr/>
            <p:nvPr/>
          </p:nvSpPr>
          <p:spPr>
            <a:xfrm>
              <a:off x="3188586" y="3593026"/>
              <a:ext cx="64008" cy="60403"/>
            </a:xfrm>
            <a:prstGeom prst="ellipse">
              <a:avLst/>
            </a:prstGeom>
            <a:solidFill>
              <a:srgbClr val="0070C0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98" name="Connector: Elbow 97">
              <a:extLst>
                <a:ext uri="{FF2B5EF4-FFF2-40B4-BE49-F238E27FC236}">
                  <a16:creationId xmlns:a16="http://schemas.microsoft.com/office/drawing/2014/main" id="{C847912C-01B2-484F-9B06-B3DD4223215C}"/>
                </a:ext>
              </a:extLst>
            </p:cNvPr>
            <p:cNvCxnSpPr>
              <a:stCxn id="69" idx="4"/>
              <a:endCxn id="90" idx="0"/>
            </p:cNvCxnSpPr>
            <p:nvPr/>
          </p:nvCxnSpPr>
          <p:spPr>
            <a:xfrm rot="16200000" flipH="1">
              <a:off x="2375315" y="2233851"/>
              <a:ext cx="700222" cy="939407"/>
            </a:xfrm>
            <a:prstGeom prst="bentConnector3">
              <a:avLst/>
            </a:prstGeom>
            <a:ln w="1905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9" name="Connector: Elbow 98">
              <a:extLst>
                <a:ext uri="{FF2B5EF4-FFF2-40B4-BE49-F238E27FC236}">
                  <a16:creationId xmlns:a16="http://schemas.microsoft.com/office/drawing/2014/main" id="{F93F2482-BB78-479C-9316-5C887BA4C309}"/>
                </a:ext>
              </a:extLst>
            </p:cNvPr>
            <p:cNvCxnSpPr>
              <a:stCxn id="69" idx="4"/>
              <a:endCxn id="83" idx="0"/>
            </p:cNvCxnSpPr>
            <p:nvPr/>
          </p:nvCxnSpPr>
          <p:spPr>
            <a:xfrm rot="5400000">
              <a:off x="1434492" y="2221431"/>
              <a:ext cx="689219" cy="953245"/>
            </a:xfrm>
            <a:prstGeom prst="bentConnector3">
              <a:avLst>
                <a:gd name="adj1" fmla="val 51025"/>
              </a:avLst>
            </a:prstGeom>
            <a:ln w="1905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Slide Number Placeholder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15C29056-5AFA-7949-831A-3EC086771171}" type="slidenum">
              <a:rPr lang="de-DE" smtClean="0"/>
              <a:pPr/>
              <a:t>49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8205356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" grpId="0"/>
      <p:bldP spid="57" grpId="0"/>
      <p:bldP spid="60" grpId="0"/>
      <p:bldP spid="61" grpId="0"/>
      <p:bldP spid="62" grpId="0"/>
      <p:bldP spid="64" grpId="0"/>
      <p:bldP spid="6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Classification vs. Regression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7"/>
          </p:nvPr>
        </p:nvSpPr>
        <p:spPr>
          <a:xfrm>
            <a:off x="358775" y="3150761"/>
            <a:ext cx="4011613" cy="2054651"/>
          </a:xfrm>
        </p:spPr>
        <p:txBody>
          <a:bodyPr/>
          <a:lstStyle/>
          <a:p>
            <a:pPr marL="6350" indent="0" algn="ctr">
              <a:buNone/>
            </a:pPr>
            <a:r>
              <a:rPr lang="en-GB" b="1" dirty="0"/>
              <a:t>Classification</a:t>
            </a:r>
          </a:p>
          <a:p>
            <a:r>
              <a:rPr lang="en-GB" dirty="0"/>
              <a:t>Categorical target attribute</a:t>
            </a:r>
          </a:p>
          <a:p>
            <a:r>
              <a:rPr lang="en-GB" i="1" dirty="0"/>
              <a:t>Which category does a customer belong to?</a:t>
            </a:r>
            <a:endParaRPr lang="en-US" i="1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8"/>
          </p:nvPr>
        </p:nvSpPr>
        <p:spPr>
          <a:xfrm>
            <a:off x="4680000" y="3150761"/>
            <a:ext cx="4032250" cy="2054652"/>
          </a:xfrm>
        </p:spPr>
        <p:txBody>
          <a:bodyPr/>
          <a:lstStyle/>
          <a:p>
            <a:pPr marL="6350" indent="0" algn="ctr">
              <a:buNone/>
            </a:pPr>
            <a:r>
              <a:rPr lang="en-GB" b="1" dirty="0"/>
              <a:t>Regression</a:t>
            </a:r>
          </a:p>
          <a:p>
            <a:r>
              <a:rPr lang="en-GB" dirty="0"/>
              <a:t>Numerical target attribute</a:t>
            </a:r>
          </a:p>
          <a:p>
            <a:r>
              <a:rPr lang="en-GB" i="1" dirty="0"/>
              <a:t>How much will a customer spend next month?</a:t>
            </a:r>
            <a:endParaRPr lang="en-US" i="1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294967295"/>
          </p:nvPr>
        </p:nvSpPr>
        <p:spPr>
          <a:xfrm>
            <a:off x="8612892" y="5491163"/>
            <a:ext cx="179387" cy="239712"/>
          </a:xfrm>
        </p:spPr>
        <p:txBody>
          <a:bodyPr/>
          <a:lstStyle/>
          <a:p>
            <a:fld id="{15C29056-5AFA-7949-831A-3EC086771171}" type="slidenum">
              <a:rPr lang="de-DE" smtClean="0"/>
              <a:pPr/>
              <a:t>5</a:t>
            </a:fld>
            <a:endParaRPr lang="de-DE" dirty="0"/>
          </a:p>
        </p:txBody>
      </p:sp>
      <p:sp>
        <p:nvSpPr>
          <p:cNvPr id="8" name="Text Placeholder 5"/>
          <p:cNvSpPr txBox="1">
            <a:spLocks/>
          </p:cNvSpPr>
          <p:nvPr/>
        </p:nvSpPr>
        <p:spPr>
          <a:xfrm>
            <a:off x="563914" y="889146"/>
            <a:ext cx="7827665" cy="1557592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266700" indent="-260350" algn="l" defTabSz="685800" rtl="0" eaLnBrk="1" latinLnBrk="0" hangingPunct="1">
              <a:lnSpc>
                <a:spcPct val="100000"/>
              </a:lnSpc>
              <a:spcBef>
                <a:spcPts val="750"/>
              </a:spcBef>
              <a:buClr>
                <a:srgbClr val="92AEBC"/>
              </a:buClr>
              <a:buFont typeface="Symbol" pitchFamily="2" charset="2"/>
              <a:buChar char="-"/>
              <a:tabLst/>
              <a:defRPr sz="2000" b="0" i="0" kern="120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ea typeface="Arial" panose="02000000000000000000" pitchFamily="2" charset="0"/>
                <a:cs typeface="Arial" panose="020B0604020202020204" pitchFamily="34" charset="0"/>
              </a:defRPr>
            </a:lvl1pPr>
            <a:lvl2pPr marL="488950" indent="-222250" algn="l" defTabSz="685800" rtl="0" eaLnBrk="1" latinLnBrk="0" hangingPunct="1">
              <a:lnSpc>
                <a:spcPct val="100000"/>
              </a:lnSpc>
              <a:spcBef>
                <a:spcPts val="375"/>
              </a:spcBef>
              <a:buClr>
                <a:srgbClr val="92AEBC"/>
              </a:buClr>
              <a:buFont typeface="Symbol" pitchFamily="2" charset="2"/>
              <a:buChar char="-"/>
              <a:tabLst/>
              <a:defRPr sz="1400" b="0" i="0" kern="120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ea typeface="Arial" panose="02000000000000000000" pitchFamily="2" charset="0"/>
                <a:cs typeface="Arial" panose="020B0604020202020204" pitchFamily="34" charset="0"/>
              </a:defRPr>
            </a:lvl2pPr>
            <a:lvl3pPr marL="711200" indent="-222250" algn="l" defTabSz="685800" rtl="0" eaLnBrk="1" latinLnBrk="0" hangingPunct="1">
              <a:lnSpc>
                <a:spcPct val="100000"/>
              </a:lnSpc>
              <a:spcBef>
                <a:spcPts val="375"/>
              </a:spcBef>
              <a:buClr>
                <a:srgbClr val="92AEBC"/>
              </a:buClr>
              <a:buFont typeface="Symbol" pitchFamily="2" charset="2"/>
              <a:buChar char="-"/>
              <a:tabLst/>
              <a:defRPr sz="1400" b="0" i="0" kern="120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ea typeface="Arial" panose="02000000000000000000" pitchFamily="2" charset="0"/>
                <a:cs typeface="Arial" panose="020B0604020202020204" pitchFamily="34" charset="0"/>
              </a:defRPr>
            </a:lvl3pPr>
            <a:lvl4pPr marL="933450" marR="0" indent="-222250" algn="l" defTabSz="685800" rtl="0" eaLnBrk="1" fontAlgn="auto" latinLnBrk="0" hangingPunct="1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rgbClr val="92AEBC"/>
              </a:buClr>
              <a:buSzTx/>
              <a:buFont typeface="Symbol" pitchFamily="2" charset="2"/>
              <a:buChar char="-"/>
              <a:tabLst/>
              <a:defRPr sz="1400" kern="120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155700" indent="-222250" algn="l" defTabSz="685800" rtl="0" eaLnBrk="1" latinLnBrk="0" hangingPunct="1">
              <a:lnSpc>
                <a:spcPct val="100000"/>
              </a:lnSpc>
              <a:spcBef>
                <a:spcPts val="375"/>
              </a:spcBef>
              <a:buClr>
                <a:srgbClr val="92AEBC"/>
              </a:buClr>
              <a:buFont typeface="Symbol" pitchFamily="2" charset="2"/>
              <a:buChar char="-"/>
              <a:tabLst/>
              <a:defRPr sz="1400" kern="120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350" indent="0" algn="ctr">
              <a:buFont typeface="Symbol" pitchFamily="2" charset="2"/>
              <a:buNone/>
            </a:pPr>
            <a:r>
              <a:rPr lang="en-GB" b="1" dirty="0"/>
              <a:t>Supervised Learning</a:t>
            </a:r>
          </a:p>
          <a:p>
            <a:r>
              <a:rPr lang="en-GB" dirty="0"/>
              <a:t>A target attribute is predicted based on other attributes</a:t>
            </a:r>
          </a:p>
          <a:p>
            <a:r>
              <a:rPr lang="en-GB" dirty="0"/>
              <a:t>Assumption: in addition to the object description </a:t>
            </a:r>
            <a:r>
              <a:rPr lang="en-GB" b="1" dirty="0"/>
              <a:t>x</a:t>
            </a:r>
            <a:r>
              <a:rPr lang="en-GB" dirty="0"/>
              <a:t>, we have also the value for the target attribute </a:t>
            </a:r>
            <a:r>
              <a:rPr lang="en-GB" b="1" dirty="0"/>
              <a:t>y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9668418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852908-40B5-4468-A182-BC1E4D4B03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Comparison of Impurity Measures</a:t>
            </a:r>
            <a:endParaRPr lang="en-GB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4F83493-4522-480A-8390-A536D7FC312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94329" y="870697"/>
            <a:ext cx="4980056" cy="4598007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15C29056-5AFA-7949-831A-3EC086771171}" type="slidenum">
              <a:rPr lang="de-DE" smtClean="0"/>
              <a:pPr/>
              <a:t>50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110956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E0218631-6C34-4FBE-AB3E-1F90C8006B7E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>
              <a:xfrm>
                <a:off x="358775" y="173941"/>
                <a:ext cx="8426450" cy="498021"/>
              </a:xfrm>
            </p:spPr>
            <p:txBody>
              <a:bodyPr/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GB" b="1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𝝌</m:t>
                        </m:r>
                      </m:e>
                      <m:sup>
                        <m:r>
                          <a:rPr lang="de-DE" b="1" i="1" smtClean="0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</m:oMath>
                </a14:m>
                <a:r>
                  <a:rPr lang="en-GB" b="1" dirty="0"/>
                  <a:t> Measure</a:t>
                </a:r>
                <a:br>
                  <a:rPr lang="en-GB" b="1" dirty="0"/>
                </a:br>
                <a:endParaRPr lang="en-GB" dirty="0"/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E0218631-6C34-4FBE-AB3E-1F90C8006B7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358775" y="173941"/>
                <a:ext cx="8426450" cy="498021"/>
              </a:xfrm>
              <a:blipFill>
                <a:blip r:embed="rId2"/>
                <a:stretch>
                  <a:fillRect l="-868" t="-1234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0259E08-DB38-4081-9AF1-D72757474A7B}"/>
                  </a:ext>
                </a:extLst>
              </p:cNvPr>
              <p:cNvSpPr>
                <a:spLocks noGrp="1"/>
              </p:cNvSpPr>
              <p:nvPr>
                <p:ph sz="half" idx="1"/>
              </p:nvPr>
            </p:nvSpPr>
            <p:spPr>
              <a:xfrm>
                <a:off x="512064" y="990600"/>
                <a:ext cx="8063798" cy="3771636"/>
              </a:xfrm>
            </p:spPr>
            <p:txBody>
              <a:bodyPr/>
              <a:lstStyle/>
              <a:p>
                <a:r>
                  <a:rPr lang="de-DE" sz="2000" dirty="0"/>
                  <a:t>Compares the actual joint distribution with a </a:t>
                </a:r>
                <a:r>
                  <a:rPr lang="de-DE" sz="2000" b="1" dirty="0"/>
                  <a:t>hypothetical independent distribution</a:t>
                </a:r>
              </a:p>
              <a:p>
                <a:r>
                  <a:rPr lang="de-DE" sz="2000" dirty="0"/>
                  <a:t>Uses absolute comparison</a:t>
                </a:r>
              </a:p>
              <a:p>
                <a:r>
                  <a:rPr lang="de-DE" sz="2000" dirty="0"/>
                  <a:t>Can be interpreted as a difference measure</a:t>
                </a:r>
              </a:p>
              <a:p>
                <a:endParaRPr lang="de-DE" dirty="0"/>
              </a:p>
              <a:p>
                <a:pPr marL="0" indent="0">
                  <a:buNone/>
                </a:pPr>
                <a:endParaRPr lang="de-DE" b="0" i="1" dirty="0" smtClean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de-DE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de-DE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𝜒</m:t>
                          </m:r>
                        </m:e>
                        <m:sup>
                          <m:r>
                            <a:rPr lang="de-DE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d>
                        <m:dPr>
                          <m:ctrlPr>
                            <a:rPr lang="de-DE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de-DE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𝐶</m:t>
                          </m:r>
                          <m:r>
                            <a:rPr lang="de-DE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|</m:t>
                          </m:r>
                          <m:r>
                            <a:rPr lang="de-DE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𝐴</m:t>
                          </m:r>
                        </m:e>
                      </m:d>
                      <m:r>
                        <a:rPr lang="de-DE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de-DE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de-DE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de-DE" b="0" i="1" smtClean="0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sSub>
                            <m:sSubPr>
                              <m:ctrlPr>
                                <a:rPr lang="de-DE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de-DE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  <m:sub>
                              <m:r>
                                <a:rPr lang="de-DE" b="0" i="1" smtClean="0"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sub>
                          </m:sSub>
                        </m:sup>
                        <m:e>
                          <m:nary>
                            <m:naryPr>
                              <m:chr m:val="∑"/>
                              <m:ctrlPr>
                                <a:rPr lang="de-DE" b="0" i="1" smtClean="0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3"/>
                                </m:rPr>
                                <a:rPr lang="de-DE" b="0" i="1" smtClean="0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  <m:r>
                                <a:rPr lang="de-DE" b="0" i="1" smtClean="0">
                                  <a:latin typeface="Cambria Math" panose="02040503050406030204" pitchFamily="18" charset="0"/>
                                </a:rPr>
                                <m:t>=1</m:t>
                              </m:r>
                            </m:sub>
                            <m:sup>
                              <m:sSub>
                                <m:sSubPr>
                                  <m:ctrlPr>
                                    <a:rPr lang="de-DE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de-DE" b="0" i="1" smtClean="0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e>
                                <m:sub>
                                  <m:r>
                                    <a:rPr lang="de-DE" b="0" i="1" smtClean="0">
                                      <a:latin typeface="Cambria Math" panose="02040503050406030204" pitchFamily="18" charset="0"/>
                                    </a:rPr>
                                    <m:t>𝐴</m:t>
                                  </m:r>
                                </m:sub>
                              </m:sSub>
                            </m:sup>
                            <m:e>
                              <m:sSub>
                                <m:sSubPr>
                                  <m:ctrlPr>
                                    <a:rPr lang="de-DE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de-DE" b="0" i="1" smtClean="0">
                                      <a:latin typeface="Cambria Math" panose="02040503050406030204" pitchFamily="18" charset="0"/>
                                    </a:rPr>
                                    <m:t>𝑁</m:t>
                                  </m:r>
                                </m:e>
                                <m:sub>
                                  <m:r>
                                    <a:rPr lang="de-DE" b="0" i="1" smtClean="0">
                                      <a:latin typeface="Cambria Math" panose="02040503050406030204" pitchFamily="18" charset="0"/>
                                    </a:rPr>
                                    <m:t>..</m:t>
                                  </m:r>
                                </m:sub>
                              </m:sSub>
                              <m:f>
                                <m:fPr>
                                  <m:ctrlPr>
                                    <a:rPr lang="de-DE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p>
                                    <m:sSupPr>
                                      <m:ctrlPr>
                                        <a:rPr lang="de-DE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d>
                                        <m:dPr>
                                          <m:ctrlPr>
                                            <a:rPr lang="de-DE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sSub>
                                            <m:sSubPr>
                                              <m:ctrlPr>
                                                <a:rPr lang="de-DE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sSub>
                                                <m:sSubPr>
                                                  <m:ctrlPr>
                                                    <a:rPr lang="de-DE" i="1">
                                                      <a:latin typeface="Cambria Math" panose="02040503050406030204" pitchFamily="18" charset="0"/>
                                                    </a:rPr>
                                                  </m:ctrlPr>
                                                </m:sSubPr>
                                                <m:e>
                                                  <m:r>
                                                    <a:rPr lang="de-DE" i="1">
                                                      <a:latin typeface="Cambria Math" panose="02040503050406030204" pitchFamily="18" charset="0"/>
                                                    </a:rPr>
                                                    <m:t>𝑝</m:t>
                                                  </m:r>
                                                </m:e>
                                                <m:sub>
                                                  <m:r>
                                                    <a:rPr lang="de-DE" i="1">
                                                      <a:latin typeface="Cambria Math" panose="02040503050406030204" pitchFamily="18" charset="0"/>
                                                    </a:rPr>
                                                    <m:t>𝑖</m:t>
                                                  </m:r>
                                                  <m:r>
                                                    <a:rPr lang="de-DE" i="1">
                                                      <a:latin typeface="Cambria Math" panose="02040503050406030204" pitchFamily="18" charset="0"/>
                                                    </a:rPr>
                                                    <m:t>.</m:t>
                                                  </m:r>
                                                </m:sub>
                                              </m:sSub>
                                              <m:r>
                                                <a:rPr lang="de-DE" i="1">
                                                  <a:latin typeface="Cambria Math" panose="02040503050406030204" pitchFamily="18" charset="0"/>
                                                </a:rPr>
                                                <m:t>𝑝</m:t>
                                              </m:r>
                                            </m:e>
                                            <m:sub>
                                              <m:r>
                                                <a:rPr lang="de-DE" i="1">
                                                  <a:latin typeface="Cambria Math" panose="02040503050406030204" pitchFamily="18" charset="0"/>
                                                </a:rPr>
                                                <m:t>.</m:t>
                                              </m:r>
                                              <m:r>
                                                <a:rPr lang="de-DE" i="1">
                                                  <a:latin typeface="Cambria Math" panose="02040503050406030204" pitchFamily="18" charset="0"/>
                                                </a:rPr>
                                                <m:t>𝑗</m:t>
                                              </m:r>
                                            </m:sub>
                                          </m:sSub>
                                          <m:r>
                                            <a:rPr lang="de-DE" i="1">
                                              <a:latin typeface="Cambria Math" panose="02040503050406030204" pitchFamily="18" charset="0"/>
                                            </a:rPr>
                                            <m:t>−</m:t>
                                          </m:r>
                                          <m:sSub>
                                            <m:sSubPr>
                                              <m:ctrlPr>
                                                <a:rPr lang="de-DE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de-DE" i="1">
                                                  <a:latin typeface="Cambria Math" panose="02040503050406030204" pitchFamily="18" charset="0"/>
                                                </a:rPr>
                                                <m:t>𝑝</m:t>
                                              </m:r>
                                            </m:e>
                                            <m:sub>
                                              <m:r>
                                                <a:rPr lang="de-DE" i="1">
                                                  <a:latin typeface="Cambria Math" panose="02040503050406030204" pitchFamily="18" charset="0"/>
                                                </a:rPr>
                                                <m:t>𝑖𝑗</m:t>
                                              </m:r>
                                            </m:sub>
                                          </m:sSub>
                                        </m:e>
                                      </m:d>
                                    </m:e>
                                    <m:sup>
                                      <m:r>
                                        <a:rPr lang="de-DE" b="0" i="1" smtClean="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</m:num>
                                <m:den>
                                  <m:sSub>
                                    <m:sSubPr>
                                      <m:ctrlPr>
                                        <a:rPr lang="de-DE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de-DE" i="1">
                                          <a:latin typeface="Cambria Math" panose="02040503050406030204" pitchFamily="18" charset="0"/>
                                        </a:rPr>
                                        <m:t>𝑝</m:t>
                                      </m:r>
                                    </m:e>
                                    <m:sub>
                                      <m:r>
                                        <a:rPr lang="de-DE" i="1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  <m:r>
                                        <a:rPr lang="de-DE" i="1">
                                          <a:latin typeface="Cambria Math" panose="02040503050406030204" pitchFamily="18" charset="0"/>
                                        </a:rPr>
                                        <m:t>.</m:t>
                                      </m:r>
                                    </m:sub>
                                  </m:sSub>
                                  <m:sSub>
                                    <m:sSubPr>
                                      <m:ctrlPr>
                                        <a:rPr lang="de-DE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de-DE" i="1">
                                          <a:latin typeface="Cambria Math" panose="02040503050406030204" pitchFamily="18" charset="0"/>
                                        </a:rPr>
                                        <m:t>𝑝</m:t>
                                      </m:r>
                                    </m:e>
                                    <m:sub>
                                      <m:r>
                                        <a:rPr lang="de-DE" i="1">
                                          <a:latin typeface="Cambria Math" panose="02040503050406030204" pitchFamily="18" charset="0"/>
                                        </a:rPr>
                                        <m:t>.</m:t>
                                      </m:r>
                                      <m:r>
                                        <a:rPr lang="de-DE" i="1">
                                          <a:latin typeface="Cambria Math" panose="02040503050406030204" pitchFamily="18" charset="0"/>
                                        </a:rPr>
                                        <m:t>𝑗</m:t>
                                      </m:r>
                                    </m:sub>
                                  </m:sSub>
                                </m:den>
                              </m:f>
                            </m:e>
                          </m:nary>
                        </m:e>
                      </m:nary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0259E08-DB38-4081-9AF1-D72757474A7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xfrm>
                <a:off x="512064" y="990600"/>
                <a:ext cx="8063798" cy="3771636"/>
              </a:xfrm>
              <a:blipFill>
                <a:blip r:embed="rId3"/>
                <a:stretch>
                  <a:fillRect l="-1965" t="-24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Slide Number Placeholder 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15C29056-5AFA-7949-831A-3EC086771171}" type="slidenum">
              <a:rPr lang="de-DE" smtClean="0"/>
              <a:pPr/>
              <a:t>51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41513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8235C44-B014-2D41-BB71-B739784ED08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24517" y="1048567"/>
            <a:ext cx="6781800" cy="1292662"/>
          </a:xfrm>
        </p:spPr>
        <p:txBody>
          <a:bodyPr/>
          <a:lstStyle/>
          <a:p>
            <a:r>
              <a:rPr lang="de-DE" dirty="0"/>
              <a:t>Decision </a:t>
            </a:r>
            <a:r>
              <a:rPr lang="de-DE" dirty="0" smtClean="0"/>
              <a:t>Trees:</a:t>
            </a:r>
            <a:br>
              <a:rPr lang="de-DE" dirty="0" smtClean="0"/>
            </a:br>
            <a:r>
              <a:rPr lang="de-DE" dirty="0" smtClean="0"/>
              <a:t>Numerical </a:t>
            </a:r>
            <a:r>
              <a:rPr lang="de-DE" dirty="0"/>
              <a:t>Attributes</a:t>
            </a:r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597C976E-80FB-8043-A2FA-70D3F515CA8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5C29056-5AFA-7949-831A-3EC086771171}" type="slidenum">
              <a:rPr lang="de-DE" smtClean="0"/>
              <a:pPr/>
              <a:t>52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5826875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Treatment of Numerical Attributes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15C29056-5AFA-7949-831A-3EC086771171}" type="slidenum">
              <a:rPr lang="de-DE" smtClean="0"/>
              <a:pPr/>
              <a:t>53</a:t>
            </a:fld>
            <a:endParaRPr lang="de-DE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pPr marL="6350" indent="0">
              <a:buNone/>
            </a:pPr>
            <a:r>
              <a:rPr lang="en-GB" b="1" dirty="0"/>
              <a:t>Discretization</a:t>
            </a:r>
          </a:p>
          <a:p>
            <a:endParaRPr lang="en-GB" b="1" dirty="0"/>
          </a:p>
          <a:p>
            <a:pPr algn="l"/>
            <a:r>
              <a:rPr lang="en-GB" b="1" i="0" u="none" strike="noStrike" baseline="0" dirty="0" err="1"/>
              <a:t>Preprocessing</a:t>
            </a:r>
            <a:r>
              <a:rPr lang="en-GB" b="1" i="0" u="none" strike="noStrike" baseline="0" dirty="0"/>
              <a:t> I</a:t>
            </a:r>
          </a:p>
          <a:p>
            <a:pPr lvl="1"/>
            <a:r>
              <a:rPr lang="en-GB" sz="1800" b="0" i="0" u="none" strike="noStrike" baseline="0" dirty="0"/>
              <a:t>Form equally sized or equally populated intervals (</a:t>
            </a:r>
            <a:r>
              <a:rPr lang="en-GB" sz="1800" b="1" i="0" u="none" strike="noStrike" baseline="0" dirty="0"/>
              <a:t>binning</a:t>
            </a:r>
            <a:r>
              <a:rPr lang="en-GB" sz="1800" b="0" i="0" u="none" strike="noStrike" baseline="0" dirty="0"/>
              <a:t>)</a:t>
            </a:r>
          </a:p>
          <a:p>
            <a:pPr lvl="1"/>
            <a:endParaRPr lang="en-GB" sz="1800" b="0" i="0" u="none" strike="noStrike" baseline="0" dirty="0"/>
          </a:p>
          <a:p>
            <a:pPr algn="l"/>
            <a:r>
              <a:rPr lang="en-GB" b="0" i="0" u="none" strike="noStrike" baseline="0" dirty="0"/>
              <a:t> </a:t>
            </a:r>
            <a:r>
              <a:rPr lang="en-GB" b="1" i="0" u="none" strike="noStrike" baseline="0" dirty="0" err="1"/>
              <a:t>Preprocessing</a:t>
            </a:r>
            <a:r>
              <a:rPr lang="en-GB" b="1" i="0" u="none" strike="noStrike" baseline="0" dirty="0"/>
              <a:t> II / Multi-splits during tree construction</a:t>
            </a:r>
          </a:p>
          <a:p>
            <a:pPr lvl="1"/>
            <a:r>
              <a:rPr lang="en-GB" sz="1800" b="0" i="0" u="none" strike="noStrike" baseline="0" dirty="0"/>
              <a:t>Build a decision tree using only the numeric attribute.</a:t>
            </a:r>
          </a:p>
          <a:p>
            <a:pPr lvl="1"/>
            <a:r>
              <a:rPr lang="en-GB" sz="1800" b="0" i="0" u="none" strike="noStrike" baseline="0" dirty="0"/>
              <a:t>Flatten the tree to obtain a multi-interval discretization.</a:t>
            </a:r>
          </a:p>
          <a:p>
            <a:pPr lvl="1"/>
            <a:r>
              <a:rPr lang="en-GB" sz="1800" dirty="0"/>
              <a:t>Let’s see …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18207475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BFB040-0BCC-416C-A64C-3FED016E8B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Splitting on Numerical Attributes</a:t>
            </a:r>
            <a:endParaRPr lang="en-GB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9AA2F28-E20E-480F-A593-D3848728A0A1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15C29056-5AFA-7949-831A-3EC086771171}" type="slidenum">
              <a:rPr lang="de-DE" smtClean="0"/>
              <a:pPr/>
              <a:t>54</a:t>
            </a:fld>
            <a:endParaRPr lang="de-DE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BE5D0B2-4E81-41B6-9AD2-16A7E6F93144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GB" dirty="0"/>
              <a:t>ID3 only focuses on nominal values</a:t>
            </a:r>
          </a:p>
          <a:p>
            <a:r>
              <a:rPr lang="en-GB" dirty="0"/>
              <a:t>Introduce splits on numeric values</a:t>
            </a:r>
            <a:endParaRPr lang="en-GB" b="1" dirty="0"/>
          </a:p>
          <a:p>
            <a:r>
              <a:rPr lang="en-GB" dirty="0"/>
              <a:t>We only care about splits occurring within class boundaries (i.e. it makes no sense to split a uniform subset into smaller ones)</a:t>
            </a:r>
          </a:p>
          <a:p>
            <a:r>
              <a:rPr lang="de-DE" dirty="0"/>
              <a:t>Instances are sorted by temperature values</a:t>
            </a:r>
          </a:p>
          <a:p>
            <a:r>
              <a:rPr lang="de-DE" dirty="0"/>
              <a:t>Three classes: A, B, C</a:t>
            </a:r>
          </a:p>
          <a:p>
            <a:endParaRPr lang="en-GB" dirty="0"/>
          </a:p>
          <a:p>
            <a:endParaRPr lang="de-DE" dirty="0"/>
          </a:p>
          <a:p>
            <a:endParaRPr lang="de-DE" dirty="0"/>
          </a:p>
          <a:p>
            <a:endParaRPr lang="en-GB" dirty="0"/>
          </a:p>
        </p:txBody>
      </p:sp>
      <p:graphicFrame>
        <p:nvGraphicFramePr>
          <p:cNvPr id="6" name="Table 6">
            <a:extLst>
              <a:ext uri="{FF2B5EF4-FFF2-40B4-BE49-F238E27FC236}">
                <a16:creationId xmlns:a16="http://schemas.microsoft.com/office/drawing/2014/main" id="{33C2A34C-8763-423A-AEA0-534978ECDBA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68450729"/>
              </p:ext>
            </p:extLst>
          </p:nvPr>
        </p:nvGraphicFramePr>
        <p:xfrm>
          <a:off x="1451683" y="4005960"/>
          <a:ext cx="6053206" cy="74168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235864">
                  <a:extLst>
                    <a:ext uri="{9D8B030D-6E8A-4147-A177-3AD203B41FA5}">
                      <a16:colId xmlns:a16="http://schemas.microsoft.com/office/drawing/2014/main" val="3195604181"/>
                    </a:ext>
                  </a:extLst>
                </a:gridCol>
                <a:gridCol w="610364">
                  <a:extLst>
                    <a:ext uri="{9D8B030D-6E8A-4147-A177-3AD203B41FA5}">
                      <a16:colId xmlns:a16="http://schemas.microsoft.com/office/drawing/2014/main" val="1008370174"/>
                    </a:ext>
                  </a:extLst>
                </a:gridCol>
                <a:gridCol w="640631">
                  <a:extLst>
                    <a:ext uri="{9D8B030D-6E8A-4147-A177-3AD203B41FA5}">
                      <a16:colId xmlns:a16="http://schemas.microsoft.com/office/drawing/2014/main" val="3086847289"/>
                    </a:ext>
                  </a:extLst>
                </a:gridCol>
                <a:gridCol w="610366">
                  <a:extLst>
                    <a:ext uri="{9D8B030D-6E8A-4147-A177-3AD203B41FA5}">
                      <a16:colId xmlns:a16="http://schemas.microsoft.com/office/drawing/2014/main" val="3274760874"/>
                    </a:ext>
                  </a:extLst>
                </a:gridCol>
                <a:gridCol w="675941">
                  <a:extLst>
                    <a:ext uri="{9D8B030D-6E8A-4147-A177-3AD203B41FA5}">
                      <a16:colId xmlns:a16="http://schemas.microsoft.com/office/drawing/2014/main" val="3924641702"/>
                    </a:ext>
                  </a:extLst>
                </a:gridCol>
                <a:gridCol w="570010">
                  <a:extLst>
                    <a:ext uri="{9D8B030D-6E8A-4147-A177-3AD203B41FA5}">
                      <a16:colId xmlns:a16="http://schemas.microsoft.com/office/drawing/2014/main" val="3447922716"/>
                    </a:ext>
                  </a:extLst>
                </a:gridCol>
                <a:gridCol w="564966">
                  <a:extLst>
                    <a:ext uri="{9D8B030D-6E8A-4147-A177-3AD203B41FA5}">
                      <a16:colId xmlns:a16="http://schemas.microsoft.com/office/drawing/2014/main" val="37074335"/>
                    </a:ext>
                  </a:extLst>
                </a:gridCol>
                <a:gridCol w="590187">
                  <a:extLst>
                    <a:ext uri="{9D8B030D-6E8A-4147-A177-3AD203B41FA5}">
                      <a16:colId xmlns:a16="http://schemas.microsoft.com/office/drawing/2014/main" val="4039658054"/>
                    </a:ext>
                  </a:extLst>
                </a:gridCol>
                <a:gridCol w="554877">
                  <a:extLst>
                    <a:ext uri="{9D8B030D-6E8A-4147-A177-3AD203B41FA5}">
                      <a16:colId xmlns:a16="http://schemas.microsoft.com/office/drawing/2014/main" val="83590057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de-DE" sz="1600" dirty="0"/>
                        <a:t>temperature</a:t>
                      </a:r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dirty="0"/>
                        <a:t>30</a:t>
                      </a:r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dirty="0"/>
                        <a:t>33</a:t>
                      </a:r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dirty="0"/>
                        <a:t>37</a:t>
                      </a:r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dirty="0"/>
                        <a:t>37</a:t>
                      </a:r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dirty="0"/>
                        <a:t>41</a:t>
                      </a:r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dirty="0"/>
                        <a:t>41</a:t>
                      </a:r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dirty="0"/>
                        <a:t>43</a:t>
                      </a:r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dirty="0"/>
                        <a:t>50</a:t>
                      </a:r>
                      <a:endParaRPr lang="en-GB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0935375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sz="1600" dirty="0"/>
                        <a:t>class</a:t>
                      </a:r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dirty="0"/>
                        <a:t>A</a:t>
                      </a:r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dirty="0"/>
                        <a:t>A</a:t>
                      </a:r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dirty="0"/>
                        <a:t>B</a:t>
                      </a:r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dirty="0"/>
                        <a:t>B</a:t>
                      </a:r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dirty="0"/>
                        <a:t>B</a:t>
                      </a:r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dirty="0"/>
                        <a:t>C</a:t>
                      </a:r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dirty="0"/>
                        <a:t>C</a:t>
                      </a:r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dirty="0"/>
                        <a:t>A</a:t>
                      </a:r>
                      <a:endParaRPr lang="en-GB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462445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99670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BFB040-0BCC-416C-A64C-3FED016E8B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Splitting on Numerical Attributes</a:t>
            </a:r>
            <a:endParaRPr lang="en-GB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9AA2F28-E20E-480F-A593-D3848728A0A1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15C29056-5AFA-7949-831A-3EC086771171}" type="slidenum">
              <a:rPr lang="de-DE" smtClean="0"/>
              <a:pPr/>
              <a:t>55</a:t>
            </a:fld>
            <a:endParaRPr lang="de-DE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BE5D0B2-4E81-41B6-9AD2-16A7E6F93144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60000" y="900001"/>
            <a:ext cx="8378825" cy="2199454"/>
          </a:xfrm>
        </p:spPr>
        <p:txBody>
          <a:bodyPr/>
          <a:lstStyle/>
          <a:p>
            <a:r>
              <a:rPr lang="en-GB" dirty="0"/>
              <a:t>Possible splits over temperature numerical values at boundary points</a:t>
            </a:r>
          </a:p>
          <a:p>
            <a:r>
              <a:rPr lang="en-GB" sz="2000" b="0" dirty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ea typeface="Arial" panose="02000000000000000000" pitchFamily="2" charset="0"/>
                <a:cs typeface="Arial" panose="020B0604020202020204" pitchFamily="34" charset="0"/>
              </a:rPr>
              <a:t>Note that we cannot split on the dashed line since the same value holds for both classes.</a:t>
            </a:r>
          </a:p>
          <a:p>
            <a:r>
              <a:rPr lang="en-GB" dirty="0"/>
              <a:t>Define a binary variable for each possible split </a:t>
            </a:r>
          </a:p>
        </p:txBody>
      </p:sp>
      <p:graphicFrame>
        <p:nvGraphicFramePr>
          <p:cNvPr id="6" name="Table 6">
            <a:extLst>
              <a:ext uri="{FF2B5EF4-FFF2-40B4-BE49-F238E27FC236}">
                <a16:creationId xmlns:a16="http://schemas.microsoft.com/office/drawing/2014/main" id="{33C2A34C-8763-423A-AEA0-534978ECDBA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05850435"/>
              </p:ext>
            </p:extLst>
          </p:nvPr>
        </p:nvGraphicFramePr>
        <p:xfrm>
          <a:off x="1451683" y="4005960"/>
          <a:ext cx="6053206" cy="74168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235864">
                  <a:extLst>
                    <a:ext uri="{9D8B030D-6E8A-4147-A177-3AD203B41FA5}">
                      <a16:colId xmlns:a16="http://schemas.microsoft.com/office/drawing/2014/main" val="3195604181"/>
                    </a:ext>
                  </a:extLst>
                </a:gridCol>
                <a:gridCol w="610364">
                  <a:extLst>
                    <a:ext uri="{9D8B030D-6E8A-4147-A177-3AD203B41FA5}">
                      <a16:colId xmlns:a16="http://schemas.microsoft.com/office/drawing/2014/main" val="1008370174"/>
                    </a:ext>
                  </a:extLst>
                </a:gridCol>
                <a:gridCol w="640631">
                  <a:extLst>
                    <a:ext uri="{9D8B030D-6E8A-4147-A177-3AD203B41FA5}">
                      <a16:colId xmlns:a16="http://schemas.microsoft.com/office/drawing/2014/main" val="3086847289"/>
                    </a:ext>
                  </a:extLst>
                </a:gridCol>
                <a:gridCol w="610366">
                  <a:extLst>
                    <a:ext uri="{9D8B030D-6E8A-4147-A177-3AD203B41FA5}">
                      <a16:colId xmlns:a16="http://schemas.microsoft.com/office/drawing/2014/main" val="3274760874"/>
                    </a:ext>
                  </a:extLst>
                </a:gridCol>
                <a:gridCol w="675941">
                  <a:extLst>
                    <a:ext uri="{9D8B030D-6E8A-4147-A177-3AD203B41FA5}">
                      <a16:colId xmlns:a16="http://schemas.microsoft.com/office/drawing/2014/main" val="3924641702"/>
                    </a:ext>
                  </a:extLst>
                </a:gridCol>
                <a:gridCol w="570010">
                  <a:extLst>
                    <a:ext uri="{9D8B030D-6E8A-4147-A177-3AD203B41FA5}">
                      <a16:colId xmlns:a16="http://schemas.microsoft.com/office/drawing/2014/main" val="3447922716"/>
                    </a:ext>
                  </a:extLst>
                </a:gridCol>
                <a:gridCol w="564966">
                  <a:extLst>
                    <a:ext uri="{9D8B030D-6E8A-4147-A177-3AD203B41FA5}">
                      <a16:colId xmlns:a16="http://schemas.microsoft.com/office/drawing/2014/main" val="37074335"/>
                    </a:ext>
                  </a:extLst>
                </a:gridCol>
                <a:gridCol w="590187">
                  <a:extLst>
                    <a:ext uri="{9D8B030D-6E8A-4147-A177-3AD203B41FA5}">
                      <a16:colId xmlns:a16="http://schemas.microsoft.com/office/drawing/2014/main" val="4039658054"/>
                    </a:ext>
                  </a:extLst>
                </a:gridCol>
                <a:gridCol w="554877">
                  <a:extLst>
                    <a:ext uri="{9D8B030D-6E8A-4147-A177-3AD203B41FA5}">
                      <a16:colId xmlns:a16="http://schemas.microsoft.com/office/drawing/2014/main" val="83590057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de-DE" sz="1600" dirty="0"/>
                        <a:t>temperature</a:t>
                      </a:r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dirty="0"/>
                        <a:t>30</a:t>
                      </a:r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dirty="0"/>
                        <a:t>33</a:t>
                      </a:r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dirty="0"/>
                        <a:t>37</a:t>
                      </a:r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dirty="0"/>
                        <a:t>37</a:t>
                      </a:r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dirty="0"/>
                        <a:t>41</a:t>
                      </a:r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dirty="0"/>
                        <a:t>41</a:t>
                      </a:r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dirty="0"/>
                        <a:t>43</a:t>
                      </a:r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dirty="0"/>
                        <a:t>50</a:t>
                      </a:r>
                      <a:endParaRPr lang="en-GB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0935375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sz="1600" dirty="0"/>
                        <a:t>class</a:t>
                      </a:r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dirty="0"/>
                        <a:t>A</a:t>
                      </a:r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dirty="0"/>
                        <a:t>A</a:t>
                      </a:r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dirty="0"/>
                        <a:t>B</a:t>
                      </a:r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dirty="0"/>
                        <a:t>B</a:t>
                      </a:r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dirty="0"/>
                        <a:t>B</a:t>
                      </a:r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dirty="0"/>
                        <a:t>C</a:t>
                      </a:r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dirty="0"/>
                        <a:t>C</a:t>
                      </a:r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dirty="0"/>
                        <a:t>A</a:t>
                      </a:r>
                      <a:endParaRPr lang="en-GB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46244503"/>
                  </a:ext>
                </a:extLst>
              </a:tr>
            </a:tbl>
          </a:graphicData>
        </a:graphic>
      </p:graphicFrame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8F5E6B95-4A6A-4D64-AA3C-5FF73A33D9A1}"/>
              </a:ext>
            </a:extLst>
          </p:cNvPr>
          <p:cNvCxnSpPr>
            <a:cxnSpLocks/>
          </p:cNvCxnSpPr>
          <p:nvPr/>
        </p:nvCxnSpPr>
        <p:spPr>
          <a:xfrm>
            <a:off x="3920247" y="3857017"/>
            <a:ext cx="0" cy="982494"/>
          </a:xfrm>
          <a:prstGeom prst="line">
            <a:avLst/>
          </a:prstGeom>
          <a:ln w="19050" cap="rnd" cmpd="sng">
            <a:solidFill>
              <a:srgbClr val="92AEBC"/>
            </a:solidFill>
            <a:prstDash val="solid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28502CDC-684D-4B3A-B72A-E0121AFF03FA}"/>
              </a:ext>
            </a:extLst>
          </p:cNvPr>
          <p:cNvCxnSpPr>
            <a:cxnSpLocks/>
          </p:cNvCxnSpPr>
          <p:nvPr/>
        </p:nvCxnSpPr>
        <p:spPr>
          <a:xfrm>
            <a:off x="5210783" y="3857017"/>
            <a:ext cx="0" cy="982494"/>
          </a:xfrm>
          <a:prstGeom prst="line">
            <a:avLst/>
          </a:prstGeom>
          <a:ln w="19050" cap="rnd" cmpd="sng">
            <a:solidFill>
              <a:srgbClr val="92AEBC"/>
            </a:solidFill>
            <a:prstDash val="solid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6CFD72BD-01BA-4AA6-A62D-6C6015842D3E}"/>
              </a:ext>
            </a:extLst>
          </p:cNvPr>
          <p:cNvCxnSpPr>
            <a:cxnSpLocks/>
          </p:cNvCxnSpPr>
          <p:nvPr/>
        </p:nvCxnSpPr>
        <p:spPr>
          <a:xfrm>
            <a:off x="6963383" y="3857017"/>
            <a:ext cx="0" cy="982494"/>
          </a:xfrm>
          <a:prstGeom prst="line">
            <a:avLst/>
          </a:prstGeom>
          <a:ln w="19050" cap="rnd" cmpd="sng">
            <a:solidFill>
              <a:srgbClr val="92AEBC"/>
            </a:solidFill>
            <a:prstDash val="solid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299C65D0-D49A-499B-B0A9-A86529C9A665}"/>
              </a:ext>
            </a:extLst>
          </p:cNvPr>
          <p:cNvCxnSpPr>
            <a:cxnSpLocks/>
          </p:cNvCxnSpPr>
          <p:nvPr/>
        </p:nvCxnSpPr>
        <p:spPr>
          <a:xfrm>
            <a:off x="6366753" y="3857017"/>
            <a:ext cx="0" cy="982494"/>
          </a:xfrm>
          <a:prstGeom prst="line">
            <a:avLst/>
          </a:prstGeom>
          <a:ln w="19050" cap="rnd" cmpd="sng">
            <a:solidFill>
              <a:srgbClr val="92AEBC"/>
            </a:solidFill>
            <a:prstDash val="solid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7BE27524-530E-461C-A900-E5DE7C5627C5}"/>
              </a:ext>
            </a:extLst>
          </p:cNvPr>
          <p:cNvCxnSpPr>
            <a:cxnSpLocks/>
          </p:cNvCxnSpPr>
          <p:nvPr/>
        </p:nvCxnSpPr>
        <p:spPr>
          <a:xfrm>
            <a:off x="5802549" y="3857017"/>
            <a:ext cx="0" cy="982494"/>
          </a:xfrm>
          <a:prstGeom prst="line">
            <a:avLst/>
          </a:prstGeom>
          <a:ln w="19050" cap="rnd" cmpd="sng">
            <a:solidFill>
              <a:srgbClr val="92AEBC"/>
            </a:solidFill>
            <a:prstDash val="sysDash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EA8D8652-335E-42DB-B213-6257B836E31E}"/>
              </a:ext>
            </a:extLst>
          </p:cNvPr>
          <p:cNvSpPr txBox="1"/>
          <p:nvPr/>
        </p:nvSpPr>
        <p:spPr>
          <a:xfrm>
            <a:off x="3297677" y="4917332"/>
            <a:ext cx="171522" cy="307777"/>
          </a:xfrm>
          <a:prstGeom prst="rect">
            <a:avLst/>
          </a:prstGeom>
          <a:solidFill>
            <a:schemeClr val="bg1"/>
          </a:solidFill>
        </p:spPr>
        <p:txBody>
          <a:bodyPr wrap="none" lIns="0" tIns="0" rIns="0" bIns="0" rtlCol="0">
            <a:spAutoFit/>
          </a:bodyPr>
          <a:lstStyle/>
          <a:p>
            <a:pPr algn="l">
              <a:lnSpc>
                <a:spcPct val="100000"/>
              </a:lnSpc>
            </a:pPr>
            <a:r>
              <a:rPr lang="de-DE" sz="2000" b="0" dirty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ea typeface="Arial" panose="02000000000000000000" pitchFamily="2" charset="0"/>
                <a:cs typeface="Arial" panose="020B0604020202020204" pitchFamily="34" charset="0"/>
              </a:rPr>
              <a:t>A</a:t>
            </a:r>
            <a:endParaRPr lang="en-GB" sz="2000" b="0" dirty="0">
              <a:solidFill>
                <a:schemeClr val="tx1">
                  <a:lumMod val="75000"/>
                </a:schemeClr>
              </a:solidFill>
              <a:latin typeface="Arial" panose="020B0604020202020204" pitchFamily="34" charset="0"/>
              <a:ea typeface="Arial" panose="02000000000000000000" pitchFamily="2" charset="0"/>
              <a:cs typeface="Arial" panose="020B0604020202020204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4000454-07BC-4C82-9EEE-F24E2D055206}"/>
              </a:ext>
            </a:extLst>
          </p:cNvPr>
          <p:cNvSpPr txBox="1"/>
          <p:nvPr/>
        </p:nvSpPr>
        <p:spPr>
          <a:xfrm>
            <a:off x="4542594" y="4915843"/>
            <a:ext cx="171522" cy="307777"/>
          </a:xfrm>
          <a:prstGeom prst="rect">
            <a:avLst/>
          </a:prstGeom>
          <a:solidFill>
            <a:schemeClr val="bg1"/>
          </a:solidFill>
        </p:spPr>
        <p:txBody>
          <a:bodyPr wrap="none" lIns="0" tIns="0" rIns="0" bIns="0" rtlCol="0">
            <a:spAutoFit/>
          </a:bodyPr>
          <a:lstStyle/>
          <a:p>
            <a:pPr algn="l">
              <a:lnSpc>
                <a:spcPct val="100000"/>
              </a:lnSpc>
            </a:pPr>
            <a:r>
              <a:rPr lang="de-DE" sz="2000" b="0" dirty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ea typeface="Arial" panose="02000000000000000000" pitchFamily="2" charset="0"/>
                <a:cs typeface="Arial" panose="020B0604020202020204" pitchFamily="34" charset="0"/>
              </a:rPr>
              <a:t>B</a:t>
            </a:r>
            <a:endParaRPr lang="en-GB" sz="2000" b="0" dirty="0">
              <a:solidFill>
                <a:schemeClr val="tx1">
                  <a:lumMod val="75000"/>
                </a:schemeClr>
              </a:solidFill>
              <a:latin typeface="Arial" panose="020B0604020202020204" pitchFamily="34" charset="0"/>
              <a:ea typeface="Arial" panose="02000000000000000000" pitchFamily="2" charset="0"/>
              <a:cs typeface="Arial" panose="020B0604020202020204" pitchFamily="3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6209FC18-0788-4E44-8BB4-72D73A06E29B}"/>
              </a:ext>
            </a:extLst>
          </p:cNvPr>
          <p:cNvSpPr txBox="1"/>
          <p:nvPr/>
        </p:nvSpPr>
        <p:spPr>
          <a:xfrm>
            <a:off x="5716788" y="4965643"/>
            <a:ext cx="142668" cy="307777"/>
          </a:xfrm>
          <a:prstGeom prst="rect">
            <a:avLst/>
          </a:prstGeom>
          <a:solidFill>
            <a:schemeClr val="bg1"/>
          </a:solidFill>
        </p:spPr>
        <p:txBody>
          <a:bodyPr wrap="none" lIns="0" tIns="0" rIns="0" bIns="0" rtlCol="0">
            <a:spAutoFit/>
          </a:bodyPr>
          <a:lstStyle/>
          <a:p>
            <a:pPr algn="l">
              <a:lnSpc>
                <a:spcPct val="100000"/>
              </a:lnSpc>
            </a:pPr>
            <a:r>
              <a:rPr lang="de-DE" sz="2000" b="0" dirty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ea typeface="Arial" panose="02000000000000000000" pitchFamily="2" charset="0"/>
                <a:cs typeface="Arial" panose="020B0604020202020204" pitchFamily="34" charset="0"/>
              </a:rPr>
              <a:t>?</a:t>
            </a:r>
            <a:endParaRPr lang="en-GB" sz="2000" b="0" dirty="0">
              <a:solidFill>
                <a:schemeClr val="tx1">
                  <a:lumMod val="75000"/>
                </a:schemeClr>
              </a:solidFill>
              <a:latin typeface="Arial" panose="020B0604020202020204" pitchFamily="34" charset="0"/>
              <a:ea typeface="Arial" panose="02000000000000000000" pitchFamily="2" charset="0"/>
              <a:cs typeface="Arial" panose="020B0604020202020204" pitchFamily="34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93111BF4-481C-4479-9A9C-66C9D9D82BC2}"/>
              </a:ext>
            </a:extLst>
          </p:cNvPr>
          <p:cNvSpPr txBox="1"/>
          <p:nvPr/>
        </p:nvSpPr>
        <p:spPr>
          <a:xfrm>
            <a:off x="6611567" y="4965642"/>
            <a:ext cx="185948" cy="307777"/>
          </a:xfrm>
          <a:prstGeom prst="rect">
            <a:avLst/>
          </a:prstGeom>
          <a:solidFill>
            <a:schemeClr val="bg1"/>
          </a:solidFill>
        </p:spPr>
        <p:txBody>
          <a:bodyPr wrap="none" lIns="0" tIns="0" rIns="0" bIns="0" rtlCol="0">
            <a:spAutoFit/>
          </a:bodyPr>
          <a:lstStyle/>
          <a:p>
            <a:pPr algn="l">
              <a:lnSpc>
                <a:spcPct val="100000"/>
              </a:lnSpc>
            </a:pPr>
            <a:r>
              <a:rPr lang="de-DE" sz="2000" b="0" dirty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ea typeface="Arial" panose="02000000000000000000" pitchFamily="2" charset="0"/>
                <a:cs typeface="Arial" panose="020B0604020202020204" pitchFamily="34" charset="0"/>
              </a:rPr>
              <a:t>C</a:t>
            </a:r>
            <a:endParaRPr lang="en-GB" sz="2000" b="0" dirty="0">
              <a:solidFill>
                <a:schemeClr val="tx1">
                  <a:lumMod val="75000"/>
                </a:schemeClr>
              </a:solidFill>
              <a:latin typeface="Arial" panose="020B0604020202020204" pitchFamily="34" charset="0"/>
              <a:ea typeface="Arial" panose="02000000000000000000" pitchFamily="2" charset="0"/>
              <a:cs typeface="Arial" panose="020B0604020202020204" pitchFamily="34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C43EE82B-0BC2-4DE8-B998-5AD6647335DC}"/>
              </a:ext>
            </a:extLst>
          </p:cNvPr>
          <p:cNvSpPr txBox="1"/>
          <p:nvPr/>
        </p:nvSpPr>
        <p:spPr>
          <a:xfrm>
            <a:off x="7170907" y="4965643"/>
            <a:ext cx="171522" cy="307777"/>
          </a:xfrm>
          <a:prstGeom prst="rect">
            <a:avLst/>
          </a:prstGeom>
          <a:solidFill>
            <a:schemeClr val="bg1"/>
          </a:solidFill>
        </p:spPr>
        <p:txBody>
          <a:bodyPr wrap="none" lIns="0" tIns="0" rIns="0" bIns="0" rtlCol="0">
            <a:spAutoFit/>
          </a:bodyPr>
          <a:lstStyle/>
          <a:p>
            <a:pPr algn="l">
              <a:lnSpc>
                <a:spcPct val="100000"/>
              </a:lnSpc>
            </a:pPr>
            <a:r>
              <a:rPr lang="de-DE" sz="2000" b="0" dirty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ea typeface="Arial" panose="02000000000000000000" pitchFamily="2" charset="0"/>
                <a:cs typeface="Arial" panose="020B0604020202020204" pitchFamily="34" charset="0"/>
              </a:rPr>
              <a:t>A</a:t>
            </a:r>
            <a:endParaRPr lang="en-GB" sz="2000" b="0" dirty="0">
              <a:solidFill>
                <a:schemeClr val="tx1">
                  <a:lumMod val="75000"/>
                </a:schemeClr>
              </a:solidFill>
              <a:latin typeface="Arial" panose="020B0604020202020204" pitchFamily="34" charset="0"/>
              <a:ea typeface="Arial" panose="02000000000000000000" pitchFamily="2" charset="0"/>
              <a:cs typeface="Arial" panose="020B0604020202020204" pitchFamily="34" charset="0"/>
            </a:endParaRPr>
          </a:p>
        </p:txBody>
      </p:sp>
      <p:sp>
        <p:nvSpPr>
          <p:cNvPr id="24" name="Rounded Rectangular Callout 6">
            <a:extLst>
              <a:ext uri="{FF2B5EF4-FFF2-40B4-BE49-F238E27FC236}">
                <a16:creationId xmlns:a16="http://schemas.microsoft.com/office/drawing/2014/main" id="{D265F318-663F-44AB-874F-8F17554D5FE8}"/>
              </a:ext>
            </a:extLst>
          </p:cNvPr>
          <p:cNvSpPr/>
          <p:nvPr/>
        </p:nvSpPr>
        <p:spPr>
          <a:xfrm>
            <a:off x="2770581" y="3205104"/>
            <a:ext cx="1235406" cy="425393"/>
          </a:xfrm>
          <a:prstGeom prst="wedgeRoundRectCallout">
            <a:avLst>
              <a:gd name="adj1" fmla="val 42307"/>
              <a:gd name="adj2" fmla="val 90430"/>
              <a:gd name="adj3" fmla="val 16667"/>
            </a:avLst>
          </a:prstGeom>
          <a:noFill/>
          <a:ln w="19050">
            <a:solidFill>
              <a:srgbClr val="92AEB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indent="-190500" defTabSz="685800">
              <a:spcBef>
                <a:spcPts val="375"/>
              </a:spcBef>
              <a:buClr>
                <a:srgbClr val="92AEBC"/>
              </a:buClr>
            </a:pPr>
            <a:r>
              <a:rPr lang="en-GB" sz="1400" i="1" dirty="0">
                <a:solidFill>
                  <a:srgbClr val="00386C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Temp &lt;= 35</a:t>
            </a:r>
          </a:p>
        </p:txBody>
      </p:sp>
      <p:sp>
        <p:nvSpPr>
          <p:cNvPr id="28" name="Rounded Rectangular Callout 6">
            <a:extLst>
              <a:ext uri="{FF2B5EF4-FFF2-40B4-BE49-F238E27FC236}">
                <a16:creationId xmlns:a16="http://schemas.microsoft.com/office/drawing/2014/main" id="{3450BF64-B049-4B3B-9CD8-13781DD045FD}"/>
              </a:ext>
            </a:extLst>
          </p:cNvPr>
          <p:cNvSpPr/>
          <p:nvPr/>
        </p:nvSpPr>
        <p:spPr>
          <a:xfrm>
            <a:off x="4321836" y="3207080"/>
            <a:ext cx="1235406" cy="425393"/>
          </a:xfrm>
          <a:prstGeom prst="wedgeRoundRectCallout">
            <a:avLst>
              <a:gd name="adj1" fmla="val 21441"/>
              <a:gd name="adj2" fmla="val 85857"/>
              <a:gd name="adj3" fmla="val 16667"/>
            </a:avLst>
          </a:prstGeom>
          <a:noFill/>
          <a:ln w="19050">
            <a:solidFill>
              <a:srgbClr val="92AEB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indent="-190500" defTabSz="685800">
              <a:spcBef>
                <a:spcPts val="375"/>
              </a:spcBef>
              <a:buClr>
                <a:srgbClr val="92AEBC"/>
              </a:buClr>
            </a:pPr>
            <a:r>
              <a:rPr lang="en-GB" sz="1400" i="1" dirty="0">
                <a:solidFill>
                  <a:srgbClr val="00386C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Temp &lt;= 39</a:t>
            </a:r>
          </a:p>
        </p:txBody>
      </p:sp>
      <p:sp>
        <p:nvSpPr>
          <p:cNvPr id="30" name="Rounded Rectangular Callout 6">
            <a:extLst>
              <a:ext uri="{FF2B5EF4-FFF2-40B4-BE49-F238E27FC236}">
                <a16:creationId xmlns:a16="http://schemas.microsoft.com/office/drawing/2014/main" id="{94ACF713-144B-4C48-B074-01B580A4BEEA}"/>
              </a:ext>
            </a:extLst>
          </p:cNvPr>
          <p:cNvSpPr/>
          <p:nvPr/>
        </p:nvSpPr>
        <p:spPr>
          <a:xfrm>
            <a:off x="5802549" y="3205869"/>
            <a:ext cx="1235406" cy="425393"/>
          </a:xfrm>
          <a:prstGeom prst="wedgeRoundRectCallout">
            <a:avLst>
              <a:gd name="adj1" fmla="val -5725"/>
              <a:gd name="adj2" fmla="val 89287"/>
              <a:gd name="adj3" fmla="val 16667"/>
            </a:avLst>
          </a:prstGeom>
          <a:noFill/>
          <a:ln w="19050">
            <a:solidFill>
              <a:srgbClr val="92AEB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indent="-190500" defTabSz="685800">
              <a:spcBef>
                <a:spcPts val="375"/>
              </a:spcBef>
              <a:buClr>
                <a:srgbClr val="92AEBC"/>
              </a:buClr>
            </a:pPr>
            <a:r>
              <a:rPr lang="en-GB" sz="1400" i="1" dirty="0">
                <a:solidFill>
                  <a:srgbClr val="00386C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Temp &lt;= 42</a:t>
            </a:r>
          </a:p>
        </p:txBody>
      </p:sp>
      <p:sp>
        <p:nvSpPr>
          <p:cNvPr id="32" name="Rounded Rectangular Callout 6">
            <a:extLst>
              <a:ext uri="{FF2B5EF4-FFF2-40B4-BE49-F238E27FC236}">
                <a16:creationId xmlns:a16="http://schemas.microsoft.com/office/drawing/2014/main" id="{60037A90-4E5E-41AD-812A-88207CF4DF5B}"/>
              </a:ext>
            </a:extLst>
          </p:cNvPr>
          <p:cNvSpPr/>
          <p:nvPr/>
        </p:nvSpPr>
        <p:spPr>
          <a:xfrm>
            <a:off x="7164853" y="3207080"/>
            <a:ext cx="1332258" cy="425393"/>
          </a:xfrm>
          <a:prstGeom prst="wedgeRoundRectCallout">
            <a:avLst>
              <a:gd name="adj1" fmla="val -57093"/>
              <a:gd name="adj2" fmla="val 92717"/>
              <a:gd name="adj3" fmla="val 16667"/>
            </a:avLst>
          </a:prstGeom>
          <a:noFill/>
          <a:ln w="19050">
            <a:solidFill>
              <a:srgbClr val="92AEB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indent="-190500" defTabSz="685800">
              <a:spcBef>
                <a:spcPts val="375"/>
              </a:spcBef>
              <a:buClr>
                <a:srgbClr val="92AEBC"/>
              </a:buClr>
            </a:pPr>
            <a:r>
              <a:rPr lang="en-GB" sz="1400" i="1" dirty="0">
                <a:solidFill>
                  <a:srgbClr val="00386C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Temp &lt;= 46.5</a:t>
            </a:r>
          </a:p>
        </p:txBody>
      </p:sp>
    </p:spTree>
    <p:extLst>
      <p:ext uri="{BB962C8B-B14F-4D97-AF65-F5344CB8AC3E}">
        <p14:creationId xmlns:p14="http://schemas.microsoft.com/office/powerpoint/2010/main" val="20639736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BFB040-0BCC-416C-A64C-3FED016E8B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Splitting on Numerical Attributes</a:t>
            </a:r>
            <a:endParaRPr lang="en-GB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9AA2F28-E20E-480F-A593-D3848728A0A1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15C29056-5AFA-7949-831A-3EC086771171}" type="slidenum">
              <a:rPr lang="de-DE" smtClean="0"/>
              <a:pPr/>
              <a:t>56</a:t>
            </a:fld>
            <a:endParaRPr lang="de-DE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BE5D0B2-4E81-41B6-9AD2-16A7E6F93144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60000" y="899999"/>
            <a:ext cx="8378825" cy="4386984"/>
          </a:xfrm>
        </p:spPr>
        <p:txBody>
          <a:bodyPr/>
          <a:lstStyle/>
          <a:p>
            <a:pPr algn="l"/>
            <a:r>
              <a:rPr lang="en-GB" b="0" i="0" u="none" strike="noStrike" baseline="0" dirty="0"/>
              <a:t>Splits at boundary points minimize entropy.</a:t>
            </a:r>
          </a:p>
          <a:p>
            <a:pPr algn="l"/>
            <a:r>
              <a:rPr lang="en-GB" b="0" i="0" u="none" strike="noStrike" baseline="0" dirty="0"/>
              <a:t>For binary splits (only one cut point) all boundary points are considered and the one with the smallest entropy is chosen.</a:t>
            </a:r>
          </a:p>
          <a:p>
            <a:pPr algn="l"/>
            <a:r>
              <a:rPr lang="en-GB" b="0" i="0" u="none" strike="noStrike" baseline="0" dirty="0"/>
              <a:t>For multiple splits a recursive procedure is applied.</a:t>
            </a:r>
          </a:p>
          <a:p>
            <a:pPr algn="l"/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r>
              <a:rPr lang="en-GB" dirty="0"/>
              <a:t>Better restrict splits on numerical attributes to binary splits</a:t>
            </a:r>
            <a:endParaRPr lang="en-US" dirty="0"/>
          </a:p>
          <a:p>
            <a:endParaRPr lang="en-GB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EDB866C-C89E-424E-9A9D-54CDA030F6B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88147" y="2591162"/>
            <a:ext cx="3767705" cy="18604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78047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BFB040-0BCC-416C-A64C-3FED016E8B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Example of Greedy Approach</a:t>
            </a:r>
            <a:endParaRPr lang="en-GB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9AA2F28-E20E-480F-A593-D3848728A0A1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15C29056-5AFA-7949-831A-3EC086771171}" type="slidenum">
              <a:rPr lang="de-DE" smtClean="0"/>
              <a:pPr/>
              <a:t>57</a:t>
            </a:fld>
            <a:endParaRPr lang="de-DE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BE5D0B2-4E81-41B6-9AD2-16A7E6F93144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60000" y="899999"/>
            <a:ext cx="8378825" cy="457010"/>
          </a:xfrm>
        </p:spPr>
        <p:txBody>
          <a:bodyPr/>
          <a:lstStyle/>
          <a:p>
            <a:pPr algn="l"/>
            <a:r>
              <a:rPr lang="de-DE" b="0" i="0" u="none" strike="noStrike" baseline="0" dirty="0"/>
              <a:t>The Data</a:t>
            </a:r>
            <a:endParaRPr lang="en-US" dirty="0"/>
          </a:p>
          <a:p>
            <a:endParaRPr lang="en-GB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06A19D5-1E69-4407-ABA5-099BD3EE400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29740" y="1746115"/>
            <a:ext cx="6655485" cy="33171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18976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5908D3ED-479D-4F33-8502-8AA9D21D93A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81719" y="1835755"/>
            <a:ext cx="6764112" cy="3207416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DBFB040-0BCC-416C-A64C-3FED016E8B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Example of Greedy Approach</a:t>
            </a:r>
            <a:endParaRPr lang="en-GB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9AA2F28-E20E-480F-A593-D3848728A0A1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15C29056-5AFA-7949-831A-3EC086771171}" type="slidenum">
              <a:rPr lang="de-DE" smtClean="0"/>
              <a:pPr/>
              <a:t>58</a:t>
            </a:fld>
            <a:endParaRPr lang="de-DE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BE5D0B2-4E81-41B6-9AD2-16A7E6F93144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60000" y="899999"/>
            <a:ext cx="8378825" cy="457010"/>
          </a:xfrm>
        </p:spPr>
        <p:txBody>
          <a:bodyPr/>
          <a:lstStyle/>
          <a:p>
            <a:pPr algn="l"/>
            <a:r>
              <a:rPr lang="de-DE" b="0" i="0" u="none" strike="noStrike" baseline="0" dirty="0"/>
              <a:t>The Solution</a:t>
            </a:r>
            <a:endParaRPr lang="en-US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186880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5E50F3-625C-4180-9661-BC78637BAD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Example of Greedy Approach</a:t>
            </a:r>
            <a:endParaRPr lang="en-GB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2D4DA53-E3F0-467C-B0DE-1B3E6A317EFD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15C29056-5AFA-7949-831A-3EC086771171}" type="slidenum">
              <a:rPr lang="de-DE" smtClean="0"/>
              <a:pPr/>
              <a:t>59</a:t>
            </a:fld>
            <a:endParaRPr lang="de-DE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 Placeholder 3">
                <a:extLst>
                  <a:ext uri="{FF2B5EF4-FFF2-40B4-BE49-F238E27FC236}">
                    <a16:creationId xmlns:a16="http://schemas.microsoft.com/office/drawing/2014/main" id="{216D409F-AFFC-4C16-94C3-422BDBF78201}"/>
                  </a:ext>
                </a:extLst>
              </p:cNvPr>
              <p:cNvSpPr>
                <a:spLocks noGrp="1"/>
              </p:cNvSpPr>
              <p:nvPr>
                <p:ph type="body" sz="quarter" idx="14"/>
              </p:nvPr>
            </p:nvSpPr>
            <p:spPr>
              <a:xfrm>
                <a:off x="360000" y="900000"/>
                <a:ext cx="8594311" cy="4307679"/>
              </a:xfrm>
            </p:spPr>
            <p:txBody>
              <a:bodyPr/>
              <a:lstStyle/>
              <a:p>
                <a14:m>
                  <m:oMath xmlns:m="http://schemas.openxmlformats.org/officeDocument/2006/math">
                    <m:r>
                      <a:rPr lang="de-DE" sz="1400" i="1" dirty="0" smtClean="0">
                        <a:latin typeface="Cambria Math" panose="02040503050406030204" pitchFamily="18" charset="0"/>
                      </a:rPr>
                      <m:t>𝐻</m:t>
                    </m:r>
                    <m:r>
                      <a:rPr lang="de-DE" sz="1400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de-DE" sz="1400" i="1" dirty="0" smtClean="0">
                        <a:latin typeface="Cambria Math" panose="02040503050406030204" pitchFamily="18" charset="0"/>
                      </a:rPr>
                      <m:t>𝑆</m:t>
                    </m:r>
                    <m:r>
                      <a:rPr lang="de-DE" sz="1400" i="1" dirty="0" smtClean="0">
                        <a:latin typeface="Cambria Math" panose="02040503050406030204" pitchFamily="18" charset="0"/>
                      </a:rPr>
                      <m:t>) = </m:t>
                    </m:r>
                    <m:r>
                      <a:rPr lang="de-DE" sz="1400" i="1" dirty="0" smtClean="0">
                        <a:latin typeface="Cambria Math" panose="02040503050406030204" pitchFamily="18" charset="0"/>
                      </a:rPr>
                      <m:t>𝐻</m:t>
                    </m:r>
                    <m:r>
                      <a:rPr lang="de-DE" sz="1400" i="1" dirty="0" smtClean="0">
                        <a:latin typeface="Cambria Math" panose="02040503050406030204" pitchFamily="18" charset="0"/>
                      </a:rPr>
                      <m:t>(3+, 6−) = 0.918</m:t>
                    </m:r>
                  </m:oMath>
                </a14:m>
                <a:endParaRPr lang="de-DE" sz="1400" dirty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GB" sz="14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sz="1400" b="0" i="1" smtClean="0"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de-DE" sz="1400" b="0" i="1" smtClean="0">
                            <a:latin typeface="Cambria Math" panose="02040503050406030204" pitchFamily="18" charset="0"/>
                          </a:rPr>
                          <m:t>𝐺𝑎𝑖𝑛</m:t>
                        </m:r>
                      </m:sub>
                    </m:sSub>
                    <m:d>
                      <m:dPr>
                        <m:ctrlPr>
                          <a:rPr lang="en-GB" sz="14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de-DE" sz="1400" b="0" i="1" smtClean="0">
                            <a:latin typeface="Cambria Math" panose="02040503050406030204" pitchFamily="18" charset="0"/>
                          </a:rPr>
                          <m:t>𝐷𝐴𝑋</m:t>
                        </m:r>
                        <m:r>
                          <a:rPr lang="de-DE" sz="1400" b="0" i="1" smtClean="0">
                            <a:latin typeface="Cambria Math" panose="02040503050406030204" pitchFamily="18" charset="0"/>
                          </a:rPr>
                          <m:t>&gt;3000</m:t>
                        </m:r>
                      </m:e>
                    </m:d>
                    <m:r>
                      <a:rPr lang="de-DE" sz="14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de-DE" sz="1400" b="0" i="1" smtClean="0">
                        <a:latin typeface="Cambria Math" panose="02040503050406030204" pitchFamily="18" charset="0"/>
                      </a:rPr>
                      <m:t>𝐻</m:t>
                    </m:r>
                    <m:d>
                      <m:dPr>
                        <m:ctrlPr>
                          <a:rPr lang="de-DE" sz="1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de-DE" sz="1400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</m:d>
                    <m:r>
                      <a:rPr lang="de-DE" sz="1400" b="0" i="1" smtClean="0">
                        <a:latin typeface="Cambria Math" panose="02040503050406030204" pitchFamily="18" charset="0"/>
                      </a:rPr>
                      <m:t> − </m:t>
                    </m:r>
                    <m:d>
                      <m:dPr>
                        <m:ctrlPr>
                          <a:rPr lang="de-DE" sz="1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de-DE" sz="1400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de-DE" sz="14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num>
                          <m:den>
                            <m:r>
                              <a:rPr lang="de-DE" sz="1400" b="0" i="1" smtClean="0">
                                <a:latin typeface="Cambria Math" panose="02040503050406030204" pitchFamily="18" charset="0"/>
                              </a:rPr>
                              <m:t>9</m:t>
                            </m:r>
                          </m:den>
                        </m:f>
                        <m:r>
                          <a:rPr lang="de-DE" sz="14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de-DE" sz="1400" b="0" i="1" smtClean="0">
                            <a:latin typeface="Cambria Math" panose="02040503050406030204" pitchFamily="18" charset="0"/>
                          </a:rPr>
                          <m:t>𝐻</m:t>
                        </m:r>
                        <m:d>
                          <m:dPr>
                            <m:ctrlPr>
                              <a:rPr lang="de-DE" sz="14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de-DE" sz="1400" b="0" i="1" smtClean="0">
                                <a:latin typeface="Cambria Math" panose="02040503050406030204" pitchFamily="18" charset="0"/>
                              </a:rPr>
                              <m:t>2+, 0−</m:t>
                            </m:r>
                          </m:e>
                        </m:d>
                        <m:r>
                          <a:rPr lang="de-DE" sz="1400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f>
                          <m:fPr>
                            <m:ctrlPr>
                              <a:rPr lang="de-DE" sz="1400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de-DE" sz="1400" b="0" i="1" smtClean="0">
                                <a:latin typeface="Cambria Math" panose="02040503050406030204" pitchFamily="18" charset="0"/>
                              </a:rPr>
                              <m:t>7</m:t>
                            </m:r>
                          </m:num>
                          <m:den>
                            <m:r>
                              <a:rPr lang="de-DE" sz="1400" b="0" i="1" smtClean="0">
                                <a:latin typeface="Cambria Math" panose="02040503050406030204" pitchFamily="18" charset="0"/>
                              </a:rPr>
                              <m:t>9</m:t>
                            </m:r>
                          </m:den>
                        </m:f>
                        <m:r>
                          <a:rPr lang="de-DE" sz="1400" b="0" i="1" smtClean="0">
                            <a:latin typeface="Cambria Math" panose="02040503050406030204" pitchFamily="18" charset="0"/>
                          </a:rPr>
                          <m:t>𝐻</m:t>
                        </m:r>
                        <m:d>
                          <m:dPr>
                            <m:ctrlPr>
                              <a:rPr lang="de-DE" sz="14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de-DE" sz="1400" b="0" i="1" smtClean="0">
                                <a:latin typeface="Cambria Math" panose="02040503050406030204" pitchFamily="18" charset="0"/>
                              </a:rPr>
                              <m:t>1+, 6−</m:t>
                            </m:r>
                          </m:e>
                        </m:d>
                      </m:e>
                    </m:d>
                    <m:r>
                      <a:rPr lang="de-DE" sz="1400" b="0" i="1" smtClean="0">
                        <a:latin typeface="Cambria Math" panose="02040503050406030204" pitchFamily="18" charset="0"/>
                      </a:rPr>
                      <m:t>=0.918 − </m:t>
                    </m:r>
                    <m:d>
                      <m:dPr>
                        <m:ctrlPr>
                          <a:rPr lang="de-DE" sz="1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de-DE" sz="1400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de-DE" sz="14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num>
                          <m:den>
                            <m:r>
                              <a:rPr lang="de-DE" sz="1400" b="0" i="1" smtClean="0">
                                <a:latin typeface="Cambria Math" panose="02040503050406030204" pitchFamily="18" charset="0"/>
                              </a:rPr>
                              <m:t>9</m:t>
                            </m:r>
                          </m:den>
                        </m:f>
                        <m:r>
                          <a:rPr lang="de-DE" sz="1400" b="0" i="1" smtClean="0">
                            <a:latin typeface="Cambria Math" panose="02040503050406030204" pitchFamily="18" charset="0"/>
                          </a:rPr>
                          <m:t>∗0.0+</m:t>
                        </m:r>
                        <m:f>
                          <m:fPr>
                            <m:ctrlPr>
                              <a:rPr lang="de-DE" sz="1400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de-DE" sz="1400" b="0" i="1" smtClean="0">
                                <a:latin typeface="Cambria Math" panose="02040503050406030204" pitchFamily="18" charset="0"/>
                              </a:rPr>
                              <m:t>7</m:t>
                            </m:r>
                          </m:num>
                          <m:den>
                            <m:r>
                              <a:rPr lang="de-DE" sz="1400" b="0" i="1" smtClean="0">
                                <a:latin typeface="Cambria Math" panose="02040503050406030204" pitchFamily="18" charset="0"/>
                              </a:rPr>
                              <m:t>9</m:t>
                            </m:r>
                          </m:den>
                        </m:f>
                        <m:r>
                          <a:rPr lang="de-DE" sz="1400" b="0" i="1" smtClean="0">
                            <a:latin typeface="Cambria Math" panose="02040503050406030204" pitchFamily="18" charset="0"/>
                          </a:rPr>
                          <m:t>∗0.592</m:t>
                        </m:r>
                      </m:e>
                    </m:d>
                    <m:r>
                      <a:rPr lang="de-DE" sz="1400" b="0" i="1" smtClean="0">
                        <a:latin typeface="Cambria Math" panose="02040503050406030204" pitchFamily="18" charset="0"/>
                      </a:rPr>
                      <m:t>=0.458</m:t>
                    </m:r>
                  </m:oMath>
                </a14:m>
                <a:endParaRPr lang="de-DE" sz="1400" b="0" i="1" dirty="0">
                  <a:latin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GB" sz="1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sz="1400" i="1"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de-DE" sz="1400" i="1">
                            <a:latin typeface="Cambria Math" panose="02040503050406030204" pitchFamily="18" charset="0"/>
                          </a:rPr>
                          <m:t>𝐺𝑎𝑖𝑛</m:t>
                        </m:r>
                      </m:sub>
                    </m:sSub>
                    <m:d>
                      <m:dPr>
                        <m:ctrlPr>
                          <a:rPr lang="en-GB" sz="1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de-DE" sz="1400" i="1">
                            <a:latin typeface="Cambria Math" panose="02040503050406030204" pitchFamily="18" charset="0"/>
                          </a:rPr>
                          <m:t>𝐷𝐴𝑋</m:t>
                        </m:r>
                        <m:r>
                          <a:rPr lang="de-DE" sz="1400" i="1">
                            <a:latin typeface="Cambria Math" panose="02040503050406030204" pitchFamily="18" charset="0"/>
                          </a:rPr>
                          <m:t>&gt;2250</m:t>
                        </m:r>
                      </m:e>
                    </m:d>
                    <m:r>
                      <a:rPr lang="de-DE" sz="14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de-DE" sz="1400" i="1">
                        <a:latin typeface="Cambria Math" panose="02040503050406030204" pitchFamily="18" charset="0"/>
                      </a:rPr>
                      <m:t>𝐻</m:t>
                    </m:r>
                    <m:d>
                      <m:dPr>
                        <m:ctrlPr>
                          <a:rPr lang="de-DE" sz="1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de-DE" sz="1400" i="1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</m:d>
                    <m:r>
                      <a:rPr lang="de-DE" sz="1400" i="1">
                        <a:latin typeface="Cambria Math" panose="02040503050406030204" pitchFamily="18" charset="0"/>
                      </a:rPr>
                      <m:t> − </m:t>
                    </m:r>
                    <m:d>
                      <m:dPr>
                        <m:ctrlPr>
                          <a:rPr lang="de-DE" sz="1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de-DE" sz="14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de-DE" sz="1400" b="0" i="1" smtClean="0">
                                <a:latin typeface="Cambria Math" panose="02040503050406030204" pitchFamily="18" charset="0"/>
                              </a:rPr>
                              <m:t>5</m:t>
                            </m:r>
                          </m:num>
                          <m:den>
                            <m:r>
                              <a:rPr lang="de-DE" sz="1400" i="1">
                                <a:latin typeface="Cambria Math" panose="02040503050406030204" pitchFamily="18" charset="0"/>
                              </a:rPr>
                              <m:t>9</m:t>
                            </m:r>
                          </m:den>
                        </m:f>
                        <m:r>
                          <a:rPr lang="de-DE" sz="1400" i="1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de-DE" sz="1400" i="1">
                            <a:latin typeface="Cambria Math" panose="02040503050406030204" pitchFamily="18" charset="0"/>
                          </a:rPr>
                          <m:t>𝐻</m:t>
                        </m:r>
                        <m:d>
                          <m:dPr>
                            <m:ctrlPr>
                              <a:rPr lang="de-DE" sz="14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de-DE" sz="1400" i="1">
                                <a:latin typeface="Cambria Math" panose="02040503050406030204" pitchFamily="18" charset="0"/>
                              </a:rPr>
                              <m:t>2+, </m:t>
                            </m:r>
                            <m:r>
                              <a:rPr lang="de-DE" sz="1400" b="0" i="1" smtClean="0">
                                <a:latin typeface="Cambria Math" panose="02040503050406030204" pitchFamily="18" charset="0"/>
                              </a:rPr>
                              <m:t>3−</m:t>
                            </m:r>
                          </m:e>
                        </m:d>
                        <m:r>
                          <a:rPr lang="de-DE" sz="1400" i="1">
                            <a:latin typeface="Cambria Math" panose="02040503050406030204" pitchFamily="18" charset="0"/>
                          </a:rPr>
                          <m:t>+</m:t>
                        </m:r>
                        <m:f>
                          <m:fPr>
                            <m:ctrlPr>
                              <a:rPr lang="de-DE" sz="14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de-DE" sz="1400" b="0" i="1" smtClean="0">
                                <a:latin typeface="Cambria Math" panose="02040503050406030204" pitchFamily="18" charset="0"/>
                              </a:rPr>
                              <m:t>4</m:t>
                            </m:r>
                          </m:num>
                          <m:den>
                            <m:r>
                              <a:rPr lang="de-DE" sz="1400" i="1">
                                <a:latin typeface="Cambria Math" panose="02040503050406030204" pitchFamily="18" charset="0"/>
                              </a:rPr>
                              <m:t>9</m:t>
                            </m:r>
                          </m:den>
                        </m:f>
                        <m:r>
                          <a:rPr lang="de-DE" sz="1400" i="1">
                            <a:latin typeface="Cambria Math" panose="02040503050406030204" pitchFamily="18" charset="0"/>
                          </a:rPr>
                          <m:t>𝐻</m:t>
                        </m:r>
                        <m:d>
                          <m:dPr>
                            <m:ctrlPr>
                              <a:rPr lang="de-DE" sz="14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de-DE" sz="1400" i="1">
                                <a:latin typeface="Cambria Math" panose="02040503050406030204" pitchFamily="18" charset="0"/>
                              </a:rPr>
                              <m:t>1+, </m:t>
                            </m:r>
                            <m:r>
                              <a:rPr lang="de-DE" sz="1400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  <m:r>
                              <a:rPr lang="de-DE" sz="1400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</m:e>
                        </m:d>
                      </m:e>
                    </m:d>
                    <m:r>
                      <a:rPr lang="de-DE" sz="1400" i="1">
                        <a:latin typeface="Cambria Math" panose="02040503050406030204" pitchFamily="18" charset="0"/>
                      </a:rPr>
                      <m:t>=0.918 − </m:t>
                    </m:r>
                    <m:d>
                      <m:dPr>
                        <m:ctrlPr>
                          <a:rPr lang="de-DE" sz="1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de-DE" sz="14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de-DE" sz="1400" b="0" i="1" smtClean="0">
                                <a:latin typeface="Cambria Math" panose="02040503050406030204" pitchFamily="18" charset="0"/>
                              </a:rPr>
                              <m:t>5</m:t>
                            </m:r>
                          </m:num>
                          <m:den>
                            <m:r>
                              <a:rPr lang="de-DE" sz="1400" i="1">
                                <a:latin typeface="Cambria Math" panose="02040503050406030204" pitchFamily="18" charset="0"/>
                              </a:rPr>
                              <m:t>9</m:t>
                            </m:r>
                          </m:den>
                        </m:f>
                        <m:r>
                          <a:rPr lang="de-DE" sz="1400" i="1">
                            <a:latin typeface="Cambria Math" panose="02040503050406030204" pitchFamily="18" charset="0"/>
                          </a:rPr>
                          <m:t>∗0.</m:t>
                        </m:r>
                        <m:r>
                          <a:rPr lang="de-DE" sz="1400" b="0" i="1" smtClean="0">
                            <a:latin typeface="Cambria Math" panose="02040503050406030204" pitchFamily="18" charset="0"/>
                          </a:rPr>
                          <m:t>971</m:t>
                        </m:r>
                        <m:r>
                          <a:rPr lang="de-DE" sz="1400" i="1">
                            <a:latin typeface="Cambria Math" panose="02040503050406030204" pitchFamily="18" charset="0"/>
                          </a:rPr>
                          <m:t>+</m:t>
                        </m:r>
                        <m:f>
                          <m:fPr>
                            <m:ctrlPr>
                              <a:rPr lang="de-DE" sz="14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de-DE" sz="1400" b="0" i="1" smtClean="0">
                                <a:latin typeface="Cambria Math" panose="02040503050406030204" pitchFamily="18" charset="0"/>
                              </a:rPr>
                              <m:t>4</m:t>
                            </m:r>
                          </m:num>
                          <m:den>
                            <m:r>
                              <a:rPr lang="de-DE" sz="1400" i="1">
                                <a:latin typeface="Cambria Math" panose="02040503050406030204" pitchFamily="18" charset="0"/>
                              </a:rPr>
                              <m:t>9</m:t>
                            </m:r>
                          </m:den>
                        </m:f>
                        <m:r>
                          <a:rPr lang="de-DE" sz="1400" i="1">
                            <a:latin typeface="Cambria Math" panose="02040503050406030204" pitchFamily="18" charset="0"/>
                          </a:rPr>
                          <m:t>∗0</m:t>
                        </m:r>
                        <m:r>
                          <a:rPr lang="de-DE" sz="1400" b="0" i="1" smtClean="0">
                            <a:latin typeface="Cambria Math" panose="02040503050406030204" pitchFamily="18" charset="0"/>
                          </a:rPr>
                          <m:t>.811</m:t>
                        </m:r>
                      </m:e>
                    </m:d>
                    <m:r>
                      <a:rPr lang="de-DE" sz="1400" i="1">
                        <a:latin typeface="Cambria Math" panose="02040503050406030204" pitchFamily="18" charset="0"/>
                      </a:rPr>
                      <m:t>=0.</m:t>
                    </m:r>
                    <m:r>
                      <a:rPr lang="de-DE" sz="1400" b="0" i="1" smtClean="0">
                        <a:latin typeface="Cambria Math" panose="02040503050406030204" pitchFamily="18" charset="0"/>
                      </a:rPr>
                      <m:t>018  </m:t>
                    </m:r>
                  </m:oMath>
                </a14:m>
                <a:endParaRPr lang="en-GB" sz="1400" dirty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GB" sz="14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sz="1400" i="1"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de-DE" sz="1400" i="1">
                            <a:latin typeface="Cambria Math" panose="02040503050406030204" pitchFamily="18" charset="0"/>
                          </a:rPr>
                          <m:t>𝐺𝑎𝑖𝑛</m:t>
                        </m:r>
                      </m:sub>
                    </m:sSub>
                    <m:d>
                      <m:dPr>
                        <m:ctrlPr>
                          <a:rPr lang="en-GB" sz="1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de-DE" sz="1400" i="1">
                            <a:latin typeface="Cambria Math" panose="02040503050406030204" pitchFamily="18" charset="0"/>
                          </a:rPr>
                          <m:t>𝐷𝐴𝑋</m:t>
                        </m:r>
                        <m:r>
                          <a:rPr lang="de-DE" sz="1400" i="1">
                            <a:latin typeface="Cambria Math" panose="02040503050406030204" pitchFamily="18" charset="0"/>
                          </a:rPr>
                          <m:t>&gt;2000</m:t>
                        </m:r>
                      </m:e>
                    </m:d>
                    <m:r>
                      <a:rPr lang="de-DE" sz="14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de-DE" sz="1400" i="1">
                        <a:latin typeface="Cambria Math" panose="02040503050406030204" pitchFamily="18" charset="0"/>
                      </a:rPr>
                      <m:t>𝐻</m:t>
                    </m:r>
                    <m:d>
                      <m:dPr>
                        <m:ctrlPr>
                          <a:rPr lang="de-DE" sz="1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de-DE" sz="1400" i="1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</m:d>
                    <m:r>
                      <a:rPr lang="de-DE" sz="1400" i="1">
                        <a:latin typeface="Cambria Math" panose="02040503050406030204" pitchFamily="18" charset="0"/>
                      </a:rPr>
                      <m:t> − </m:t>
                    </m:r>
                    <m:d>
                      <m:dPr>
                        <m:ctrlPr>
                          <a:rPr lang="de-DE" sz="1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de-DE" sz="14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de-DE" sz="1400" b="0" i="1" smtClean="0">
                                <a:latin typeface="Cambria Math" panose="02040503050406030204" pitchFamily="18" charset="0"/>
                              </a:rPr>
                              <m:t>6</m:t>
                            </m:r>
                          </m:num>
                          <m:den>
                            <m:r>
                              <a:rPr lang="de-DE" sz="1400" i="1">
                                <a:latin typeface="Cambria Math" panose="02040503050406030204" pitchFamily="18" charset="0"/>
                              </a:rPr>
                              <m:t>9</m:t>
                            </m:r>
                          </m:den>
                        </m:f>
                        <m:r>
                          <a:rPr lang="de-DE" sz="1400" i="1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de-DE" sz="1400" i="1">
                            <a:latin typeface="Cambria Math" panose="02040503050406030204" pitchFamily="18" charset="0"/>
                          </a:rPr>
                          <m:t>𝐻</m:t>
                        </m:r>
                        <m:d>
                          <m:dPr>
                            <m:ctrlPr>
                              <a:rPr lang="de-DE" sz="14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de-DE" sz="1400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  <m:r>
                              <a:rPr lang="de-DE" sz="1400" i="1">
                                <a:latin typeface="Cambria Math" panose="02040503050406030204" pitchFamily="18" charset="0"/>
                              </a:rPr>
                              <m:t>+, </m:t>
                            </m:r>
                            <m:r>
                              <a:rPr lang="de-DE" sz="1400" b="0" i="1" smtClean="0">
                                <a:latin typeface="Cambria Math" panose="02040503050406030204" pitchFamily="18" charset="0"/>
                              </a:rPr>
                              <m:t>3−</m:t>
                            </m:r>
                          </m:e>
                        </m:d>
                        <m:r>
                          <a:rPr lang="de-DE" sz="1400" i="1">
                            <a:latin typeface="Cambria Math" panose="02040503050406030204" pitchFamily="18" charset="0"/>
                          </a:rPr>
                          <m:t>+</m:t>
                        </m:r>
                        <m:f>
                          <m:fPr>
                            <m:ctrlPr>
                              <a:rPr lang="de-DE" sz="14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de-DE" sz="1400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num>
                          <m:den>
                            <m:r>
                              <a:rPr lang="de-DE" sz="1400" i="1">
                                <a:latin typeface="Cambria Math" panose="02040503050406030204" pitchFamily="18" charset="0"/>
                              </a:rPr>
                              <m:t>9</m:t>
                            </m:r>
                          </m:den>
                        </m:f>
                        <m:r>
                          <a:rPr lang="de-DE" sz="1400" i="1">
                            <a:latin typeface="Cambria Math" panose="02040503050406030204" pitchFamily="18" charset="0"/>
                          </a:rPr>
                          <m:t>𝐻</m:t>
                        </m:r>
                        <m:d>
                          <m:dPr>
                            <m:ctrlPr>
                              <a:rPr lang="de-DE" sz="14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de-DE" sz="1400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  <m:r>
                              <a:rPr lang="de-DE" sz="1400" i="1">
                                <a:latin typeface="Cambria Math" panose="02040503050406030204" pitchFamily="18" charset="0"/>
                              </a:rPr>
                              <m:t>+, </m:t>
                            </m:r>
                            <m:r>
                              <a:rPr lang="de-DE" sz="1400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  <m:r>
                              <a:rPr lang="de-DE" sz="1400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</m:e>
                        </m:d>
                      </m:e>
                    </m:d>
                    <m:r>
                      <a:rPr lang="de-DE" sz="1400" i="1">
                        <a:latin typeface="Cambria Math" panose="02040503050406030204" pitchFamily="18" charset="0"/>
                      </a:rPr>
                      <m:t>=0.918 − </m:t>
                    </m:r>
                    <m:d>
                      <m:dPr>
                        <m:ctrlPr>
                          <a:rPr lang="de-DE" sz="1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de-DE" sz="14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de-DE" sz="1400" b="0" i="1" smtClean="0">
                                <a:latin typeface="Cambria Math" panose="02040503050406030204" pitchFamily="18" charset="0"/>
                              </a:rPr>
                              <m:t>6</m:t>
                            </m:r>
                          </m:num>
                          <m:den>
                            <m:r>
                              <a:rPr lang="de-DE" sz="1400" i="1">
                                <a:latin typeface="Cambria Math" panose="02040503050406030204" pitchFamily="18" charset="0"/>
                              </a:rPr>
                              <m:t>9</m:t>
                            </m:r>
                          </m:den>
                        </m:f>
                        <m:r>
                          <a:rPr lang="de-DE" sz="1400" i="1">
                            <a:latin typeface="Cambria Math" panose="02040503050406030204" pitchFamily="18" charset="0"/>
                          </a:rPr>
                          <m:t>∗</m:t>
                        </m:r>
                        <m:r>
                          <a:rPr lang="de-DE" sz="1400" b="0" i="1" smtClean="0">
                            <a:latin typeface="Cambria Math" panose="02040503050406030204" pitchFamily="18" charset="0"/>
                          </a:rPr>
                          <m:t>1.0</m:t>
                        </m:r>
                        <m:r>
                          <a:rPr lang="de-DE" sz="1400" i="1">
                            <a:latin typeface="Cambria Math" panose="02040503050406030204" pitchFamily="18" charset="0"/>
                          </a:rPr>
                          <m:t>+</m:t>
                        </m:r>
                        <m:f>
                          <m:fPr>
                            <m:ctrlPr>
                              <a:rPr lang="de-DE" sz="14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de-DE" sz="1400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num>
                          <m:den>
                            <m:r>
                              <a:rPr lang="de-DE" sz="1400" i="1">
                                <a:latin typeface="Cambria Math" panose="02040503050406030204" pitchFamily="18" charset="0"/>
                              </a:rPr>
                              <m:t>9</m:t>
                            </m:r>
                          </m:den>
                        </m:f>
                        <m:r>
                          <a:rPr lang="de-DE" sz="1400" i="1">
                            <a:latin typeface="Cambria Math" panose="02040503050406030204" pitchFamily="18" charset="0"/>
                          </a:rPr>
                          <m:t>∗0</m:t>
                        </m:r>
                        <m:r>
                          <a:rPr lang="de-DE" sz="1400" b="0" i="1" smtClean="0">
                            <a:latin typeface="Cambria Math" panose="02040503050406030204" pitchFamily="18" charset="0"/>
                          </a:rPr>
                          <m:t>.0</m:t>
                        </m:r>
                      </m:e>
                    </m:d>
                    <m:r>
                      <a:rPr lang="de-DE" sz="1400" i="1">
                        <a:latin typeface="Cambria Math" panose="02040503050406030204" pitchFamily="18" charset="0"/>
                      </a:rPr>
                      <m:t>=0.</m:t>
                    </m:r>
                    <m:r>
                      <a:rPr lang="de-DE" sz="1400" b="0" i="1" smtClean="0">
                        <a:latin typeface="Cambria Math" panose="02040503050406030204" pitchFamily="18" charset="0"/>
                      </a:rPr>
                      <m:t>251 </m:t>
                    </m:r>
                  </m:oMath>
                </a14:m>
                <a:endParaRPr lang="en-GB" sz="1400" dirty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GB" sz="14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sz="1400" i="1"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de-DE" sz="1400" i="1">
                            <a:latin typeface="Cambria Math" panose="02040503050406030204" pitchFamily="18" charset="0"/>
                          </a:rPr>
                          <m:t>𝐺𝑎𝑖𝑛</m:t>
                        </m:r>
                      </m:sub>
                    </m:sSub>
                    <m:d>
                      <m:dPr>
                        <m:ctrlPr>
                          <a:rPr lang="en-GB" sz="1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de-DE" sz="1400" b="0" i="1" smtClean="0">
                            <a:latin typeface="Cambria Math" panose="02040503050406030204" pitchFamily="18" charset="0"/>
                          </a:rPr>
                          <m:t>𝑡𝑒𝑚𝑝</m:t>
                        </m:r>
                        <m:r>
                          <a:rPr lang="de-DE" sz="1400" i="1">
                            <a:latin typeface="Cambria Math" panose="02040503050406030204" pitchFamily="18" charset="0"/>
                          </a:rPr>
                          <m:t>&gt;</m:t>
                        </m:r>
                        <m:r>
                          <a:rPr lang="de-DE" sz="1400" b="0" i="1" smtClean="0">
                            <a:latin typeface="Cambria Math" panose="02040503050406030204" pitchFamily="18" charset="0"/>
                          </a:rPr>
                          <m:t>12</m:t>
                        </m:r>
                      </m:e>
                    </m:d>
                    <m:r>
                      <a:rPr lang="de-DE" sz="1400" b="0" i="1" smtClean="0">
                        <a:latin typeface="Cambria Math" panose="02040503050406030204" pitchFamily="18" charset="0"/>
                      </a:rPr>
                      <m:t>     </m:t>
                    </m:r>
                    <m:r>
                      <a:rPr lang="de-DE" sz="14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de-DE" sz="1400" i="1">
                        <a:latin typeface="Cambria Math" panose="02040503050406030204" pitchFamily="18" charset="0"/>
                      </a:rPr>
                      <m:t>𝐻</m:t>
                    </m:r>
                    <m:d>
                      <m:dPr>
                        <m:ctrlPr>
                          <a:rPr lang="de-DE" sz="1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de-DE" sz="1400" i="1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</m:d>
                    <m:r>
                      <a:rPr lang="de-DE" sz="1400" i="1">
                        <a:latin typeface="Cambria Math" panose="02040503050406030204" pitchFamily="18" charset="0"/>
                      </a:rPr>
                      <m:t> − </m:t>
                    </m:r>
                    <m:d>
                      <m:dPr>
                        <m:ctrlPr>
                          <a:rPr lang="de-DE" sz="1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de-DE" sz="14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de-DE" sz="1400" b="0" i="1" smtClean="0">
                                <a:latin typeface="Cambria Math" panose="02040503050406030204" pitchFamily="18" charset="0"/>
                              </a:rPr>
                              <m:t>6</m:t>
                            </m:r>
                          </m:num>
                          <m:den>
                            <m:r>
                              <a:rPr lang="de-DE" sz="1400" i="1">
                                <a:latin typeface="Cambria Math" panose="02040503050406030204" pitchFamily="18" charset="0"/>
                              </a:rPr>
                              <m:t>9</m:t>
                            </m:r>
                          </m:den>
                        </m:f>
                        <m:r>
                          <a:rPr lang="de-DE" sz="1400" i="1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de-DE" sz="1400" i="1">
                            <a:latin typeface="Cambria Math" panose="02040503050406030204" pitchFamily="18" charset="0"/>
                          </a:rPr>
                          <m:t>𝐻</m:t>
                        </m:r>
                        <m:d>
                          <m:dPr>
                            <m:ctrlPr>
                              <a:rPr lang="de-DE" sz="14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de-DE" sz="1400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  <m:r>
                              <a:rPr lang="de-DE" sz="1400" i="1">
                                <a:latin typeface="Cambria Math" panose="02040503050406030204" pitchFamily="18" charset="0"/>
                              </a:rPr>
                              <m:t>+, </m:t>
                            </m:r>
                            <m:r>
                              <a:rPr lang="de-DE" sz="1400" b="0" i="1" smtClean="0">
                                <a:latin typeface="Cambria Math" panose="02040503050406030204" pitchFamily="18" charset="0"/>
                              </a:rPr>
                              <m:t>3−</m:t>
                            </m:r>
                          </m:e>
                        </m:d>
                        <m:r>
                          <a:rPr lang="de-DE" sz="1400" i="1">
                            <a:latin typeface="Cambria Math" panose="02040503050406030204" pitchFamily="18" charset="0"/>
                          </a:rPr>
                          <m:t>+</m:t>
                        </m:r>
                        <m:f>
                          <m:fPr>
                            <m:ctrlPr>
                              <a:rPr lang="de-DE" sz="14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de-DE" sz="1400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num>
                          <m:den>
                            <m:r>
                              <a:rPr lang="de-DE" sz="1400" i="1">
                                <a:latin typeface="Cambria Math" panose="02040503050406030204" pitchFamily="18" charset="0"/>
                              </a:rPr>
                              <m:t>9</m:t>
                            </m:r>
                          </m:den>
                        </m:f>
                        <m:r>
                          <a:rPr lang="de-DE" sz="1400" i="1">
                            <a:latin typeface="Cambria Math" panose="02040503050406030204" pitchFamily="18" charset="0"/>
                          </a:rPr>
                          <m:t>𝐻</m:t>
                        </m:r>
                        <m:d>
                          <m:dPr>
                            <m:ctrlPr>
                              <a:rPr lang="de-DE" sz="14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de-DE" sz="1400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  <m:r>
                              <a:rPr lang="de-DE" sz="1400" i="1">
                                <a:latin typeface="Cambria Math" panose="02040503050406030204" pitchFamily="18" charset="0"/>
                              </a:rPr>
                              <m:t>+, </m:t>
                            </m:r>
                            <m:r>
                              <a:rPr lang="de-DE" sz="1400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  <m:r>
                              <a:rPr lang="de-DE" sz="1400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</m:e>
                        </m:d>
                      </m:e>
                    </m:d>
                    <m:r>
                      <a:rPr lang="de-DE" sz="1400" i="1">
                        <a:latin typeface="Cambria Math" panose="02040503050406030204" pitchFamily="18" charset="0"/>
                      </a:rPr>
                      <m:t>=0.918 − </m:t>
                    </m:r>
                    <m:d>
                      <m:dPr>
                        <m:ctrlPr>
                          <a:rPr lang="de-DE" sz="1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de-DE" sz="14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de-DE" sz="1400" b="0" i="1" smtClean="0">
                                <a:latin typeface="Cambria Math" panose="02040503050406030204" pitchFamily="18" charset="0"/>
                              </a:rPr>
                              <m:t>6</m:t>
                            </m:r>
                          </m:num>
                          <m:den>
                            <m:r>
                              <a:rPr lang="de-DE" sz="1400" i="1">
                                <a:latin typeface="Cambria Math" panose="02040503050406030204" pitchFamily="18" charset="0"/>
                              </a:rPr>
                              <m:t>9</m:t>
                            </m:r>
                          </m:den>
                        </m:f>
                        <m:r>
                          <a:rPr lang="de-DE" sz="1400" i="1">
                            <a:latin typeface="Cambria Math" panose="02040503050406030204" pitchFamily="18" charset="0"/>
                          </a:rPr>
                          <m:t>∗</m:t>
                        </m:r>
                        <m:r>
                          <a:rPr lang="de-DE" sz="1400" b="0" i="1" smtClean="0">
                            <a:latin typeface="Cambria Math" panose="02040503050406030204" pitchFamily="18" charset="0"/>
                          </a:rPr>
                          <m:t>1.0</m:t>
                        </m:r>
                        <m:r>
                          <a:rPr lang="de-DE" sz="1400" i="1">
                            <a:latin typeface="Cambria Math" panose="02040503050406030204" pitchFamily="18" charset="0"/>
                          </a:rPr>
                          <m:t>+</m:t>
                        </m:r>
                        <m:f>
                          <m:fPr>
                            <m:ctrlPr>
                              <a:rPr lang="de-DE" sz="14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de-DE" sz="1400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num>
                          <m:den>
                            <m:r>
                              <a:rPr lang="de-DE" sz="1400" i="1">
                                <a:latin typeface="Cambria Math" panose="02040503050406030204" pitchFamily="18" charset="0"/>
                              </a:rPr>
                              <m:t>9</m:t>
                            </m:r>
                          </m:den>
                        </m:f>
                        <m:r>
                          <a:rPr lang="de-DE" sz="1400" i="1">
                            <a:latin typeface="Cambria Math" panose="02040503050406030204" pitchFamily="18" charset="0"/>
                          </a:rPr>
                          <m:t>∗0</m:t>
                        </m:r>
                        <m:r>
                          <a:rPr lang="de-DE" sz="1400" b="0" i="1" smtClean="0">
                            <a:latin typeface="Cambria Math" panose="02040503050406030204" pitchFamily="18" charset="0"/>
                          </a:rPr>
                          <m:t>.0</m:t>
                        </m:r>
                      </m:e>
                    </m:d>
                    <m:r>
                      <a:rPr lang="de-DE" sz="1400" i="1">
                        <a:latin typeface="Cambria Math" panose="02040503050406030204" pitchFamily="18" charset="0"/>
                      </a:rPr>
                      <m:t>=0.</m:t>
                    </m:r>
                    <m:r>
                      <a:rPr lang="de-DE" sz="1400" b="0" i="1" smtClean="0">
                        <a:latin typeface="Cambria Math" panose="02040503050406030204" pitchFamily="18" charset="0"/>
                      </a:rPr>
                      <m:t>251</m:t>
                    </m:r>
                  </m:oMath>
                </a14:m>
                <a:endParaRPr lang="de-DE" sz="1400" b="0" i="1" dirty="0">
                  <a:latin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GB" sz="1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sz="1400" i="1"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de-DE" sz="1400" i="1">
                            <a:latin typeface="Cambria Math" panose="02040503050406030204" pitchFamily="18" charset="0"/>
                          </a:rPr>
                          <m:t>𝐺𝑎𝑖𝑛</m:t>
                        </m:r>
                      </m:sub>
                    </m:sSub>
                    <m:d>
                      <m:dPr>
                        <m:ctrlPr>
                          <a:rPr lang="en-GB" sz="1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de-DE" sz="1400" i="1">
                            <a:latin typeface="Cambria Math" panose="02040503050406030204" pitchFamily="18" charset="0"/>
                          </a:rPr>
                          <m:t>𝑡𝑒𝑚𝑝</m:t>
                        </m:r>
                        <m:r>
                          <a:rPr lang="de-DE" sz="1400" i="1">
                            <a:latin typeface="Cambria Math" panose="02040503050406030204" pitchFamily="18" charset="0"/>
                          </a:rPr>
                          <m:t>&gt;29</m:t>
                        </m:r>
                      </m:e>
                    </m:d>
                    <m:r>
                      <a:rPr lang="de-DE" sz="1400" i="1">
                        <a:latin typeface="Cambria Math" panose="02040503050406030204" pitchFamily="18" charset="0"/>
                      </a:rPr>
                      <m:t>     =</m:t>
                    </m:r>
                    <m:r>
                      <a:rPr lang="de-DE" sz="1400" i="1">
                        <a:latin typeface="Cambria Math" panose="02040503050406030204" pitchFamily="18" charset="0"/>
                      </a:rPr>
                      <m:t>𝐻</m:t>
                    </m:r>
                    <m:d>
                      <m:dPr>
                        <m:ctrlPr>
                          <a:rPr lang="de-DE" sz="1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de-DE" sz="1400" i="1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</m:d>
                    <m:r>
                      <a:rPr lang="de-DE" sz="1400" i="1">
                        <a:latin typeface="Cambria Math" panose="02040503050406030204" pitchFamily="18" charset="0"/>
                      </a:rPr>
                      <m:t> − </m:t>
                    </m:r>
                    <m:d>
                      <m:dPr>
                        <m:ctrlPr>
                          <a:rPr lang="de-DE" sz="1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de-DE" sz="14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de-DE" sz="1400" i="1">
                                <a:latin typeface="Cambria Math" panose="02040503050406030204" pitchFamily="18" charset="0"/>
                              </a:rPr>
                              <m:t>6</m:t>
                            </m:r>
                          </m:num>
                          <m:den>
                            <m:r>
                              <a:rPr lang="de-DE" sz="1400" i="1">
                                <a:latin typeface="Cambria Math" panose="02040503050406030204" pitchFamily="18" charset="0"/>
                              </a:rPr>
                              <m:t>9</m:t>
                            </m:r>
                          </m:den>
                        </m:f>
                        <m:r>
                          <a:rPr lang="de-DE" sz="1400" i="1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de-DE" sz="1400" i="1">
                            <a:latin typeface="Cambria Math" panose="02040503050406030204" pitchFamily="18" charset="0"/>
                          </a:rPr>
                          <m:t>𝐻</m:t>
                        </m:r>
                        <m:d>
                          <m:dPr>
                            <m:ctrlPr>
                              <a:rPr lang="de-DE" sz="14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de-DE" sz="1400" i="1">
                                <a:latin typeface="Cambria Math" panose="02040503050406030204" pitchFamily="18" charset="0"/>
                              </a:rPr>
                              <m:t>3+, 3−</m:t>
                            </m:r>
                          </m:e>
                        </m:d>
                        <m:r>
                          <a:rPr lang="de-DE" sz="1400" i="1">
                            <a:latin typeface="Cambria Math" panose="02040503050406030204" pitchFamily="18" charset="0"/>
                          </a:rPr>
                          <m:t>+</m:t>
                        </m:r>
                        <m:f>
                          <m:fPr>
                            <m:ctrlPr>
                              <a:rPr lang="de-DE" sz="14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de-DE" sz="1400" i="1">
                                <a:latin typeface="Cambria Math" panose="02040503050406030204" pitchFamily="18" charset="0"/>
                              </a:rPr>
                              <m:t>3</m:t>
                            </m:r>
                          </m:num>
                          <m:den>
                            <m:r>
                              <a:rPr lang="de-DE" sz="1400" i="1">
                                <a:latin typeface="Cambria Math" panose="02040503050406030204" pitchFamily="18" charset="0"/>
                              </a:rPr>
                              <m:t>9</m:t>
                            </m:r>
                          </m:den>
                        </m:f>
                        <m:r>
                          <a:rPr lang="de-DE" sz="1400" i="1">
                            <a:latin typeface="Cambria Math" panose="02040503050406030204" pitchFamily="18" charset="0"/>
                          </a:rPr>
                          <m:t>𝐻</m:t>
                        </m:r>
                        <m:d>
                          <m:dPr>
                            <m:ctrlPr>
                              <a:rPr lang="de-DE" sz="14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de-DE" sz="1400" i="1">
                                <a:latin typeface="Cambria Math" panose="02040503050406030204" pitchFamily="18" charset="0"/>
                              </a:rPr>
                              <m:t>0+, 3−</m:t>
                            </m:r>
                          </m:e>
                        </m:d>
                      </m:e>
                    </m:d>
                    <m:r>
                      <a:rPr lang="de-DE" sz="1400" i="1">
                        <a:latin typeface="Cambria Math" panose="02040503050406030204" pitchFamily="18" charset="0"/>
                      </a:rPr>
                      <m:t>=0.918 − </m:t>
                    </m:r>
                    <m:d>
                      <m:dPr>
                        <m:ctrlPr>
                          <a:rPr lang="de-DE" sz="1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de-DE" sz="14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de-DE" sz="1400" i="1">
                                <a:latin typeface="Cambria Math" panose="02040503050406030204" pitchFamily="18" charset="0"/>
                              </a:rPr>
                              <m:t>6</m:t>
                            </m:r>
                          </m:num>
                          <m:den>
                            <m:r>
                              <a:rPr lang="de-DE" sz="1400" i="1">
                                <a:latin typeface="Cambria Math" panose="02040503050406030204" pitchFamily="18" charset="0"/>
                              </a:rPr>
                              <m:t>9</m:t>
                            </m:r>
                          </m:den>
                        </m:f>
                        <m:r>
                          <a:rPr lang="de-DE" sz="1400" i="1">
                            <a:latin typeface="Cambria Math" panose="02040503050406030204" pitchFamily="18" charset="0"/>
                          </a:rPr>
                          <m:t>∗1.0+</m:t>
                        </m:r>
                        <m:f>
                          <m:fPr>
                            <m:ctrlPr>
                              <a:rPr lang="de-DE" sz="14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de-DE" sz="1400" i="1">
                                <a:latin typeface="Cambria Math" panose="02040503050406030204" pitchFamily="18" charset="0"/>
                              </a:rPr>
                              <m:t>3</m:t>
                            </m:r>
                          </m:num>
                          <m:den>
                            <m:r>
                              <a:rPr lang="de-DE" sz="1400" i="1">
                                <a:latin typeface="Cambria Math" panose="02040503050406030204" pitchFamily="18" charset="0"/>
                              </a:rPr>
                              <m:t>9</m:t>
                            </m:r>
                          </m:den>
                        </m:f>
                        <m:r>
                          <a:rPr lang="de-DE" sz="1400" i="1">
                            <a:latin typeface="Cambria Math" panose="02040503050406030204" pitchFamily="18" charset="0"/>
                          </a:rPr>
                          <m:t>∗0.0</m:t>
                        </m:r>
                      </m:e>
                    </m:d>
                    <m:r>
                      <a:rPr lang="de-DE" sz="1400" i="1">
                        <a:latin typeface="Cambria Math" panose="02040503050406030204" pitchFamily="18" charset="0"/>
                      </a:rPr>
                      <m:t>=0.251 </m:t>
                    </m:r>
                  </m:oMath>
                </a14:m>
                <a:endParaRPr lang="en-GB" sz="1400" dirty="0"/>
              </a:p>
              <a:p>
                <a:endParaRPr lang="en-GB" sz="1400" dirty="0"/>
              </a:p>
            </p:txBody>
          </p:sp>
        </mc:Choice>
        <mc:Fallback xmlns="">
          <p:sp>
            <p:nvSpPr>
              <p:cNvPr id="4" name="Text Placeholder 3">
                <a:extLst>
                  <a:ext uri="{FF2B5EF4-FFF2-40B4-BE49-F238E27FC236}">
                    <a16:creationId xmlns:a16="http://schemas.microsoft.com/office/drawing/2014/main" id="{216D409F-AFFC-4C16-94C3-422BDBF7820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4"/>
              </p:nvPr>
            </p:nvSpPr>
            <p:spPr>
              <a:xfrm>
                <a:off x="360000" y="900000"/>
                <a:ext cx="8594311" cy="4307679"/>
              </a:xfrm>
              <a:blipFill>
                <a:blip r:embed="rId2"/>
                <a:stretch>
                  <a:fillRect l="-1206" t="-155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Oval 6">
            <a:extLst>
              <a:ext uri="{FF2B5EF4-FFF2-40B4-BE49-F238E27FC236}">
                <a16:creationId xmlns:a16="http://schemas.microsoft.com/office/drawing/2014/main" id="{0FAFE1ED-AA7E-46A9-9962-9E2782F70288}"/>
              </a:ext>
            </a:extLst>
          </p:cNvPr>
          <p:cNvSpPr/>
          <p:nvPr/>
        </p:nvSpPr>
        <p:spPr>
          <a:xfrm>
            <a:off x="7772400" y="2227634"/>
            <a:ext cx="661481" cy="301557"/>
          </a:xfrm>
          <a:prstGeom prst="ellipse">
            <a:avLst/>
          </a:prstGeom>
          <a:noFill/>
          <a:ln w="19050">
            <a:solidFill>
              <a:srgbClr val="92AEB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C5623020-777C-4FA3-BF83-DEC076D59F09}"/>
              </a:ext>
            </a:extLst>
          </p:cNvPr>
          <p:cNvSpPr/>
          <p:nvPr/>
        </p:nvSpPr>
        <p:spPr>
          <a:xfrm>
            <a:off x="7861570" y="2706381"/>
            <a:ext cx="661481" cy="301557"/>
          </a:xfrm>
          <a:prstGeom prst="ellipse">
            <a:avLst/>
          </a:prstGeom>
          <a:noFill/>
          <a:ln w="19050">
            <a:solidFill>
              <a:srgbClr val="92AEB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BB4F5BCB-89CD-4276-9403-88F5BFF4F61B}"/>
              </a:ext>
            </a:extLst>
          </p:cNvPr>
          <p:cNvSpPr/>
          <p:nvPr/>
        </p:nvSpPr>
        <p:spPr>
          <a:xfrm>
            <a:off x="7858327" y="3176726"/>
            <a:ext cx="661481" cy="301557"/>
          </a:xfrm>
          <a:prstGeom prst="ellipse">
            <a:avLst/>
          </a:prstGeom>
          <a:noFill/>
          <a:ln w="19050">
            <a:solidFill>
              <a:srgbClr val="92AEB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839340C4-7815-4A52-A494-CB7A512ADE27}"/>
              </a:ext>
            </a:extLst>
          </p:cNvPr>
          <p:cNvSpPr/>
          <p:nvPr/>
        </p:nvSpPr>
        <p:spPr>
          <a:xfrm>
            <a:off x="7988029" y="1262260"/>
            <a:ext cx="661481" cy="301557"/>
          </a:xfrm>
          <a:prstGeom prst="ellipse">
            <a:avLst/>
          </a:prstGeom>
          <a:noFill/>
          <a:ln w="19050">
            <a:solidFill>
              <a:srgbClr val="92AEB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7A01A436-681F-4384-89D4-707953D18107}"/>
              </a:ext>
            </a:extLst>
          </p:cNvPr>
          <p:cNvSpPr txBox="1"/>
          <p:nvPr/>
        </p:nvSpPr>
        <p:spPr>
          <a:xfrm>
            <a:off x="8533890" y="1062842"/>
            <a:ext cx="113814" cy="246221"/>
          </a:xfrm>
          <a:prstGeom prst="rect">
            <a:avLst/>
          </a:prstGeom>
          <a:solidFill>
            <a:schemeClr val="bg1"/>
          </a:solidFill>
        </p:spPr>
        <p:txBody>
          <a:bodyPr wrap="none" lIns="0" tIns="0" rIns="0" bIns="0" rtlCol="0">
            <a:spAutoFit/>
          </a:bodyPr>
          <a:lstStyle/>
          <a:p>
            <a:pPr algn="l">
              <a:lnSpc>
                <a:spcPct val="100000"/>
              </a:lnSpc>
            </a:pPr>
            <a:r>
              <a:rPr lang="de-DE" sz="1600" b="0" dirty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ea typeface="Arial" panose="02000000000000000000" pitchFamily="2" charset="0"/>
                <a:cs typeface="Arial" panose="020B0604020202020204" pitchFamily="34" charset="0"/>
              </a:rPr>
              <a:t>1</a:t>
            </a:r>
            <a:endParaRPr lang="en-GB" sz="1600" b="0" dirty="0">
              <a:solidFill>
                <a:schemeClr val="tx1">
                  <a:lumMod val="75000"/>
                </a:schemeClr>
              </a:solidFill>
              <a:latin typeface="Arial" panose="020B0604020202020204" pitchFamily="34" charset="0"/>
              <a:ea typeface="Arial" panose="02000000000000000000" pitchFamily="2" charset="0"/>
              <a:cs typeface="Arial" panose="020B0604020202020204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41A778B4-62C5-4B31-A49A-91A85CCE189C}"/>
              </a:ext>
            </a:extLst>
          </p:cNvPr>
          <p:cNvSpPr txBox="1"/>
          <p:nvPr/>
        </p:nvSpPr>
        <p:spPr>
          <a:xfrm>
            <a:off x="8433881" y="2540120"/>
            <a:ext cx="113814" cy="246221"/>
          </a:xfrm>
          <a:prstGeom prst="rect">
            <a:avLst/>
          </a:prstGeom>
          <a:solidFill>
            <a:schemeClr val="bg1"/>
          </a:solidFill>
        </p:spPr>
        <p:txBody>
          <a:bodyPr wrap="none" lIns="0" tIns="0" rIns="0" bIns="0" rtlCol="0">
            <a:spAutoFit/>
          </a:bodyPr>
          <a:lstStyle/>
          <a:p>
            <a:pPr algn="l">
              <a:lnSpc>
                <a:spcPct val="100000"/>
              </a:lnSpc>
            </a:pPr>
            <a:r>
              <a:rPr lang="de-DE" sz="1600" b="0" dirty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ea typeface="Arial" panose="02000000000000000000" pitchFamily="2" charset="0"/>
                <a:cs typeface="Arial" panose="020B0604020202020204" pitchFamily="34" charset="0"/>
              </a:rPr>
              <a:t>2</a:t>
            </a:r>
            <a:endParaRPr lang="en-GB" sz="1600" b="0" dirty="0">
              <a:solidFill>
                <a:schemeClr val="tx1">
                  <a:lumMod val="75000"/>
                </a:schemeClr>
              </a:solidFill>
              <a:latin typeface="Arial" panose="020B0604020202020204" pitchFamily="34" charset="0"/>
              <a:ea typeface="Arial" panose="02000000000000000000" pitchFamily="2" charset="0"/>
              <a:cs typeface="Arial" panose="020B0604020202020204" pitchFamily="3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79385359-CE2A-4126-8EC6-9A65590CD0C0}"/>
              </a:ext>
            </a:extLst>
          </p:cNvPr>
          <p:cNvSpPr txBox="1"/>
          <p:nvPr/>
        </p:nvSpPr>
        <p:spPr>
          <a:xfrm>
            <a:off x="8462901" y="3023594"/>
            <a:ext cx="113814" cy="246221"/>
          </a:xfrm>
          <a:prstGeom prst="rect">
            <a:avLst/>
          </a:prstGeom>
          <a:solidFill>
            <a:schemeClr val="bg1"/>
          </a:solidFill>
        </p:spPr>
        <p:txBody>
          <a:bodyPr wrap="none" lIns="0" tIns="0" rIns="0" bIns="0" rtlCol="0">
            <a:spAutoFit/>
          </a:bodyPr>
          <a:lstStyle/>
          <a:p>
            <a:pPr algn="l">
              <a:lnSpc>
                <a:spcPct val="100000"/>
              </a:lnSpc>
            </a:pPr>
            <a:r>
              <a:rPr lang="de-DE" sz="1600" b="0" dirty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ea typeface="Arial" panose="02000000000000000000" pitchFamily="2" charset="0"/>
                <a:cs typeface="Arial" panose="020B0604020202020204" pitchFamily="34" charset="0"/>
              </a:rPr>
              <a:t>3</a:t>
            </a:r>
            <a:endParaRPr lang="en-GB" sz="1600" b="0" dirty="0">
              <a:solidFill>
                <a:schemeClr val="tx1">
                  <a:lumMod val="75000"/>
                </a:schemeClr>
              </a:solidFill>
              <a:latin typeface="Arial" panose="020B0604020202020204" pitchFamily="34" charset="0"/>
              <a:ea typeface="Arial" panose="02000000000000000000" pitchFamily="2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33596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8235C44-B014-2D41-BB71-B739784ED08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24517" y="1048567"/>
            <a:ext cx="6781800" cy="646331"/>
          </a:xfrm>
        </p:spPr>
        <p:txBody>
          <a:bodyPr/>
          <a:lstStyle/>
          <a:p>
            <a:r>
              <a:rPr lang="de-DE" dirty="0"/>
              <a:t>Decision Trees</a:t>
            </a:r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597C976E-80FB-8043-A2FA-70D3F515CA8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5C29056-5AFA-7949-831A-3EC086771171}" type="slidenum">
              <a:rPr lang="de-DE" smtClean="0"/>
              <a:pPr/>
              <a:t>6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774383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25E68424-6CB3-46C7-ABAB-14338B618E0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96311" y="1738237"/>
            <a:ext cx="6906634" cy="331116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DBFB040-0BCC-416C-A64C-3FED016E8B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Example of Greedy Approach</a:t>
            </a:r>
            <a:endParaRPr lang="en-GB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9AA2F28-E20E-480F-A593-D3848728A0A1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15C29056-5AFA-7949-831A-3EC086771171}" type="slidenum">
              <a:rPr lang="de-DE" smtClean="0"/>
              <a:pPr/>
              <a:t>60</a:t>
            </a:fld>
            <a:endParaRPr lang="de-DE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BE5D0B2-4E81-41B6-9AD2-16A7E6F93144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60000" y="899999"/>
            <a:ext cx="8378825" cy="1079580"/>
          </a:xfrm>
        </p:spPr>
        <p:txBody>
          <a:bodyPr/>
          <a:lstStyle/>
          <a:p>
            <a:pPr algn="l"/>
            <a:r>
              <a:rPr lang="de-DE" b="0" i="0" u="none" strike="noStrike" baseline="0" dirty="0"/>
              <a:t>First best split</a:t>
            </a:r>
          </a:p>
          <a:p>
            <a:pPr algn="l"/>
            <a:r>
              <a:rPr lang="de-DE" dirty="0"/>
              <a:t>DAX &gt; 3000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3550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BFB040-0BCC-416C-A64C-3FED016E8B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Example of Greedy Approach</a:t>
            </a:r>
            <a:endParaRPr lang="en-GB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9AA2F28-E20E-480F-A593-D3848728A0A1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15C29056-5AFA-7949-831A-3EC086771171}" type="slidenum">
              <a:rPr lang="de-DE" smtClean="0"/>
              <a:pPr/>
              <a:t>61</a:t>
            </a:fld>
            <a:endParaRPr lang="de-DE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BE5D0B2-4E81-41B6-9AD2-16A7E6F93144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60000" y="899999"/>
            <a:ext cx="8378825" cy="1079580"/>
          </a:xfrm>
        </p:spPr>
        <p:txBody>
          <a:bodyPr/>
          <a:lstStyle/>
          <a:p>
            <a:pPr algn="l"/>
            <a:r>
              <a:rPr lang="de-DE" b="0" i="0" u="none" strike="noStrike" baseline="0" dirty="0"/>
              <a:t>Second and third best split and final decision tree</a:t>
            </a:r>
          </a:p>
          <a:p>
            <a:pPr algn="l"/>
            <a:r>
              <a:rPr lang="de-DE" dirty="0"/>
              <a:t>temp &gt; 12, temp &gt; 29</a:t>
            </a:r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7DD1951-5BE1-43E4-A02D-0B1BCFCF152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43199" y="1738237"/>
            <a:ext cx="5041297" cy="3194749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ED71314F-E19F-4A0D-84F3-6B6F15DB16B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1868" y="1843015"/>
            <a:ext cx="1931428" cy="341296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AD819795-6A4B-40DD-AEBE-64EDCBA189F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36732" y="1875963"/>
            <a:ext cx="1879696" cy="12271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4374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Decision Tree construction: Summary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15C29056-5AFA-7949-831A-3EC086771171}" type="slidenum">
              <a:rPr lang="de-DE" smtClean="0"/>
              <a:pPr/>
              <a:t>62</a:t>
            </a:fld>
            <a:endParaRPr lang="de-DE" dirty="0"/>
          </a:p>
        </p:txBody>
      </p:sp>
      <p:sp>
        <p:nvSpPr>
          <p:cNvPr id="6" name="Text Placeholder 3"/>
          <p:cNvSpPr txBox="1">
            <a:spLocks/>
          </p:cNvSpPr>
          <p:nvPr/>
        </p:nvSpPr>
        <p:spPr>
          <a:xfrm>
            <a:off x="570766" y="1080743"/>
            <a:ext cx="8378825" cy="2868339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266700" indent="-260350" algn="l" defTabSz="685800" rtl="0" eaLnBrk="1" latinLnBrk="0" hangingPunct="1">
              <a:lnSpc>
                <a:spcPct val="100000"/>
              </a:lnSpc>
              <a:spcBef>
                <a:spcPts val="750"/>
              </a:spcBef>
              <a:buClr>
                <a:srgbClr val="92AEBC"/>
              </a:buClr>
              <a:buFont typeface="Symbol" pitchFamily="2" charset="2"/>
              <a:buChar char="-"/>
              <a:tabLst/>
              <a:defRPr sz="2000" b="0" i="0" kern="120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ea typeface="Arial" panose="02000000000000000000" pitchFamily="2" charset="0"/>
                <a:cs typeface="Arial" panose="020B0604020202020204" pitchFamily="34" charset="0"/>
              </a:defRPr>
            </a:lvl1pPr>
            <a:lvl2pPr marL="488950" indent="-222250" algn="l" defTabSz="685800" rtl="0" eaLnBrk="1" latinLnBrk="0" hangingPunct="1">
              <a:lnSpc>
                <a:spcPct val="100000"/>
              </a:lnSpc>
              <a:spcBef>
                <a:spcPts val="375"/>
              </a:spcBef>
              <a:buClr>
                <a:srgbClr val="92AEBC"/>
              </a:buClr>
              <a:buFont typeface="Symbol" pitchFamily="2" charset="2"/>
              <a:buChar char="-"/>
              <a:tabLst/>
              <a:defRPr sz="1400" b="0" i="0" kern="120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ea typeface="Arial" panose="02000000000000000000" pitchFamily="2" charset="0"/>
                <a:cs typeface="Arial" panose="020B0604020202020204" pitchFamily="34" charset="0"/>
              </a:defRPr>
            </a:lvl2pPr>
            <a:lvl3pPr marL="711200" indent="-222250" algn="l" defTabSz="685800" rtl="0" eaLnBrk="1" latinLnBrk="0" hangingPunct="1">
              <a:lnSpc>
                <a:spcPct val="100000"/>
              </a:lnSpc>
              <a:spcBef>
                <a:spcPts val="375"/>
              </a:spcBef>
              <a:buClr>
                <a:srgbClr val="92AEBC"/>
              </a:buClr>
              <a:buFont typeface="Symbol" pitchFamily="2" charset="2"/>
              <a:buChar char="-"/>
              <a:tabLst/>
              <a:defRPr sz="1400" b="0" i="0" kern="120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ea typeface="Arial" panose="02000000000000000000" pitchFamily="2" charset="0"/>
                <a:cs typeface="Arial" panose="020B0604020202020204" pitchFamily="34" charset="0"/>
              </a:defRPr>
            </a:lvl3pPr>
            <a:lvl4pPr marL="933450" marR="0" indent="-222250" algn="l" defTabSz="685800" rtl="0" eaLnBrk="1" fontAlgn="auto" latinLnBrk="0" hangingPunct="1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rgbClr val="92AEBC"/>
              </a:buClr>
              <a:buSzTx/>
              <a:buFont typeface="Symbol" pitchFamily="2" charset="2"/>
              <a:buChar char="-"/>
              <a:tabLst/>
              <a:defRPr sz="1400" kern="120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155700" indent="-222250" algn="l" defTabSz="685800" rtl="0" eaLnBrk="1" latinLnBrk="0" hangingPunct="1">
              <a:lnSpc>
                <a:spcPct val="100000"/>
              </a:lnSpc>
              <a:spcBef>
                <a:spcPts val="375"/>
              </a:spcBef>
              <a:buClr>
                <a:srgbClr val="92AEBC"/>
              </a:buClr>
              <a:buFont typeface="Symbol" pitchFamily="2" charset="2"/>
              <a:buChar char="-"/>
              <a:tabLst/>
              <a:defRPr sz="1400" kern="120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 err="1"/>
              <a:t>Greedly</a:t>
            </a:r>
            <a:r>
              <a:rPr lang="en-GB" dirty="0"/>
              <a:t> investigate all possible splits</a:t>
            </a:r>
          </a:p>
          <a:p>
            <a:r>
              <a:rPr lang="en-GB" dirty="0"/>
              <a:t>Weight possible splits by the evaluation measure and the respective size of the subsets</a:t>
            </a:r>
          </a:p>
          <a:p>
            <a:r>
              <a:rPr lang="en-GB" dirty="0"/>
              <a:t>Choose the split, resulting in the biggest reduction of error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92139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8235C44-B014-2D41-BB71-B739784ED08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24517" y="1048567"/>
            <a:ext cx="6781800" cy="646331"/>
          </a:xfrm>
        </p:spPr>
        <p:txBody>
          <a:bodyPr/>
          <a:lstStyle/>
          <a:p>
            <a:r>
              <a:rPr lang="de-DE" dirty="0"/>
              <a:t>Missing Values</a:t>
            </a:r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597C976E-80FB-8043-A2FA-70D3F515CA8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5C29056-5AFA-7949-831A-3EC086771171}" type="slidenum">
              <a:rPr lang="de-DE" smtClean="0"/>
              <a:pPr/>
              <a:t>63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596457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Missing Values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15C29056-5AFA-7949-831A-3EC086771171}" type="slidenum">
              <a:rPr lang="de-DE" smtClean="0"/>
              <a:pPr/>
              <a:t>64</a:t>
            </a:fld>
            <a:endParaRPr lang="de-DE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>
          <a:xfrm>
            <a:off x="360000" y="900000"/>
            <a:ext cx="8378825" cy="3396335"/>
          </a:xfrm>
        </p:spPr>
        <p:txBody>
          <a:bodyPr/>
          <a:lstStyle/>
          <a:p>
            <a:r>
              <a:rPr lang="en-GB" dirty="0"/>
              <a:t>Dealing with missing values in decision trees is quite trivial</a:t>
            </a:r>
          </a:p>
          <a:p>
            <a:endParaRPr lang="en-GB" dirty="0"/>
          </a:p>
          <a:p>
            <a:r>
              <a:rPr lang="en-GB" b="1" dirty="0"/>
              <a:t>During training</a:t>
            </a:r>
          </a:p>
          <a:p>
            <a:pPr lvl="1"/>
            <a:r>
              <a:rPr lang="en-GB" dirty="0"/>
              <a:t>Estimate the impact of the missing value on the information gain measure</a:t>
            </a:r>
          </a:p>
          <a:p>
            <a:pPr lvl="1"/>
            <a:r>
              <a:rPr lang="en-GB" dirty="0"/>
              <a:t>e.g. add a fraction of each class to each partition</a:t>
            </a:r>
          </a:p>
          <a:p>
            <a:endParaRPr lang="en-GB" dirty="0"/>
          </a:p>
          <a:p>
            <a:r>
              <a:rPr lang="en-GB" b="1" dirty="0"/>
              <a:t>During classification</a:t>
            </a:r>
          </a:p>
          <a:p>
            <a:pPr lvl="1"/>
            <a:r>
              <a:rPr lang="en-GB" dirty="0"/>
              <a:t>During the tree traversal, the node relies on a value missing for that record</a:t>
            </a:r>
          </a:p>
          <a:p>
            <a:pPr lvl="1"/>
            <a:r>
              <a:rPr lang="en-GB" dirty="0"/>
              <a:t>Follow both branches</a:t>
            </a:r>
          </a:p>
          <a:p>
            <a:pPr lvl="1"/>
            <a:r>
              <a:rPr lang="en-GB" dirty="0"/>
              <a:t>In the end, merge the results encountered in the two (or more) leaves </a:t>
            </a:r>
            <a:endParaRPr lang="en-US" dirty="0"/>
          </a:p>
        </p:txBody>
      </p:sp>
      <p:sp>
        <p:nvSpPr>
          <p:cNvPr id="6" name="Rounded Rectangular Callout 5"/>
          <p:cNvSpPr/>
          <p:nvPr/>
        </p:nvSpPr>
        <p:spPr>
          <a:xfrm>
            <a:off x="3310800" y="4415442"/>
            <a:ext cx="4050119" cy="815463"/>
          </a:xfrm>
          <a:prstGeom prst="wedgeRoundRectCallout">
            <a:avLst>
              <a:gd name="adj1" fmla="val -11786"/>
              <a:gd name="adj2" fmla="val -83541"/>
              <a:gd name="adj3" fmla="val 16667"/>
            </a:avLst>
          </a:prstGeom>
          <a:noFill/>
          <a:ln w="19050">
            <a:solidFill>
              <a:srgbClr val="92AEB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Fuzzy Decision Tree</a:t>
            </a:r>
            <a:br>
              <a:rPr lang="en-GB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can handle degrees of membership</a:t>
            </a:r>
            <a:endParaRPr lang="en-US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336634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DB1983-614A-4181-915B-AF033C639F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Missing Value Strategies during Training</a:t>
            </a:r>
            <a:endParaRPr lang="en-GB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A7351B7-D2B5-4FCA-B508-7C81FB2D62C5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15C29056-5AFA-7949-831A-3EC086771171}" type="slidenum">
              <a:rPr lang="de-DE" smtClean="0"/>
              <a:pPr/>
              <a:t>65</a:t>
            </a:fld>
            <a:endParaRPr lang="de-DE" dirty="0"/>
          </a:p>
        </p:txBody>
      </p:sp>
      <p:graphicFrame>
        <p:nvGraphicFramePr>
          <p:cNvPr id="7" name="Table 7">
            <a:extLst>
              <a:ext uri="{FF2B5EF4-FFF2-40B4-BE49-F238E27FC236}">
                <a16:creationId xmlns:a16="http://schemas.microsoft.com/office/drawing/2014/main" id="{F29621FF-697C-4548-A9D8-875E1FF7EFE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50266757"/>
              </p:ext>
            </p:extLst>
          </p:nvPr>
        </p:nvGraphicFramePr>
        <p:xfrm>
          <a:off x="563059" y="801819"/>
          <a:ext cx="3881195" cy="445770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577026">
                  <a:extLst>
                    <a:ext uri="{9D8B030D-6E8A-4147-A177-3AD203B41FA5}">
                      <a16:colId xmlns:a16="http://schemas.microsoft.com/office/drawing/2014/main" val="275146838"/>
                    </a:ext>
                  </a:extLst>
                </a:gridCol>
                <a:gridCol w="519757">
                  <a:extLst>
                    <a:ext uri="{9D8B030D-6E8A-4147-A177-3AD203B41FA5}">
                      <a16:colId xmlns:a16="http://schemas.microsoft.com/office/drawing/2014/main" val="2480019279"/>
                    </a:ext>
                  </a:extLst>
                </a:gridCol>
                <a:gridCol w="946700">
                  <a:extLst>
                    <a:ext uri="{9D8B030D-6E8A-4147-A177-3AD203B41FA5}">
                      <a16:colId xmlns:a16="http://schemas.microsoft.com/office/drawing/2014/main" val="3144456837"/>
                    </a:ext>
                  </a:extLst>
                </a:gridCol>
                <a:gridCol w="501195">
                  <a:extLst>
                    <a:ext uri="{9D8B030D-6E8A-4147-A177-3AD203B41FA5}">
                      <a16:colId xmlns:a16="http://schemas.microsoft.com/office/drawing/2014/main" val="3552670665"/>
                    </a:ext>
                  </a:extLst>
                </a:gridCol>
                <a:gridCol w="1336517">
                  <a:extLst>
                    <a:ext uri="{9D8B030D-6E8A-4147-A177-3AD203B41FA5}">
                      <a16:colId xmlns:a16="http://schemas.microsoft.com/office/drawing/2014/main" val="388033559"/>
                    </a:ext>
                  </a:extLst>
                </a:gridCol>
              </a:tblGrid>
              <a:tr h="274784">
                <a:tc>
                  <a:txBody>
                    <a:bodyPr/>
                    <a:lstStyle/>
                    <a:p>
                      <a:pPr algn="ctr"/>
                      <a:r>
                        <a:rPr lang="de-DE" dirty="0"/>
                        <a:t>ID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/>
                        <a:t>...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/>
                        <a:t>Temp.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/>
                        <a:t>...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/>
                        <a:t>Play Tennis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45672660"/>
                  </a:ext>
                </a:extLst>
              </a:tr>
              <a:tr h="295649">
                <a:tc>
                  <a:txBody>
                    <a:bodyPr/>
                    <a:lstStyle/>
                    <a:p>
                      <a:pPr algn="ctr"/>
                      <a:r>
                        <a:rPr lang="de-DE" dirty="0"/>
                        <a:t>ID1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/>
                        <a:t>Hot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/>
                        <a:t>No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99983010"/>
                  </a:ext>
                </a:extLst>
              </a:tr>
              <a:tr h="295649">
                <a:tc>
                  <a:txBody>
                    <a:bodyPr/>
                    <a:lstStyle/>
                    <a:p>
                      <a:pPr algn="ctr"/>
                      <a:r>
                        <a:rPr lang="de-DE" dirty="0"/>
                        <a:t>ID2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/>
                        <a:t>Hot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/>
                        <a:t>No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70023681"/>
                  </a:ext>
                </a:extLst>
              </a:tr>
              <a:tr h="295649">
                <a:tc>
                  <a:txBody>
                    <a:bodyPr/>
                    <a:lstStyle/>
                    <a:p>
                      <a:pPr algn="ctr"/>
                      <a:r>
                        <a:rPr lang="de-DE" dirty="0"/>
                        <a:t>ID3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/>
                        <a:t>Hot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/>
                        <a:t>Yes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27278742"/>
                  </a:ext>
                </a:extLst>
              </a:tr>
              <a:tr h="295649">
                <a:tc>
                  <a:txBody>
                    <a:bodyPr/>
                    <a:lstStyle/>
                    <a:p>
                      <a:pPr algn="ctr"/>
                      <a:r>
                        <a:rPr lang="de-DE" dirty="0"/>
                        <a:t>ID4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/>
                        <a:t>Mild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/>
                        <a:t>Yes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08132624"/>
                  </a:ext>
                </a:extLst>
              </a:tr>
              <a:tr h="295649">
                <a:tc>
                  <a:txBody>
                    <a:bodyPr/>
                    <a:lstStyle/>
                    <a:p>
                      <a:pPr algn="ctr"/>
                      <a:r>
                        <a:rPr lang="de-DE" dirty="0"/>
                        <a:t>ID5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b="1" dirty="0">
                          <a:solidFill>
                            <a:srgbClr val="ED1846"/>
                          </a:solidFill>
                        </a:rPr>
                        <a:t>???</a:t>
                      </a:r>
                      <a:endParaRPr lang="en-GB" b="1" dirty="0">
                        <a:solidFill>
                          <a:srgbClr val="ED1846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/>
                        <a:t>Yes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7736626"/>
                  </a:ext>
                </a:extLst>
              </a:tr>
              <a:tr h="295649">
                <a:tc>
                  <a:txBody>
                    <a:bodyPr/>
                    <a:lstStyle/>
                    <a:p>
                      <a:pPr algn="ctr"/>
                      <a:r>
                        <a:rPr lang="de-DE" dirty="0"/>
                        <a:t>ID6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/>
                        <a:t>Cool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/>
                        <a:t>No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20716144"/>
                  </a:ext>
                </a:extLst>
              </a:tr>
              <a:tr h="295649">
                <a:tc>
                  <a:txBody>
                    <a:bodyPr/>
                    <a:lstStyle/>
                    <a:p>
                      <a:pPr algn="ctr"/>
                      <a:r>
                        <a:rPr lang="de-DE" dirty="0"/>
                        <a:t>ID7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/>
                        <a:t>Cool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/>
                        <a:t>Yes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8562033"/>
                  </a:ext>
                </a:extLst>
              </a:tr>
              <a:tr h="295649">
                <a:tc>
                  <a:txBody>
                    <a:bodyPr/>
                    <a:lstStyle/>
                    <a:p>
                      <a:pPr algn="ctr"/>
                      <a:r>
                        <a:rPr lang="de-DE" dirty="0"/>
                        <a:t>ID8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b="1" dirty="0">
                          <a:solidFill>
                            <a:srgbClr val="ED1846"/>
                          </a:solidFill>
                        </a:rPr>
                        <a:t>???</a:t>
                      </a:r>
                      <a:endParaRPr lang="en-GB" b="1" dirty="0">
                        <a:solidFill>
                          <a:srgbClr val="ED1846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/>
                        <a:t>No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21161798"/>
                  </a:ext>
                </a:extLst>
              </a:tr>
              <a:tr h="295649">
                <a:tc>
                  <a:txBody>
                    <a:bodyPr/>
                    <a:lstStyle/>
                    <a:p>
                      <a:pPr algn="ctr"/>
                      <a:r>
                        <a:rPr lang="de-DE" dirty="0"/>
                        <a:t>ID9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/>
                        <a:t>Cool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/>
                        <a:t>Yes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80895316"/>
                  </a:ext>
                </a:extLst>
              </a:tr>
              <a:tr h="295649">
                <a:tc>
                  <a:txBody>
                    <a:bodyPr/>
                    <a:lstStyle/>
                    <a:p>
                      <a:pPr algn="ctr"/>
                      <a:r>
                        <a:rPr lang="de-DE" dirty="0"/>
                        <a:t>ID10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/>
                        <a:t>Mild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/>
                        <a:t>Yes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37264906"/>
                  </a:ext>
                </a:extLst>
              </a:tr>
              <a:tr h="295649">
                <a:tc>
                  <a:txBody>
                    <a:bodyPr/>
                    <a:lstStyle/>
                    <a:p>
                      <a:pPr algn="ctr"/>
                      <a:r>
                        <a:rPr lang="de-DE" dirty="0"/>
                        <a:t>ID11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/>
                        <a:t>Mild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/>
                        <a:t>Yes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70212745"/>
                  </a:ext>
                </a:extLst>
              </a:tr>
              <a:tr h="295649">
                <a:tc>
                  <a:txBody>
                    <a:bodyPr/>
                    <a:lstStyle/>
                    <a:p>
                      <a:pPr algn="ctr"/>
                      <a:r>
                        <a:rPr lang="de-DE" dirty="0"/>
                        <a:t>ID12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/>
                        <a:t>Mild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/>
                        <a:t>Yes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99454323"/>
                  </a:ext>
                </a:extLst>
              </a:tr>
              <a:tr h="295649">
                <a:tc>
                  <a:txBody>
                    <a:bodyPr/>
                    <a:lstStyle/>
                    <a:p>
                      <a:pPr algn="ctr"/>
                      <a:r>
                        <a:rPr lang="de-DE" dirty="0"/>
                        <a:t>ID13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/>
                        <a:t>Hot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/>
                        <a:t>Yes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37733755"/>
                  </a:ext>
                </a:extLst>
              </a:tr>
              <a:tr h="295649">
                <a:tc>
                  <a:txBody>
                    <a:bodyPr/>
                    <a:lstStyle/>
                    <a:p>
                      <a:pPr algn="ctr"/>
                      <a:r>
                        <a:rPr lang="de-DE" dirty="0"/>
                        <a:t>ID14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/>
                        <a:t>Mild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/>
                        <a:t>Yes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5871500"/>
                  </a:ext>
                </a:extLst>
              </a:tr>
            </a:tbl>
          </a:graphicData>
        </a:graphic>
      </p:graphicFrame>
      <p:sp>
        <p:nvSpPr>
          <p:cNvPr id="8" name="Oval 7">
            <a:extLst>
              <a:ext uri="{FF2B5EF4-FFF2-40B4-BE49-F238E27FC236}">
                <a16:creationId xmlns:a16="http://schemas.microsoft.com/office/drawing/2014/main" id="{DE16FE94-1B51-4A68-A91A-E0BFACB7D805}"/>
              </a:ext>
            </a:extLst>
          </p:cNvPr>
          <p:cNvSpPr/>
          <p:nvPr/>
        </p:nvSpPr>
        <p:spPr>
          <a:xfrm>
            <a:off x="1795182" y="2232212"/>
            <a:ext cx="705971" cy="369794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CED7BD38-6BDF-4477-831E-D458CE282C02}"/>
              </a:ext>
            </a:extLst>
          </p:cNvPr>
          <p:cNvSpPr/>
          <p:nvPr/>
        </p:nvSpPr>
        <p:spPr>
          <a:xfrm>
            <a:off x="1795181" y="3134972"/>
            <a:ext cx="705971" cy="369794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47820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DB1983-614A-4181-915B-AF033C639F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Missing Value Strategies during Training</a:t>
            </a:r>
            <a:endParaRPr lang="en-GB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A7351B7-D2B5-4FCA-B508-7C81FB2D62C5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15C29056-5AFA-7949-831A-3EC086771171}" type="slidenum">
              <a:rPr lang="de-DE" smtClean="0"/>
              <a:pPr/>
              <a:t>66</a:t>
            </a:fld>
            <a:endParaRPr lang="de-DE" dirty="0"/>
          </a:p>
        </p:txBody>
      </p:sp>
      <p:graphicFrame>
        <p:nvGraphicFramePr>
          <p:cNvPr id="7" name="Table 7">
            <a:extLst>
              <a:ext uri="{FF2B5EF4-FFF2-40B4-BE49-F238E27FC236}">
                <a16:creationId xmlns:a16="http://schemas.microsoft.com/office/drawing/2014/main" id="{F29621FF-697C-4548-A9D8-875E1FF7EFE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9972281"/>
              </p:ext>
            </p:extLst>
          </p:nvPr>
        </p:nvGraphicFramePr>
        <p:xfrm>
          <a:off x="563059" y="801819"/>
          <a:ext cx="3881195" cy="445770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577026">
                  <a:extLst>
                    <a:ext uri="{9D8B030D-6E8A-4147-A177-3AD203B41FA5}">
                      <a16:colId xmlns:a16="http://schemas.microsoft.com/office/drawing/2014/main" val="275146838"/>
                    </a:ext>
                  </a:extLst>
                </a:gridCol>
                <a:gridCol w="519757">
                  <a:extLst>
                    <a:ext uri="{9D8B030D-6E8A-4147-A177-3AD203B41FA5}">
                      <a16:colId xmlns:a16="http://schemas.microsoft.com/office/drawing/2014/main" val="2480019279"/>
                    </a:ext>
                  </a:extLst>
                </a:gridCol>
                <a:gridCol w="946700">
                  <a:extLst>
                    <a:ext uri="{9D8B030D-6E8A-4147-A177-3AD203B41FA5}">
                      <a16:colId xmlns:a16="http://schemas.microsoft.com/office/drawing/2014/main" val="3144456837"/>
                    </a:ext>
                  </a:extLst>
                </a:gridCol>
                <a:gridCol w="501195">
                  <a:extLst>
                    <a:ext uri="{9D8B030D-6E8A-4147-A177-3AD203B41FA5}">
                      <a16:colId xmlns:a16="http://schemas.microsoft.com/office/drawing/2014/main" val="3552670665"/>
                    </a:ext>
                  </a:extLst>
                </a:gridCol>
                <a:gridCol w="1336517">
                  <a:extLst>
                    <a:ext uri="{9D8B030D-6E8A-4147-A177-3AD203B41FA5}">
                      <a16:colId xmlns:a16="http://schemas.microsoft.com/office/drawing/2014/main" val="388033559"/>
                    </a:ext>
                  </a:extLst>
                </a:gridCol>
              </a:tblGrid>
              <a:tr h="274784">
                <a:tc>
                  <a:txBody>
                    <a:bodyPr/>
                    <a:lstStyle/>
                    <a:p>
                      <a:pPr algn="ctr"/>
                      <a:r>
                        <a:rPr lang="de-DE" dirty="0"/>
                        <a:t>ID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/>
                        <a:t>...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/>
                        <a:t>Temp.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/>
                        <a:t>...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/>
                        <a:t>Play Tennis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45672660"/>
                  </a:ext>
                </a:extLst>
              </a:tr>
              <a:tr h="295649">
                <a:tc>
                  <a:txBody>
                    <a:bodyPr/>
                    <a:lstStyle/>
                    <a:p>
                      <a:pPr algn="ctr"/>
                      <a:r>
                        <a:rPr lang="de-DE" dirty="0"/>
                        <a:t>ID1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/>
                        <a:t>Hot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/>
                        <a:t>No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99983010"/>
                  </a:ext>
                </a:extLst>
              </a:tr>
              <a:tr h="295649">
                <a:tc>
                  <a:txBody>
                    <a:bodyPr/>
                    <a:lstStyle/>
                    <a:p>
                      <a:pPr algn="ctr"/>
                      <a:r>
                        <a:rPr lang="de-DE" dirty="0"/>
                        <a:t>ID2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/>
                        <a:t>Hot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/>
                        <a:t>No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70023681"/>
                  </a:ext>
                </a:extLst>
              </a:tr>
              <a:tr h="295649">
                <a:tc>
                  <a:txBody>
                    <a:bodyPr/>
                    <a:lstStyle/>
                    <a:p>
                      <a:pPr algn="ctr"/>
                      <a:r>
                        <a:rPr lang="de-DE" dirty="0"/>
                        <a:t>ID3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/>
                        <a:t>Hot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/>
                        <a:t>Yes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27278742"/>
                  </a:ext>
                </a:extLst>
              </a:tr>
              <a:tr h="295649">
                <a:tc>
                  <a:txBody>
                    <a:bodyPr/>
                    <a:lstStyle/>
                    <a:p>
                      <a:pPr algn="ctr"/>
                      <a:r>
                        <a:rPr lang="de-DE" dirty="0"/>
                        <a:t>ID4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/>
                        <a:t>Mild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/>
                        <a:t>Yes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08132624"/>
                  </a:ext>
                </a:extLst>
              </a:tr>
              <a:tr h="295649">
                <a:tc>
                  <a:txBody>
                    <a:bodyPr/>
                    <a:lstStyle/>
                    <a:p>
                      <a:pPr algn="ctr"/>
                      <a:r>
                        <a:rPr lang="de-DE" dirty="0"/>
                        <a:t>ID5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b="1" dirty="0">
                          <a:solidFill>
                            <a:srgbClr val="ED1846"/>
                          </a:solidFill>
                        </a:rPr>
                        <a:t>Mild</a:t>
                      </a:r>
                      <a:endParaRPr lang="en-GB" b="1" dirty="0">
                        <a:solidFill>
                          <a:srgbClr val="ED1846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/>
                        <a:t>Yes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7736626"/>
                  </a:ext>
                </a:extLst>
              </a:tr>
              <a:tr h="295649">
                <a:tc>
                  <a:txBody>
                    <a:bodyPr/>
                    <a:lstStyle/>
                    <a:p>
                      <a:pPr algn="ctr"/>
                      <a:r>
                        <a:rPr lang="de-DE" dirty="0"/>
                        <a:t>ID6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/>
                        <a:t>Cool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/>
                        <a:t>No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20716144"/>
                  </a:ext>
                </a:extLst>
              </a:tr>
              <a:tr h="295649">
                <a:tc>
                  <a:txBody>
                    <a:bodyPr/>
                    <a:lstStyle/>
                    <a:p>
                      <a:pPr algn="ctr"/>
                      <a:r>
                        <a:rPr lang="de-DE" dirty="0"/>
                        <a:t>ID7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/>
                        <a:t>Cool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/>
                        <a:t>Yes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8562033"/>
                  </a:ext>
                </a:extLst>
              </a:tr>
              <a:tr h="295649">
                <a:tc>
                  <a:txBody>
                    <a:bodyPr/>
                    <a:lstStyle/>
                    <a:p>
                      <a:pPr algn="ctr"/>
                      <a:r>
                        <a:rPr lang="de-DE" dirty="0"/>
                        <a:t>ID8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b="1" dirty="0">
                          <a:solidFill>
                            <a:srgbClr val="ED1846"/>
                          </a:solidFill>
                        </a:rPr>
                        <a:t>Mild</a:t>
                      </a:r>
                      <a:endParaRPr lang="en-GB" b="1" dirty="0">
                        <a:solidFill>
                          <a:srgbClr val="ED1846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/>
                        <a:t>No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21161798"/>
                  </a:ext>
                </a:extLst>
              </a:tr>
              <a:tr h="295649">
                <a:tc>
                  <a:txBody>
                    <a:bodyPr/>
                    <a:lstStyle/>
                    <a:p>
                      <a:pPr algn="ctr"/>
                      <a:r>
                        <a:rPr lang="de-DE" dirty="0"/>
                        <a:t>ID9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/>
                        <a:t>Cool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/>
                        <a:t>Yes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80895316"/>
                  </a:ext>
                </a:extLst>
              </a:tr>
              <a:tr h="295649">
                <a:tc>
                  <a:txBody>
                    <a:bodyPr/>
                    <a:lstStyle/>
                    <a:p>
                      <a:pPr algn="ctr"/>
                      <a:r>
                        <a:rPr lang="de-DE" dirty="0"/>
                        <a:t>ID10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/>
                        <a:t>Mild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/>
                        <a:t>Yes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37264906"/>
                  </a:ext>
                </a:extLst>
              </a:tr>
              <a:tr h="295649">
                <a:tc>
                  <a:txBody>
                    <a:bodyPr/>
                    <a:lstStyle/>
                    <a:p>
                      <a:pPr algn="ctr"/>
                      <a:r>
                        <a:rPr lang="de-DE" dirty="0"/>
                        <a:t>ID11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/>
                        <a:t>Mild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/>
                        <a:t>Yes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70212745"/>
                  </a:ext>
                </a:extLst>
              </a:tr>
              <a:tr h="295649">
                <a:tc>
                  <a:txBody>
                    <a:bodyPr/>
                    <a:lstStyle/>
                    <a:p>
                      <a:pPr algn="ctr"/>
                      <a:r>
                        <a:rPr lang="de-DE" dirty="0"/>
                        <a:t>ID12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/>
                        <a:t>Mild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/>
                        <a:t>Yes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99454323"/>
                  </a:ext>
                </a:extLst>
              </a:tr>
              <a:tr h="295649">
                <a:tc>
                  <a:txBody>
                    <a:bodyPr/>
                    <a:lstStyle/>
                    <a:p>
                      <a:pPr algn="ctr"/>
                      <a:r>
                        <a:rPr lang="de-DE" dirty="0"/>
                        <a:t>ID13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/>
                        <a:t>Hot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/>
                        <a:t>Yes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37733755"/>
                  </a:ext>
                </a:extLst>
              </a:tr>
              <a:tr h="295649">
                <a:tc>
                  <a:txBody>
                    <a:bodyPr/>
                    <a:lstStyle/>
                    <a:p>
                      <a:pPr algn="ctr"/>
                      <a:r>
                        <a:rPr lang="de-DE" dirty="0"/>
                        <a:t>ID14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/>
                        <a:t>Mild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/>
                        <a:t>Yes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5871500"/>
                  </a:ext>
                </a:extLst>
              </a:tr>
            </a:tbl>
          </a:graphicData>
        </a:graphic>
      </p:graphicFrame>
      <p:sp>
        <p:nvSpPr>
          <p:cNvPr id="12" name="Rounded Rectangular Callout 5">
            <a:extLst>
              <a:ext uri="{FF2B5EF4-FFF2-40B4-BE49-F238E27FC236}">
                <a16:creationId xmlns:a16="http://schemas.microsoft.com/office/drawing/2014/main" id="{FDB10FEF-754F-49CF-B753-EBF7191820F4}"/>
              </a:ext>
            </a:extLst>
          </p:cNvPr>
          <p:cNvSpPr/>
          <p:nvPr/>
        </p:nvSpPr>
        <p:spPr>
          <a:xfrm>
            <a:off x="4958064" y="1734671"/>
            <a:ext cx="4050119" cy="1815352"/>
          </a:xfrm>
          <a:prstGeom prst="wedgeRoundRectCallout">
            <a:avLst>
              <a:gd name="adj1" fmla="val -33533"/>
              <a:gd name="adj2" fmla="val 50354"/>
              <a:gd name="adj3" fmla="val 16667"/>
            </a:avLst>
          </a:prstGeom>
          <a:noFill/>
          <a:ln w="19050">
            <a:solidFill>
              <a:srgbClr val="92AEB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Alternative 1</a:t>
            </a:r>
            <a:br>
              <a:rPr lang="en-GB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Replace with most frequent value</a:t>
            </a:r>
          </a:p>
          <a:p>
            <a:endParaRPr lang="en-GB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4* Hot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b="1" dirty="0">
                <a:solidFill>
                  <a:srgbClr val="ED184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5* Mild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3* Cool</a:t>
            </a:r>
          </a:p>
        </p:txBody>
      </p:sp>
    </p:spTree>
    <p:extLst>
      <p:ext uri="{BB962C8B-B14F-4D97-AF65-F5344CB8AC3E}">
        <p14:creationId xmlns:p14="http://schemas.microsoft.com/office/powerpoint/2010/main" val="24804630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DB1983-614A-4181-915B-AF033C639F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Missing Value Strategies during Training</a:t>
            </a:r>
            <a:endParaRPr lang="en-GB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A7351B7-D2B5-4FCA-B508-7C81FB2D62C5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15C29056-5AFA-7949-831A-3EC086771171}" type="slidenum">
              <a:rPr lang="de-DE" smtClean="0"/>
              <a:pPr/>
              <a:t>67</a:t>
            </a:fld>
            <a:endParaRPr lang="de-DE" dirty="0"/>
          </a:p>
        </p:txBody>
      </p:sp>
      <p:graphicFrame>
        <p:nvGraphicFramePr>
          <p:cNvPr id="7" name="Table 7">
            <a:extLst>
              <a:ext uri="{FF2B5EF4-FFF2-40B4-BE49-F238E27FC236}">
                <a16:creationId xmlns:a16="http://schemas.microsoft.com/office/drawing/2014/main" id="{F29621FF-697C-4548-A9D8-875E1FF7EFE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5759051"/>
              </p:ext>
            </p:extLst>
          </p:nvPr>
        </p:nvGraphicFramePr>
        <p:xfrm>
          <a:off x="563059" y="801819"/>
          <a:ext cx="3881195" cy="445770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577026">
                  <a:extLst>
                    <a:ext uri="{9D8B030D-6E8A-4147-A177-3AD203B41FA5}">
                      <a16:colId xmlns:a16="http://schemas.microsoft.com/office/drawing/2014/main" val="275146838"/>
                    </a:ext>
                  </a:extLst>
                </a:gridCol>
                <a:gridCol w="519757">
                  <a:extLst>
                    <a:ext uri="{9D8B030D-6E8A-4147-A177-3AD203B41FA5}">
                      <a16:colId xmlns:a16="http://schemas.microsoft.com/office/drawing/2014/main" val="2480019279"/>
                    </a:ext>
                  </a:extLst>
                </a:gridCol>
                <a:gridCol w="946700">
                  <a:extLst>
                    <a:ext uri="{9D8B030D-6E8A-4147-A177-3AD203B41FA5}">
                      <a16:colId xmlns:a16="http://schemas.microsoft.com/office/drawing/2014/main" val="3144456837"/>
                    </a:ext>
                  </a:extLst>
                </a:gridCol>
                <a:gridCol w="501195">
                  <a:extLst>
                    <a:ext uri="{9D8B030D-6E8A-4147-A177-3AD203B41FA5}">
                      <a16:colId xmlns:a16="http://schemas.microsoft.com/office/drawing/2014/main" val="3552670665"/>
                    </a:ext>
                  </a:extLst>
                </a:gridCol>
                <a:gridCol w="1336517">
                  <a:extLst>
                    <a:ext uri="{9D8B030D-6E8A-4147-A177-3AD203B41FA5}">
                      <a16:colId xmlns:a16="http://schemas.microsoft.com/office/drawing/2014/main" val="388033559"/>
                    </a:ext>
                  </a:extLst>
                </a:gridCol>
              </a:tblGrid>
              <a:tr h="274784">
                <a:tc>
                  <a:txBody>
                    <a:bodyPr/>
                    <a:lstStyle/>
                    <a:p>
                      <a:pPr algn="ctr"/>
                      <a:r>
                        <a:rPr lang="de-DE" dirty="0"/>
                        <a:t>ID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/>
                        <a:t>...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/>
                        <a:t>Temp.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/>
                        <a:t>...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/>
                        <a:t>Play Tennis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45672660"/>
                  </a:ext>
                </a:extLst>
              </a:tr>
              <a:tr h="295649">
                <a:tc>
                  <a:txBody>
                    <a:bodyPr/>
                    <a:lstStyle/>
                    <a:p>
                      <a:pPr algn="ctr"/>
                      <a:r>
                        <a:rPr lang="de-DE" dirty="0"/>
                        <a:t>ID1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/>
                        <a:t>Hot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/>
                        <a:t>No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99983010"/>
                  </a:ext>
                </a:extLst>
              </a:tr>
              <a:tr h="295649">
                <a:tc>
                  <a:txBody>
                    <a:bodyPr/>
                    <a:lstStyle/>
                    <a:p>
                      <a:pPr algn="ctr"/>
                      <a:r>
                        <a:rPr lang="de-DE" dirty="0"/>
                        <a:t>ID2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/>
                        <a:t>Hot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/>
                        <a:t>No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70023681"/>
                  </a:ext>
                </a:extLst>
              </a:tr>
              <a:tr h="295649">
                <a:tc>
                  <a:txBody>
                    <a:bodyPr/>
                    <a:lstStyle/>
                    <a:p>
                      <a:pPr algn="ctr"/>
                      <a:r>
                        <a:rPr lang="de-DE" dirty="0"/>
                        <a:t>ID3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/>
                        <a:t>Hot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/>
                        <a:t>Yes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27278742"/>
                  </a:ext>
                </a:extLst>
              </a:tr>
              <a:tr h="295649">
                <a:tc>
                  <a:txBody>
                    <a:bodyPr/>
                    <a:lstStyle/>
                    <a:p>
                      <a:pPr algn="ctr"/>
                      <a:r>
                        <a:rPr lang="de-DE" dirty="0"/>
                        <a:t>ID4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/>
                        <a:t>Mild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/>
                        <a:t>Yes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08132624"/>
                  </a:ext>
                </a:extLst>
              </a:tr>
              <a:tr h="295649">
                <a:tc>
                  <a:txBody>
                    <a:bodyPr/>
                    <a:lstStyle/>
                    <a:p>
                      <a:pPr algn="ctr"/>
                      <a:r>
                        <a:rPr lang="de-DE" dirty="0"/>
                        <a:t>ID5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b="1" dirty="0">
                          <a:solidFill>
                            <a:srgbClr val="ED1846"/>
                          </a:solidFill>
                        </a:rPr>
                        <a:t>Mild</a:t>
                      </a:r>
                      <a:endParaRPr lang="en-GB" b="1" dirty="0">
                        <a:solidFill>
                          <a:srgbClr val="ED1846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/>
                        <a:t>Yes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7736626"/>
                  </a:ext>
                </a:extLst>
              </a:tr>
              <a:tr h="295649">
                <a:tc>
                  <a:txBody>
                    <a:bodyPr/>
                    <a:lstStyle/>
                    <a:p>
                      <a:pPr algn="ctr"/>
                      <a:r>
                        <a:rPr lang="de-DE" dirty="0"/>
                        <a:t>ID6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/>
                        <a:t>Cool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/>
                        <a:t>No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20716144"/>
                  </a:ext>
                </a:extLst>
              </a:tr>
              <a:tr h="295649">
                <a:tc>
                  <a:txBody>
                    <a:bodyPr/>
                    <a:lstStyle/>
                    <a:p>
                      <a:pPr algn="ctr"/>
                      <a:r>
                        <a:rPr lang="de-DE" dirty="0"/>
                        <a:t>ID7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/>
                        <a:t>Cool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/>
                        <a:t>Yes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8562033"/>
                  </a:ext>
                </a:extLst>
              </a:tr>
              <a:tr h="295649">
                <a:tc>
                  <a:txBody>
                    <a:bodyPr/>
                    <a:lstStyle/>
                    <a:p>
                      <a:pPr algn="ctr"/>
                      <a:r>
                        <a:rPr lang="de-DE" dirty="0"/>
                        <a:t>ID8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b="1" dirty="0">
                          <a:solidFill>
                            <a:srgbClr val="ED1846"/>
                          </a:solidFill>
                        </a:rPr>
                        <a:t>Hot</a:t>
                      </a:r>
                      <a:endParaRPr lang="en-GB" b="1" dirty="0">
                        <a:solidFill>
                          <a:srgbClr val="ED1846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/>
                        <a:t>No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21161798"/>
                  </a:ext>
                </a:extLst>
              </a:tr>
              <a:tr h="295649">
                <a:tc>
                  <a:txBody>
                    <a:bodyPr/>
                    <a:lstStyle/>
                    <a:p>
                      <a:pPr algn="ctr"/>
                      <a:r>
                        <a:rPr lang="de-DE" dirty="0"/>
                        <a:t>ID9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/>
                        <a:t>Cool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/>
                        <a:t>Yes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80895316"/>
                  </a:ext>
                </a:extLst>
              </a:tr>
              <a:tr h="295649">
                <a:tc>
                  <a:txBody>
                    <a:bodyPr/>
                    <a:lstStyle/>
                    <a:p>
                      <a:pPr algn="ctr"/>
                      <a:r>
                        <a:rPr lang="de-DE" dirty="0"/>
                        <a:t>ID10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/>
                        <a:t>Mild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/>
                        <a:t>Yes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37264906"/>
                  </a:ext>
                </a:extLst>
              </a:tr>
              <a:tr h="295649">
                <a:tc>
                  <a:txBody>
                    <a:bodyPr/>
                    <a:lstStyle/>
                    <a:p>
                      <a:pPr algn="ctr"/>
                      <a:r>
                        <a:rPr lang="de-DE" dirty="0"/>
                        <a:t>ID11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/>
                        <a:t>Mild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/>
                        <a:t>Yes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70212745"/>
                  </a:ext>
                </a:extLst>
              </a:tr>
              <a:tr h="295649">
                <a:tc>
                  <a:txBody>
                    <a:bodyPr/>
                    <a:lstStyle/>
                    <a:p>
                      <a:pPr algn="ctr"/>
                      <a:r>
                        <a:rPr lang="de-DE" dirty="0"/>
                        <a:t>ID12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/>
                        <a:t>Mild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/>
                        <a:t>Yes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99454323"/>
                  </a:ext>
                </a:extLst>
              </a:tr>
              <a:tr h="295649">
                <a:tc>
                  <a:txBody>
                    <a:bodyPr/>
                    <a:lstStyle/>
                    <a:p>
                      <a:pPr algn="ctr"/>
                      <a:r>
                        <a:rPr lang="de-DE" dirty="0"/>
                        <a:t>ID13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/>
                        <a:t>Hot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/>
                        <a:t>Yes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37733755"/>
                  </a:ext>
                </a:extLst>
              </a:tr>
              <a:tr h="295649">
                <a:tc>
                  <a:txBody>
                    <a:bodyPr/>
                    <a:lstStyle/>
                    <a:p>
                      <a:pPr algn="ctr"/>
                      <a:r>
                        <a:rPr lang="de-DE" dirty="0"/>
                        <a:t>ID14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/>
                        <a:t>Mild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/>
                        <a:t>Yes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5871500"/>
                  </a:ext>
                </a:extLst>
              </a:tr>
            </a:tbl>
          </a:graphicData>
        </a:graphic>
      </p:graphicFrame>
      <p:sp>
        <p:nvSpPr>
          <p:cNvPr id="12" name="Rounded Rectangular Callout 5">
            <a:extLst>
              <a:ext uri="{FF2B5EF4-FFF2-40B4-BE49-F238E27FC236}">
                <a16:creationId xmlns:a16="http://schemas.microsoft.com/office/drawing/2014/main" id="{FDB10FEF-754F-49CF-B753-EBF7191820F4}"/>
              </a:ext>
            </a:extLst>
          </p:cNvPr>
          <p:cNvSpPr/>
          <p:nvPr/>
        </p:nvSpPr>
        <p:spPr>
          <a:xfrm>
            <a:off x="4958064" y="1035424"/>
            <a:ext cx="4050119" cy="4061011"/>
          </a:xfrm>
          <a:prstGeom prst="wedgeRoundRectCallout">
            <a:avLst>
              <a:gd name="adj1" fmla="val -31707"/>
              <a:gd name="adj2" fmla="val 50195"/>
              <a:gd name="adj3" fmla="val 16667"/>
            </a:avLst>
          </a:prstGeom>
          <a:noFill/>
          <a:ln w="19050">
            <a:solidFill>
              <a:srgbClr val="92AEB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Alternative 2</a:t>
            </a:r>
            <a:br>
              <a:rPr lang="en-GB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Replace with most frequent value of the same class</a:t>
            </a:r>
          </a:p>
          <a:p>
            <a:endParaRPr lang="en-GB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PlayTennis</a:t>
            </a:r>
            <a:r>
              <a:rPr lang="en-GB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= Yes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2* Hot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b="1" dirty="0">
                <a:solidFill>
                  <a:srgbClr val="ED184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4* Mild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2* Cool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PlayTennis</a:t>
            </a:r>
            <a:r>
              <a:rPr lang="en-GB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= No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2* Hot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002A5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1* Mild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1* Cool</a:t>
            </a:r>
          </a:p>
          <a:p>
            <a:endParaRPr lang="en-GB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08343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DB1983-614A-4181-915B-AF033C639F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Missing Value Strategies during Training</a:t>
            </a:r>
            <a:endParaRPr lang="en-GB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A7351B7-D2B5-4FCA-B508-7C81FB2D62C5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15C29056-5AFA-7949-831A-3EC086771171}" type="slidenum">
              <a:rPr lang="de-DE" smtClean="0"/>
              <a:pPr/>
              <a:t>68</a:t>
            </a:fld>
            <a:endParaRPr lang="de-DE" dirty="0"/>
          </a:p>
        </p:txBody>
      </p:sp>
      <p:graphicFrame>
        <p:nvGraphicFramePr>
          <p:cNvPr id="7" name="Table 7">
            <a:extLst>
              <a:ext uri="{FF2B5EF4-FFF2-40B4-BE49-F238E27FC236}">
                <a16:creationId xmlns:a16="http://schemas.microsoft.com/office/drawing/2014/main" id="{F29621FF-697C-4548-A9D8-875E1FF7EFE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48184677"/>
              </p:ext>
            </p:extLst>
          </p:nvPr>
        </p:nvGraphicFramePr>
        <p:xfrm>
          <a:off x="563059" y="842160"/>
          <a:ext cx="3881195" cy="445770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593388">
                  <a:extLst>
                    <a:ext uri="{9D8B030D-6E8A-4147-A177-3AD203B41FA5}">
                      <a16:colId xmlns:a16="http://schemas.microsoft.com/office/drawing/2014/main" val="275146838"/>
                    </a:ext>
                  </a:extLst>
                </a:gridCol>
                <a:gridCol w="376518">
                  <a:extLst>
                    <a:ext uri="{9D8B030D-6E8A-4147-A177-3AD203B41FA5}">
                      <a16:colId xmlns:a16="http://schemas.microsoft.com/office/drawing/2014/main" val="2480019279"/>
                    </a:ext>
                  </a:extLst>
                </a:gridCol>
                <a:gridCol w="685800">
                  <a:extLst>
                    <a:ext uri="{9D8B030D-6E8A-4147-A177-3AD203B41FA5}">
                      <a16:colId xmlns:a16="http://schemas.microsoft.com/office/drawing/2014/main" val="3144456837"/>
                    </a:ext>
                  </a:extLst>
                </a:gridCol>
                <a:gridCol w="396688">
                  <a:extLst>
                    <a:ext uri="{9D8B030D-6E8A-4147-A177-3AD203B41FA5}">
                      <a16:colId xmlns:a16="http://schemas.microsoft.com/office/drawing/2014/main" val="3552670665"/>
                    </a:ext>
                  </a:extLst>
                </a:gridCol>
                <a:gridCol w="834633">
                  <a:extLst>
                    <a:ext uri="{9D8B030D-6E8A-4147-A177-3AD203B41FA5}">
                      <a16:colId xmlns:a16="http://schemas.microsoft.com/office/drawing/2014/main" val="2488811327"/>
                    </a:ext>
                  </a:extLst>
                </a:gridCol>
                <a:gridCol w="994168">
                  <a:extLst>
                    <a:ext uri="{9D8B030D-6E8A-4147-A177-3AD203B41FA5}">
                      <a16:colId xmlns:a16="http://schemas.microsoft.com/office/drawing/2014/main" val="388033559"/>
                    </a:ext>
                  </a:extLst>
                </a:gridCol>
              </a:tblGrid>
              <a:tr h="274784">
                <a:tc>
                  <a:txBody>
                    <a:bodyPr/>
                    <a:lstStyle/>
                    <a:p>
                      <a:pPr algn="ctr"/>
                      <a:r>
                        <a:rPr lang="de-DE" dirty="0"/>
                        <a:t>ID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/>
                        <a:t>...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/>
                        <a:t>Temp.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/>
                        <a:t>...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/>
                        <a:t>Weight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/>
                        <a:t>Play Tennis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45672660"/>
                  </a:ext>
                </a:extLst>
              </a:tr>
              <a:tr h="295649">
                <a:tc>
                  <a:txBody>
                    <a:bodyPr/>
                    <a:lstStyle/>
                    <a:p>
                      <a:pPr algn="ctr"/>
                      <a:r>
                        <a:rPr lang="de-DE" dirty="0"/>
                        <a:t>ID1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/>
                        <a:t>Hot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/>
                        <a:t>1.0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/>
                        <a:t>No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99983010"/>
                  </a:ext>
                </a:extLst>
              </a:tr>
              <a:tr h="295649">
                <a:tc>
                  <a:txBody>
                    <a:bodyPr/>
                    <a:lstStyle/>
                    <a:p>
                      <a:pPr algn="ctr"/>
                      <a:r>
                        <a:rPr lang="de-DE" dirty="0"/>
                        <a:t>ID2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/>
                        <a:t>Hot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/>
                        <a:t>1.0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/>
                        <a:t>No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70023681"/>
                  </a:ext>
                </a:extLst>
              </a:tr>
              <a:tr h="295649">
                <a:tc>
                  <a:txBody>
                    <a:bodyPr/>
                    <a:lstStyle/>
                    <a:p>
                      <a:pPr algn="ctr"/>
                      <a:r>
                        <a:rPr lang="de-DE" dirty="0"/>
                        <a:t>ID3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/>
                        <a:t>Hot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/>
                        <a:t>1.0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/>
                        <a:t>Yes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27278742"/>
                  </a:ext>
                </a:extLst>
              </a:tr>
              <a:tr h="295649">
                <a:tc>
                  <a:txBody>
                    <a:bodyPr/>
                    <a:lstStyle/>
                    <a:p>
                      <a:pPr algn="ctr"/>
                      <a:r>
                        <a:rPr lang="de-DE" dirty="0"/>
                        <a:t>ID4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/>
                        <a:t>Mild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/>
                        <a:t>1.0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/>
                        <a:t>Yes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08132624"/>
                  </a:ext>
                </a:extLst>
              </a:tr>
              <a:tr h="295649">
                <a:tc>
                  <a:txBody>
                    <a:bodyPr/>
                    <a:lstStyle/>
                    <a:p>
                      <a:pPr algn="ctr"/>
                      <a:r>
                        <a:rPr lang="de-DE" dirty="0"/>
                        <a:t>ID5a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b="1" dirty="0">
                          <a:solidFill>
                            <a:srgbClr val="ED1846"/>
                          </a:solidFill>
                        </a:rPr>
                        <a:t>Hot</a:t>
                      </a:r>
                      <a:endParaRPr lang="en-GB" b="1" dirty="0">
                        <a:solidFill>
                          <a:srgbClr val="ED1846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b="1" dirty="0">
                          <a:solidFill>
                            <a:srgbClr val="FF0000"/>
                          </a:solidFill>
                        </a:rPr>
                        <a:t>0.33</a:t>
                      </a:r>
                      <a:endParaRPr lang="en-GB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/>
                        <a:t>Yes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7736626"/>
                  </a:ext>
                </a:extLst>
              </a:tr>
              <a:tr h="295649">
                <a:tc>
                  <a:txBody>
                    <a:bodyPr/>
                    <a:lstStyle/>
                    <a:p>
                      <a:pPr algn="ctr"/>
                      <a:r>
                        <a:rPr lang="de-DE" dirty="0"/>
                        <a:t>ID5b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b="1" dirty="0">
                          <a:solidFill>
                            <a:srgbClr val="ED1846"/>
                          </a:solidFill>
                        </a:rPr>
                        <a:t>Mild</a:t>
                      </a:r>
                      <a:endParaRPr lang="en-GB" b="1" dirty="0">
                        <a:solidFill>
                          <a:srgbClr val="ED1846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b="1" dirty="0">
                          <a:solidFill>
                            <a:srgbClr val="FF0000"/>
                          </a:solidFill>
                        </a:rPr>
                        <a:t>0.42</a:t>
                      </a:r>
                      <a:endParaRPr lang="en-GB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/>
                        <a:t>Yes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70333224"/>
                  </a:ext>
                </a:extLst>
              </a:tr>
              <a:tr h="295649">
                <a:tc>
                  <a:txBody>
                    <a:bodyPr/>
                    <a:lstStyle/>
                    <a:p>
                      <a:pPr algn="ctr"/>
                      <a:r>
                        <a:rPr lang="de-DE" dirty="0"/>
                        <a:t>ID5c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b="1" dirty="0">
                          <a:solidFill>
                            <a:srgbClr val="ED1846"/>
                          </a:solidFill>
                        </a:rPr>
                        <a:t>Cool</a:t>
                      </a:r>
                      <a:endParaRPr lang="en-GB" b="1" dirty="0">
                        <a:solidFill>
                          <a:srgbClr val="ED1846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b="1" dirty="0">
                          <a:solidFill>
                            <a:srgbClr val="FF0000"/>
                          </a:solidFill>
                        </a:rPr>
                        <a:t>0.25</a:t>
                      </a:r>
                      <a:endParaRPr lang="en-GB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/>
                        <a:t>Yes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28370082"/>
                  </a:ext>
                </a:extLst>
              </a:tr>
              <a:tr h="295649">
                <a:tc>
                  <a:txBody>
                    <a:bodyPr/>
                    <a:lstStyle/>
                    <a:p>
                      <a:pPr algn="ctr"/>
                      <a:r>
                        <a:rPr lang="de-DE" dirty="0"/>
                        <a:t>ID6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/>
                        <a:t>Cool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/>
                        <a:t>1.0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/>
                        <a:t>No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20716144"/>
                  </a:ext>
                </a:extLst>
              </a:tr>
              <a:tr h="295649">
                <a:tc>
                  <a:txBody>
                    <a:bodyPr/>
                    <a:lstStyle/>
                    <a:p>
                      <a:pPr algn="ctr"/>
                      <a:r>
                        <a:rPr lang="de-DE" dirty="0"/>
                        <a:t>ID7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/>
                        <a:t>Cool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/>
                        <a:t>1.0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/>
                        <a:t>Yes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8562033"/>
                  </a:ext>
                </a:extLst>
              </a:tr>
              <a:tr h="295649">
                <a:tc>
                  <a:txBody>
                    <a:bodyPr/>
                    <a:lstStyle/>
                    <a:p>
                      <a:pPr algn="ctr"/>
                      <a:r>
                        <a:rPr lang="de-DE" dirty="0"/>
                        <a:t>ID8a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b="1" dirty="0">
                          <a:solidFill>
                            <a:srgbClr val="ED1846"/>
                          </a:solidFill>
                        </a:rPr>
                        <a:t>Hot</a:t>
                      </a:r>
                      <a:endParaRPr lang="en-GB" b="1" dirty="0">
                        <a:solidFill>
                          <a:srgbClr val="ED1846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b="1" dirty="0">
                          <a:solidFill>
                            <a:srgbClr val="FF0000"/>
                          </a:solidFill>
                        </a:rPr>
                        <a:t>0.33</a:t>
                      </a:r>
                      <a:endParaRPr lang="en-GB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/>
                        <a:t>No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21161798"/>
                  </a:ext>
                </a:extLst>
              </a:tr>
              <a:tr h="295649">
                <a:tc>
                  <a:txBody>
                    <a:bodyPr/>
                    <a:lstStyle/>
                    <a:p>
                      <a:pPr algn="ctr"/>
                      <a:r>
                        <a:rPr lang="de-DE" dirty="0"/>
                        <a:t>ID8b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b="1" dirty="0">
                          <a:solidFill>
                            <a:srgbClr val="ED1846"/>
                          </a:solidFill>
                        </a:rPr>
                        <a:t>Mild</a:t>
                      </a:r>
                      <a:endParaRPr lang="en-GB" b="1" dirty="0">
                        <a:solidFill>
                          <a:srgbClr val="ED1846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b="1" dirty="0">
                          <a:solidFill>
                            <a:srgbClr val="FF0000"/>
                          </a:solidFill>
                        </a:rPr>
                        <a:t>0.42</a:t>
                      </a:r>
                      <a:endParaRPr lang="en-GB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dirty="0"/>
                        <a:t>No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50049333"/>
                  </a:ext>
                </a:extLst>
              </a:tr>
              <a:tr h="295649">
                <a:tc>
                  <a:txBody>
                    <a:bodyPr/>
                    <a:lstStyle/>
                    <a:p>
                      <a:pPr algn="ctr"/>
                      <a:r>
                        <a:rPr lang="de-DE" dirty="0"/>
                        <a:t>ID8c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b="1" dirty="0">
                          <a:solidFill>
                            <a:srgbClr val="ED1846"/>
                          </a:solidFill>
                        </a:rPr>
                        <a:t>Cool</a:t>
                      </a:r>
                      <a:endParaRPr lang="en-GB" b="1" dirty="0">
                        <a:solidFill>
                          <a:srgbClr val="ED1846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b="1" dirty="0">
                          <a:solidFill>
                            <a:srgbClr val="FF0000"/>
                          </a:solidFill>
                        </a:rPr>
                        <a:t>0.25</a:t>
                      </a:r>
                      <a:endParaRPr lang="en-GB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dirty="0"/>
                        <a:t>No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21619957"/>
                  </a:ext>
                </a:extLst>
              </a:tr>
              <a:tr h="295649">
                <a:tc>
                  <a:txBody>
                    <a:bodyPr/>
                    <a:lstStyle/>
                    <a:p>
                      <a:pPr algn="ctr"/>
                      <a:r>
                        <a:rPr lang="de-DE" dirty="0"/>
                        <a:t>ID9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/>
                        <a:t>Cool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/>
                        <a:t>1.0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/>
                        <a:t>Yes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80895316"/>
                  </a:ext>
                </a:extLst>
              </a:tr>
              <a:tr h="295649">
                <a:tc>
                  <a:txBody>
                    <a:bodyPr/>
                    <a:lstStyle/>
                    <a:p>
                      <a:pPr algn="ctr"/>
                      <a:r>
                        <a:rPr lang="de-DE" dirty="0"/>
                        <a:t>...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/>
                        <a:t>...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/>
                        <a:t>...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/>
                        <a:t>...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5871500"/>
                  </a:ext>
                </a:extLst>
              </a:tr>
            </a:tbl>
          </a:graphicData>
        </a:graphic>
      </p:graphicFrame>
      <p:sp>
        <p:nvSpPr>
          <p:cNvPr id="12" name="Rounded Rectangular Callout 5">
            <a:extLst>
              <a:ext uri="{FF2B5EF4-FFF2-40B4-BE49-F238E27FC236}">
                <a16:creationId xmlns:a16="http://schemas.microsoft.com/office/drawing/2014/main" id="{FDB10FEF-754F-49CF-B753-EBF7191820F4}"/>
              </a:ext>
            </a:extLst>
          </p:cNvPr>
          <p:cNvSpPr/>
          <p:nvPr/>
        </p:nvSpPr>
        <p:spPr>
          <a:xfrm>
            <a:off x="4958065" y="2635624"/>
            <a:ext cx="3827160" cy="2460811"/>
          </a:xfrm>
          <a:prstGeom prst="wedgeRoundRectCallout">
            <a:avLst>
              <a:gd name="adj1" fmla="val -19234"/>
              <a:gd name="adj2" fmla="val -71116"/>
              <a:gd name="adj3" fmla="val 16667"/>
            </a:avLst>
          </a:prstGeom>
          <a:noFill/>
          <a:ln w="19050">
            <a:solidFill>
              <a:srgbClr val="92AEB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Alternative 3</a:t>
            </a:r>
            <a:br>
              <a:rPr lang="en-GB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Replace with all possible values and propagate with corresponding weights:</a:t>
            </a:r>
          </a:p>
          <a:p>
            <a:endParaRPr lang="en-GB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4* Hot	-&gt; w = 4/12 = 0.33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00386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5* Mild	-&gt; w = 5/12 = 0.42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3* Cool	-&gt; w = 3/12 = 0.25</a:t>
            </a:r>
          </a:p>
        </p:txBody>
      </p:sp>
      <p:sp>
        <p:nvSpPr>
          <p:cNvPr id="6" name="Rounded Rectangular Callout 5">
            <a:extLst>
              <a:ext uri="{FF2B5EF4-FFF2-40B4-BE49-F238E27FC236}">
                <a16:creationId xmlns:a16="http://schemas.microsoft.com/office/drawing/2014/main" id="{E5A58047-894A-40AF-BBE9-91DA14CDD754}"/>
              </a:ext>
            </a:extLst>
          </p:cNvPr>
          <p:cNvSpPr/>
          <p:nvPr/>
        </p:nvSpPr>
        <p:spPr>
          <a:xfrm>
            <a:off x="4846585" y="1214935"/>
            <a:ext cx="2582915" cy="815463"/>
          </a:xfrm>
          <a:prstGeom prst="wedgeRoundRectCallout">
            <a:avLst>
              <a:gd name="adj1" fmla="val -21059"/>
              <a:gd name="adj2" fmla="val 40135"/>
              <a:gd name="adj3" fmla="val 16667"/>
            </a:avLst>
          </a:prstGeom>
          <a:noFill/>
          <a:ln w="19050">
            <a:solidFill>
              <a:srgbClr val="92AEB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Fuzzy Decision Trees</a:t>
            </a:r>
            <a:endParaRPr lang="en-US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04368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8235C44-B014-2D41-BB71-B739784ED08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24517" y="1048567"/>
            <a:ext cx="6781800" cy="646331"/>
          </a:xfrm>
        </p:spPr>
        <p:txBody>
          <a:bodyPr/>
          <a:lstStyle/>
          <a:p>
            <a:r>
              <a:rPr lang="de-DE" dirty="0"/>
              <a:t>Decision Trees: Pruning</a:t>
            </a:r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597C976E-80FB-8043-A2FA-70D3F515CA8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5C29056-5AFA-7949-831A-3EC086771171}" type="slidenum">
              <a:rPr lang="de-DE" smtClean="0"/>
              <a:pPr/>
              <a:t>69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1016653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446EFD-2B56-4BF4-833D-15E1E269BC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A bit of History of Decision Trees</a:t>
            </a:r>
            <a:endParaRPr lang="en-GB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E8F22EA-F7DC-4A43-AA74-5A85680BF7CB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15C29056-5AFA-7949-831A-3EC086771171}" type="slidenum">
              <a:rPr lang="de-DE" smtClean="0"/>
              <a:pPr/>
              <a:t>7</a:t>
            </a:fld>
            <a:endParaRPr lang="de-DE" dirty="0"/>
          </a:p>
        </p:txBody>
      </p:sp>
      <p:sp>
        <p:nvSpPr>
          <p:cNvPr id="6" name="Text Placeholder 3">
            <a:extLst>
              <a:ext uri="{FF2B5EF4-FFF2-40B4-BE49-F238E27FC236}">
                <a16:creationId xmlns:a16="http://schemas.microsoft.com/office/drawing/2014/main" id="{644CB473-4271-4E6B-A1B8-C4E4DCADED08}"/>
              </a:ext>
            </a:extLst>
          </p:cNvPr>
          <p:cNvSpPr txBox="1">
            <a:spLocks/>
          </p:cNvSpPr>
          <p:nvPr/>
        </p:nvSpPr>
        <p:spPr>
          <a:xfrm>
            <a:off x="360000" y="4479566"/>
            <a:ext cx="8378825" cy="735484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266700" indent="-260350" algn="l" defTabSz="685800" rtl="0" eaLnBrk="1" latinLnBrk="0" hangingPunct="1">
              <a:lnSpc>
                <a:spcPct val="100000"/>
              </a:lnSpc>
              <a:spcBef>
                <a:spcPts val="750"/>
              </a:spcBef>
              <a:buClr>
                <a:srgbClr val="92AEBC"/>
              </a:buClr>
              <a:buFont typeface="Symbol" pitchFamily="2" charset="2"/>
              <a:buChar char="-"/>
              <a:tabLst/>
              <a:defRPr sz="2000" b="0" i="0" kern="120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ea typeface="Arial" panose="02000000000000000000" pitchFamily="2" charset="0"/>
                <a:cs typeface="Arial" panose="020B0604020202020204" pitchFamily="34" charset="0"/>
              </a:defRPr>
            </a:lvl1pPr>
            <a:lvl2pPr marL="488950" indent="-222250" algn="l" defTabSz="685800" rtl="0" eaLnBrk="1" latinLnBrk="0" hangingPunct="1">
              <a:lnSpc>
                <a:spcPct val="100000"/>
              </a:lnSpc>
              <a:spcBef>
                <a:spcPts val="375"/>
              </a:spcBef>
              <a:buClr>
                <a:srgbClr val="92AEBC"/>
              </a:buClr>
              <a:buFont typeface="Symbol" pitchFamily="2" charset="2"/>
              <a:buChar char="-"/>
              <a:tabLst/>
              <a:defRPr sz="1400" b="0" i="0" kern="120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ea typeface="Arial" panose="02000000000000000000" pitchFamily="2" charset="0"/>
                <a:cs typeface="Arial" panose="020B0604020202020204" pitchFamily="34" charset="0"/>
              </a:defRPr>
            </a:lvl2pPr>
            <a:lvl3pPr marL="711200" indent="-222250" algn="l" defTabSz="685800" rtl="0" eaLnBrk="1" latinLnBrk="0" hangingPunct="1">
              <a:lnSpc>
                <a:spcPct val="100000"/>
              </a:lnSpc>
              <a:spcBef>
                <a:spcPts val="375"/>
              </a:spcBef>
              <a:buClr>
                <a:srgbClr val="92AEBC"/>
              </a:buClr>
              <a:buFont typeface="Symbol" pitchFamily="2" charset="2"/>
              <a:buChar char="-"/>
              <a:tabLst/>
              <a:defRPr sz="1400" b="0" i="0" kern="120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ea typeface="Arial" panose="02000000000000000000" pitchFamily="2" charset="0"/>
                <a:cs typeface="Arial" panose="020B0604020202020204" pitchFamily="34" charset="0"/>
              </a:defRPr>
            </a:lvl3pPr>
            <a:lvl4pPr marL="933450" marR="0" indent="-222250" algn="l" defTabSz="685800" rtl="0" eaLnBrk="1" fontAlgn="auto" latinLnBrk="0" hangingPunct="1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rgbClr val="92AEBC"/>
              </a:buClr>
              <a:buSzTx/>
              <a:buFont typeface="Symbol" pitchFamily="2" charset="2"/>
              <a:buChar char="-"/>
              <a:tabLst/>
              <a:defRPr sz="1400" kern="120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155700" indent="-222250" algn="l" defTabSz="685800" rtl="0" eaLnBrk="1" latinLnBrk="0" hangingPunct="1">
              <a:lnSpc>
                <a:spcPct val="100000"/>
              </a:lnSpc>
              <a:spcBef>
                <a:spcPts val="375"/>
              </a:spcBef>
              <a:buClr>
                <a:srgbClr val="92AEBC"/>
              </a:buClr>
              <a:buFont typeface="Symbol" pitchFamily="2" charset="2"/>
              <a:buChar char="-"/>
              <a:tabLst/>
              <a:defRPr sz="1400" kern="120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63550" indent="-457200">
              <a:buFont typeface="+mj-lt"/>
              <a:buAutoNum type="arabicPeriod"/>
            </a:pPr>
            <a:r>
              <a:rPr lang="en-US" sz="1000" dirty="0" err="1"/>
              <a:t>Breiman</a:t>
            </a:r>
            <a:r>
              <a:rPr lang="en-US" sz="1000" dirty="0"/>
              <a:t>, L., Friedman, J.H., </a:t>
            </a:r>
            <a:r>
              <a:rPr lang="en-US" sz="1000" dirty="0" err="1"/>
              <a:t>Olshen</a:t>
            </a:r>
            <a:r>
              <a:rPr lang="en-US" sz="1000" dirty="0"/>
              <a:t>, R.A., Stone, C.J.: CART: Classification and Regression Trees. Wadsworth, Belmont (1983)</a:t>
            </a:r>
          </a:p>
          <a:p>
            <a:pPr marL="463550" indent="-457200">
              <a:buFont typeface="+mj-lt"/>
              <a:buAutoNum type="arabicPeriod"/>
            </a:pPr>
            <a:r>
              <a:rPr lang="en-US" sz="1000" dirty="0"/>
              <a:t>Quinlan, J.R.: Induction of decision trees. Mach. Learn. </a:t>
            </a:r>
            <a:r>
              <a:rPr lang="en-US" sz="1000" b="1" dirty="0"/>
              <a:t>1</a:t>
            </a:r>
            <a:r>
              <a:rPr lang="en-US" sz="1000" dirty="0"/>
              <a:t>(1), 81–106 (1986)</a:t>
            </a:r>
          </a:p>
          <a:p>
            <a:pPr marL="463550" indent="-457200">
              <a:buFont typeface="+mj-lt"/>
              <a:buAutoNum type="arabicPeriod"/>
            </a:pPr>
            <a:r>
              <a:rPr lang="en-US" sz="1000" dirty="0"/>
              <a:t>Quinlan, J.R.: C4.5: Programs for Machine Learning. Morgan Kaufmann, San Mateo (1993)</a:t>
            </a:r>
          </a:p>
          <a:p>
            <a:pPr marL="463550" indent="-457200">
              <a:buFont typeface="+mj-lt"/>
              <a:buAutoNum type="arabicPeriod"/>
            </a:pPr>
            <a:r>
              <a:rPr lang="en-US" sz="1000" dirty="0"/>
              <a:t>Is See5/C5.0 Better Than C4.5? - </a:t>
            </a:r>
            <a:r>
              <a:rPr lang="en-US" sz="1000" dirty="0">
                <a:hlinkClick r:id="rId2"/>
              </a:rPr>
              <a:t>https://www.rulequest.com/see5-comparison.html</a:t>
            </a:r>
            <a:r>
              <a:rPr lang="en-US" sz="1000" dirty="0"/>
              <a:t>. 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1518711" y="2711339"/>
            <a:ext cx="3002593" cy="1485776"/>
          </a:xfrm>
          <a:prstGeom prst="round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ID3</a:t>
            </a:r>
            <a:r>
              <a:rPr lang="en-GB" sz="1200" baseline="30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[2]</a:t>
            </a:r>
            <a:endParaRPr lang="en-GB" sz="12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GB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(Iterative </a:t>
            </a:r>
            <a:r>
              <a:rPr lang="en-GB" sz="12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DiChaudomiser</a:t>
            </a:r>
            <a:r>
              <a:rPr lang="en-GB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3)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Greedy algorithm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Chosen attributes and splits are based on the </a:t>
            </a:r>
            <a:r>
              <a:rPr lang="en-GB" sz="1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information gain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Only nominal attributes allowed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Missing values not supported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4791269" y="765503"/>
            <a:ext cx="3198235" cy="1423284"/>
          </a:xfrm>
          <a:prstGeom prst="round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C4.5</a:t>
            </a:r>
            <a:r>
              <a:rPr lang="en-GB" sz="1200" baseline="30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[3]</a:t>
            </a:r>
            <a:endParaRPr lang="en-GB" sz="12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ID3-based with improvements: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Allowing continuous data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Using missing values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Using attributes with different weights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Pruning tree after creation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Gain ratio </a:t>
            </a:r>
            <a:r>
              <a:rPr lang="en-GB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 selection measure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788772" y="767681"/>
            <a:ext cx="3336253" cy="1426941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CART</a:t>
            </a:r>
            <a:r>
              <a:rPr lang="en-GB" sz="1200" baseline="30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[1]</a:t>
            </a:r>
          </a:p>
          <a:p>
            <a:pPr algn="ctr"/>
            <a:r>
              <a:rPr lang="en-GB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(Classification and Regression Trees)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leaves contain numeric constants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Selection is based on the </a:t>
            </a:r>
            <a:r>
              <a:rPr lang="en-GB" sz="1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Gini index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Produces only binary trees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Can handle outliers</a:t>
            </a:r>
          </a:p>
        </p:txBody>
      </p:sp>
      <p:sp>
        <p:nvSpPr>
          <p:cNvPr id="11" name="Rounded Rectangle 10"/>
          <p:cNvSpPr/>
          <p:nvPr/>
        </p:nvSpPr>
        <p:spPr>
          <a:xfrm>
            <a:off x="673392" y="2056200"/>
            <a:ext cx="606069" cy="265173"/>
          </a:xfrm>
          <a:prstGeom prst="round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11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1983</a:t>
            </a:r>
            <a:endParaRPr lang="en-US" sz="11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6252242" y="2711908"/>
            <a:ext cx="1890102" cy="1470318"/>
          </a:xfrm>
          <a:prstGeom prst="round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See5/C5</a:t>
            </a:r>
            <a:r>
              <a:rPr lang="en-GB" sz="1400" baseline="30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[3]</a:t>
            </a:r>
            <a:endParaRPr lang="en-GB" sz="12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C4.5 improved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Better performances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Memory efficiency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Smaller decision trees</a:t>
            </a:r>
          </a:p>
          <a:p>
            <a:endParaRPr lang="en-GB" sz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1518710" y="2649174"/>
            <a:ext cx="606069" cy="265173"/>
          </a:xfrm>
          <a:prstGeom prst="round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11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1986</a:t>
            </a:r>
            <a:endParaRPr lang="en-US" sz="11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4521304" y="2062035"/>
            <a:ext cx="606069" cy="265173"/>
          </a:xfrm>
          <a:prstGeom prst="round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11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1993</a:t>
            </a:r>
            <a:endParaRPr lang="en-US" sz="11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Rounded Rectangle 18"/>
          <p:cNvSpPr/>
          <p:nvPr/>
        </p:nvSpPr>
        <p:spPr>
          <a:xfrm>
            <a:off x="6083978" y="2606402"/>
            <a:ext cx="606069" cy="265173"/>
          </a:xfrm>
          <a:prstGeom prst="round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11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1997</a:t>
            </a:r>
            <a:endParaRPr lang="en-US" sz="11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21" name="Straight Connector 20"/>
          <p:cNvCxnSpPr/>
          <p:nvPr/>
        </p:nvCxnSpPr>
        <p:spPr>
          <a:xfrm flipV="1">
            <a:off x="336799" y="2483861"/>
            <a:ext cx="8425225" cy="14575"/>
          </a:xfrm>
          <a:prstGeom prst="line">
            <a:avLst/>
          </a:prstGeom>
          <a:ln>
            <a:headEnd type="none" w="med" len="med"/>
            <a:tailEnd type="arrow" w="med" len="med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>
            <a:endCxn id="11" idx="2"/>
          </p:cNvCxnSpPr>
          <p:nvPr/>
        </p:nvCxnSpPr>
        <p:spPr>
          <a:xfrm flipV="1">
            <a:off x="976425" y="2321373"/>
            <a:ext cx="2" cy="168323"/>
          </a:xfrm>
          <a:prstGeom prst="line">
            <a:avLst/>
          </a:prstGeom>
          <a:ln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>
            <a:stCxn id="17" idx="0"/>
          </p:cNvCxnSpPr>
          <p:nvPr/>
        </p:nvCxnSpPr>
        <p:spPr>
          <a:xfrm flipV="1">
            <a:off x="1821745" y="2498436"/>
            <a:ext cx="0" cy="150738"/>
          </a:xfrm>
          <a:prstGeom prst="line">
            <a:avLst/>
          </a:prstGeom>
          <a:ln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>
            <a:stCxn id="18" idx="2"/>
          </p:cNvCxnSpPr>
          <p:nvPr/>
        </p:nvCxnSpPr>
        <p:spPr>
          <a:xfrm flipH="1">
            <a:off x="4824338" y="2327208"/>
            <a:ext cx="1" cy="158919"/>
          </a:xfrm>
          <a:prstGeom prst="line">
            <a:avLst/>
          </a:prstGeom>
          <a:ln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>
            <a:stCxn id="19" idx="0"/>
          </p:cNvCxnSpPr>
          <p:nvPr/>
        </p:nvCxnSpPr>
        <p:spPr>
          <a:xfrm flipH="1" flipV="1">
            <a:off x="6387012" y="2498436"/>
            <a:ext cx="1" cy="107966"/>
          </a:xfrm>
          <a:prstGeom prst="line">
            <a:avLst/>
          </a:prstGeom>
          <a:ln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93821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77" name="Elbow Connector 276">
            <a:extLst>
              <a:ext uri="{FF2B5EF4-FFF2-40B4-BE49-F238E27FC236}">
                <a16:creationId xmlns:a16="http://schemas.microsoft.com/office/drawing/2014/main" id="{5F0B7984-9572-2947-9518-9391B4198EBB}"/>
              </a:ext>
            </a:extLst>
          </p:cNvPr>
          <p:cNvCxnSpPr/>
          <p:nvPr/>
        </p:nvCxnSpPr>
        <p:spPr>
          <a:xfrm rot="5400000">
            <a:off x="7837809" y="1977635"/>
            <a:ext cx="464740" cy="432046"/>
          </a:xfrm>
          <a:prstGeom prst="bentConnector3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3B3CD804-AE74-B245-9816-9C77F7AB0B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deep should the tree be? </a:t>
            </a:r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5AFD9C6C-C1B8-5A44-A0ED-D0D2A5764997}"/>
              </a:ext>
            </a:extLst>
          </p:cNvPr>
          <p:cNvCxnSpPr>
            <a:cxnSpLocks/>
          </p:cNvCxnSpPr>
          <p:nvPr/>
        </p:nvCxnSpPr>
        <p:spPr>
          <a:xfrm>
            <a:off x="868981" y="4424107"/>
            <a:ext cx="2988000" cy="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8BCF7796-4D15-B441-8733-6037BDFA339F}"/>
              </a:ext>
            </a:extLst>
          </p:cNvPr>
          <p:cNvCxnSpPr/>
          <p:nvPr/>
        </p:nvCxnSpPr>
        <p:spPr>
          <a:xfrm flipV="1">
            <a:off x="877398" y="1440000"/>
            <a:ext cx="0" cy="298800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92" name="TextBox 91">
                <a:extLst>
                  <a:ext uri="{FF2B5EF4-FFF2-40B4-BE49-F238E27FC236}">
                    <a16:creationId xmlns:a16="http://schemas.microsoft.com/office/drawing/2014/main" id="{A899692C-1383-F24A-851D-C982F5395249}"/>
                  </a:ext>
                </a:extLst>
              </p:cNvPr>
              <p:cNvSpPr txBox="1"/>
              <p:nvPr/>
            </p:nvSpPr>
            <p:spPr>
              <a:xfrm rot="16200000">
                <a:off x="538228" y="1376056"/>
                <a:ext cx="389787" cy="18466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sz="1200" b="0" i="1" smtClean="0">
                          <a:latin typeface="Cambria Math" panose="02040503050406030204" pitchFamily="18" charset="0"/>
                        </a:rPr>
                        <m:t>𝑡𝑒𝑚𝑝</m:t>
                      </m:r>
                    </m:oMath>
                  </m:oMathPara>
                </a14:m>
                <a:endParaRPr lang="de-DE" sz="1200" b="0" dirty="0"/>
              </a:p>
            </p:txBody>
          </p:sp>
        </mc:Choice>
        <mc:Fallback xmlns="">
          <p:sp>
            <p:nvSpPr>
              <p:cNvPr id="92" name="TextBox 91">
                <a:extLst>
                  <a:ext uri="{FF2B5EF4-FFF2-40B4-BE49-F238E27FC236}">
                    <a16:creationId xmlns:a16="http://schemas.microsoft.com/office/drawing/2014/main" id="{A899692C-1383-F24A-851D-C982F539524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6200000">
                <a:off x="538228" y="1376056"/>
                <a:ext cx="389787" cy="184666"/>
              </a:xfrm>
              <a:prstGeom prst="rect">
                <a:avLst/>
              </a:prstGeom>
              <a:blipFill>
                <a:blip r:embed="rId3"/>
                <a:stretch>
                  <a:fillRect t="-9375" r="-25000" b="-93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3" name="TextBox 92">
                <a:extLst>
                  <a:ext uri="{FF2B5EF4-FFF2-40B4-BE49-F238E27FC236}">
                    <a16:creationId xmlns:a16="http://schemas.microsoft.com/office/drawing/2014/main" id="{F3B4D0CE-8314-D148-A638-54927EF3E235}"/>
                  </a:ext>
                </a:extLst>
              </p:cNvPr>
              <p:cNvSpPr txBox="1"/>
              <p:nvPr/>
            </p:nvSpPr>
            <p:spPr>
              <a:xfrm>
                <a:off x="3633615" y="4479615"/>
                <a:ext cx="379976" cy="18466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sz="1200" b="0" i="1" smtClean="0">
                          <a:latin typeface="Cambria Math" panose="02040503050406030204" pitchFamily="18" charset="0"/>
                        </a:rPr>
                        <m:t>𝑤𝑖𝑛𝑑</m:t>
                      </m:r>
                    </m:oMath>
                  </m:oMathPara>
                </a14:m>
                <a:endParaRPr lang="de-DE" sz="1200" b="0" dirty="0"/>
              </a:p>
            </p:txBody>
          </p:sp>
        </mc:Choice>
        <mc:Fallback xmlns="">
          <p:sp>
            <p:nvSpPr>
              <p:cNvPr id="93" name="TextBox 92">
                <a:extLst>
                  <a:ext uri="{FF2B5EF4-FFF2-40B4-BE49-F238E27FC236}">
                    <a16:creationId xmlns:a16="http://schemas.microsoft.com/office/drawing/2014/main" id="{F3B4D0CE-8314-D148-A638-54927EF3E23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33615" y="4479615"/>
                <a:ext cx="379976" cy="184666"/>
              </a:xfrm>
              <a:prstGeom prst="rect">
                <a:avLst/>
              </a:prstGeom>
              <a:blipFill>
                <a:blip r:embed="rId4"/>
                <a:stretch>
                  <a:fillRect l="-6452" r="-6452" b="-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4" name="Plus 36">
            <a:extLst>
              <a:ext uri="{FF2B5EF4-FFF2-40B4-BE49-F238E27FC236}">
                <a16:creationId xmlns:a16="http://schemas.microsoft.com/office/drawing/2014/main" id="{D918FD45-414F-D84B-AF58-3D28F55B9697}"/>
              </a:ext>
            </a:extLst>
          </p:cNvPr>
          <p:cNvSpPr/>
          <p:nvPr/>
        </p:nvSpPr>
        <p:spPr>
          <a:xfrm>
            <a:off x="1756989" y="1491330"/>
            <a:ext cx="108000" cy="108000"/>
          </a:xfrm>
          <a:prstGeom prst="mathPlus">
            <a:avLst>
              <a:gd name="adj1" fmla="val 1530"/>
            </a:avLst>
          </a:prstGeom>
          <a:solidFill>
            <a:srgbClr val="C00000"/>
          </a:solidFill>
          <a:ln w="317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5" name="Oval 94">
            <a:extLst>
              <a:ext uri="{FF2B5EF4-FFF2-40B4-BE49-F238E27FC236}">
                <a16:creationId xmlns:a16="http://schemas.microsoft.com/office/drawing/2014/main" id="{2D8E4A85-4589-4041-93CA-87C6D9AD802B}"/>
              </a:ext>
            </a:extLst>
          </p:cNvPr>
          <p:cNvSpPr/>
          <p:nvPr/>
        </p:nvSpPr>
        <p:spPr>
          <a:xfrm>
            <a:off x="1220182" y="2472876"/>
            <a:ext cx="72000" cy="72000"/>
          </a:xfrm>
          <a:prstGeom prst="ellipse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6" name="Oval 95">
            <a:extLst>
              <a:ext uri="{FF2B5EF4-FFF2-40B4-BE49-F238E27FC236}">
                <a16:creationId xmlns:a16="http://schemas.microsoft.com/office/drawing/2014/main" id="{CB826D35-6672-114F-8508-1678D096A57A}"/>
              </a:ext>
            </a:extLst>
          </p:cNvPr>
          <p:cNvSpPr/>
          <p:nvPr/>
        </p:nvSpPr>
        <p:spPr>
          <a:xfrm>
            <a:off x="1319102" y="2930075"/>
            <a:ext cx="72000" cy="72000"/>
          </a:xfrm>
          <a:prstGeom prst="ellipse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7" name="Oval 96">
            <a:extLst>
              <a:ext uri="{FF2B5EF4-FFF2-40B4-BE49-F238E27FC236}">
                <a16:creationId xmlns:a16="http://schemas.microsoft.com/office/drawing/2014/main" id="{3AF411DB-FD94-0745-9C5B-314D361F88B0}"/>
              </a:ext>
            </a:extLst>
          </p:cNvPr>
          <p:cNvSpPr/>
          <p:nvPr/>
        </p:nvSpPr>
        <p:spPr>
          <a:xfrm>
            <a:off x="1136212" y="3494489"/>
            <a:ext cx="72000" cy="72000"/>
          </a:xfrm>
          <a:prstGeom prst="ellipse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8" name="Oval 97">
            <a:extLst>
              <a:ext uri="{FF2B5EF4-FFF2-40B4-BE49-F238E27FC236}">
                <a16:creationId xmlns:a16="http://schemas.microsoft.com/office/drawing/2014/main" id="{2E13C593-B1FE-3A47-B09D-A354603A489A}"/>
              </a:ext>
            </a:extLst>
          </p:cNvPr>
          <p:cNvSpPr/>
          <p:nvPr/>
        </p:nvSpPr>
        <p:spPr>
          <a:xfrm>
            <a:off x="1255094" y="3904879"/>
            <a:ext cx="72000" cy="72000"/>
          </a:xfrm>
          <a:prstGeom prst="ellipse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9" name="Oval 98">
            <a:extLst>
              <a:ext uri="{FF2B5EF4-FFF2-40B4-BE49-F238E27FC236}">
                <a16:creationId xmlns:a16="http://schemas.microsoft.com/office/drawing/2014/main" id="{2E0FC7A5-ABDD-234C-97FC-74729C44C774}"/>
              </a:ext>
            </a:extLst>
          </p:cNvPr>
          <p:cNvSpPr/>
          <p:nvPr/>
        </p:nvSpPr>
        <p:spPr>
          <a:xfrm>
            <a:off x="1918174" y="2798944"/>
            <a:ext cx="72000" cy="72000"/>
          </a:xfrm>
          <a:prstGeom prst="ellipse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0" name="Oval 99">
            <a:extLst>
              <a:ext uri="{FF2B5EF4-FFF2-40B4-BE49-F238E27FC236}">
                <a16:creationId xmlns:a16="http://schemas.microsoft.com/office/drawing/2014/main" id="{9E570967-94BE-4C4E-9DF9-093B3487FEDE}"/>
              </a:ext>
            </a:extLst>
          </p:cNvPr>
          <p:cNvSpPr/>
          <p:nvPr/>
        </p:nvSpPr>
        <p:spPr>
          <a:xfrm>
            <a:off x="1594382" y="3362500"/>
            <a:ext cx="72000" cy="72000"/>
          </a:xfrm>
          <a:prstGeom prst="ellipse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Oval 100">
            <a:extLst>
              <a:ext uri="{FF2B5EF4-FFF2-40B4-BE49-F238E27FC236}">
                <a16:creationId xmlns:a16="http://schemas.microsoft.com/office/drawing/2014/main" id="{085030D6-016B-8F46-AEC7-EA64B0A1639E}"/>
              </a:ext>
            </a:extLst>
          </p:cNvPr>
          <p:cNvSpPr/>
          <p:nvPr/>
        </p:nvSpPr>
        <p:spPr>
          <a:xfrm>
            <a:off x="1790978" y="3833400"/>
            <a:ext cx="72000" cy="72000"/>
          </a:xfrm>
          <a:prstGeom prst="ellipse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Oval 101">
            <a:extLst>
              <a:ext uri="{FF2B5EF4-FFF2-40B4-BE49-F238E27FC236}">
                <a16:creationId xmlns:a16="http://schemas.microsoft.com/office/drawing/2014/main" id="{0C443B60-D1EA-024A-BC20-B111551940A7}"/>
              </a:ext>
            </a:extLst>
          </p:cNvPr>
          <p:cNvSpPr/>
          <p:nvPr/>
        </p:nvSpPr>
        <p:spPr>
          <a:xfrm>
            <a:off x="2012270" y="3332298"/>
            <a:ext cx="72000" cy="72000"/>
          </a:xfrm>
          <a:prstGeom prst="ellipse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" name="Oval 102">
            <a:extLst>
              <a:ext uri="{FF2B5EF4-FFF2-40B4-BE49-F238E27FC236}">
                <a16:creationId xmlns:a16="http://schemas.microsoft.com/office/drawing/2014/main" id="{ABC64FC7-CAB4-FA49-A50B-E2EA7C61461E}"/>
              </a:ext>
            </a:extLst>
          </p:cNvPr>
          <p:cNvSpPr/>
          <p:nvPr/>
        </p:nvSpPr>
        <p:spPr>
          <a:xfrm>
            <a:off x="1530374" y="4222977"/>
            <a:ext cx="72000" cy="72000"/>
          </a:xfrm>
          <a:prstGeom prst="ellipse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4" name="Oval 103">
            <a:extLst>
              <a:ext uri="{FF2B5EF4-FFF2-40B4-BE49-F238E27FC236}">
                <a16:creationId xmlns:a16="http://schemas.microsoft.com/office/drawing/2014/main" id="{7A448810-FD42-CB46-9C4A-8433A3F930A9}"/>
              </a:ext>
            </a:extLst>
          </p:cNvPr>
          <p:cNvSpPr/>
          <p:nvPr/>
        </p:nvSpPr>
        <p:spPr>
          <a:xfrm>
            <a:off x="3195341" y="2343472"/>
            <a:ext cx="72000" cy="72000"/>
          </a:xfrm>
          <a:prstGeom prst="ellipse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Oval 104">
            <a:extLst>
              <a:ext uri="{FF2B5EF4-FFF2-40B4-BE49-F238E27FC236}">
                <a16:creationId xmlns:a16="http://schemas.microsoft.com/office/drawing/2014/main" id="{9F5B5672-82E8-1A4F-BD14-6315ED6815F7}"/>
              </a:ext>
            </a:extLst>
          </p:cNvPr>
          <p:cNvSpPr/>
          <p:nvPr/>
        </p:nvSpPr>
        <p:spPr>
          <a:xfrm>
            <a:off x="2186278" y="3765803"/>
            <a:ext cx="72000" cy="72000"/>
          </a:xfrm>
          <a:prstGeom prst="ellipse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6" name="Oval 105">
            <a:extLst>
              <a:ext uri="{FF2B5EF4-FFF2-40B4-BE49-F238E27FC236}">
                <a16:creationId xmlns:a16="http://schemas.microsoft.com/office/drawing/2014/main" id="{819C5364-7778-9E42-91A1-73FA7531F66F}"/>
              </a:ext>
            </a:extLst>
          </p:cNvPr>
          <p:cNvSpPr/>
          <p:nvPr/>
        </p:nvSpPr>
        <p:spPr>
          <a:xfrm>
            <a:off x="2122170" y="4150977"/>
            <a:ext cx="72000" cy="72000"/>
          </a:xfrm>
          <a:prstGeom prst="ellipse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7" name="Oval 106">
            <a:extLst>
              <a:ext uri="{FF2B5EF4-FFF2-40B4-BE49-F238E27FC236}">
                <a16:creationId xmlns:a16="http://schemas.microsoft.com/office/drawing/2014/main" id="{58E5852B-80D7-E140-88C3-95DA302B3368}"/>
              </a:ext>
            </a:extLst>
          </p:cNvPr>
          <p:cNvSpPr/>
          <p:nvPr/>
        </p:nvSpPr>
        <p:spPr>
          <a:xfrm>
            <a:off x="2660350" y="3911232"/>
            <a:ext cx="72000" cy="72000"/>
          </a:xfrm>
          <a:prstGeom prst="ellipse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8" name="Oval 107">
            <a:extLst>
              <a:ext uri="{FF2B5EF4-FFF2-40B4-BE49-F238E27FC236}">
                <a16:creationId xmlns:a16="http://schemas.microsoft.com/office/drawing/2014/main" id="{5F1FBDF3-8CE6-1549-9E41-C5FBE491DFEC}"/>
              </a:ext>
            </a:extLst>
          </p:cNvPr>
          <p:cNvSpPr/>
          <p:nvPr/>
        </p:nvSpPr>
        <p:spPr>
          <a:xfrm>
            <a:off x="2424458" y="4215542"/>
            <a:ext cx="72000" cy="72000"/>
          </a:xfrm>
          <a:prstGeom prst="ellipse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9" name="Plus 36">
            <a:extLst>
              <a:ext uri="{FF2B5EF4-FFF2-40B4-BE49-F238E27FC236}">
                <a16:creationId xmlns:a16="http://schemas.microsoft.com/office/drawing/2014/main" id="{A142D9A3-5AF1-7246-BE8D-78AA7D798BC2}"/>
              </a:ext>
            </a:extLst>
          </p:cNvPr>
          <p:cNvSpPr/>
          <p:nvPr/>
        </p:nvSpPr>
        <p:spPr>
          <a:xfrm>
            <a:off x="3308414" y="2622139"/>
            <a:ext cx="108000" cy="108000"/>
          </a:xfrm>
          <a:prstGeom prst="mathPlus">
            <a:avLst>
              <a:gd name="adj1" fmla="val 1530"/>
            </a:avLst>
          </a:prstGeom>
          <a:solidFill>
            <a:srgbClr val="C00000"/>
          </a:solidFill>
          <a:ln w="317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0" name="Plus 36">
            <a:extLst>
              <a:ext uri="{FF2B5EF4-FFF2-40B4-BE49-F238E27FC236}">
                <a16:creationId xmlns:a16="http://schemas.microsoft.com/office/drawing/2014/main" id="{266D53A9-324C-6846-830B-711054323D8B}"/>
              </a:ext>
            </a:extLst>
          </p:cNvPr>
          <p:cNvSpPr/>
          <p:nvPr/>
        </p:nvSpPr>
        <p:spPr>
          <a:xfrm>
            <a:off x="2460458" y="1662582"/>
            <a:ext cx="108000" cy="108000"/>
          </a:xfrm>
          <a:prstGeom prst="mathPlus">
            <a:avLst>
              <a:gd name="adj1" fmla="val 1530"/>
            </a:avLst>
          </a:prstGeom>
          <a:solidFill>
            <a:srgbClr val="C00000"/>
          </a:solidFill>
          <a:ln w="317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1" name="Plus 36">
            <a:extLst>
              <a:ext uri="{FF2B5EF4-FFF2-40B4-BE49-F238E27FC236}">
                <a16:creationId xmlns:a16="http://schemas.microsoft.com/office/drawing/2014/main" id="{A838C75B-FF0A-A14F-B9E4-C39E00D02BE1}"/>
              </a:ext>
            </a:extLst>
          </p:cNvPr>
          <p:cNvSpPr/>
          <p:nvPr/>
        </p:nvSpPr>
        <p:spPr>
          <a:xfrm>
            <a:off x="2830689" y="2200078"/>
            <a:ext cx="108000" cy="108000"/>
          </a:xfrm>
          <a:prstGeom prst="mathPlus">
            <a:avLst>
              <a:gd name="adj1" fmla="val 1530"/>
            </a:avLst>
          </a:prstGeom>
          <a:solidFill>
            <a:srgbClr val="C00000"/>
          </a:solidFill>
          <a:ln w="317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2" name="Plus 36">
            <a:extLst>
              <a:ext uri="{FF2B5EF4-FFF2-40B4-BE49-F238E27FC236}">
                <a16:creationId xmlns:a16="http://schemas.microsoft.com/office/drawing/2014/main" id="{B5EAD72B-304A-A544-8DA1-191B754B05B6}"/>
              </a:ext>
            </a:extLst>
          </p:cNvPr>
          <p:cNvSpPr/>
          <p:nvPr/>
        </p:nvSpPr>
        <p:spPr>
          <a:xfrm>
            <a:off x="2412919" y="2471485"/>
            <a:ext cx="108000" cy="108000"/>
          </a:xfrm>
          <a:prstGeom prst="mathPlus">
            <a:avLst>
              <a:gd name="adj1" fmla="val 1530"/>
            </a:avLst>
          </a:prstGeom>
          <a:solidFill>
            <a:srgbClr val="C00000"/>
          </a:solidFill>
          <a:ln w="317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3" name="Plus 36">
            <a:extLst>
              <a:ext uri="{FF2B5EF4-FFF2-40B4-BE49-F238E27FC236}">
                <a16:creationId xmlns:a16="http://schemas.microsoft.com/office/drawing/2014/main" id="{C8AFA42C-3F8C-1749-9759-94535BB95B0F}"/>
              </a:ext>
            </a:extLst>
          </p:cNvPr>
          <p:cNvSpPr/>
          <p:nvPr/>
        </p:nvSpPr>
        <p:spPr>
          <a:xfrm>
            <a:off x="2606350" y="2584287"/>
            <a:ext cx="108000" cy="108000"/>
          </a:xfrm>
          <a:prstGeom prst="mathPlus">
            <a:avLst>
              <a:gd name="adj1" fmla="val 1530"/>
            </a:avLst>
          </a:prstGeom>
          <a:solidFill>
            <a:srgbClr val="C00000"/>
          </a:solidFill>
          <a:ln w="317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5" name="Plus 36">
            <a:extLst>
              <a:ext uri="{FF2B5EF4-FFF2-40B4-BE49-F238E27FC236}">
                <a16:creationId xmlns:a16="http://schemas.microsoft.com/office/drawing/2014/main" id="{34ED3F7A-45EC-6444-AB0E-47D5658D7216}"/>
              </a:ext>
            </a:extLst>
          </p:cNvPr>
          <p:cNvSpPr/>
          <p:nvPr/>
        </p:nvSpPr>
        <p:spPr>
          <a:xfrm>
            <a:off x="2724037" y="2972651"/>
            <a:ext cx="108000" cy="108000"/>
          </a:xfrm>
          <a:prstGeom prst="mathPlus">
            <a:avLst>
              <a:gd name="adj1" fmla="val 1530"/>
            </a:avLst>
          </a:prstGeom>
          <a:solidFill>
            <a:srgbClr val="C00000"/>
          </a:solidFill>
          <a:ln w="317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6" name="Plus 36">
            <a:extLst>
              <a:ext uri="{FF2B5EF4-FFF2-40B4-BE49-F238E27FC236}">
                <a16:creationId xmlns:a16="http://schemas.microsoft.com/office/drawing/2014/main" id="{A2FCA00E-C4F0-8146-AC78-6FC5D38C1C32}"/>
              </a:ext>
            </a:extLst>
          </p:cNvPr>
          <p:cNvSpPr/>
          <p:nvPr/>
        </p:nvSpPr>
        <p:spPr>
          <a:xfrm>
            <a:off x="3308414" y="2993797"/>
            <a:ext cx="108000" cy="108000"/>
          </a:xfrm>
          <a:prstGeom prst="mathPlus">
            <a:avLst>
              <a:gd name="adj1" fmla="val 1530"/>
            </a:avLst>
          </a:prstGeom>
          <a:solidFill>
            <a:srgbClr val="C00000"/>
          </a:solidFill>
          <a:ln w="317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7" name="Plus 36">
            <a:extLst>
              <a:ext uri="{FF2B5EF4-FFF2-40B4-BE49-F238E27FC236}">
                <a16:creationId xmlns:a16="http://schemas.microsoft.com/office/drawing/2014/main" id="{E8983394-AA66-214A-94E5-557E2E909913}"/>
              </a:ext>
            </a:extLst>
          </p:cNvPr>
          <p:cNvSpPr/>
          <p:nvPr/>
        </p:nvSpPr>
        <p:spPr>
          <a:xfrm>
            <a:off x="3473787" y="3839232"/>
            <a:ext cx="108000" cy="108000"/>
          </a:xfrm>
          <a:prstGeom prst="mathPlus">
            <a:avLst>
              <a:gd name="adj1" fmla="val 1530"/>
            </a:avLst>
          </a:prstGeom>
          <a:solidFill>
            <a:srgbClr val="C00000"/>
          </a:solidFill>
          <a:ln w="317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8" name="Plus 36">
            <a:extLst>
              <a:ext uri="{FF2B5EF4-FFF2-40B4-BE49-F238E27FC236}">
                <a16:creationId xmlns:a16="http://schemas.microsoft.com/office/drawing/2014/main" id="{A1298B39-D773-FF49-A8A7-8722FD1ACA9B}"/>
              </a:ext>
            </a:extLst>
          </p:cNvPr>
          <p:cNvSpPr/>
          <p:nvPr/>
        </p:nvSpPr>
        <p:spPr>
          <a:xfrm>
            <a:off x="3217140" y="4117343"/>
            <a:ext cx="108000" cy="108000"/>
          </a:xfrm>
          <a:prstGeom prst="mathPlus">
            <a:avLst>
              <a:gd name="adj1" fmla="val 1530"/>
            </a:avLst>
          </a:prstGeom>
          <a:solidFill>
            <a:srgbClr val="C00000"/>
          </a:solidFill>
          <a:ln w="317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9" name="Plus 36">
            <a:extLst>
              <a:ext uri="{FF2B5EF4-FFF2-40B4-BE49-F238E27FC236}">
                <a16:creationId xmlns:a16="http://schemas.microsoft.com/office/drawing/2014/main" id="{C07E285E-D65E-FC4B-84C2-8BE7BFBC8411}"/>
              </a:ext>
            </a:extLst>
          </p:cNvPr>
          <p:cNvSpPr/>
          <p:nvPr/>
        </p:nvSpPr>
        <p:spPr>
          <a:xfrm>
            <a:off x="2696350" y="3518718"/>
            <a:ext cx="108000" cy="108000"/>
          </a:xfrm>
          <a:prstGeom prst="mathPlus">
            <a:avLst>
              <a:gd name="adj1" fmla="val 1530"/>
            </a:avLst>
          </a:prstGeom>
          <a:solidFill>
            <a:srgbClr val="C00000"/>
          </a:solidFill>
          <a:ln w="317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0" name="Plus 36">
            <a:extLst>
              <a:ext uri="{FF2B5EF4-FFF2-40B4-BE49-F238E27FC236}">
                <a16:creationId xmlns:a16="http://schemas.microsoft.com/office/drawing/2014/main" id="{C3A9880C-855C-8446-B839-13994DA2760D}"/>
              </a:ext>
            </a:extLst>
          </p:cNvPr>
          <p:cNvSpPr/>
          <p:nvPr/>
        </p:nvSpPr>
        <p:spPr>
          <a:xfrm>
            <a:off x="3581278" y="3588243"/>
            <a:ext cx="108000" cy="108000"/>
          </a:xfrm>
          <a:prstGeom prst="mathPlus">
            <a:avLst>
              <a:gd name="adj1" fmla="val 1530"/>
            </a:avLst>
          </a:prstGeom>
          <a:solidFill>
            <a:srgbClr val="C00000"/>
          </a:solidFill>
          <a:ln w="317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1" name="Plus 36">
            <a:extLst>
              <a:ext uri="{FF2B5EF4-FFF2-40B4-BE49-F238E27FC236}">
                <a16:creationId xmlns:a16="http://schemas.microsoft.com/office/drawing/2014/main" id="{8FD5FFC8-C094-BE41-B7F1-28401D00336D}"/>
              </a:ext>
            </a:extLst>
          </p:cNvPr>
          <p:cNvSpPr/>
          <p:nvPr/>
        </p:nvSpPr>
        <p:spPr>
          <a:xfrm>
            <a:off x="2042478" y="1731304"/>
            <a:ext cx="108000" cy="108000"/>
          </a:xfrm>
          <a:prstGeom prst="mathPlus">
            <a:avLst>
              <a:gd name="adj1" fmla="val 1530"/>
            </a:avLst>
          </a:prstGeom>
          <a:solidFill>
            <a:srgbClr val="C00000"/>
          </a:solidFill>
          <a:ln w="317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2" name="Plus 36">
            <a:extLst>
              <a:ext uri="{FF2B5EF4-FFF2-40B4-BE49-F238E27FC236}">
                <a16:creationId xmlns:a16="http://schemas.microsoft.com/office/drawing/2014/main" id="{2E60C396-0F63-FD41-8F97-A970A01D5A33}"/>
              </a:ext>
            </a:extLst>
          </p:cNvPr>
          <p:cNvSpPr/>
          <p:nvPr/>
        </p:nvSpPr>
        <p:spPr>
          <a:xfrm>
            <a:off x="1692718" y="1940969"/>
            <a:ext cx="108000" cy="108000"/>
          </a:xfrm>
          <a:prstGeom prst="mathPlus">
            <a:avLst>
              <a:gd name="adj1" fmla="val 1530"/>
            </a:avLst>
          </a:prstGeom>
          <a:solidFill>
            <a:srgbClr val="C00000"/>
          </a:solidFill>
          <a:ln w="317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3" name="Plus 36">
            <a:extLst>
              <a:ext uri="{FF2B5EF4-FFF2-40B4-BE49-F238E27FC236}">
                <a16:creationId xmlns:a16="http://schemas.microsoft.com/office/drawing/2014/main" id="{30083DB1-69FC-1A4C-B24D-8F0300947124}"/>
              </a:ext>
            </a:extLst>
          </p:cNvPr>
          <p:cNvSpPr/>
          <p:nvPr/>
        </p:nvSpPr>
        <p:spPr>
          <a:xfrm>
            <a:off x="2606242" y="1902070"/>
            <a:ext cx="108000" cy="108000"/>
          </a:xfrm>
          <a:prstGeom prst="mathPlus">
            <a:avLst>
              <a:gd name="adj1" fmla="val 1530"/>
            </a:avLst>
          </a:prstGeom>
          <a:solidFill>
            <a:srgbClr val="C00000"/>
          </a:solidFill>
          <a:ln w="317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4" name="Plus 36">
            <a:extLst>
              <a:ext uri="{FF2B5EF4-FFF2-40B4-BE49-F238E27FC236}">
                <a16:creationId xmlns:a16="http://schemas.microsoft.com/office/drawing/2014/main" id="{9CF10585-088A-A14D-8155-EA354A8DD7F4}"/>
              </a:ext>
            </a:extLst>
          </p:cNvPr>
          <p:cNvSpPr/>
          <p:nvPr/>
        </p:nvSpPr>
        <p:spPr>
          <a:xfrm>
            <a:off x="2130871" y="2132456"/>
            <a:ext cx="108000" cy="108000"/>
          </a:xfrm>
          <a:prstGeom prst="mathPlus">
            <a:avLst>
              <a:gd name="adj1" fmla="val 1530"/>
            </a:avLst>
          </a:prstGeom>
          <a:solidFill>
            <a:srgbClr val="C00000"/>
          </a:solidFill>
          <a:ln w="317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5" name="Plus 36">
            <a:extLst>
              <a:ext uri="{FF2B5EF4-FFF2-40B4-BE49-F238E27FC236}">
                <a16:creationId xmlns:a16="http://schemas.microsoft.com/office/drawing/2014/main" id="{336AFE8D-4933-CF45-AF24-2CF0C3E1B095}"/>
              </a:ext>
            </a:extLst>
          </p:cNvPr>
          <p:cNvSpPr/>
          <p:nvPr/>
        </p:nvSpPr>
        <p:spPr>
          <a:xfrm>
            <a:off x="3245123" y="1940969"/>
            <a:ext cx="108000" cy="108000"/>
          </a:xfrm>
          <a:prstGeom prst="mathPlus">
            <a:avLst>
              <a:gd name="adj1" fmla="val 1530"/>
            </a:avLst>
          </a:prstGeom>
          <a:solidFill>
            <a:srgbClr val="C00000"/>
          </a:solidFill>
          <a:ln w="317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30" name="Straight Connector 129">
            <a:extLst>
              <a:ext uri="{FF2B5EF4-FFF2-40B4-BE49-F238E27FC236}">
                <a16:creationId xmlns:a16="http://schemas.microsoft.com/office/drawing/2014/main" id="{8B0F1F32-7F88-F942-88A8-618CA9E99F9D}"/>
              </a:ext>
            </a:extLst>
          </p:cNvPr>
          <p:cNvCxnSpPr>
            <a:cxnSpLocks/>
          </p:cNvCxnSpPr>
          <p:nvPr/>
        </p:nvCxnSpPr>
        <p:spPr>
          <a:xfrm flipV="1">
            <a:off x="1080000" y="4369668"/>
            <a:ext cx="2212" cy="5972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3" name="Straight Connector 132">
            <a:extLst>
              <a:ext uri="{FF2B5EF4-FFF2-40B4-BE49-F238E27FC236}">
                <a16:creationId xmlns:a16="http://schemas.microsoft.com/office/drawing/2014/main" id="{817EAF44-E0BA-324F-8EB9-161D1476BB38}"/>
              </a:ext>
            </a:extLst>
          </p:cNvPr>
          <p:cNvCxnSpPr>
            <a:cxnSpLocks/>
          </p:cNvCxnSpPr>
          <p:nvPr/>
        </p:nvCxnSpPr>
        <p:spPr>
          <a:xfrm flipV="1">
            <a:off x="1487848" y="4369668"/>
            <a:ext cx="2212" cy="5972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4" name="Straight Connector 133">
            <a:extLst>
              <a:ext uri="{FF2B5EF4-FFF2-40B4-BE49-F238E27FC236}">
                <a16:creationId xmlns:a16="http://schemas.microsoft.com/office/drawing/2014/main" id="{0E9F9959-6A4D-CE40-8A9B-36349C7958D0}"/>
              </a:ext>
            </a:extLst>
          </p:cNvPr>
          <p:cNvCxnSpPr>
            <a:cxnSpLocks/>
          </p:cNvCxnSpPr>
          <p:nvPr/>
        </p:nvCxnSpPr>
        <p:spPr>
          <a:xfrm flipV="1">
            <a:off x="3527085" y="4369668"/>
            <a:ext cx="2212" cy="5972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5" name="Straight Connector 134">
            <a:extLst>
              <a:ext uri="{FF2B5EF4-FFF2-40B4-BE49-F238E27FC236}">
                <a16:creationId xmlns:a16="http://schemas.microsoft.com/office/drawing/2014/main" id="{F01D8564-1CD3-9843-9491-64A1613A99B3}"/>
              </a:ext>
            </a:extLst>
          </p:cNvPr>
          <p:cNvCxnSpPr>
            <a:cxnSpLocks/>
          </p:cNvCxnSpPr>
          <p:nvPr/>
        </p:nvCxnSpPr>
        <p:spPr>
          <a:xfrm flipV="1">
            <a:off x="2303544" y="4369668"/>
            <a:ext cx="2212" cy="5972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6" name="Straight Connector 135">
            <a:extLst>
              <a:ext uri="{FF2B5EF4-FFF2-40B4-BE49-F238E27FC236}">
                <a16:creationId xmlns:a16="http://schemas.microsoft.com/office/drawing/2014/main" id="{73D136F8-A7E6-9A4A-B79D-E225339A23D1}"/>
              </a:ext>
            </a:extLst>
          </p:cNvPr>
          <p:cNvCxnSpPr>
            <a:cxnSpLocks/>
          </p:cNvCxnSpPr>
          <p:nvPr/>
        </p:nvCxnSpPr>
        <p:spPr>
          <a:xfrm flipV="1">
            <a:off x="1895696" y="4369668"/>
            <a:ext cx="2212" cy="5972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7" name="Straight Connector 136">
            <a:extLst>
              <a:ext uri="{FF2B5EF4-FFF2-40B4-BE49-F238E27FC236}">
                <a16:creationId xmlns:a16="http://schemas.microsoft.com/office/drawing/2014/main" id="{FE1EB1BA-5E0B-F44D-8EF8-4138D51E3CF5}"/>
              </a:ext>
            </a:extLst>
          </p:cNvPr>
          <p:cNvCxnSpPr>
            <a:cxnSpLocks/>
          </p:cNvCxnSpPr>
          <p:nvPr/>
        </p:nvCxnSpPr>
        <p:spPr>
          <a:xfrm flipV="1">
            <a:off x="2711392" y="4369668"/>
            <a:ext cx="2212" cy="5972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8" name="Straight Connector 137">
            <a:extLst>
              <a:ext uri="{FF2B5EF4-FFF2-40B4-BE49-F238E27FC236}">
                <a16:creationId xmlns:a16="http://schemas.microsoft.com/office/drawing/2014/main" id="{0A6E294B-B57B-CC40-BCE0-7445162CA242}"/>
              </a:ext>
            </a:extLst>
          </p:cNvPr>
          <p:cNvCxnSpPr>
            <a:cxnSpLocks/>
          </p:cNvCxnSpPr>
          <p:nvPr/>
        </p:nvCxnSpPr>
        <p:spPr>
          <a:xfrm flipV="1">
            <a:off x="3119240" y="4369668"/>
            <a:ext cx="2212" cy="5972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9" name="Straight Connector 138">
            <a:extLst>
              <a:ext uri="{FF2B5EF4-FFF2-40B4-BE49-F238E27FC236}">
                <a16:creationId xmlns:a16="http://schemas.microsoft.com/office/drawing/2014/main" id="{DF26699F-AC53-B042-B68D-9337DFE228A9}"/>
              </a:ext>
            </a:extLst>
          </p:cNvPr>
          <p:cNvCxnSpPr>
            <a:cxnSpLocks/>
          </p:cNvCxnSpPr>
          <p:nvPr/>
        </p:nvCxnSpPr>
        <p:spPr>
          <a:xfrm flipV="1">
            <a:off x="882000" y="4193028"/>
            <a:ext cx="61200" cy="6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2" name="Straight Connector 141">
            <a:extLst>
              <a:ext uri="{FF2B5EF4-FFF2-40B4-BE49-F238E27FC236}">
                <a16:creationId xmlns:a16="http://schemas.microsoft.com/office/drawing/2014/main" id="{3AFFD99C-AD5F-5447-9597-9C7A473B94C6}"/>
              </a:ext>
            </a:extLst>
          </p:cNvPr>
          <p:cNvCxnSpPr>
            <a:cxnSpLocks/>
          </p:cNvCxnSpPr>
          <p:nvPr/>
        </p:nvCxnSpPr>
        <p:spPr>
          <a:xfrm flipV="1">
            <a:off x="882000" y="1836798"/>
            <a:ext cx="61200" cy="6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3" name="Straight Connector 142">
            <a:extLst>
              <a:ext uri="{FF2B5EF4-FFF2-40B4-BE49-F238E27FC236}">
                <a16:creationId xmlns:a16="http://schemas.microsoft.com/office/drawing/2014/main" id="{3417391A-157A-1246-862D-0C5F0E152A5B}"/>
              </a:ext>
            </a:extLst>
          </p:cNvPr>
          <p:cNvCxnSpPr>
            <a:cxnSpLocks/>
          </p:cNvCxnSpPr>
          <p:nvPr/>
        </p:nvCxnSpPr>
        <p:spPr>
          <a:xfrm flipV="1">
            <a:off x="882000" y="2308044"/>
            <a:ext cx="61200" cy="6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4" name="Straight Connector 143">
            <a:extLst>
              <a:ext uri="{FF2B5EF4-FFF2-40B4-BE49-F238E27FC236}">
                <a16:creationId xmlns:a16="http://schemas.microsoft.com/office/drawing/2014/main" id="{8E87B1B0-7D77-254E-A37E-1B588C79ADD8}"/>
              </a:ext>
            </a:extLst>
          </p:cNvPr>
          <p:cNvCxnSpPr>
            <a:cxnSpLocks/>
          </p:cNvCxnSpPr>
          <p:nvPr/>
        </p:nvCxnSpPr>
        <p:spPr>
          <a:xfrm flipV="1">
            <a:off x="882000" y="2779290"/>
            <a:ext cx="61200" cy="6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5" name="Straight Connector 144">
            <a:extLst>
              <a:ext uri="{FF2B5EF4-FFF2-40B4-BE49-F238E27FC236}">
                <a16:creationId xmlns:a16="http://schemas.microsoft.com/office/drawing/2014/main" id="{6DC65D12-F1B2-F940-A63D-C503A60DD383}"/>
              </a:ext>
            </a:extLst>
          </p:cNvPr>
          <p:cNvCxnSpPr>
            <a:cxnSpLocks/>
          </p:cNvCxnSpPr>
          <p:nvPr/>
        </p:nvCxnSpPr>
        <p:spPr>
          <a:xfrm flipV="1">
            <a:off x="882000" y="3250536"/>
            <a:ext cx="61200" cy="6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6" name="Straight Connector 145">
            <a:extLst>
              <a:ext uri="{FF2B5EF4-FFF2-40B4-BE49-F238E27FC236}">
                <a16:creationId xmlns:a16="http://schemas.microsoft.com/office/drawing/2014/main" id="{175722CB-5D6E-D44B-838F-84C08CD80CC1}"/>
              </a:ext>
            </a:extLst>
          </p:cNvPr>
          <p:cNvCxnSpPr>
            <a:cxnSpLocks/>
          </p:cNvCxnSpPr>
          <p:nvPr/>
        </p:nvCxnSpPr>
        <p:spPr>
          <a:xfrm flipV="1">
            <a:off x="882000" y="3721782"/>
            <a:ext cx="61200" cy="6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0" name="Straight Connector 149">
            <a:extLst>
              <a:ext uri="{FF2B5EF4-FFF2-40B4-BE49-F238E27FC236}">
                <a16:creationId xmlns:a16="http://schemas.microsoft.com/office/drawing/2014/main" id="{A840C807-1D4A-794C-B09B-7C300028C4F2}"/>
              </a:ext>
            </a:extLst>
          </p:cNvPr>
          <p:cNvCxnSpPr/>
          <p:nvPr/>
        </p:nvCxnSpPr>
        <p:spPr>
          <a:xfrm flipV="1">
            <a:off x="2303544" y="1440000"/>
            <a:ext cx="0" cy="292966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1" name="Plus 36">
            <a:extLst>
              <a:ext uri="{FF2B5EF4-FFF2-40B4-BE49-F238E27FC236}">
                <a16:creationId xmlns:a16="http://schemas.microsoft.com/office/drawing/2014/main" id="{11E55F20-DD46-6545-8508-D6E7A706E2B5}"/>
              </a:ext>
            </a:extLst>
          </p:cNvPr>
          <p:cNvSpPr/>
          <p:nvPr/>
        </p:nvSpPr>
        <p:spPr>
          <a:xfrm>
            <a:off x="1190769" y="1599330"/>
            <a:ext cx="108000" cy="108000"/>
          </a:xfrm>
          <a:prstGeom prst="mathPlus">
            <a:avLst>
              <a:gd name="adj1" fmla="val 1530"/>
            </a:avLst>
          </a:prstGeom>
          <a:solidFill>
            <a:srgbClr val="C00000"/>
          </a:solidFill>
          <a:ln w="317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2" name="Plus 36">
            <a:extLst>
              <a:ext uri="{FF2B5EF4-FFF2-40B4-BE49-F238E27FC236}">
                <a16:creationId xmlns:a16="http://schemas.microsoft.com/office/drawing/2014/main" id="{28589484-F4B5-EB41-BA38-F8E5F0D2349C}"/>
              </a:ext>
            </a:extLst>
          </p:cNvPr>
          <p:cNvSpPr/>
          <p:nvPr/>
        </p:nvSpPr>
        <p:spPr>
          <a:xfrm>
            <a:off x="1325514" y="2069501"/>
            <a:ext cx="108000" cy="108000"/>
          </a:xfrm>
          <a:prstGeom prst="mathPlus">
            <a:avLst>
              <a:gd name="adj1" fmla="val 1530"/>
            </a:avLst>
          </a:prstGeom>
          <a:solidFill>
            <a:srgbClr val="C00000"/>
          </a:solidFill>
          <a:ln w="317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53" name="Straight Connector 152">
            <a:extLst>
              <a:ext uri="{FF2B5EF4-FFF2-40B4-BE49-F238E27FC236}">
                <a16:creationId xmlns:a16="http://schemas.microsoft.com/office/drawing/2014/main" id="{B252BB24-14EE-3841-B62D-C5704A6D83B0}"/>
              </a:ext>
            </a:extLst>
          </p:cNvPr>
          <p:cNvCxnSpPr>
            <a:cxnSpLocks/>
          </p:cNvCxnSpPr>
          <p:nvPr/>
        </p:nvCxnSpPr>
        <p:spPr>
          <a:xfrm>
            <a:off x="912600" y="2308044"/>
            <a:ext cx="139094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6" name="Straight Connector 155">
            <a:extLst>
              <a:ext uri="{FF2B5EF4-FFF2-40B4-BE49-F238E27FC236}">
                <a16:creationId xmlns:a16="http://schemas.microsoft.com/office/drawing/2014/main" id="{0B1D316E-BA42-794E-837F-59CAFB9D0D5E}"/>
              </a:ext>
            </a:extLst>
          </p:cNvPr>
          <p:cNvCxnSpPr>
            <a:cxnSpLocks/>
          </p:cNvCxnSpPr>
          <p:nvPr/>
        </p:nvCxnSpPr>
        <p:spPr>
          <a:xfrm>
            <a:off x="2303544" y="3718806"/>
            <a:ext cx="1531723" cy="297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7" name="Straight Connector 156">
            <a:extLst>
              <a:ext uri="{FF2B5EF4-FFF2-40B4-BE49-F238E27FC236}">
                <a16:creationId xmlns:a16="http://schemas.microsoft.com/office/drawing/2014/main" id="{FF9BC4D8-996F-F64A-B5A0-68D92FD8F030}"/>
              </a:ext>
            </a:extLst>
          </p:cNvPr>
          <p:cNvCxnSpPr>
            <a:cxnSpLocks/>
          </p:cNvCxnSpPr>
          <p:nvPr/>
        </p:nvCxnSpPr>
        <p:spPr>
          <a:xfrm flipV="1">
            <a:off x="3123194" y="3718806"/>
            <a:ext cx="0" cy="68072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8" name="Plus 36">
            <a:extLst>
              <a:ext uri="{FF2B5EF4-FFF2-40B4-BE49-F238E27FC236}">
                <a16:creationId xmlns:a16="http://schemas.microsoft.com/office/drawing/2014/main" id="{6653F592-FF7D-F147-8C9A-D98D1BAB9A0E}"/>
              </a:ext>
            </a:extLst>
          </p:cNvPr>
          <p:cNvSpPr/>
          <p:nvPr/>
        </p:nvSpPr>
        <p:spPr>
          <a:xfrm>
            <a:off x="3200398" y="3276438"/>
            <a:ext cx="108000" cy="108000"/>
          </a:xfrm>
          <a:prstGeom prst="mathPlus">
            <a:avLst>
              <a:gd name="adj1" fmla="val 1530"/>
            </a:avLst>
          </a:prstGeom>
          <a:solidFill>
            <a:srgbClr val="C00000"/>
          </a:solidFill>
          <a:ln w="317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9" name="Plus 36">
            <a:extLst>
              <a:ext uri="{FF2B5EF4-FFF2-40B4-BE49-F238E27FC236}">
                <a16:creationId xmlns:a16="http://schemas.microsoft.com/office/drawing/2014/main" id="{6CEF475B-B1EF-734C-B6EA-8CDF44474884}"/>
              </a:ext>
            </a:extLst>
          </p:cNvPr>
          <p:cNvSpPr/>
          <p:nvPr/>
        </p:nvSpPr>
        <p:spPr>
          <a:xfrm>
            <a:off x="1399781" y="1756841"/>
            <a:ext cx="129600" cy="129600"/>
          </a:xfrm>
          <a:prstGeom prst="mathPlus">
            <a:avLst>
              <a:gd name="adj1" fmla="val 24934"/>
            </a:avLst>
          </a:prstGeom>
          <a:solidFill>
            <a:schemeClr val="bg1"/>
          </a:solidFill>
          <a:ln w="952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0" name="Plus 36">
            <a:extLst>
              <a:ext uri="{FF2B5EF4-FFF2-40B4-BE49-F238E27FC236}">
                <a16:creationId xmlns:a16="http://schemas.microsoft.com/office/drawing/2014/main" id="{F17EF380-3AFC-C84C-B657-47791217B637}"/>
              </a:ext>
            </a:extLst>
          </p:cNvPr>
          <p:cNvSpPr/>
          <p:nvPr/>
        </p:nvSpPr>
        <p:spPr>
          <a:xfrm>
            <a:off x="3337271" y="2380313"/>
            <a:ext cx="129600" cy="129600"/>
          </a:xfrm>
          <a:prstGeom prst="mathPlus">
            <a:avLst>
              <a:gd name="adj1" fmla="val 24934"/>
            </a:avLst>
          </a:prstGeom>
          <a:solidFill>
            <a:schemeClr val="bg1"/>
          </a:solidFill>
          <a:ln w="952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1" name="Plus 36">
            <a:extLst>
              <a:ext uri="{FF2B5EF4-FFF2-40B4-BE49-F238E27FC236}">
                <a16:creationId xmlns:a16="http://schemas.microsoft.com/office/drawing/2014/main" id="{D6F80A01-88B8-124E-A7CD-058B6D730F1D}"/>
              </a:ext>
            </a:extLst>
          </p:cNvPr>
          <p:cNvSpPr/>
          <p:nvPr/>
        </p:nvSpPr>
        <p:spPr>
          <a:xfrm>
            <a:off x="2676681" y="2380413"/>
            <a:ext cx="129600" cy="129600"/>
          </a:xfrm>
          <a:prstGeom prst="mathPlus">
            <a:avLst>
              <a:gd name="adj1" fmla="val 24934"/>
            </a:avLst>
          </a:prstGeom>
          <a:solidFill>
            <a:schemeClr val="bg1"/>
          </a:solidFill>
          <a:ln w="952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2" name="Plus 36">
            <a:extLst>
              <a:ext uri="{FF2B5EF4-FFF2-40B4-BE49-F238E27FC236}">
                <a16:creationId xmlns:a16="http://schemas.microsoft.com/office/drawing/2014/main" id="{537967F6-3C76-1C46-9784-29082684F145}"/>
              </a:ext>
            </a:extLst>
          </p:cNvPr>
          <p:cNvSpPr/>
          <p:nvPr/>
        </p:nvSpPr>
        <p:spPr>
          <a:xfrm>
            <a:off x="2484651" y="2089109"/>
            <a:ext cx="129600" cy="129600"/>
          </a:xfrm>
          <a:prstGeom prst="mathPlus">
            <a:avLst>
              <a:gd name="adj1" fmla="val 24934"/>
            </a:avLst>
          </a:prstGeom>
          <a:solidFill>
            <a:schemeClr val="bg1"/>
          </a:solidFill>
          <a:ln w="952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3" name="Plus 36">
            <a:extLst>
              <a:ext uri="{FF2B5EF4-FFF2-40B4-BE49-F238E27FC236}">
                <a16:creationId xmlns:a16="http://schemas.microsoft.com/office/drawing/2014/main" id="{F637F905-96CC-744F-8B47-867304B9D63F}"/>
              </a:ext>
            </a:extLst>
          </p:cNvPr>
          <p:cNvSpPr/>
          <p:nvPr/>
        </p:nvSpPr>
        <p:spPr>
          <a:xfrm>
            <a:off x="2513659" y="2861349"/>
            <a:ext cx="129600" cy="129600"/>
          </a:xfrm>
          <a:prstGeom prst="mathPlus">
            <a:avLst>
              <a:gd name="adj1" fmla="val 24934"/>
            </a:avLst>
          </a:prstGeom>
          <a:solidFill>
            <a:schemeClr val="bg1"/>
          </a:solidFill>
          <a:ln w="952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4" name="Plus 36">
            <a:extLst>
              <a:ext uri="{FF2B5EF4-FFF2-40B4-BE49-F238E27FC236}">
                <a16:creationId xmlns:a16="http://schemas.microsoft.com/office/drawing/2014/main" id="{F8EF7CA7-6024-3541-A629-3FCD451BBB69}"/>
              </a:ext>
            </a:extLst>
          </p:cNvPr>
          <p:cNvSpPr/>
          <p:nvPr/>
        </p:nvSpPr>
        <p:spPr>
          <a:xfrm>
            <a:off x="2827166" y="1629704"/>
            <a:ext cx="129600" cy="129600"/>
          </a:xfrm>
          <a:prstGeom prst="mathPlus">
            <a:avLst>
              <a:gd name="adj1" fmla="val 24934"/>
            </a:avLst>
          </a:prstGeom>
          <a:solidFill>
            <a:schemeClr val="bg1"/>
          </a:solidFill>
          <a:ln w="952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5" name="Plus 36">
            <a:extLst>
              <a:ext uri="{FF2B5EF4-FFF2-40B4-BE49-F238E27FC236}">
                <a16:creationId xmlns:a16="http://schemas.microsoft.com/office/drawing/2014/main" id="{61C65818-45E1-1841-8F03-DE8348957647}"/>
              </a:ext>
            </a:extLst>
          </p:cNvPr>
          <p:cNvSpPr/>
          <p:nvPr/>
        </p:nvSpPr>
        <p:spPr>
          <a:xfrm>
            <a:off x="3201094" y="3788979"/>
            <a:ext cx="129600" cy="129600"/>
          </a:xfrm>
          <a:prstGeom prst="mathPlus">
            <a:avLst>
              <a:gd name="adj1" fmla="val 24934"/>
            </a:avLst>
          </a:prstGeom>
          <a:solidFill>
            <a:schemeClr val="bg1"/>
          </a:solidFill>
          <a:ln w="952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6" name="Plus 36">
            <a:extLst>
              <a:ext uri="{FF2B5EF4-FFF2-40B4-BE49-F238E27FC236}">
                <a16:creationId xmlns:a16="http://schemas.microsoft.com/office/drawing/2014/main" id="{CAA0A51B-A66D-4442-ACFD-DAAC74F368E4}"/>
              </a:ext>
            </a:extLst>
          </p:cNvPr>
          <p:cNvSpPr/>
          <p:nvPr/>
        </p:nvSpPr>
        <p:spPr>
          <a:xfrm>
            <a:off x="2925608" y="3120969"/>
            <a:ext cx="129600" cy="129600"/>
          </a:xfrm>
          <a:prstGeom prst="mathPlus">
            <a:avLst>
              <a:gd name="adj1" fmla="val 24934"/>
            </a:avLst>
          </a:prstGeom>
          <a:solidFill>
            <a:schemeClr val="bg1"/>
          </a:solidFill>
          <a:ln w="952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7" name="Oval 166">
            <a:extLst>
              <a:ext uri="{FF2B5EF4-FFF2-40B4-BE49-F238E27FC236}">
                <a16:creationId xmlns:a16="http://schemas.microsoft.com/office/drawing/2014/main" id="{9BD82017-9FEA-4243-A71B-AFD60C3F7871}"/>
              </a:ext>
            </a:extLst>
          </p:cNvPr>
          <p:cNvSpPr/>
          <p:nvPr/>
        </p:nvSpPr>
        <p:spPr>
          <a:xfrm>
            <a:off x="1178957" y="3229338"/>
            <a:ext cx="79200" cy="79200"/>
          </a:xfrm>
          <a:prstGeom prst="ellipse">
            <a:avLst/>
          </a:prstGeom>
          <a:solidFill>
            <a:schemeClr val="bg1"/>
          </a:solidFill>
          <a:ln w="952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8" name="Oval 167">
            <a:extLst>
              <a:ext uri="{FF2B5EF4-FFF2-40B4-BE49-F238E27FC236}">
                <a16:creationId xmlns:a16="http://schemas.microsoft.com/office/drawing/2014/main" id="{B96CC1FC-0A85-7646-A677-BFFC5C49B208}"/>
              </a:ext>
            </a:extLst>
          </p:cNvPr>
          <p:cNvSpPr/>
          <p:nvPr/>
        </p:nvSpPr>
        <p:spPr>
          <a:xfrm>
            <a:off x="1575346" y="3877350"/>
            <a:ext cx="79200" cy="79200"/>
          </a:xfrm>
          <a:prstGeom prst="ellipse">
            <a:avLst/>
          </a:prstGeom>
          <a:solidFill>
            <a:schemeClr val="bg1"/>
          </a:solidFill>
          <a:ln w="952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9" name="Oval 168">
            <a:extLst>
              <a:ext uri="{FF2B5EF4-FFF2-40B4-BE49-F238E27FC236}">
                <a16:creationId xmlns:a16="http://schemas.microsoft.com/office/drawing/2014/main" id="{79534599-D5F4-CA4F-A25C-9965055635BB}"/>
              </a:ext>
            </a:extLst>
          </p:cNvPr>
          <p:cNvSpPr/>
          <p:nvPr/>
        </p:nvSpPr>
        <p:spPr>
          <a:xfrm>
            <a:off x="1331357" y="3381738"/>
            <a:ext cx="79200" cy="79200"/>
          </a:xfrm>
          <a:prstGeom prst="ellipse">
            <a:avLst/>
          </a:prstGeom>
          <a:solidFill>
            <a:schemeClr val="bg1"/>
          </a:solidFill>
          <a:ln w="952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0" name="Oval 169">
            <a:extLst>
              <a:ext uri="{FF2B5EF4-FFF2-40B4-BE49-F238E27FC236}">
                <a16:creationId xmlns:a16="http://schemas.microsoft.com/office/drawing/2014/main" id="{EF790E6F-3C13-2947-9E6F-D1E5AC4590AC}"/>
              </a:ext>
            </a:extLst>
          </p:cNvPr>
          <p:cNvSpPr/>
          <p:nvPr/>
        </p:nvSpPr>
        <p:spPr>
          <a:xfrm>
            <a:off x="1172645" y="2666115"/>
            <a:ext cx="79200" cy="79200"/>
          </a:xfrm>
          <a:prstGeom prst="ellipse">
            <a:avLst/>
          </a:prstGeom>
          <a:solidFill>
            <a:schemeClr val="bg1"/>
          </a:solidFill>
          <a:ln w="952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1" name="Oval 170">
            <a:extLst>
              <a:ext uri="{FF2B5EF4-FFF2-40B4-BE49-F238E27FC236}">
                <a16:creationId xmlns:a16="http://schemas.microsoft.com/office/drawing/2014/main" id="{6E59625F-39B1-F84E-A500-AE26F81C2B11}"/>
              </a:ext>
            </a:extLst>
          </p:cNvPr>
          <p:cNvSpPr/>
          <p:nvPr/>
        </p:nvSpPr>
        <p:spPr>
          <a:xfrm>
            <a:off x="2377411" y="3983232"/>
            <a:ext cx="79200" cy="79200"/>
          </a:xfrm>
          <a:prstGeom prst="ellipse">
            <a:avLst/>
          </a:prstGeom>
          <a:solidFill>
            <a:schemeClr val="bg1"/>
          </a:solidFill>
          <a:ln w="952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2" name="Oval 171">
            <a:extLst>
              <a:ext uri="{FF2B5EF4-FFF2-40B4-BE49-F238E27FC236}">
                <a16:creationId xmlns:a16="http://schemas.microsoft.com/office/drawing/2014/main" id="{261BFC00-D296-C446-9F1D-20D35AB571DF}"/>
              </a:ext>
            </a:extLst>
          </p:cNvPr>
          <p:cNvSpPr/>
          <p:nvPr/>
        </p:nvSpPr>
        <p:spPr>
          <a:xfrm>
            <a:off x="1927987" y="3945854"/>
            <a:ext cx="79200" cy="79200"/>
          </a:xfrm>
          <a:prstGeom prst="ellipse">
            <a:avLst/>
          </a:prstGeom>
          <a:solidFill>
            <a:schemeClr val="bg1"/>
          </a:solidFill>
          <a:ln w="952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3" name="Oval 172">
            <a:extLst>
              <a:ext uri="{FF2B5EF4-FFF2-40B4-BE49-F238E27FC236}">
                <a16:creationId xmlns:a16="http://schemas.microsoft.com/office/drawing/2014/main" id="{85F331CF-16A5-AD42-BFAA-20C4D910D692}"/>
              </a:ext>
            </a:extLst>
          </p:cNvPr>
          <p:cNvSpPr/>
          <p:nvPr/>
        </p:nvSpPr>
        <p:spPr>
          <a:xfrm>
            <a:off x="1672004" y="3102341"/>
            <a:ext cx="79200" cy="79200"/>
          </a:xfrm>
          <a:prstGeom prst="ellipse">
            <a:avLst/>
          </a:prstGeom>
          <a:solidFill>
            <a:schemeClr val="bg1"/>
          </a:solidFill>
          <a:ln w="952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4" name="Oval 173">
            <a:extLst>
              <a:ext uri="{FF2B5EF4-FFF2-40B4-BE49-F238E27FC236}">
                <a16:creationId xmlns:a16="http://schemas.microsoft.com/office/drawing/2014/main" id="{85EF537A-F9A4-4D49-B310-049E17AE8070}"/>
              </a:ext>
            </a:extLst>
          </p:cNvPr>
          <p:cNvSpPr/>
          <p:nvPr/>
        </p:nvSpPr>
        <p:spPr>
          <a:xfrm>
            <a:off x="1582546" y="2577379"/>
            <a:ext cx="72000" cy="72000"/>
          </a:xfrm>
          <a:prstGeom prst="ellipse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5" name="TextBox 174">
                <a:extLst>
                  <a:ext uri="{FF2B5EF4-FFF2-40B4-BE49-F238E27FC236}">
                    <a16:creationId xmlns:a16="http://schemas.microsoft.com/office/drawing/2014/main" id="{1C211FDB-F975-5042-BF61-B1F501DCD77F}"/>
                  </a:ext>
                </a:extLst>
              </p:cNvPr>
              <p:cNvSpPr txBox="1"/>
              <p:nvPr/>
            </p:nvSpPr>
            <p:spPr>
              <a:xfrm>
                <a:off x="1015987" y="4459113"/>
                <a:ext cx="120225" cy="18466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sz="1200" b="0" i="1" smtClean="0"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de-DE" sz="1200" b="0" dirty="0"/>
              </a:p>
            </p:txBody>
          </p:sp>
        </mc:Choice>
        <mc:Fallback xmlns="">
          <p:sp>
            <p:nvSpPr>
              <p:cNvPr id="175" name="TextBox 174">
                <a:extLst>
                  <a:ext uri="{FF2B5EF4-FFF2-40B4-BE49-F238E27FC236}">
                    <a16:creationId xmlns:a16="http://schemas.microsoft.com/office/drawing/2014/main" id="{1C211FDB-F975-5042-BF61-B1F501DCD77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5987" y="4459113"/>
                <a:ext cx="120225" cy="184666"/>
              </a:xfrm>
              <a:prstGeom prst="rect">
                <a:avLst/>
              </a:prstGeom>
              <a:blipFill>
                <a:blip r:embed="rId5"/>
                <a:stretch>
                  <a:fillRect l="-20000" r="-3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6" name="TextBox 175">
                <a:extLst>
                  <a:ext uri="{FF2B5EF4-FFF2-40B4-BE49-F238E27FC236}">
                    <a16:creationId xmlns:a16="http://schemas.microsoft.com/office/drawing/2014/main" id="{9A478A1C-3BB9-AF4B-8760-FF1B6D192A0A}"/>
                  </a:ext>
                </a:extLst>
              </p:cNvPr>
              <p:cNvSpPr txBox="1"/>
              <p:nvPr/>
            </p:nvSpPr>
            <p:spPr>
              <a:xfrm>
                <a:off x="1422500" y="4459113"/>
                <a:ext cx="120225" cy="18466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sz="1200" b="0" i="1" smtClean="0">
                          <a:latin typeface="Cambria Math" panose="02040503050406030204" pitchFamily="18" charset="0"/>
                        </a:rPr>
                        <m:t>2</m:t>
                      </m:r>
                    </m:oMath>
                  </m:oMathPara>
                </a14:m>
                <a:endParaRPr lang="de-DE" sz="1200" b="0" dirty="0"/>
              </a:p>
            </p:txBody>
          </p:sp>
        </mc:Choice>
        <mc:Fallback xmlns="">
          <p:sp>
            <p:nvSpPr>
              <p:cNvPr id="176" name="TextBox 175">
                <a:extLst>
                  <a:ext uri="{FF2B5EF4-FFF2-40B4-BE49-F238E27FC236}">
                    <a16:creationId xmlns:a16="http://schemas.microsoft.com/office/drawing/2014/main" id="{9A478A1C-3BB9-AF4B-8760-FF1B6D192A0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22500" y="4459113"/>
                <a:ext cx="120225" cy="184666"/>
              </a:xfrm>
              <a:prstGeom prst="rect">
                <a:avLst/>
              </a:prstGeom>
              <a:blipFill>
                <a:blip r:embed="rId6"/>
                <a:stretch>
                  <a:fillRect l="-30000" r="-3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7" name="TextBox 176">
                <a:extLst>
                  <a:ext uri="{FF2B5EF4-FFF2-40B4-BE49-F238E27FC236}">
                    <a16:creationId xmlns:a16="http://schemas.microsoft.com/office/drawing/2014/main" id="{06A7D2C3-5E00-C34A-B059-C20B3CD7080F}"/>
                  </a:ext>
                </a:extLst>
              </p:cNvPr>
              <p:cNvSpPr txBox="1"/>
              <p:nvPr/>
            </p:nvSpPr>
            <p:spPr>
              <a:xfrm>
                <a:off x="1834852" y="4459113"/>
                <a:ext cx="120225" cy="18466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sz="1200" b="0" i="1" smtClean="0">
                          <a:latin typeface="Cambria Math" panose="02040503050406030204" pitchFamily="18" charset="0"/>
                        </a:rPr>
                        <m:t>3</m:t>
                      </m:r>
                    </m:oMath>
                  </m:oMathPara>
                </a14:m>
                <a:endParaRPr lang="de-DE" sz="1200" b="0" dirty="0"/>
              </a:p>
            </p:txBody>
          </p:sp>
        </mc:Choice>
        <mc:Fallback xmlns="">
          <p:sp>
            <p:nvSpPr>
              <p:cNvPr id="177" name="TextBox 176">
                <a:extLst>
                  <a:ext uri="{FF2B5EF4-FFF2-40B4-BE49-F238E27FC236}">
                    <a16:creationId xmlns:a16="http://schemas.microsoft.com/office/drawing/2014/main" id="{06A7D2C3-5E00-C34A-B059-C20B3CD7080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34852" y="4459113"/>
                <a:ext cx="120225" cy="184666"/>
              </a:xfrm>
              <a:prstGeom prst="rect">
                <a:avLst/>
              </a:prstGeom>
              <a:blipFill>
                <a:blip r:embed="rId7"/>
                <a:stretch>
                  <a:fillRect l="-30000" r="-2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8" name="TextBox 177">
                <a:extLst>
                  <a:ext uri="{FF2B5EF4-FFF2-40B4-BE49-F238E27FC236}">
                    <a16:creationId xmlns:a16="http://schemas.microsoft.com/office/drawing/2014/main" id="{F016A362-9666-1841-BC6B-32674D539833}"/>
                  </a:ext>
                </a:extLst>
              </p:cNvPr>
              <p:cNvSpPr txBox="1"/>
              <p:nvPr/>
            </p:nvSpPr>
            <p:spPr>
              <a:xfrm>
                <a:off x="2237985" y="4459113"/>
                <a:ext cx="120225" cy="18466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sz="1200" b="0" i="1" smtClean="0">
                          <a:latin typeface="Cambria Math" panose="02040503050406030204" pitchFamily="18" charset="0"/>
                        </a:rPr>
                        <m:t>4</m:t>
                      </m:r>
                    </m:oMath>
                  </m:oMathPara>
                </a14:m>
                <a:endParaRPr lang="de-DE" sz="1200" b="0" dirty="0"/>
              </a:p>
            </p:txBody>
          </p:sp>
        </mc:Choice>
        <mc:Fallback xmlns="">
          <p:sp>
            <p:nvSpPr>
              <p:cNvPr id="178" name="TextBox 177">
                <a:extLst>
                  <a:ext uri="{FF2B5EF4-FFF2-40B4-BE49-F238E27FC236}">
                    <a16:creationId xmlns:a16="http://schemas.microsoft.com/office/drawing/2014/main" id="{F016A362-9666-1841-BC6B-32674D53983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37985" y="4459113"/>
                <a:ext cx="120225" cy="184666"/>
              </a:xfrm>
              <a:prstGeom prst="rect">
                <a:avLst/>
              </a:prstGeom>
              <a:blipFill>
                <a:blip r:embed="rId8"/>
                <a:stretch>
                  <a:fillRect l="-18182" r="-1818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9" name="TextBox 178">
                <a:extLst>
                  <a:ext uri="{FF2B5EF4-FFF2-40B4-BE49-F238E27FC236}">
                    <a16:creationId xmlns:a16="http://schemas.microsoft.com/office/drawing/2014/main" id="{29DFDE79-A282-3443-9527-FE8247ABD25E}"/>
                  </a:ext>
                </a:extLst>
              </p:cNvPr>
              <p:cNvSpPr txBox="1"/>
              <p:nvPr/>
            </p:nvSpPr>
            <p:spPr>
              <a:xfrm>
                <a:off x="2638414" y="4459113"/>
                <a:ext cx="120226" cy="18466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sz="1200" b="0" i="1" smtClean="0">
                          <a:latin typeface="Cambria Math" panose="02040503050406030204" pitchFamily="18" charset="0"/>
                        </a:rPr>
                        <m:t>5</m:t>
                      </m:r>
                    </m:oMath>
                  </m:oMathPara>
                </a14:m>
                <a:endParaRPr lang="de-DE" sz="1200" b="0" dirty="0"/>
              </a:p>
            </p:txBody>
          </p:sp>
        </mc:Choice>
        <mc:Fallback xmlns="">
          <p:sp>
            <p:nvSpPr>
              <p:cNvPr id="179" name="TextBox 178">
                <a:extLst>
                  <a:ext uri="{FF2B5EF4-FFF2-40B4-BE49-F238E27FC236}">
                    <a16:creationId xmlns:a16="http://schemas.microsoft.com/office/drawing/2014/main" id="{29DFDE79-A282-3443-9527-FE8247ABD25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38414" y="4459113"/>
                <a:ext cx="120226" cy="184666"/>
              </a:xfrm>
              <a:prstGeom prst="rect">
                <a:avLst/>
              </a:prstGeom>
              <a:blipFill>
                <a:blip r:embed="rId9"/>
                <a:stretch>
                  <a:fillRect l="-30000" r="-2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0" name="TextBox 179">
                <a:extLst>
                  <a:ext uri="{FF2B5EF4-FFF2-40B4-BE49-F238E27FC236}">
                    <a16:creationId xmlns:a16="http://schemas.microsoft.com/office/drawing/2014/main" id="{3BDF99CC-39B8-8947-ABEF-1D38718935AB}"/>
                  </a:ext>
                </a:extLst>
              </p:cNvPr>
              <p:cNvSpPr txBox="1"/>
              <p:nvPr/>
            </p:nvSpPr>
            <p:spPr>
              <a:xfrm>
                <a:off x="3056101" y="4459113"/>
                <a:ext cx="120226" cy="18466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sz="1200" b="0" i="1" smtClean="0">
                          <a:latin typeface="Cambria Math" panose="02040503050406030204" pitchFamily="18" charset="0"/>
                        </a:rPr>
                        <m:t>6</m:t>
                      </m:r>
                    </m:oMath>
                  </m:oMathPara>
                </a14:m>
                <a:endParaRPr lang="de-DE" sz="1200" b="0" dirty="0"/>
              </a:p>
            </p:txBody>
          </p:sp>
        </mc:Choice>
        <mc:Fallback xmlns="">
          <p:sp>
            <p:nvSpPr>
              <p:cNvPr id="180" name="TextBox 179">
                <a:extLst>
                  <a:ext uri="{FF2B5EF4-FFF2-40B4-BE49-F238E27FC236}">
                    <a16:creationId xmlns:a16="http://schemas.microsoft.com/office/drawing/2014/main" id="{3BDF99CC-39B8-8947-ABEF-1D38718935A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56101" y="4459113"/>
                <a:ext cx="120226" cy="184666"/>
              </a:xfrm>
              <a:prstGeom prst="rect">
                <a:avLst/>
              </a:prstGeom>
              <a:blipFill>
                <a:blip r:embed="rId10"/>
                <a:stretch>
                  <a:fillRect l="-30000" r="-2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1" name="TextBox 180">
                <a:extLst>
                  <a:ext uri="{FF2B5EF4-FFF2-40B4-BE49-F238E27FC236}">
                    <a16:creationId xmlns:a16="http://schemas.microsoft.com/office/drawing/2014/main" id="{60CAF8CD-9444-2042-8026-A86619D56D03}"/>
                  </a:ext>
                </a:extLst>
              </p:cNvPr>
              <p:cNvSpPr txBox="1"/>
              <p:nvPr/>
            </p:nvSpPr>
            <p:spPr>
              <a:xfrm>
                <a:off x="3473787" y="4459113"/>
                <a:ext cx="120226" cy="18466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sz="1200" b="0" i="1" smtClean="0">
                          <a:latin typeface="Cambria Math" panose="02040503050406030204" pitchFamily="18" charset="0"/>
                        </a:rPr>
                        <m:t>7</m:t>
                      </m:r>
                    </m:oMath>
                  </m:oMathPara>
                </a14:m>
                <a:endParaRPr lang="de-DE" sz="1200" b="0" dirty="0"/>
              </a:p>
            </p:txBody>
          </p:sp>
        </mc:Choice>
        <mc:Fallback xmlns="">
          <p:sp>
            <p:nvSpPr>
              <p:cNvPr id="181" name="TextBox 180">
                <a:extLst>
                  <a:ext uri="{FF2B5EF4-FFF2-40B4-BE49-F238E27FC236}">
                    <a16:creationId xmlns:a16="http://schemas.microsoft.com/office/drawing/2014/main" id="{60CAF8CD-9444-2042-8026-A86619D56D0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73787" y="4459113"/>
                <a:ext cx="120226" cy="184666"/>
              </a:xfrm>
              <a:prstGeom prst="rect">
                <a:avLst/>
              </a:prstGeom>
              <a:blipFill>
                <a:blip r:embed="rId11"/>
                <a:stretch>
                  <a:fillRect l="-30000" r="-2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2" name="TextBox 181">
            <a:extLst>
              <a:ext uri="{FF2B5EF4-FFF2-40B4-BE49-F238E27FC236}">
                <a16:creationId xmlns:a16="http://schemas.microsoft.com/office/drawing/2014/main" id="{93A76B74-BBEE-6B4C-A9DA-592C2328A6EF}"/>
              </a:ext>
            </a:extLst>
          </p:cNvPr>
          <p:cNvSpPr txBox="1"/>
          <p:nvPr/>
        </p:nvSpPr>
        <p:spPr>
          <a:xfrm>
            <a:off x="640806" y="4099039"/>
            <a:ext cx="78548" cy="18466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de-DE" sz="1200" dirty="0"/>
              <a:t>5</a:t>
            </a:r>
            <a:endParaRPr lang="de-DE" sz="1200" b="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3" name="TextBox 182">
                <a:extLst>
                  <a:ext uri="{FF2B5EF4-FFF2-40B4-BE49-F238E27FC236}">
                    <a16:creationId xmlns:a16="http://schemas.microsoft.com/office/drawing/2014/main" id="{E064277A-23F6-DE4B-8568-228293DFADC5}"/>
                  </a:ext>
                </a:extLst>
              </p:cNvPr>
              <p:cNvSpPr txBox="1"/>
              <p:nvPr/>
            </p:nvSpPr>
            <p:spPr>
              <a:xfrm>
                <a:off x="640806" y="3626473"/>
                <a:ext cx="205184" cy="18466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sz="1200" b="0" i="1" smtClean="0">
                          <a:latin typeface="Cambria Math" panose="02040503050406030204" pitchFamily="18" charset="0"/>
                        </a:rPr>
                        <m:t>10</m:t>
                      </m:r>
                    </m:oMath>
                  </m:oMathPara>
                </a14:m>
                <a:endParaRPr lang="de-DE" sz="1200" b="0" dirty="0"/>
              </a:p>
            </p:txBody>
          </p:sp>
        </mc:Choice>
        <mc:Fallback xmlns="">
          <p:sp>
            <p:nvSpPr>
              <p:cNvPr id="183" name="TextBox 182">
                <a:extLst>
                  <a:ext uri="{FF2B5EF4-FFF2-40B4-BE49-F238E27FC236}">
                    <a16:creationId xmlns:a16="http://schemas.microsoft.com/office/drawing/2014/main" id="{E064277A-23F6-DE4B-8568-228293DFADC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0806" y="3626473"/>
                <a:ext cx="205184" cy="184666"/>
              </a:xfrm>
              <a:prstGeom prst="rect">
                <a:avLst/>
              </a:prstGeom>
              <a:blipFill>
                <a:blip r:embed="rId12"/>
                <a:stretch>
                  <a:fillRect l="-11111" r="-111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4" name="TextBox 183">
                <a:extLst>
                  <a:ext uri="{FF2B5EF4-FFF2-40B4-BE49-F238E27FC236}">
                    <a16:creationId xmlns:a16="http://schemas.microsoft.com/office/drawing/2014/main" id="{201786EE-784D-1942-86AA-A58EB3814DB7}"/>
                  </a:ext>
                </a:extLst>
              </p:cNvPr>
              <p:cNvSpPr txBox="1"/>
              <p:nvPr/>
            </p:nvSpPr>
            <p:spPr>
              <a:xfrm>
                <a:off x="640806" y="3153905"/>
                <a:ext cx="205184" cy="18466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sz="1200" b="0" i="1" smtClean="0">
                          <a:latin typeface="Cambria Math" panose="02040503050406030204" pitchFamily="18" charset="0"/>
                        </a:rPr>
                        <m:t>15</m:t>
                      </m:r>
                    </m:oMath>
                  </m:oMathPara>
                </a14:m>
                <a:endParaRPr lang="de-DE" sz="1200" b="0" dirty="0"/>
              </a:p>
            </p:txBody>
          </p:sp>
        </mc:Choice>
        <mc:Fallback xmlns="">
          <p:sp>
            <p:nvSpPr>
              <p:cNvPr id="184" name="TextBox 183">
                <a:extLst>
                  <a:ext uri="{FF2B5EF4-FFF2-40B4-BE49-F238E27FC236}">
                    <a16:creationId xmlns:a16="http://schemas.microsoft.com/office/drawing/2014/main" id="{201786EE-784D-1942-86AA-A58EB3814DB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0806" y="3153905"/>
                <a:ext cx="205184" cy="184666"/>
              </a:xfrm>
              <a:prstGeom prst="rect">
                <a:avLst/>
              </a:prstGeom>
              <a:blipFill>
                <a:blip r:embed="rId13"/>
                <a:stretch>
                  <a:fillRect l="-11111" r="-111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5" name="TextBox 184">
                <a:extLst>
                  <a:ext uri="{FF2B5EF4-FFF2-40B4-BE49-F238E27FC236}">
                    <a16:creationId xmlns:a16="http://schemas.microsoft.com/office/drawing/2014/main" id="{4E483404-A08B-4042-8892-CA2E633AB85B}"/>
                  </a:ext>
                </a:extLst>
              </p:cNvPr>
              <p:cNvSpPr txBox="1"/>
              <p:nvPr/>
            </p:nvSpPr>
            <p:spPr>
              <a:xfrm>
                <a:off x="640806" y="2681337"/>
                <a:ext cx="205184" cy="18466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sz="1200" i="1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de-DE" sz="1200" b="0" i="1" smtClean="0">
                          <a:latin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de-DE" sz="1200" b="0" dirty="0"/>
              </a:p>
            </p:txBody>
          </p:sp>
        </mc:Choice>
        <mc:Fallback xmlns="">
          <p:sp>
            <p:nvSpPr>
              <p:cNvPr id="185" name="TextBox 184">
                <a:extLst>
                  <a:ext uri="{FF2B5EF4-FFF2-40B4-BE49-F238E27FC236}">
                    <a16:creationId xmlns:a16="http://schemas.microsoft.com/office/drawing/2014/main" id="{4E483404-A08B-4042-8892-CA2E633AB85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0806" y="2681337"/>
                <a:ext cx="205184" cy="184666"/>
              </a:xfrm>
              <a:prstGeom prst="rect">
                <a:avLst/>
              </a:prstGeom>
              <a:blipFill>
                <a:blip r:embed="rId14"/>
                <a:stretch>
                  <a:fillRect l="-11111" r="-111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6" name="TextBox 185">
                <a:extLst>
                  <a:ext uri="{FF2B5EF4-FFF2-40B4-BE49-F238E27FC236}">
                    <a16:creationId xmlns:a16="http://schemas.microsoft.com/office/drawing/2014/main" id="{4F115C06-0706-0A4F-9EA0-BA27FA29970B}"/>
                  </a:ext>
                </a:extLst>
              </p:cNvPr>
              <p:cNvSpPr txBox="1"/>
              <p:nvPr/>
            </p:nvSpPr>
            <p:spPr>
              <a:xfrm>
                <a:off x="640806" y="2208769"/>
                <a:ext cx="205184" cy="18466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sz="1200" i="1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de-DE" sz="1200" b="0" i="1" smtClean="0">
                          <a:latin typeface="Cambria Math" panose="02040503050406030204" pitchFamily="18" charset="0"/>
                        </a:rPr>
                        <m:t>5</m:t>
                      </m:r>
                    </m:oMath>
                  </m:oMathPara>
                </a14:m>
                <a:endParaRPr lang="de-DE" sz="1200" b="0" dirty="0"/>
              </a:p>
            </p:txBody>
          </p:sp>
        </mc:Choice>
        <mc:Fallback xmlns="">
          <p:sp>
            <p:nvSpPr>
              <p:cNvPr id="186" name="TextBox 185">
                <a:extLst>
                  <a:ext uri="{FF2B5EF4-FFF2-40B4-BE49-F238E27FC236}">
                    <a16:creationId xmlns:a16="http://schemas.microsoft.com/office/drawing/2014/main" id="{4F115C06-0706-0A4F-9EA0-BA27FA29970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0806" y="2208769"/>
                <a:ext cx="205184" cy="184666"/>
              </a:xfrm>
              <a:prstGeom prst="rect">
                <a:avLst/>
              </a:prstGeom>
              <a:blipFill>
                <a:blip r:embed="rId15"/>
                <a:stretch>
                  <a:fillRect l="-11111" r="-11111" b="-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7" name="TextBox 186">
                <a:extLst>
                  <a:ext uri="{FF2B5EF4-FFF2-40B4-BE49-F238E27FC236}">
                    <a16:creationId xmlns:a16="http://schemas.microsoft.com/office/drawing/2014/main" id="{C7650B9F-CBC9-6B4A-88A8-945B7EBBBCDB}"/>
                  </a:ext>
                </a:extLst>
              </p:cNvPr>
              <p:cNvSpPr txBox="1"/>
              <p:nvPr/>
            </p:nvSpPr>
            <p:spPr>
              <a:xfrm>
                <a:off x="640806" y="1736201"/>
                <a:ext cx="205184" cy="18466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sz="1200" i="1">
                          <a:latin typeface="Cambria Math" panose="02040503050406030204" pitchFamily="18" charset="0"/>
                        </a:rPr>
                        <m:t>3</m:t>
                      </m:r>
                      <m:r>
                        <a:rPr lang="de-DE" sz="1200" b="0" i="1" smtClean="0">
                          <a:latin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de-DE" sz="1200" b="0" dirty="0"/>
              </a:p>
            </p:txBody>
          </p:sp>
        </mc:Choice>
        <mc:Fallback xmlns="">
          <p:sp>
            <p:nvSpPr>
              <p:cNvPr id="187" name="TextBox 186">
                <a:extLst>
                  <a:ext uri="{FF2B5EF4-FFF2-40B4-BE49-F238E27FC236}">
                    <a16:creationId xmlns:a16="http://schemas.microsoft.com/office/drawing/2014/main" id="{C7650B9F-CBC9-6B4A-88A8-945B7EBBBCD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0806" y="1736201"/>
                <a:ext cx="205184" cy="184666"/>
              </a:xfrm>
              <a:prstGeom prst="rect">
                <a:avLst/>
              </a:prstGeom>
              <a:blipFill>
                <a:blip r:embed="rId16"/>
                <a:stretch>
                  <a:fillRect l="-11111" r="-11111" b="-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95" name="Elbow Connector 194">
            <a:extLst>
              <a:ext uri="{FF2B5EF4-FFF2-40B4-BE49-F238E27FC236}">
                <a16:creationId xmlns:a16="http://schemas.microsoft.com/office/drawing/2014/main" id="{B3740DB6-100F-A24F-A3F9-5B6868772454}"/>
              </a:ext>
            </a:extLst>
          </p:cNvPr>
          <p:cNvCxnSpPr>
            <a:cxnSpLocks/>
          </p:cNvCxnSpPr>
          <p:nvPr/>
        </p:nvCxnSpPr>
        <p:spPr>
          <a:xfrm rot="5400000">
            <a:off x="6058630" y="850335"/>
            <a:ext cx="464740" cy="1188135"/>
          </a:xfrm>
          <a:prstGeom prst="bentConnector3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98" name="TextBox 197">
                <a:extLst>
                  <a:ext uri="{FF2B5EF4-FFF2-40B4-BE49-F238E27FC236}">
                    <a16:creationId xmlns:a16="http://schemas.microsoft.com/office/drawing/2014/main" id="{BED53EB5-B711-DC4F-B5ED-F2E8A819E0E0}"/>
                  </a:ext>
                </a:extLst>
              </p:cNvPr>
              <p:cNvSpPr txBox="1"/>
              <p:nvPr/>
            </p:nvSpPr>
            <p:spPr>
              <a:xfrm>
                <a:off x="7444459" y="1250443"/>
                <a:ext cx="278410" cy="18466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sz="1200" b="0" i="1" smtClean="0">
                          <a:latin typeface="Cambria Math" panose="02040503050406030204" pitchFamily="18" charset="0"/>
                        </a:rPr>
                        <m:t>&lt;4</m:t>
                      </m:r>
                    </m:oMath>
                  </m:oMathPara>
                </a14:m>
                <a:endParaRPr lang="en-US" sz="1200" dirty="0"/>
              </a:p>
            </p:txBody>
          </p:sp>
        </mc:Choice>
        <mc:Fallback xmlns="">
          <p:sp>
            <p:nvSpPr>
              <p:cNvPr id="198" name="TextBox 197">
                <a:extLst>
                  <a:ext uri="{FF2B5EF4-FFF2-40B4-BE49-F238E27FC236}">
                    <a16:creationId xmlns:a16="http://schemas.microsoft.com/office/drawing/2014/main" id="{BED53EB5-B711-DC4F-B5ED-F2E8A819E0E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44459" y="1250443"/>
                <a:ext cx="278410" cy="184666"/>
              </a:xfrm>
              <a:prstGeom prst="rect">
                <a:avLst/>
              </a:prstGeom>
              <a:blipFill>
                <a:blip r:embed="rId17"/>
                <a:stretch>
                  <a:fillRect l="-8696" r="-130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9" name="TextBox 198">
                <a:extLst>
                  <a:ext uri="{FF2B5EF4-FFF2-40B4-BE49-F238E27FC236}">
                    <a16:creationId xmlns:a16="http://schemas.microsoft.com/office/drawing/2014/main" id="{CA0FA52A-FEFB-0445-9CC9-7817768B4298}"/>
                  </a:ext>
                </a:extLst>
              </p:cNvPr>
              <p:cNvSpPr txBox="1"/>
              <p:nvPr/>
            </p:nvSpPr>
            <p:spPr>
              <a:xfrm>
                <a:off x="5812376" y="1253597"/>
                <a:ext cx="278410" cy="18466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sz="1200" b="0" i="1" smtClean="0">
                          <a:latin typeface="Cambria Math" panose="02040503050406030204" pitchFamily="18" charset="0"/>
                        </a:rPr>
                        <m:t>≥4</m:t>
                      </m:r>
                    </m:oMath>
                  </m:oMathPara>
                </a14:m>
                <a:endParaRPr lang="en-US" sz="1200" dirty="0"/>
              </a:p>
            </p:txBody>
          </p:sp>
        </mc:Choice>
        <mc:Fallback xmlns="">
          <p:sp>
            <p:nvSpPr>
              <p:cNvPr id="199" name="TextBox 198">
                <a:extLst>
                  <a:ext uri="{FF2B5EF4-FFF2-40B4-BE49-F238E27FC236}">
                    <a16:creationId xmlns:a16="http://schemas.microsoft.com/office/drawing/2014/main" id="{CA0FA52A-FEFB-0445-9CC9-7817768B429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12376" y="1253597"/>
                <a:ext cx="278410" cy="184666"/>
              </a:xfrm>
              <a:prstGeom prst="rect">
                <a:avLst/>
              </a:prstGeom>
              <a:blipFill>
                <a:blip r:embed="rId18"/>
                <a:stretch>
                  <a:fillRect l="-13043" r="-8696" b="-1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0" name="Rounded Rectangle 199">
            <a:extLst>
              <a:ext uri="{FF2B5EF4-FFF2-40B4-BE49-F238E27FC236}">
                <a16:creationId xmlns:a16="http://schemas.microsoft.com/office/drawing/2014/main" id="{6B7B6CDD-FCE0-8C4E-A75F-B1D4E9824BA2}"/>
              </a:ext>
            </a:extLst>
          </p:cNvPr>
          <p:cNvSpPr/>
          <p:nvPr/>
        </p:nvSpPr>
        <p:spPr>
          <a:xfrm>
            <a:off x="5305317" y="1676766"/>
            <a:ext cx="864091" cy="272006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temp</a:t>
            </a:r>
          </a:p>
        </p:txBody>
      </p:sp>
      <p:sp>
        <p:nvSpPr>
          <p:cNvPr id="201" name="Rounded Rectangle 200">
            <a:extLst>
              <a:ext uri="{FF2B5EF4-FFF2-40B4-BE49-F238E27FC236}">
                <a16:creationId xmlns:a16="http://schemas.microsoft.com/office/drawing/2014/main" id="{6D648D23-13E5-FB40-AED2-700F21A892C4}"/>
              </a:ext>
            </a:extLst>
          </p:cNvPr>
          <p:cNvSpPr/>
          <p:nvPr/>
        </p:nvSpPr>
        <p:spPr>
          <a:xfrm>
            <a:off x="7605420" y="1687766"/>
            <a:ext cx="864091" cy="272006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temp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2" name="TextBox 211">
                <a:extLst>
                  <a:ext uri="{FF2B5EF4-FFF2-40B4-BE49-F238E27FC236}">
                    <a16:creationId xmlns:a16="http://schemas.microsoft.com/office/drawing/2014/main" id="{E4D1D9D6-0771-814B-A906-D30BF0323180}"/>
                  </a:ext>
                </a:extLst>
              </p:cNvPr>
              <p:cNvSpPr txBox="1"/>
              <p:nvPr/>
            </p:nvSpPr>
            <p:spPr>
              <a:xfrm>
                <a:off x="8287826" y="2015412"/>
                <a:ext cx="363369" cy="18466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sz="1200" b="0" i="1" smtClean="0">
                          <a:latin typeface="Cambria Math" panose="02040503050406030204" pitchFamily="18" charset="0"/>
                        </a:rPr>
                        <m:t>&lt;25</m:t>
                      </m:r>
                    </m:oMath>
                  </m:oMathPara>
                </a14:m>
                <a:endParaRPr lang="en-US" sz="1200" dirty="0"/>
              </a:p>
            </p:txBody>
          </p:sp>
        </mc:Choice>
        <mc:Fallback xmlns="">
          <p:sp>
            <p:nvSpPr>
              <p:cNvPr id="212" name="TextBox 211">
                <a:extLst>
                  <a:ext uri="{FF2B5EF4-FFF2-40B4-BE49-F238E27FC236}">
                    <a16:creationId xmlns:a16="http://schemas.microsoft.com/office/drawing/2014/main" id="{E4D1D9D6-0771-814B-A906-D30BF032318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87826" y="2015412"/>
                <a:ext cx="363369" cy="184666"/>
              </a:xfrm>
              <a:prstGeom prst="rect">
                <a:avLst/>
              </a:prstGeom>
              <a:blipFill>
                <a:blip r:embed="rId20"/>
                <a:stretch>
                  <a:fillRect l="-6897" r="-1034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3" name="TextBox 212">
                <a:extLst>
                  <a:ext uri="{FF2B5EF4-FFF2-40B4-BE49-F238E27FC236}">
                    <a16:creationId xmlns:a16="http://schemas.microsoft.com/office/drawing/2014/main" id="{7DE9CE22-9552-4545-BA6F-39CF23BC8122}"/>
                  </a:ext>
                </a:extLst>
              </p:cNvPr>
              <p:cNvSpPr txBox="1"/>
              <p:nvPr/>
            </p:nvSpPr>
            <p:spPr>
              <a:xfrm>
                <a:off x="7809102" y="2015412"/>
                <a:ext cx="363369" cy="18466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sz="1200" b="0" i="1" smtClean="0">
                          <a:latin typeface="Cambria Math" panose="02040503050406030204" pitchFamily="18" charset="0"/>
                        </a:rPr>
                        <m:t>≥25</m:t>
                      </m:r>
                    </m:oMath>
                  </m:oMathPara>
                </a14:m>
                <a:endParaRPr lang="en-US" sz="1200" dirty="0"/>
              </a:p>
            </p:txBody>
          </p:sp>
        </mc:Choice>
        <mc:Fallback xmlns="">
          <p:sp>
            <p:nvSpPr>
              <p:cNvPr id="213" name="TextBox 212">
                <a:extLst>
                  <a:ext uri="{FF2B5EF4-FFF2-40B4-BE49-F238E27FC236}">
                    <a16:creationId xmlns:a16="http://schemas.microsoft.com/office/drawing/2014/main" id="{7DE9CE22-9552-4545-BA6F-39CF23BC812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09102" y="2015412"/>
                <a:ext cx="363369" cy="184666"/>
              </a:xfrm>
              <a:prstGeom prst="rect">
                <a:avLst/>
              </a:prstGeom>
              <a:blipFill>
                <a:blip r:embed="rId21"/>
                <a:stretch>
                  <a:fillRect l="-10000" r="-6667" b="-1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15" name="Elbow Connector 214">
            <a:extLst>
              <a:ext uri="{FF2B5EF4-FFF2-40B4-BE49-F238E27FC236}">
                <a16:creationId xmlns:a16="http://schemas.microsoft.com/office/drawing/2014/main" id="{6511F626-AF3E-BE4D-8A70-D64434762E87}"/>
              </a:ext>
            </a:extLst>
          </p:cNvPr>
          <p:cNvCxnSpPr/>
          <p:nvPr/>
        </p:nvCxnSpPr>
        <p:spPr>
          <a:xfrm rot="5400000">
            <a:off x="5250078" y="1980033"/>
            <a:ext cx="464740" cy="432046"/>
          </a:xfrm>
          <a:prstGeom prst="bentConnector3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17" name="TextBox 216">
                <a:extLst>
                  <a:ext uri="{FF2B5EF4-FFF2-40B4-BE49-F238E27FC236}">
                    <a16:creationId xmlns:a16="http://schemas.microsoft.com/office/drawing/2014/main" id="{4C439A26-EDCF-C14C-B034-D35A4C8CAE9C}"/>
                  </a:ext>
                </a:extLst>
              </p:cNvPr>
              <p:cNvSpPr txBox="1"/>
              <p:nvPr/>
            </p:nvSpPr>
            <p:spPr>
              <a:xfrm>
                <a:off x="5226547" y="2008992"/>
                <a:ext cx="363369" cy="18466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sz="1200" i="1" smtClean="0">
                          <a:latin typeface="Cambria Math" panose="02040503050406030204" pitchFamily="18" charset="0"/>
                        </a:rPr>
                        <m:t>≥</m:t>
                      </m:r>
                      <m:r>
                        <a:rPr lang="de-DE" sz="1200" b="0" i="1" smtClean="0">
                          <a:latin typeface="Cambria Math" panose="02040503050406030204" pitchFamily="18" charset="0"/>
                        </a:rPr>
                        <m:t>10</m:t>
                      </m:r>
                    </m:oMath>
                  </m:oMathPara>
                </a14:m>
                <a:endParaRPr lang="en-US" sz="1200" dirty="0"/>
              </a:p>
            </p:txBody>
          </p:sp>
        </mc:Choice>
        <mc:Fallback xmlns="">
          <p:sp>
            <p:nvSpPr>
              <p:cNvPr id="217" name="TextBox 216">
                <a:extLst>
                  <a:ext uri="{FF2B5EF4-FFF2-40B4-BE49-F238E27FC236}">
                    <a16:creationId xmlns:a16="http://schemas.microsoft.com/office/drawing/2014/main" id="{4C439A26-EDCF-C14C-B034-D35A4C8CAE9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26547" y="2008992"/>
                <a:ext cx="363369" cy="184666"/>
              </a:xfrm>
              <a:prstGeom prst="rect">
                <a:avLst/>
              </a:prstGeom>
              <a:blipFill>
                <a:blip r:embed="rId22"/>
                <a:stretch>
                  <a:fillRect l="-10345" r="-10345" b="-62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8" name="TextBox 217">
                <a:extLst>
                  <a:ext uri="{FF2B5EF4-FFF2-40B4-BE49-F238E27FC236}">
                    <a16:creationId xmlns:a16="http://schemas.microsoft.com/office/drawing/2014/main" id="{890C057C-1767-504B-A61B-65224484E0FB}"/>
                  </a:ext>
                </a:extLst>
              </p:cNvPr>
              <p:cNvSpPr txBox="1"/>
              <p:nvPr/>
            </p:nvSpPr>
            <p:spPr>
              <a:xfrm>
                <a:off x="6344334" y="1997277"/>
                <a:ext cx="363369" cy="18466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sz="1200" b="0" i="1" smtClean="0">
                          <a:latin typeface="Cambria Math" panose="02040503050406030204" pitchFamily="18" charset="0"/>
                        </a:rPr>
                        <m:t>&lt;10</m:t>
                      </m:r>
                    </m:oMath>
                  </m:oMathPara>
                </a14:m>
                <a:endParaRPr lang="en-US" sz="1200" dirty="0"/>
              </a:p>
            </p:txBody>
          </p:sp>
        </mc:Choice>
        <mc:Fallback xmlns="">
          <p:sp>
            <p:nvSpPr>
              <p:cNvPr id="218" name="TextBox 217">
                <a:extLst>
                  <a:ext uri="{FF2B5EF4-FFF2-40B4-BE49-F238E27FC236}">
                    <a16:creationId xmlns:a16="http://schemas.microsoft.com/office/drawing/2014/main" id="{890C057C-1767-504B-A61B-65224484E0F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44334" y="1997277"/>
                <a:ext cx="363369" cy="184666"/>
              </a:xfrm>
              <a:prstGeom prst="rect">
                <a:avLst/>
              </a:prstGeom>
              <a:blipFill>
                <a:blip r:embed="rId23"/>
                <a:stretch>
                  <a:fillRect l="-6897" r="-689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19" name="Straight Connector 218">
            <a:extLst>
              <a:ext uri="{FF2B5EF4-FFF2-40B4-BE49-F238E27FC236}">
                <a16:creationId xmlns:a16="http://schemas.microsoft.com/office/drawing/2014/main" id="{0BD1AEF8-B3F1-864C-BF7A-EF8AD317C3AD}"/>
              </a:ext>
            </a:extLst>
          </p:cNvPr>
          <p:cNvCxnSpPr>
            <a:cxnSpLocks/>
          </p:cNvCxnSpPr>
          <p:nvPr/>
        </p:nvCxnSpPr>
        <p:spPr>
          <a:xfrm>
            <a:off x="2303543" y="2539178"/>
            <a:ext cx="1531723" cy="297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0" name="Straight Connector 219">
            <a:extLst>
              <a:ext uri="{FF2B5EF4-FFF2-40B4-BE49-F238E27FC236}">
                <a16:creationId xmlns:a16="http://schemas.microsoft.com/office/drawing/2014/main" id="{F06335CE-5416-2B4C-9C6E-8D9E0E50D96B}"/>
              </a:ext>
            </a:extLst>
          </p:cNvPr>
          <p:cNvCxnSpPr>
            <a:cxnSpLocks/>
          </p:cNvCxnSpPr>
          <p:nvPr/>
        </p:nvCxnSpPr>
        <p:spPr>
          <a:xfrm>
            <a:off x="2303547" y="2234789"/>
            <a:ext cx="1531723" cy="297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1" name="Straight Connector 220">
            <a:extLst>
              <a:ext uri="{FF2B5EF4-FFF2-40B4-BE49-F238E27FC236}">
                <a16:creationId xmlns:a16="http://schemas.microsoft.com/office/drawing/2014/main" id="{D30A6EE7-6E5D-7F44-81E7-049C5E212D86}"/>
              </a:ext>
            </a:extLst>
          </p:cNvPr>
          <p:cNvCxnSpPr>
            <a:cxnSpLocks/>
          </p:cNvCxnSpPr>
          <p:nvPr/>
        </p:nvCxnSpPr>
        <p:spPr>
          <a:xfrm flipH="1" flipV="1">
            <a:off x="3116741" y="2243702"/>
            <a:ext cx="2499" cy="30117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3" name="Plus 36">
            <a:extLst>
              <a:ext uri="{FF2B5EF4-FFF2-40B4-BE49-F238E27FC236}">
                <a16:creationId xmlns:a16="http://schemas.microsoft.com/office/drawing/2014/main" id="{D480D44D-FE08-0B4B-9BF8-F5CB5D768D4D}"/>
              </a:ext>
            </a:extLst>
          </p:cNvPr>
          <p:cNvSpPr/>
          <p:nvPr/>
        </p:nvSpPr>
        <p:spPr>
          <a:xfrm>
            <a:off x="3574563" y="2262523"/>
            <a:ext cx="129600" cy="129600"/>
          </a:xfrm>
          <a:prstGeom prst="mathPlus">
            <a:avLst>
              <a:gd name="adj1" fmla="val 24934"/>
            </a:avLst>
          </a:prstGeom>
          <a:solidFill>
            <a:schemeClr val="bg1"/>
          </a:solidFill>
          <a:ln w="952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4" name="Plus 36">
            <a:extLst>
              <a:ext uri="{FF2B5EF4-FFF2-40B4-BE49-F238E27FC236}">
                <a16:creationId xmlns:a16="http://schemas.microsoft.com/office/drawing/2014/main" id="{52D705EF-0F8F-A048-AD3C-EEA9E976BF9D}"/>
              </a:ext>
            </a:extLst>
          </p:cNvPr>
          <p:cNvSpPr/>
          <p:nvPr/>
        </p:nvSpPr>
        <p:spPr>
          <a:xfrm>
            <a:off x="3495482" y="2103519"/>
            <a:ext cx="108000" cy="108000"/>
          </a:xfrm>
          <a:prstGeom prst="mathPlus">
            <a:avLst>
              <a:gd name="adj1" fmla="val 1530"/>
            </a:avLst>
          </a:prstGeom>
          <a:solidFill>
            <a:srgbClr val="C00000"/>
          </a:solidFill>
          <a:ln w="317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4" name="Rounded Rectangle 233">
            <a:extLst>
              <a:ext uri="{FF2B5EF4-FFF2-40B4-BE49-F238E27FC236}">
                <a16:creationId xmlns:a16="http://schemas.microsoft.com/office/drawing/2014/main" id="{18D58505-B45B-5A43-93EA-B8B71E43EE03}"/>
              </a:ext>
            </a:extLst>
          </p:cNvPr>
          <p:cNvSpPr/>
          <p:nvPr/>
        </p:nvSpPr>
        <p:spPr>
          <a:xfrm>
            <a:off x="6409205" y="931747"/>
            <a:ext cx="864091" cy="272006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wind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9" name="TextBox 238">
                <a:extLst>
                  <a:ext uri="{FF2B5EF4-FFF2-40B4-BE49-F238E27FC236}">
                    <a16:creationId xmlns:a16="http://schemas.microsoft.com/office/drawing/2014/main" id="{080AC79D-AEE1-2847-8DE2-DDABD4C19C5A}"/>
                  </a:ext>
                </a:extLst>
              </p:cNvPr>
              <p:cNvSpPr txBox="1"/>
              <p:nvPr/>
            </p:nvSpPr>
            <p:spPr>
              <a:xfrm>
                <a:off x="7290341" y="2791952"/>
                <a:ext cx="278410" cy="18466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sz="1200" b="0" i="1" smtClean="0">
                          <a:latin typeface="Cambria Math" panose="02040503050406030204" pitchFamily="18" charset="0"/>
                        </a:rPr>
                        <m:t>&lt;6</m:t>
                      </m:r>
                    </m:oMath>
                  </m:oMathPara>
                </a14:m>
                <a:endParaRPr lang="en-US" sz="1200" dirty="0"/>
              </a:p>
            </p:txBody>
          </p:sp>
        </mc:Choice>
        <mc:Fallback xmlns="">
          <p:sp>
            <p:nvSpPr>
              <p:cNvPr id="239" name="TextBox 238">
                <a:extLst>
                  <a:ext uri="{FF2B5EF4-FFF2-40B4-BE49-F238E27FC236}">
                    <a16:creationId xmlns:a16="http://schemas.microsoft.com/office/drawing/2014/main" id="{080AC79D-AEE1-2847-8DE2-DDABD4C19C5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90341" y="2791952"/>
                <a:ext cx="278410" cy="184666"/>
              </a:xfrm>
              <a:prstGeom prst="rect">
                <a:avLst/>
              </a:prstGeom>
              <a:blipFill>
                <a:blip r:embed="rId24"/>
                <a:stretch>
                  <a:fillRect l="-8696" r="-8696" b="-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0" name="TextBox 239">
                <a:extLst>
                  <a:ext uri="{FF2B5EF4-FFF2-40B4-BE49-F238E27FC236}">
                    <a16:creationId xmlns:a16="http://schemas.microsoft.com/office/drawing/2014/main" id="{B86EE98B-33A1-8C41-99B3-2AD515AC615A}"/>
                  </a:ext>
                </a:extLst>
              </p:cNvPr>
              <p:cNvSpPr txBox="1"/>
              <p:nvPr/>
            </p:nvSpPr>
            <p:spPr>
              <a:xfrm>
                <a:off x="6798553" y="2790991"/>
                <a:ext cx="278410" cy="18466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sz="1200" b="0" i="1" smtClean="0">
                          <a:latin typeface="Cambria Math" panose="02040503050406030204" pitchFamily="18" charset="0"/>
                        </a:rPr>
                        <m:t>≥6</m:t>
                      </m:r>
                    </m:oMath>
                  </m:oMathPara>
                </a14:m>
                <a:endParaRPr lang="en-US" sz="1200" dirty="0"/>
              </a:p>
            </p:txBody>
          </p:sp>
        </mc:Choice>
        <mc:Fallback xmlns="">
          <p:sp>
            <p:nvSpPr>
              <p:cNvPr id="240" name="TextBox 239">
                <a:extLst>
                  <a:ext uri="{FF2B5EF4-FFF2-40B4-BE49-F238E27FC236}">
                    <a16:creationId xmlns:a16="http://schemas.microsoft.com/office/drawing/2014/main" id="{B86EE98B-33A1-8C41-99B3-2AD515AC615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98553" y="2790991"/>
                <a:ext cx="278410" cy="184666"/>
              </a:xfrm>
              <a:prstGeom prst="rect">
                <a:avLst/>
              </a:prstGeom>
              <a:blipFill>
                <a:blip r:embed="rId25"/>
                <a:stretch>
                  <a:fillRect l="-13043" r="-13043" b="-1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41" name="Rounded Rectangle 240">
            <a:extLst>
              <a:ext uri="{FF2B5EF4-FFF2-40B4-BE49-F238E27FC236}">
                <a16:creationId xmlns:a16="http://schemas.microsoft.com/office/drawing/2014/main" id="{438835EF-6526-F24D-8485-2BFF22AE759E}"/>
              </a:ext>
            </a:extLst>
          </p:cNvPr>
          <p:cNvSpPr/>
          <p:nvPr/>
        </p:nvSpPr>
        <p:spPr>
          <a:xfrm>
            <a:off x="4389066" y="3213013"/>
            <a:ext cx="864091" cy="272006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temp</a:t>
            </a:r>
          </a:p>
        </p:txBody>
      </p:sp>
      <p:sp>
        <p:nvSpPr>
          <p:cNvPr id="242" name="Rounded Rectangle 241">
            <a:extLst>
              <a:ext uri="{FF2B5EF4-FFF2-40B4-BE49-F238E27FC236}">
                <a16:creationId xmlns:a16="http://schemas.microsoft.com/office/drawing/2014/main" id="{8B7B4025-1890-A84E-AAE4-778C60969A6A}"/>
              </a:ext>
            </a:extLst>
          </p:cNvPr>
          <p:cNvSpPr/>
          <p:nvPr/>
        </p:nvSpPr>
        <p:spPr>
          <a:xfrm>
            <a:off x="4829365" y="2454255"/>
            <a:ext cx="864091" cy="272006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temp</a:t>
            </a:r>
          </a:p>
        </p:txBody>
      </p:sp>
      <p:sp>
        <p:nvSpPr>
          <p:cNvPr id="243" name="Rounded Rectangle 242">
            <a:extLst>
              <a:ext uri="{FF2B5EF4-FFF2-40B4-BE49-F238E27FC236}">
                <a16:creationId xmlns:a16="http://schemas.microsoft.com/office/drawing/2014/main" id="{55E63F98-E263-5A4A-976D-E87450FC091D}"/>
              </a:ext>
            </a:extLst>
          </p:cNvPr>
          <p:cNvSpPr/>
          <p:nvPr/>
        </p:nvSpPr>
        <p:spPr>
          <a:xfrm>
            <a:off x="5045387" y="3988143"/>
            <a:ext cx="864091" cy="272006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wind</a:t>
            </a:r>
          </a:p>
        </p:txBody>
      </p:sp>
      <p:sp>
        <p:nvSpPr>
          <p:cNvPr id="244" name="Plus 36">
            <a:extLst>
              <a:ext uri="{FF2B5EF4-FFF2-40B4-BE49-F238E27FC236}">
                <a16:creationId xmlns:a16="http://schemas.microsoft.com/office/drawing/2014/main" id="{BFC5F395-412D-F24E-B835-43AB842A73D0}"/>
              </a:ext>
            </a:extLst>
          </p:cNvPr>
          <p:cNvSpPr/>
          <p:nvPr/>
        </p:nvSpPr>
        <p:spPr>
          <a:xfrm>
            <a:off x="7800156" y="2478048"/>
            <a:ext cx="108000" cy="108000"/>
          </a:xfrm>
          <a:prstGeom prst="mathPlus">
            <a:avLst>
              <a:gd name="adj1" fmla="val 1530"/>
            </a:avLst>
          </a:prstGeom>
          <a:solidFill>
            <a:srgbClr val="C00000"/>
          </a:solidFill>
          <a:ln w="317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5" name="Oval 244">
            <a:extLst>
              <a:ext uri="{FF2B5EF4-FFF2-40B4-BE49-F238E27FC236}">
                <a16:creationId xmlns:a16="http://schemas.microsoft.com/office/drawing/2014/main" id="{480E5C97-CC23-C446-9AC6-4B58F9229621}"/>
              </a:ext>
            </a:extLst>
          </p:cNvPr>
          <p:cNvSpPr/>
          <p:nvPr/>
        </p:nvSpPr>
        <p:spPr>
          <a:xfrm>
            <a:off x="7648751" y="1720841"/>
            <a:ext cx="72000" cy="72000"/>
          </a:xfrm>
          <a:prstGeom prst="ellipse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6" name="Plus 36">
            <a:extLst>
              <a:ext uri="{FF2B5EF4-FFF2-40B4-BE49-F238E27FC236}">
                <a16:creationId xmlns:a16="http://schemas.microsoft.com/office/drawing/2014/main" id="{032D18C9-AC8D-0546-BC93-2E6192E6C9B8}"/>
              </a:ext>
            </a:extLst>
          </p:cNvPr>
          <p:cNvSpPr/>
          <p:nvPr/>
        </p:nvSpPr>
        <p:spPr>
          <a:xfrm>
            <a:off x="5344446" y="1711091"/>
            <a:ext cx="108000" cy="108000"/>
          </a:xfrm>
          <a:prstGeom prst="mathPlus">
            <a:avLst>
              <a:gd name="adj1" fmla="val 1530"/>
            </a:avLst>
          </a:prstGeom>
          <a:solidFill>
            <a:srgbClr val="C00000"/>
          </a:solidFill>
          <a:ln w="317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53" name="Group 252">
            <a:extLst>
              <a:ext uri="{FF2B5EF4-FFF2-40B4-BE49-F238E27FC236}">
                <a16:creationId xmlns:a16="http://schemas.microsoft.com/office/drawing/2014/main" id="{F96DF1BA-9EAD-6249-9BF6-A61C6986AAF2}"/>
              </a:ext>
            </a:extLst>
          </p:cNvPr>
          <p:cNvGrpSpPr/>
          <p:nvPr/>
        </p:nvGrpSpPr>
        <p:grpSpPr>
          <a:xfrm>
            <a:off x="6593971" y="2458870"/>
            <a:ext cx="864091" cy="272006"/>
            <a:chOff x="5954027" y="2521622"/>
            <a:chExt cx="864091" cy="272006"/>
          </a:xfrm>
          <a:noFill/>
        </p:grpSpPr>
        <p:sp>
          <p:nvSpPr>
            <p:cNvPr id="235" name="Rounded Rectangle 234">
              <a:extLst>
                <a:ext uri="{FF2B5EF4-FFF2-40B4-BE49-F238E27FC236}">
                  <a16:creationId xmlns:a16="http://schemas.microsoft.com/office/drawing/2014/main" id="{772F56BC-BFC4-8743-8E08-113FF55E9E53}"/>
                </a:ext>
              </a:extLst>
            </p:cNvPr>
            <p:cNvSpPr/>
            <p:nvPr/>
          </p:nvSpPr>
          <p:spPr>
            <a:xfrm>
              <a:off x="5954027" y="2521622"/>
              <a:ext cx="864091" cy="272006"/>
            </a:xfrm>
            <a:prstGeom prst="round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>
                  <a:solidFill>
                    <a:schemeClr val="tx1"/>
                  </a:solidFill>
                </a:rPr>
                <a:t>wind</a:t>
              </a:r>
            </a:p>
          </p:txBody>
        </p:sp>
        <p:sp>
          <p:nvSpPr>
            <p:cNvPr id="249" name="Oval 248">
              <a:extLst>
                <a:ext uri="{FF2B5EF4-FFF2-40B4-BE49-F238E27FC236}">
                  <a16:creationId xmlns:a16="http://schemas.microsoft.com/office/drawing/2014/main" id="{4364C634-A50E-0A41-971E-B57E4B62C185}"/>
                </a:ext>
              </a:extLst>
            </p:cNvPr>
            <p:cNvSpPr/>
            <p:nvPr/>
          </p:nvSpPr>
          <p:spPr>
            <a:xfrm>
              <a:off x="5995233" y="2552977"/>
              <a:ext cx="72000" cy="72000"/>
            </a:xfrm>
            <a:prstGeom prst="ellipse">
              <a:avLst/>
            </a:prstGeom>
            <a:solidFill>
              <a:schemeClr val="tx1">
                <a:lumMod val="60000"/>
                <a:lumOff val="40000"/>
              </a:schemeClr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sp>
        <p:nvSpPr>
          <p:cNvPr id="250" name="Oval 249">
            <a:extLst>
              <a:ext uri="{FF2B5EF4-FFF2-40B4-BE49-F238E27FC236}">
                <a16:creationId xmlns:a16="http://schemas.microsoft.com/office/drawing/2014/main" id="{17E19037-D429-7B4D-9C9A-BC5DC7380C03}"/>
              </a:ext>
            </a:extLst>
          </p:cNvPr>
          <p:cNvSpPr/>
          <p:nvPr/>
        </p:nvSpPr>
        <p:spPr>
          <a:xfrm>
            <a:off x="7576751" y="3261986"/>
            <a:ext cx="72000" cy="72000"/>
          </a:xfrm>
          <a:prstGeom prst="ellipse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1" name="Plus 36">
            <a:extLst>
              <a:ext uri="{FF2B5EF4-FFF2-40B4-BE49-F238E27FC236}">
                <a16:creationId xmlns:a16="http://schemas.microsoft.com/office/drawing/2014/main" id="{B6992AC8-AE9C-824D-A685-19B0D16BF286}"/>
              </a:ext>
            </a:extLst>
          </p:cNvPr>
          <p:cNvSpPr/>
          <p:nvPr/>
        </p:nvSpPr>
        <p:spPr>
          <a:xfrm>
            <a:off x="6777067" y="3241016"/>
            <a:ext cx="108000" cy="108000"/>
          </a:xfrm>
          <a:prstGeom prst="mathPlus">
            <a:avLst>
              <a:gd name="adj1" fmla="val 1530"/>
            </a:avLst>
          </a:prstGeom>
          <a:solidFill>
            <a:srgbClr val="C00000"/>
          </a:solidFill>
          <a:ln w="317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55" name="Straight Connector 254">
            <a:extLst>
              <a:ext uri="{FF2B5EF4-FFF2-40B4-BE49-F238E27FC236}">
                <a16:creationId xmlns:a16="http://schemas.microsoft.com/office/drawing/2014/main" id="{7406FF5E-7F89-DA47-8D9C-9420254E6ECC}"/>
              </a:ext>
            </a:extLst>
          </p:cNvPr>
          <p:cNvCxnSpPr/>
          <p:nvPr/>
        </p:nvCxnSpPr>
        <p:spPr>
          <a:xfrm>
            <a:off x="6885067" y="1444402"/>
            <a:ext cx="1161667" cy="933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7" name="Straight Arrow Connector 256">
            <a:extLst>
              <a:ext uri="{FF2B5EF4-FFF2-40B4-BE49-F238E27FC236}">
                <a16:creationId xmlns:a16="http://schemas.microsoft.com/office/drawing/2014/main" id="{8A96D7DA-0F24-DC4B-91CC-766C8B98A7F2}"/>
              </a:ext>
            </a:extLst>
          </p:cNvPr>
          <p:cNvCxnSpPr>
            <a:cxnSpLocks/>
          </p:cNvCxnSpPr>
          <p:nvPr/>
        </p:nvCxnSpPr>
        <p:spPr>
          <a:xfrm>
            <a:off x="8046734" y="1448534"/>
            <a:ext cx="4126" cy="22995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1" name="Straight Connector 260">
            <a:extLst>
              <a:ext uri="{FF2B5EF4-FFF2-40B4-BE49-F238E27FC236}">
                <a16:creationId xmlns:a16="http://schemas.microsoft.com/office/drawing/2014/main" id="{D4090744-37F3-3C47-9753-540A64A265E5}"/>
              </a:ext>
            </a:extLst>
          </p:cNvPr>
          <p:cNvCxnSpPr>
            <a:cxnSpLocks/>
          </p:cNvCxnSpPr>
          <p:nvPr/>
        </p:nvCxnSpPr>
        <p:spPr>
          <a:xfrm>
            <a:off x="5698460" y="2197029"/>
            <a:ext cx="1145874" cy="579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3" name="Straight Arrow Connector 262">
            <a:extLst>
              <a:ext uri="{FF2B5EF4-FFF2-40B4-BE49-F238E27FC236}">
                <a16:creationId xmlns:a16="http://schemas.microsoft.com/office/drawing/2014/main" id="{74EB4209-58E7-F846-9443-53A6C54CE1F7}"/>
              </a:ext>
            </a:extLst>
          </p:cNvPr>
          <p:cNvCxnSpPr>
            <a:cxnSpLocks/>
          </p:cNvCxnSpPr>
          <p:nvPr/>
        </p:nvCxnSpPr>
        <p:spPr>
          <a:xfrm>
            <a:off x="6839909" y="2207537"/>
            <a:ext cx="0" cy="24250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68" name="TextBox 267">
                <a:extLst>
                  <a:ext uri="{FF2B5EF4-FFF2-40B4-BE49-F238E27FC236}">
                    <a16:creationId xmlns:a16="http://schemas.microsoft.com/office/drawing/2014/main" id="{39266D8B-9C7E-584F-8593-6AEBE55F21EA}"/>
                  </a:ext>
                </a:extLst>
              </p:cNvPr>
              <p:cNvSpPr txBox="1"/>
              <p:nvPr/>
            </p:nvSpPr>
            <p:spPr>
              <a:xfrm>
                <a:off x="4805709" y="2798944"/>
                <a:ext cx="363369" cy="18466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sz="1200" i="1" smtClean="0">
                          <a:latin typeface="Cambria Math" panose="02040503050406030204" pitchFamily="18" charset="0"/>
                        </a:rPr>
                        <m:t>≥</m:t>
                      </m:r>
                      <m:r>
                        <a:rPr lang="de-DE" sz="1200" b="0" i="1" smtClean="0">
                          <a:latin typeface="Cambria Math" panose="02040503050406030204" pitchFamily="18" charset="0"/>
                        </a:rPr>
                        <m:t>22</m:t>
                      </m:r>
                    </m:oMath>
                  </m:oMathPara>
                </a14:m>
                <a:endParaRPr lang="en-US" sz="1200" dirty="0"/>
              </a:p>
            </p:txBody>
          </p:sp>
        </mc:Choice>
        <mc:Fallback xmlns="">
          <p:sp>
            <p:nvSpPr>
              <p:cNvPr id="268" name="TextBox 267">
                <a:extLst>
                  <a:ext uri="{FF2B5EF4-FFF2-40B4-BE49-F238E27FC236}">
                    <a16:creationId xmlns:a16="http://schemas.microsoft.com/office/drawing/2014/main" id="{39266D8B-9C7E-584F-8593-6AEBE55F21E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05709" y="2798944"/>
                <a:ext cx="363369" cy="184666"/>
              </a:xfrm>
              <a:prstGeom prst="rect">
                <a:avLst/>
              </a:prstGeom>
              <a:blipFill>
                <a:blip r:embed="rId26"/>
                <a:stretch>
                  <a:fillRect l="-10000" r="-6667" b="-125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80" name="Oval 279">
            <a:extLst>
              <a:ext uri="{FF2B5EF4-FFF2-40B4-BE49-F238E27FC236}">
                <a16:creationId xmlns:a16="http://schemas.microsoft.com/office/drawing/2014/main" id="{29058CD2-58A7-DB45-8A10-FEB3F096125B}"/>
              </a:ext>
            </a:extLst>
          </p:cNvPr>
          <p:cNvSpPr/>
          <p:nvPr/>
        </p:nvSpPr>
        <p:spPr>
          <a:xfrm>
            <a:off x="8599674" y="2496048"/>
            <a:ext cx="72000" cy="72000"/>
          </a:xfrm>
          <a:prstGeom prst="ellipse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82" name="Straight Connector 281">
            <a:extLst>
              <a:ext uri="{FF2B5EF4-FFF2-40B4-BE49-F238E27FC236}">
                <a16:creationId xmlns:a16="http://schemas.microsoft.com/office/drawing/2014/main" id="{277D123E-C8FD-334D-B6A1-CC9029FE7447}"/>
              </a:ext>
            </a:extLst>
          </p:cNvPr>
          <p:cNvCxnSpPr>
            <a:cxnSpLocks/>
          </p:cNvCxnSpPr>
          <p:nvPr/>
        </p:nvCxnSpPr>
        <p:spPr>
          <a:xfrm>
            <a:off x="8271537" y="2191169"/>
            <a:ext cx="364137" cy="248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5" name="Straight Arrow Connector 284">
            <a:extLst>
              <a:ext uri="{FF2B5EF4-FFF2-40B4-BE49-F238E27FC236}">
                <a16:creationId xmlns:a16="http://schemas.microsoft.com/office/drawing/2014/main" id="{CE35B99B-99FE-3840-915B-7B2FCE75DB4A}"/>
              </a:ext>
            </a:extLst>
          </p:cNvPr>
          <p:cNvCxnSpPr>
            <a:cxnSpLocks/>
          </p:cNvCxnSpPr>
          <p:nvPr/>
        </p:nvCxnSpPr>
        <p:spPr>
          <a:xfrm>
            <a:off x="8635674" y="2191326"/>
            <a:ext cx="0" cy="24250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6" name="Elbow Connector 285">
            <a:extLst>
              <a:ext uri="{FF2B5EF4-FFF2-40B4-BE49-F238E27FC236}">
                <a16:creationId xmlns:a16="http://schemas.microsoft.com/office/drawing/2014/main" id="{BCF01686-E7E0-DF4C-BBB6-9336A3CAB055}"/>
              </a:ext>
            </a:extLst>
          </p:cNvPr>
          <p:cNvCxnSpPr/>
          <p:nvPr/>
        </p:nvCxnSpPr>
        <p:spPr>
          <a:xfrm rot="5400000">
            <a:off x="4813017" y="2756628"/>
            <a:ext cx="464740" cy="432046"/>
          </a:xfrm>
          <a:prstGeom prst="bentConnector3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5" name="Elbow Connector 294">
            <a:extLst>
              <a:ext uri="{FF2B5EF4-FFF2-40B4-BE49-F238E27FC236}">
                <a16:creationId xmlns:a16="http://schemas.microsoft.com/office/drawing/2014/main" id="{9B198E33-51B8-A248-9EA5-635AF72E4EBC}"/>
              </a:ext>
            </a:extLst>
          </p:cNvPr>
          <p:cNvCxnSpPr/>
          <p:nvPr/>
        </p:nvCxnSpPr>
        <p:spPr>
          <a:xfrm rot="5400000">
            <a:off x="6812077" y="2760091"/>
            <a:ext cx="464740" cy="432046"/>
          </a:xfrm>
          <a:prstGeom prst="bentConnector3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6" name="Straight Connector 295">
            <a:extLst>
              <a:ext uri="{FF2B5EF4-FFF2-40B4-BE49-F238E27FC236}">
                <a16:creationId xmlns:a16="http://schemas.microsoft.com/office/drawing/2014/main" id="{5B5399B5-418B-564E-A89D-40AB579635E8}"/>
              </a:ext>
            </a:extLst>
          </p:cNvPr>
          <p:cNvCxnSpPr>
            <a:cxnSpLocks/>
          </p:cNvCxnSpPr>
          <p:nvPr/>
        </p:nvCxnSpPr>
        <p:spPr>
          <a:xfrm>
            <a:off x="7245805" y="2973625"/>
            <a:ext cx="364137" cy="248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7" name="Straight Arrow Connector 296">
            <a:extLst>
              <a:ext uri="{FF2B5EF4-FFF2-40B4-BE49-F238E27FC236}">
                <a16:creationId xmlns:a16="http://schemas.microsoft.com/office/drawing/2014/main" id="{12F97A6D-A286-AA42-B228-9EF4B334BD5A}"/>
              </a:ext>
            </a:extLst>
          </p:cNvPr>
          <p:cNvCxnSpPr>
            <a:cxnSpLocks/>
          </p:cNvCxnSpPr>
          <p:nvPr/>
        </p:nvCxnSpPr>
        <p:spPr>
          <a:xfrm>
            <a:off x="7609942" y="2973782"/>
            <a:ext cx="0" cy="24250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8" name="Straight Connector 297">
            <a:extLst>
              <a:ext uri="{FF2B5EF4-FFF2-40B4-BE49-F238E27FC236}">
                <a16:creationId xmlns:a16="http://schemas.microsoft.com/office/drawing/2014/main" id="{4B0E67D8-90D2-BD44-BFC7-7F8A3CE9B278}"/>
              </a:ext>
            </a:extLst>
          </p:cNvPr>
          <p:cNvCxnSpPr>
            <a:cxnSpLocks/>
          </p:cNvCxnSpPr>
          <p:nvPr/>
        </p:nvCxnSpPr>
        <p:spPr>
          <a:xfrm>
            <a:off x="5251154" y="2970162"/>
            <a:ext cx="364137" cy="248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9" name="Straight Arrow Connector 298">
            <a:extLst>
              <a:ext uri="{FF2B5EF4-FFF2-40B4-BE49-F238E27FC236}">
                <a16:creationId xmlns:a16="http://schemas.microsoft.com/office/drawing/2014/main" id="{E759822D-B767-BE49-8290-4ECE93F5DE6A}"/>
              </a:ext>
            </a:extLst>
          </p:cNvPr>
          <p:cNvCxnSpPr>
            <a:cxnSpLocks/>
          </p:cNvCxnSpPr>
          <p:nvPr/>
        </p:nvCxnSpPr>
        <p:spPr>
          <a:xfrm>
            <a:off x="5615291" y="2970319"/>
            <a:ext cx="0" cy="24250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00" name="TextBox 299">
                <a:extLst>
                  <a:ext uri="{FF2B5EF4-FFF2-40B4-BE49-F238E27FC236}">
                    <a16:creationId xmlns:a16="http://schemas.microsoft.com/office/drawing/2014/main" id="{9DBF3885-1138-2D4F-A7B4-40147A4582EF}"/>
                  </a:ext>
                </a:extLst>
              </p:cNvPr>
              <p:cNvSpPr txBox="1"/>
              <p:nvPr/>
            </p:nvSpPr>
            <p:spPr>
              <a:xfrm>
                <a:off x="5300593" y="2798944"/>
                <a:ext cx="363369" cy="18466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sz="1200" b="0" i="1" smtClean="0">
                          <a:latin typeface="Cambria Math" panose="02040503050406030204" pitchFamily="18" charset="0"/>
                        </a:rPr>
                        <m:t>&lt;22</m:t>
                      </m:r>
                    </m:oMath>
                  </m:oMathPara>
                </a14:m>
                <a:endParaRPr lang="en-US" sz="1200" dirty="0"/>
              </a:p>
            </p:txBody>
          </p:sp>
        </mc:Choice>
        <mc:Fallback xmlns="">
          <p:sp>
            <p:nvSpPr>
              <p:cNvPr id="300" name="TextBox 299">
                <a:extLst>
                  <a:ext uri="{FF2B5EF4-FFF2-40B4-BE49-F238E27FC236}">
                    <a16:creationId xmlns:a16="http://schemas.microsoft.com/office/drawing/2014/main" id="{9DBF3885-1138-2D4F-A7B4-40147A4582E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00593" y="2798944"/>
                <a:ext cx="363369" cy="184666"/>
              </a:xfrm>
              <a:prstGeom prst="rect">
                <a:avLst/>
              </a:prstGeom>
              <a:blipFill>
                <a:blip r:embed="rId27"/>
                <a:stretch>
                  <a:fillRect l="-3333" r="-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01" name="Plus 36">
            <a:extLst>
              <a:ext uri="{FF2B5EF4-FFF2-40B4-BE49-F238E27FC236}">
                <a16:creationId xmlns:a16="http://schemas.microsoft.com/office/drawing/2014/main" id="{651E8B9B-3BB9-7E4A-996E-B72CC2DAF9B5}"/>
              </a:ext>
            </a:extLst>
          </p:cNvPr>
          <p:cNvSpPr/>
          <p:nvPr/>
        </p:nvSpPr>
        <p:spPr>
          <a:xfrm>
            <a:off x="4572000" y="3983232"/>
            <a:ext cx="108000" cy="108000"/>
          </a:xfrm>
          <a:prstGeom prst="mathPlus">
            <a:avLst>
              <a:gd name="adj1" fmla="val 1530"/>
            </a:avLst>
          </a:prstGeom>
          <a:solidFill>
            <a:srgbClr val="C00000"/>
          </a:solidFill>
          <a:ln w="317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2" name="Plus 36">
            <a:extLst>
              <a:ext uri="{FF2B5EF4-FFF2-40B4-BE49-F238E27FC236}">
                <a16:creationId xmlns:a16="http://schemas.microsoft.com/office/drawing/2014/main" id="{027283DA-5FD0-B142-BEAC-F873EDF6A1CE}"/>
              </a:ext>
            </a:extLst>
          </p:cNvPr>
          <p:cNvSpPr/>
          <p:nvPr/>
        </p:nvSpPr>
        <p:spPr>
          <a:xfrm>
            <a:off x="4862035" y="2485178"/>
            <a:ext cx="108000" cy="108000"/>
          </a:xfrm>
          <a:prstGeom prst="mathPlus">
            <a:avLst>
              <a:gd name="adj1" fmla="val 1530"/>
            </a:avLst>
          </a:prstGeom>
          <a:solidFill>
            <a:srgbClr val="C00000"/>
          </a:solidFill>
          <a:ln w="317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03" name="Elbow Connector 302">
            <a:extLst>
              <a:ext uri="{FF2B5EF4-FFF2-40B4-BE49-F238E27FC236}">
                <a16:creationId xmlns:a16="http://schemas.microsoft.com/office/drawing/2014/main" id="{73A9C8EB-B7FD-7648-8515-CEA0651E1EDA}"/>
              </a:ext>
            </a:extLst>
          </p:cNvPr>
          <p:cNvCxnSpPr/>
          <p:nvPr/>
        </p:nvCxnSpPr>
        <p:spPr>
          <a:xfrm rot="5400000">
            <a:off x="4611812" y="3513110"/>
            <a:ext cx="464740" cy="432046"/>
          </a:xfrm>
          <a:prstGeom prst="bentConnector3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4" name="Straight Connector 303">
            <a:extLst>
              <a:ext uri="{FF2B5EF4-FFF2-40B4-BE49-F238E27FC236}">
                <a16:creationId xmlns:a16="http://schemas.microsoft.com/office/drawing/2014/main" id="{23DB3D76-2049-A54B-856F-BF15D387E733}"/>
              </a:ext>
            </a:extLst>
          </p:cNvPr>
          <p:cNvCxnSpPr>
            <a:cxnSpLocks/>
          </p:cNvCxnSpPr>
          <p:nvPr/>
        </p:nvCxnSpPr>
        <p:spPr>
          <a:xfrm>
            <a:off x="5049949" y="3726644"/>
            <a:ext cx="364137" cy="248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5" name="Straight Arrow Connector 304">
            <a:extLst>
              <a:ext uri="{FF2B5EF4-FFF2-40B4-BE49-F238E27FC236}">
                <a16:creationId xmlns:a16="http://schemas.microsoft.com/office/drawing/2014/main" id="{B6971A5E-F07F-0B4D-AE1D-A515EAA16289}"/>
              </a:ext>
            </a:extLst>
          </p:cNvPr>
          <p:cNvCxnSpPr>
            <a:cxnSpLocks/>
          </p:cNvCxnSpPr>
          <p:nvPr/>
        </p:nvCxnSpPr>
        <p:spPr>
          <a:xfrm>
            <a:off x="5414086" y="3726801"/>
            <a:ext cx="0" cy="24250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6" name="Plus 36">
            <a:extLst>
              <a:ext uri="{FF2B5EF4-FFF2-40B4-BE49-F238E27FC236}">
                <a16:creationId xmlns:a16="http://schemas.microsoft.com/office/drawing/2014/main" id="{8FA5E667-2600-0841-9D6C-66E1087DE8E1}"/>
              </a:ext>
            </a:extLst>
          </p:cNvPr>
          <p:cNvSpPr/>
          <p:nvPr/>
        </p:nvSpPr>
        <p:spPr>
          <a:xfrm>
            <a:off x="4418912" y="3241016"/>
            <a:ext cx="108000" cy="108000"/>
          </a:xfrm>
          <a:prstGeom prst="mathPlus">
            <a:avLst>
              <a:gd name="adj1" fmla="val 1530"/>
            </a:avLst>
          </a:prstGeom>
          <a:solidFill>
            <a:srgbClr val="C00000"/>
          </a:solidFill>
          <a:ln w="317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07" name="TextBox 306">
                <a:extLst>
                  <a:ext uri="{FF2B5EF4-FFF2-40B4-BE49-F238E27FC236}">
                    <a16:creationId xmlns:a16="http://schemas.microsoft.com/office/drawing/2014/main" id="{0712AD44-BCDD-0544-97FF-EDF7C64B72EB}"/>
                  </a:ext>
                </a:extLst>
              </p:cNvPr>
              <p:cNvSpPr txBox="1"/>
              <p:nvPr/>
            </p:nvSpPr>
            <p:spPr>
              <a:xfrm>
                <a:off x="4577865" y="3545054"/>
                <a:ext cx="363369" cy="18466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sz="1200" i="1" smtClean="0">
                          <a:latin typeface="Cambria Math" panose="02040503050406030204" pitchFamily="18" charset="0"/>
                        </a:rPr>
                        <m:t>≥</m:t>
                      </m:r>
                      <m:r>
                        <a:rPr lang="de-DE" sz="1200" b="0" i="1" smtClean="0">
                          <a:latin typeface="Cambria Math" panose="02040503050406030204" pitchFamily="18" charset="0"/>
                        </a:rPr>
                        <m:t>26</m:t>
                      </m:r>
                    </m:oMath>
                  </m:oMathPara>
                </a14:m>
                <a:endParaRPr lang="en-US" sz="1200" dirty="0"/>
              </a:p>
            </p:txBody>
          </p:sp>
        </mc:Choice>
        <mc:Fallback xmlns="">
          <p:sp>
            <p:nvSpPr>
              <p:cNvPr id="307" name="TextBox 306">
                <a:extLst>
                  <a:ext uri="{FF2B5EF4-FFF2-40B4-BE49-F238E27FC236}">
                    <a16:creationId xmlns:a16="http://schemas.microsoft.com/office/drawing/2014/main" id="{0712AD44-BCDD-0544-97FF-EDF7C64B72E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7865" y="3545054"/>
                <a:ext cx="363369" cy="184666"/>
              </a:xfrm>
              <a:prstGeom prst="rect">
                <a:avLst/>
              </a:prstGeom>
              <a:blipFill>
                <a:blip r:embed="rId28"/>
                <a:stretch>
                  <a:fillRect l="-10345" r="-6897" b="-62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8" name="TextBox 307">
                <a:extLst>
                  <a:ext uri="{FF2B5EF4-FFF2-40B4-BE49-F238E27FC236}">
                    <a16:creationId xmlns:a16="http://schemas.microsoft.com/office/drawing/2014/main" id="{6AB1571D-0A6C-A84E-B2F6-DE25CB6CC19E}"/>
                  </a:ext>
                </a:extLst>
              </p:cNvPr>
              <p:cNvSpPr txBox="1"/>
              <p:nvPr/>
            </p:nvSpPr>
            <p:spPr>
              <a:xfrm>
                <a:off x="5072749" y="3545054"/>
                <a:ext cx="363369" cy="18466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sz="1200" b="0" i="1" smtClean="0">
                          <a:latin typeface="Cambria Math" panose="02040503050406030204" pitchFamily="18" charset="0"/>
                        </a:rPr>
                        <m:t>&lt;26</m:t>
                      </m:r>
                    </m:oMath>
                  </m:oMathPara>
                </a14:m>
                <a:endParaRPr lang="en-US" sz="1200" dirty="0"/>
              </a:p>
            </p:txBody>
          </p:sp>
        </mc:Choice>
        <mc:Fallback xmlns="">
          <p:sp>
            <p:nvSpPr>
              <p:cNvPr id="308" name="TextBox 307">
                <a:extLst>
                  <a:ext uri="{FF2B5EF4-FFF2-40B4-BE49-F238E27FC236}">
                    <a16:creationId xmlns:a16="http://schemas.microsoft.com/office/drawing/2014/main" id="{6AB1571D-0A6C-A84E-B2F6-DE25CB6CC19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72749" y="3545054"/>
                <a:ext cx="363369" cy="184666"/>
              </a:xfrm>
              <a:prstGeom prst="rect">
                <a:avLst/>
              </a:prstGeom>
              <a:blipFill>
                <a:blip r:embed="rId29"/>
                <a:stretch>
                  <a:fillRect l="-6667" r="-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09" name="Plus 36">
            <a:extLst>
              <a:ext uri="{FF2B5EF4-FFF2-40B4-BE49-F238E27FC236}">
                <a16:creationId xmlns:a16="http://schemas.microsoft.com/office/drawing/2014/main" id="{7F0BB6E7-331B-954A-BB40-50684A370750}"/>
              </a:ext>
            </a:extLst>
          </p:cNvPr>
          <p:cNvSpPr/>
          <p:nvPr/>
        </p:nvSpPr>
        <p:spPr>
          <a:xfrm>
            <a:off x="5063830" y="4018823"/>
            <a:ext cx="108000" cy="108000"/>
          </a:xfrm>
          <a:prstGeom prst="mathPlus">
            <a:avLst>
              <a:gd name="adj1" fmla="val 1530"/>
            </a:avLst>
          </a:prstGeom>
          <a:solidFill>
            <a:srgbClr val="C00000"/>
          </a:solidFill>
          <a:ln w="317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10" name="Elbow Connector 309">
            <a:extLst>
              <a:ext uri="{FF2B5EF4-FFF2-40B4-BE49-F238E27FC236}">
                <a16:creationId xmlns:a16="http://schemas.microsoft.com/office/drawing/2014/main" id="{CE3571E4-EBBA-A844-AE07-135E2A9D9C64}"/>
              </a:ext>
            </a:extLst>
          </p:cNvPr>
          <p:cNvCxnSpPr/>
          <p:nvPr/>
        </p:nvCxnSpPr>
        <p:spPr>
          <a:xfrm rot="5400000">
            <a:off x="5100642" y="4286977"/>
            <a:ext cx="464740" cy="432046"/>
          </a:xfrm>
          <a:prstGeom prst="bentConnector3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1" name="Straight Connector 310">
            <a:extLst>
              <a:ext uri="{FF2B5EF4-FFF2-40B4-BE49-F238E27FC236}">
                <a16:creationId xmlns:a16="http://schemas.microsoft.com/office/drawing/2014/main" id="{49D0BAA0-DD94-464E-819A-DB40C3668727}"/>
              </a:ext>
            </a:extLst>
          </p:cNvPr>
          <p:cNvCxnSpPr>
            <a:cxnSpLocks/>
          </p:cNvCxnSpPr>
          <p:nvPr/>
        </p:nvCxnSpPr>
        <p:spPr>
          <a:xfrm>
            <a:off x="5534370" y="4500511"/>
            <a:ext cx="364137" cy="248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2" name="Straight Arrow Connector 311">
            <a:extLst>
              <a:ext uri="{FF2B5EF4-FFF2-40B4-BE49-F238E27FC236}">
                <a16:creationId xmlns:a16="http://schemas.microsoft.com/office/drawing/2014/main" id="{D1E7D98F-638E-6948-B55A-388B4E2DB39E}"/>
              </a:ext>
            </a:extLst>
          </p:cNvPr>
          <p:cNvCxnSpPr>
            <a:cxnSpLocks/>
          </p:cNvCxnSpPr>
          <p:nvPr/>
        </p:nvCxnSpPr>
        <p:spPr>
          <a:xfrm>
            <a:off x="5898507" y="4500668"/>
            <a:ext cx="0" cy="24250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13" name="TextBox 312">
                <a:extLst>
                  <a:ext uri="{FF2B5EF4-FFF2-40B4-BE49-F238E27FC236}">
                    <a16:creationId xmlns:a16="http://schemas.microsoft.com/office/drawing/2014/main" id="{DCD0CE46-4A25-1D48-B892-62BDF084146E}"/>
                  </a:ext>
                </a:extLst>
              </p:cNvPr>
              <p:cNvSpPr txBox="1"/>
              <p:nvPr/>
            </p:nvSpPr>
            <p:spPr>
              <a:xfrm>
                <a:off x="5614416" y="4319952"/>
                <a:ext cx="278410" cy="18466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sz="1200" b="0" i="1" smtClean="0">
                          <a:latin typeface="Cambria Math" panose="02040503050406030204" pitchFamily="18" charset="0"/>
                        </a:rPr>
                        <m:t>&lt;6</m:t>
                      </m:r>
                    </m:oMath>
                  </m:oMathPara>
                </a14:m>
                <a:endParaRPr lang="en-US" sz="1200" dirty="0"/>
              </a:p>
            </p:txBody>
          </p:sp>
        </mc:Choice>
        <mc:Fallback xmlns="">
          <p:sp>
            <p:nvSpPr>
              <p:cNvPr id="313" name="TextBox 312">
                <a:extLst>
                  <a:ext uri="{FF2B5EF4-FFF2-40B4-BE49-F238E27FC236}">
                    <a16:creationId xmlns:a16="http://schemas.microsoft.com/office/drawing/2014/main" id="{DCD0CE46-4A25-1D48-B892-62BDF084146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14416" y="4319952"/>
                <a:ext cx="278410" cy="184666"/>
              </a:xfrm>
              <a:prstGeom prst="rect">
                <a:avLst/>
              </a:prstGeom>
              <a:blipFill>
                <a:blip r:embed="rId24"/>
                <a:stretch>
                  <a:fillRect l="-8696" r="-869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4" name="TextBox 313">
                <a:extLst>
                  <a:ext uri="{FF2B5EF4-FFF2-40B4-BE49-F238E27FC236}">
                    <a16:creationId xmlns:a16="http://schemas.microsoft.com/office/drawing/2014/main" id="{35CCB026-CD74-FB47-8DD0-E6C538401212}"/>
                  </a:ext>
                </a:extLst>
              </p:cNvPr>
              <p:cNvSpPr txBox="1"/>
              <p:nvPr/>
            </p:nvSpPr>
            <p:spPr>
              <a:xfrm>
                <a:off x="5122628" y="4318991"/>
                <a:ext cx="278410" cy="18466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sz="1200" b="0" i="1" smtClean="0">
                          <a:latin typeface="Cambria Math" panose="02040503050406030204" pitchFamily="18" charset="0"/>
                        </a:rPr>
                        <m:t>≥6</m:t>
                      </m:r>
                    </m:oMath>
                  </m:oMathPara>
                </a14:m>
                <a:endParaRPr lang="en-US" sz="1200" dirty="0"/>
              </a:p>
            </p:txBody>
          </p:sp>
        </mc:Choice>
        <mc:Fallback xmlns="">
          <p:sp>
            <p:nvSpPr>
              <p:cNvPr id="314" name="TextBox 313">
                <a:extLst>
                  <a:ext uri="{FF2B5EF4-FFF2-40B4-BE49-F238E27FC236}">
                    <a16:creationId xmlns:a16="http://schemas.microsoft.com/office/drawing/2014/main" id="{35CCB026-CD74-FB47-8DD0-E6C53840121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22628" y="4318991"/>
                <a:ext cx="278410" cy="184666"/>
              </a:xfrm>
              <a:prstGeom prst="rect">
                <a:avLst/>
              </a:prstGeom>
              <a:blipFill>
                <a:blip r:embed="rId25"/>
                <a:stretch>
                  <a:fillRect l="-13043" r="-13043" b="-62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16" name="Plus 36">
            <a:extLst>
              <a:ext uri="{FF2B5EF4-FFF2-40B4-BE49-F238E27FC236}">
                <a16:creationId xmlns:a16="http://schemas.microsoft.com/office/drawing/2014/main" id="{1EC67715-9313-7541-AD3D-DE1752EFD002}"/>
              </a:ext>
            </a:extLst>
          </p:cNvPr>
          <p:cNvSpPr/>
          <p:nvPr/>
        </p:nvSpPr>
        <p:spPr>
          <a:xfrm>
            <a:off x="5855478" y="4780093"/>
            <a:ext cx="108000" cy="108000"/>
          </a:xfrm>
          <a:prstGeom prst="mathPlus">
            <a:avLst>
              <a:gd name="adj1" fmla="val 1530"/>
            </a:avLst>
          </a:prstGeom>
          <a:solidFill>
            <a:srgbClr val="C00000"/>
          </a:solidFill>
          <a:ln w="317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7" name="Oval 316">
            <a:extLst>
              <a:ext uri="{FF2B5EF4-FFF2-40B4-BE49-F238E27FC236}">
                <a16:creationId xmlns:a16="http://schemas.microsoft.com/office/drawing/2014/main" id="{B055B6C8-33B2-CD44-A437-1DBB0EE56B25}"/>
              </a:ext>
            </a:extLst>
          </p:cNvPr>
          <p:cNvSpPr/>
          <p:nvPr/>
        </p:nvSpPr>
        <p:spPr>
          <a:xfrm>
            <a:off x="5070631" y="4756602"/>
            <a:ext cx="72000" cy="72000"/>
          </a:xfrm>
          <a:prstGeom prst="ellipse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4" name="Plus 36">
            <a:extLst>
              <a:ext uri="{FF2B5EF4-FFF2-40B4-BE49-F238E27FC236}">
                <a16:creationId xmlns:a16="http://schemas.microsoft.com/office/drawing/2014/main" id="{ADEC1095-8F45-6F49-97CD-08B12D603152}"/>
              </a:ext>
            </a:extLst>
          </p:cNvPr>
          <p:cNvSpPr/>
          <p:nvPr/>
        </p:nvSpPr>
        <p:spPr>
          <a:xfrm>
            <a:off x="5561291" y="3250610"/>
            <a:ext cx="108000" cy="108000"/>
          </a:xfrm>
          <a:prstGeom prst="mathPlus">
            <a:avLst>
              <a:gd name="adj1" fmla="val 1530"/>
            </a:avLst>
          </a:prstGeom>
          <a:solidFill>
            <a:srgbClr val="C00000"/>
          </a:solidFill>
          <a:ln w="317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9" name="Plus 36">
            <a:extLst>
              <a:ext uri="{FF2B5EF4-FFF2-40B4-BE49-F238E27FC236}">
                <a16:creationId xmlns:a16="http://schemas.microsoft.com/office/drawing/2014/main" id="{A9242CA4-3ADD-6649-A13E-972F645DB9ED}"/>
              </a:ext>
            </a:extLst>
          </p:cNvPr>
          <p:cNvSpPr/>
          <p:nvPr/>
        </p:nvSpPr>
        <p:spPr>
          <a:xfrm>
            <a:off x="1086971" y="4186381"/>
            <a:ext cx="108000" cy="108000"/>
          </a:xfrm>
          <a:prstGeom prst="mathPlus">
            <a:avLst>
              <a:gd name="adj1" fmla="val 1530"/>
            </a:avLst>
          </a:prstGeom>
          <a:solidFill>
            <a:srgbClr val="C00000"/>
          </a:solidFill>
          <a:ln w="317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5" name="Plus 36">
            <a:extLst>
              <a:ext uri="{FF2B5EF4-FFF2-40B4-BE49-F238E27FC236}">
                <a16:creationId xmlns:a16="http://schemas.microsoft.com/office/drawing/2014/main" id="{8DC38C1A-3235-4505-857F-FA49967A48C1}"/>
              </a:ext>
            </a:extLst>
          </p:cNvPr>
          <p:cNvSpPr/>
          <p:nvPr/>
        </p:nvSpPr>
        <p:spPr>
          <a:xfrm>
            <a:off x="2796008" y="726139"/>
            <a:ext cx="129600" cy="129600"/>
          </a:xfrm>
          <a:prstGeom prst="mathPlus">
            <a:avLst>
              <a:gd name="adj1" fmla="val 24934"/>
            </a:avLst>
          </a:prstGeom>
          <a:solidFill>
            <a:schemeClr val="bg1"/>
          </a:solidFill>
          <a:ln w="952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8" name="Oval 187">
            <a:extLst>
              <a:ext uri="{FF2B5EF4-FFF2-40B4-BE49-F238E27FC236}">
                <a16:creationId xmlns:a16="http://schemas.microsoft.com/office/drawing/2014/main" id="{8AD50412-F16E-40FA-B2A2-3B9B01B6DCB4}"/>
              </a:ext>
            </a:extLst>
          </p:cNvPr>
          <p:cNvSpPr/>
          <p:nvPr/>
        </p:nvSpPr>
        <p:spPr>
          <a:xfrm>
            <a:off x="2827114" y="927759"/>
            <a:ext cx="79200" cy="79200"/>
          </a:xfrm>
          <a:prstGeom prst="ellipse">
            <a:avLst/>
          </a:prstGeom>
          <a:solidFill>
            <a:schemeClr val="bg1"/>
          </a:solidFill>
          <a:ln w="952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lus 36">
            <a:extLst>
              <a:ext uri="{FF2B5EF4-FFF2-40B4-BE49-F238E27FC236}">
                <a16:creationId xmlns:a16="http://schemas.microsoft.com/office/drawing/2014/main" id="{27925D47-1FA9-4BBD-8D69-81D7A98C23E1}"/>
              </a:ext>
            </a:extLst>
          </p:cNvPr>
          <p:cNvSpPr/>
          <p:nvPr/>
        </p:nvSpPr>
        <p:spPr>
          <a:xfrm>
            <a:off x="1032971" y="753037"/>
            <a:ext cx="108000" cy="108000"/>
          </a:xfrm>
          <a:prstGeom prst="mathPlus">
            <a:avLst>
              <a:gd name="adj1" fmla="val 1530"/>
            </a:avLst>
          </a:prstGeom>
          <a:solidFill>
            <a:srgbClr val="C00000"/>
          </a:solidFill>
          <a:ln w="317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799DF04F-5D34-48DD-BEFA-EF3AF4FA3224}"/>
              </a:ext>
            </a:extLst>
          </p:cNvPr>
          <p:cNvSpPr/>
          <p:nvPr/>
        </p:nvSpPr>
        <p:spPr>
          <a:xfrm>
            <a:off x="1050971" y="925690"/>
            <a:ext cx="72000" cy="72000"/>
          </a:xfrm>
          <a:prstGeom prst="ellipse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D44B0DC-3DB5-4697-925F-80D1561EE43B}"/>
              </a:ext>
            </a:extLst>
          </p:cNvPr>
          <p:cNvSpPr txBox="1"/>
          <p:nvPr/>
        </p:nvSpPr>
        <p:spPr>
          <a:xfrm>
            <a:off x="1220182" y="784876"/>
            <a:ext cx="795795" cy="184666"/>
          </a:xfrm>
          <a:prstGeom prst="rect">
            <a:avLst/>
          </a:prstGeom>
          <a:solidFill>
            <a:schemeClr val="bg1"/>
          </a:solidFill>
        </p:spPr>
        <p:txBody>
          <a:bodyPr wrap="none" lIns="0" tIns="0" rIns="0" bIns="0" rtlCol="0">
            <a:spAutoFit/>
          </a:bodyPr>
          <a:lstStyle/>
          <a:p>
            <a:pPr algn="l">
              <a:lnSpc>
                <a:spcPct val="100000"/>
              </a:lnSpc>
            </a:pPr>
            <a:r>
              <a:rPr lang="de-DE" sz="1200" b="0" dirty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ea typeface="Arial" panose="02000000000000000000" pitchFamily="2" charset="0"/>
                <a:cs typeface="Arial" panose="020B0604020202020204" pitchFamily="34" charset="0"/>
              </a:rPr>
              <a:t>Training set</a:t>
            </a:r>
            <a:endParaRPr lang="en-GB" sz="1200" b="0" dirty="0">
              <a:solidFill>
                <a:schemeClr val="tx1">
                  <a:lumMod val="75000"/>
                </a:schemeClr>
              </a:solidFill>
              <a:latin typeface="Arial" panose="020B0604020202020204" pitchFamily="34" charset="0"/>
              <a:ea typeface="Arial" panose="02000000000000000000" pitchFamily="2" charset="0"/>
              <a:cs typeface="Arial" panose="020B0604020202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7C0B886-722F-4F3C-B7CB-1C660B0ADB2E}"/>
              </a:ext>
            </a:extLst>
          </p:cNvPr>
          <p:cNvSpPr txBox="1"/>
          <p:nvPr/>
        </p:nvSpPr>
        <p:spPr>
          <a:xfrm>
            <a:off x="2990408" y="768704"/>
            <a:ext cx="531171" cy="184666"/>
          </a:xfrm>
          <a:prstGeom prst="rect">
            <a:avLst/>
          </a:prstGeom>
          <a:solidFill>
            <a:schemeClr val="bg1"/>
          </a:solidFill>
        </p:spPr>
        <p:txBody>
          <a:bodyPr wrap="none" lIns="0" tIns="0" rIns="0" bIns="0" rtlCol="0">
            <a:spAutoFit/>
          </a:bodyPr>
          <a:lstStyle/>
          <a:p>
            <a:pPr algn="l">
              <a:lnSpc>
                <a:spcPct val="100000"/>
              </a:lnSpc>
            </a:pPr>
            <a:r>
              <a:rPr lang="de-DE" sz="1200" b="0" dirty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ea typeface="Arial" panose="02000000000000000000" pitchFamily="2" charset="0"/>
                <a:cs typeface="Arial" panose="020B0604020202020204" pitchFamily="34" charset="0"/>
              </a:rPr>
              <a:t>Test set</a:t>
            </a:r>
            <a:endParaRPr lang="en-GB" sz="1200" b="0" dirty="0">
              <a:solidFill>
                <a:schemeClr val="tx1">
                  <a:lumMod val="75000"/>
                </a:schemeClr>
              </a:solidFill>
              <a:latin typeface="Arial" panose="020B0604020202020204" pitchFamily="34" charset="0"/>
              <a:ea typeface="Arial" panose="02000000000000000000" pitchFamily="2" charset="0"/>
              <a:cs typeface="Arial" panose="020B0604020202020204" pitchFamily="34" charset="0"/>
            </a:endParaRPr>
          </a:p>
        </p:txBody>
      </p:sp>
      <p:sp>
        <p:nvSpPr>
          <p:cNvPr id="192" name="TextBox 191">
            <a:extLst>
              <a:ext uri="{FF2B5EF4-FFF2-40B4-BE49-F238E27FC236}">
                <a16:creationId xmlns:a16="http://schemas.microsoft.com/office/drawing/2014/main" id="{D96813F6-4EDC-45A1-ADFB-A6F9340EC2ED}"/>
              </a:ext>
            </a:extLst>
          </p:cNvPr>
          <p:cNvSpPr txBox="1"/>
          <p:nvPr/>
        </p:nvSpPr>
        <p:spPr>
          <a:xfrm>
            <a:off x="6349451" y="4059168"/>
            <a:ext cx="2526599" cy="369332"/>
          </a:xfrm>
          <a:prstGeom prst="rect">
            <a:avLst/>
          </a:prstGeom>
          <a:solidFill>
            <a:schemeClr val="bg1"/>
          </a:solidFill>
          <a:ln>
            <a:solidFill>
              <a:srgbClr val="00386C"/>
            </a:solidFill>
          </a:ln>
        </p:spPr>
        <p:txBody>
          <a:bodyPr wrap="square">
            <a:spAutoFit/>
          </a:bodyPr>
          <a:lstStyle/>
          <a:p>
            <a:r>
              <a:rPr lang="en-US" dirty="0"/>
              <a:t>The Deeper the Better?!</a:t>
            </a:r>
            <a:endParaRPr lang="en-GB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15C29056-5AFA-7949-831A-3EC086771171}" type="slidenum">
              <a:rPr lang="de-DE" smtClean="0"/>
              <a:pPr/>
              <a:t>70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081047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" fill="hold">
                      <p:stCondLst>
                        <p:cond delay="indefinite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5" fill="hold">
                      <p:stCondLst>
                        <p:cond delay="indefinite"/>
                      </p:stCondLst>
                      <p:childTnLst>
                        <p:par>
                          <p:cTn id="176" fill="hold">
                            <p:stCondLst>
                              <p:cond delay="0"/>
                            </p:stCondLst>
                            <p:childTnLst>
                              <p:par>
                                <p:cTn id="177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9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1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3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5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9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1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3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5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9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1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3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5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1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5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9" grpId="0" animBg="1"/>
      <p:bldP spid="159" grpId="1" animBg="1"/>
      <p:bldP spid="160" grpId="0" animBg="1"/>
      <p:bldP spid="160" grpId="1" animBg="1"/>
      <p:bldP spid="161" grpId="0" animBg="1"/>
      <p:bldP spid="161" grpId="1" animBg="1"/>
      <p:bldP spid="162" grpId="0" animBg="1"/>
      <p:bldP spid="162" grpId="1" animBg="1"/>
      <p:bldP spid="163" grpId="0" animBg="1"/>
      <p:bldP spid="163" grpId="1" animBg="1"/>
      <p:bldP spid="164" grpId="0" animBg="1"/>
      <p:bldP spid="164" grpId="1" animBg="1"/>
      <p:bldP spid="165" grpId="0" animBg="1"/>
      <p:bldP spid="165" grpId="1" animBg="1"/>
      <p:bldP spid="166" grpId="0" animBg="1"/>
      <p:bldP spid="166" grpId="1" animBg="1"/>
      <p:bldP spid="167" grpId="0" animBg="1"/>
      <p:bldP spid="167" grpId="1" animBg="1"/>
      <p:bldP spid="168" grpId="0" animBg="1"/>
      <p:bldP spid="168" grpId="1" animBg="1"/>
      <p:bldP spid="169" grpId="0" animBg="1"/>
      <p:bldP spid="169" grpId="1" animBg="1"/>
      <p:bldP spid="170" grpId="0" animBg="1"/>
      <p:bldP spid="170" grpId="1" animBg="1"/>
      <p:bldP spid="171" grpId="0" animBg="1"/>
      <p:bldP spid="171" grpId="1" animBg="1"/>
      <p:bldP spid="172" grpId="0" animBg="1"/>
      <p:bldP spid="172" grpId="1" animBg="1"/>
      <p:bldP spid="173" grpId="0" animBg="1"/>
      <p:bldP spid="173" grpId="1" animBg="1"/>
      <p:bldP spid="198" grpId="0"/>
      <p:bldP spid="199" grpId="0"/>
      <p:bldP spid="200" grpId="0" animBg="1"/>
      <p:bldP spid="201" grpId="0" animBg="1"/>
      <p:bldP spid="212" grpId="0"/>
      <p:bldP spid="213" grpId="0"/>
      <p:bldP spid="217" grpId="0"/>
      <p:bldP spid="218" grpId="0"/>
      <p:bldP spid="223" grpId="0" animBg="1"/>
      <p:bldP spid="223" grpId="1" animBg="1"/>
      <p:bldP spid="234" grpId="0" animBg="1"/>
      <p:bldP spid="239" grpId="0"/>
      <p:bldP spid="240" grpId="0"/>
      <p:bldP spid="241" grpId="0" animBg="1"/>
      <p:bldP spid="242" grpId="0" animBg="1"/>
      <p:bldP spid="243" grpId="0" animBg="1"/>
      <p:bldP spid="244" grpId="0" animBg="1"/>
      <p:bldP spid="245" grpId="0" animBg="1"/>
      <p:bldP spid="246" grpId="0" animBg="1"/>
      <p:bldP spid="250" grpId="0" animBg="1"/>
      <p:bldP spid="251" grpId="0" animBg="1"/>
      <p:bldP spid="268" grpId="0"/>
      <p:bldP spid="280" grpId="0" animBg="1"/>
      <p:bldP spid="300" grpId="0"/>
      <p:bldP spid="301" grpId="0" animBg="1"/>
      <p:bldP spid="302" grpId="0" animBg="1"/>
      <p:bldP spid="306" grpId="0" animBg="1"/>
      <p:bldP spid="307" grpId="0"/>
      <p:bldP spid="308" grpId="0"/>
      <p:bldP spid="309" grpId="0" animBg="1"/>
      <p:bldP spid="313" grpId="0"/>
      <p:bldP spid="314" grpId="0"/>
      <p:bldP spid="316" grpId="0" animBg="1"/>
      <p:bldP spid="317" grpId="0" animBg="1"/>
      <p:bldP spid="154" grpId="0" animBg="1"/>
      <p:bldP spid="155" grpId="0" animBg="1"/>
      <p:bldP spid="155" grpId="1" animBg="1"/>
      <p:bldP spid="188" grpId="0" animBg="1"/>
      <p:bldP spid="188" grpId="1" animBg="1"/>
    </p:bld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09437EC6-0444-4E36-A19D-857493A03D2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23373" y="1820920"/>
            <a:ext cx="2832493" cy="198344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872163C-E0BA-5046-9AC9-EB17B194B5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Overfitting vs Underfitting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57B7194-F4BE-6F43-A855-3E386943341D}"/>
              </a:ext>
            </a:extLst>
          </p:cNvPr>
          <p:cNvSpPr txBox="1"/>
          <p:nvPr/>
        </p:nvSpPr>
        <p:spPr>
          <a:xfrm>
            <a:off x="961056" y="1188858"/>
            <a:ext cx="13131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Underfitted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B5A9EBC-F5A0-6645-AB11-38B1908C168B}"/>
              </a:ext>
            </a:extLst>
          </p:cNvPr>
          <p:cNvSpPr txBox="1"/>
          <p:nvPr/>
        </p:nvSpPr>
        <p:spPr>
          <a:xfrm>
            <a:off x="3704365" y="1188858"/>
            <a:ext cx="14285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Generalized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7DA8CC88-01A2-8942-89A7-C9D402C81720}"/>
              </a:ext>
            </a:extLst>
          </p:cNvPr>
          <p:cNvSpPr txBox="1"/>
          <p:nvPr/>
        </p:nvSpPr>
        <p:spPr>
          <a:xfrm>
            <a:off x="6752814" y="1188858"/>
            <a:ext cx="11849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Overfitted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FC332846-80AF-8B4F-B5B5-BFD6F47E2F31}"/>
              </a:ext>
            </a:extLst>
          </p:cNvPr>
          <p:cNvSpPr txBox="1"/>
          <p:nvPr/>
        </p:nvSpPr>
        <p:spPr>
          <a:xfrm>
            <a:off x="593023" y="3932103"/>
            <a:ext cx="201622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Model overlooks underlying patterns in the training set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64E4198B-F6B2-8B4F-9C6F-7A369ED98EB5}"/>
              </a:ext>
            </a:extLst>
          </p:cNvPr>
          <p:cNvSpPr txBox="1"/>
          <p:nvPr/>
        </p:nvSpPr>
        <p:spPr>
          <a:xfrm>
            <a:off x="3345469" y="3932103"/>
            <a:ext cx="201622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Model captures correlations in the training set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02D52F1A-2603-6D4E-8225-834D33A9DE57}"/>
              </a:ext>
            </a:extLst>
          </p:cNvPr>
          <p:cNvSpPr txBox="1"/>
          <p:nvPr/>
        </p:nvSpPr>
        <p:spPr>
          <a:xfrm>
            <a:off x="6166968" y="3793604"/>
            <a:ext cx="231894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Model memorizes the training set rather then finding underlying patterns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B31CC8C-1BF6-4834-A3D8-7ECFFA2BBC4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8724" y="1784659"/>
            <a:ext cx="2321957" cy="1758642"/>
          </a:xfrm>
          <a:prstGeom prst="rect">
            <a:avLst/>
          </a:prstGeom>
        </p:spPr>
      </p:pic>
      <p:pic>
        <p:nvPicPr>
          <p:cNvPr id="20" name="Picture 19" descr="A picture containing stuffed, teddy, sitting, bear&#10;&#10;Description automatically generated">
            <a:extLst>
              <a:ext uri="{FF2B5EF4-FFF2-40B4-BE49-F238E27FC236}">
                <a16:creationId xmlns:a16="http://schemas.microsoft.com/office/drawing/2014/main" id="{702CCDFF-E4CF-4718-BD50-CCFDFBA37F4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68575" y="1643212"/>
            <a:ext cx="1987919" cy="2065370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15C29056-5AFA-7949-831A-3EC086771171}" type="slidenum">
              <a:rPr lang="de-DE" smtClean="0"/>
              <a:pPr/>
              <a:t>71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0870304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44821F-5F65-5643-A944-071235D298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Overfitting vs Underfitting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7D5A0942-63FF-4785-AB40-9EE898D88415}"/>
              </a:ext>
            </a:extLst>
          </p:cNvPr>
          <p:cNvGrpSpPr/>
          <p:nvPr/>
        </p:nvGrpSpPr>
        <p:grpSpPr>
          <a:xfrm>
            <a:off x="6237872" y="3127398"/>
            <a:ext cx="2731532" cy="1596153"/>
            <a:chOff x="436053" y="3114533"/>
            <a:chExt cx="2731532" cy="1596153"/>
          </a:xfrm>
        </p:grpSpPr>
        <p:cxnSp>
          <p:nvCxnSpPr>
            <p:cNvPr id="155" name="Straight Arrow Connector 154">
              <a:extLst>
                <a:ext uri="{FF2B5EF4-FFF2-40B4-BE49-F238E27FC236}">
                  <a16:creationId xmlns:a16="http://schemas.microsoft.com/office/drawing/2014/main" id="{35520587-C1C8-4889-B50B-94C4DD4FDCB9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03289" y="3198686"/>
              <a:ext cx="0" cy="1512000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6" name="Straight Arrow Connector 155">
              <a:extLst>
                <a:ext uri="{FF2B5EF4-FFF2-40B4-BE49-F238E27FC236}">
                  <a16:creationId xmlns:a16="http://schemas.microsoft.com/office/drawing/2014/main" id="{869C268E-D481-4F99-BEE0-665C678965BA}"/>
                </a:ext>
              </a:extLst>
            </p:cNvPr>
            <p:cNvCxnSpPr/>
            <p:nvPr/>
          </p:nvCxnSpPr>
          <p:spPr>
            <a:xfrm>
              <a:off x="503289" y="4709730"/>
              <a:ext cx="2664296" cy="0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7" name="Plus 36">
              <a:extLst>
                <a:ext uri="{FF2B5EF4-FFF2-40B4-BE49-F238E27FC236}">
                  <a16:creationId xmlns:a16="http://schemas.microsoft.com/office/drawing/2014/main" id="{169B377D-C2D4-4E01-9FCE-1A3F18A6B161}"/>
                </a:ext>
              </a:extLst>
            </p:cNvPr>
            <p:cNvSpPr/>
            <p:nvPr/>
          </p:nvSpPr>
          <p:spPr>
            <a:xfrm>
              <a:off x="769104" y="4289497"/>
              <a:ext cx="108000" cy="108000"/>
            </a:xfrm>
            <a:prstGeom prst="mathPlus">
              <a:avLst>
                <a:gd name="adj1" fmla="val 1530"/>
              </a:avLst>
            </a:prstGeom>
            <a:solidFill>
              <a:srgbClr val="C00000"/>
            </a:solidFill>
            <a:ln w="3175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8" name="Plus 36">
              <a:extLst>
                <a:ext uri="{FF2B5EF4-FFF2-40B4-BE49-F238E27FC236}">
                  <a16:creationId xmlns:a16="http://schemas.microsoft.com/office/drawing/2014/main" id="{76782BDB-D6AF-44D0-927B-00D9029CCD69}"/>
                </a:ext>
              </a:extLst>
            </p:cNvPr>
            <p:cNvSpPr/>
            <p:nvPr/>
          </p:nvSpPr>
          <p:spPr>
            <a:xfrm>
              <a:off x="907020" y="3881954"/>
              <a:ext cx="108000" cy="108000"/>
            </a:xfrm>
            <a:prstGeom prst="mathPlus">
              <a:avLst>
                <a:gd name="adj1" fmla="val 1530"/>
              </a:avLst>
            </a:prstGeom>
            <a:solidFill>
              <a:srgbClr val="C00000"/>
            </a:solidFill>
            <a:ln w="3175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9" name="Plus 36">
              <a:extLst>
                <a:ext uri="{FF2B5EF4-FFF2-40B4-BE49-F238E27FC236}">
                  <a16:creationId xmlns:a16="http://schemas.microsoft.com/office/drawing/2014/main" id="{0E73F234-A9B7-4DA8-9258-4336643CCAD2}"/>
                </a:ext>
              </a:extLst>
            </p:cNvPr>
            <p:cNvSpPr/>
            <p:nvPr/>
          </p:nvSpPr>
          <p:spPr>
            <a:xfrm>
              <a:off x="881364" y="3695297"/>
              <a:ext cx="108000" cy="108000"/>
            </a:xfrm>
            <a:prstGeom prst="mathPlus">
              <a:avLst>
                <a:gd name="adj1" fmla="val 1530"/>
              </a:avLst>
            </a:prstGeom>
            <a:solidFill>
              <a:srgbClr val="C00000"/>
            </a:solidFill>
            <a:ln w="3175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0" name="Plus 36">
              <a:extLst>
                <a:ext uri="{FF2B5EF4-FFF2-40B4-BE49-F238E27FC236}">
                  <a16:creationId xmlns:a16="http://schemas.microsoft.com/office/drawing/2014/main" id="{E9AA956B-B648-430B-B2ED-CC9376B225F9}"/>
                </a:ext>
              </a:extLst>
            </p:cNvPr>
            <p:cNvSpPr/>
            <p:nvPr/>
          </p:nvSpPr>
          <p:spPr>
            <a:xfrm>
              <a:off x="1082257" y="3659418"/>
              <a:ext cx="108000" cy="108000"/>
            </a:xfrm>
            <a:prstGeom prst="mathPlus">
              <a:avLst>
                <a:gd name="adj1" fmla="val 1530"/>
              </a:avLst>
            </a:prstGeom>
            <a:solidFill>
              <a:srgbClr val="C00000"/>
            </a:solidFill>
            <a:ln w="3175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61" name="Plus 36">
              <a:extLst>
                <a:ext uri="{FF2B5EF4-FFF2-40B4-BE49-F238E27FC236}">
                  <a16:creationId xmlns:a16="http://schemas.microsoft.com/office/drawing/2014/main" id="{5B85A5BB-BF76-4EF9-8BDE-EFE31D66DAEF}"/>
                </a:ext>
              </a:extLst>
            </p:cNvPr>
            <p:cNvSpPr/>
            <p:nvPr/>
          </p:nvSpPr>
          <p:spPr>
            <a:xfrm>
              <a:off x="827057" y="4120204"/>
              <a:ext cx="108000" cy="108000"/>
            </a:xfrm>
            <a:prstGeom prst="mathPlus">
              <a:avLst>
                <a:gd name="adj1" fmla="val 1530"/>
              </a:avLst>
            </a:prstGeom>
            <a:solidFill>
              <a:srgbClr val="C00000"/>
            </a:solidFill>
            <a:ln w="3175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2" name="Plus 36">
              <a:extLst>
                <a:ext uri="{FF2B5EF4-FFF2-40B4-BE49-F238E27FC236}">
                  <a16:creationId xmlns:a16="http://schemas.microsoft.com/office/drawing/2014/main" id="{182F7898-8509-4684-A2D6-1AE0B24A6BFD}"/>
                </a:ext>
              </a:extLst>
            </p:cNvPr>
            <p:cNvSpPr/>
            <p:nvPr/>
          </p:nvSpPr>
          <p:spPr>
            <a:xfrm>
              <a:off x="1230514" y="3863952"/>
              <a:ext cx="108000" cy="108000"/>
            </a:xfrm>
            <a:prstGeom prst="mathPlus">
              <a:avLst>
                <a:gd name="adj1" fmla="val 1530"/>
              </a:avLst>
            </a:prstGeom>
            <a:solidFill>
              <a:srgbClr val="C00000"/>
            </a:solidFill>
            <a:ln w="3175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3" name="Plus 36">
              <a:extLst>
                <a:ext uri="{FF2B5EF4-FFF2-40B4-BE49-F238E27FC236}">
                  <a16:creationId xmlns:a16="http://schemas.microsoft.com/office/drawing/2014/main" id="{918A2E1F-4851-4C2D-AC1A-00604035B27E}"/>
                </a:ext>
              </a:extLst>
            </p:cNvPr>
            <p:cNvSpPr/>
            <p:nvPr/>
          </p:nvSpPr>
          <p:spPr>
            <a:xfrm>
              <a:off x="1379731" y="4050990"/>
              <a:ext cx="108000" cy="108000"/>
            </a:xfrm>
            <a:prstGeom prst="mathPlus">
              <a:avLst>
                <a:gd name="adj1" fmla="val 1530"/>
              </a:avLst>
            </a:prstGeom>
            <a:solidFill>
              <a:srgbClr val="C00000"/>
            </a:solidFill>
            <a:ln w="3175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4" name="Plus 36">
              <a:extLst>
                <a:ext uri="{FF2B5EF4-FFF2-40B4-BE49-F238E27FC236}">
                  <a16:creationId xmlns:a16="http://schemas.microsoft.com/office/drawing/2014/main" id="{CDD391BF-5404-4FE8-A7AB-F3A26F9B3C4F}"/>
                </a:ext>
              </a:extLst>
            </p:cNvPr>
            <p:cNvSpPr/>
            <p:nvPr/>
          </p:nvSpPr>
          <p:spPr>
            <a:xfrm>
              <a:off x="1595496" y="4185448"/>
              <a:ext cx="108000" cy="108000"/>
            </a:xfrm>
            <a:prstGeom prst="mathPlus">
              <a:avLst>
                <a:gd name="adj1" fmla="val 1530"/>
              </a:avLst>
            </a:prstGeom>
            <a:solidFill>
              <a:srgbClr val="C00000"/>
            </a:solidFill>
            <a:ln w="3175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5" name="Plus 36">
              <a:extLst>
                <a:ext uri="{FF2B5EF4-FFF2-40B4-BE49-F238E27FC236}">
                  <a16:creationId xmlns:a16="http://schemas.microsoft.com/office/drawing/2014/main" id="{74689135-DF77-429A-AF50-7AD0B5C4087B}"/>
                </a:ext>
              </a:extLst>
            </p:cNvPr>
            <p:cNvSpPr/>
            <p:nvPr/>
          </p:nvSpPr>
          <p:spPr>
            <a:xfrm>
              <a:off x="1721093" y="3944698"/>
              <a:ext cx="108000" cy="108000"/>
            </a:xfrm>
            <a:prstGeom prst="mathPlus">
              <a:avLst>
                <a:gd name="adj1" fmla="val 1530"/>
              </a:avLst>
            </a:prstGeom>
            <a:solidFill>
              <a:srgbClr val="C00000"/>
            </a:solidFill>
            <a:ln w="3175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6" name="Plus 36">
              <a:extLst>
                <a:ext uri="{FF2B5EF4-FFF2-40B4-BE49-F238E27FC236}">
                  <a16:creationId xmlns:a16="http://schemas.microsoft.com/office/drawing/2014/main" id="{368C8EAB-E680-4F53-989A-345BD6CDAD5C}"/>
                </a:ext>
              </a:extLst>
            </p:cNvPr>
            <p:cNvSpPr/>
            <p:nvPr/>
          </p:nvSpPr>
          <p:spPr>
            <a:xfrm>
              <a:off x="1925465" y="3977988"/>
              <a:ext cx="108000" cy="108000"/>
            </a:xfrm>
            <a:prstGeom prst="mathPlus">
              <a:avLst>
                <a:gd name="adj1" fmla="val 1530"/>
              </a:avLst>
            </a:prstGeom>
            <a:solidFill>
              <a:srgbClr val="C00000"/>
            </a:solidFill>
            <a:ln w="3175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7" name="Plus 36">
              <a:extLst>
                <a:ext uri="{FF2B5EF4-FFF2-40B4-BE49-F238E27FC236}">
                  <a16:creationId xmlns:a16="http://schemas.microsoft.com/office/drawing/2014/main" id="{32C93C28-EE46-48F1-BD54-5E0F2A91294A}"/>
                </a:ext>
              </a:extLst>
            </p:cNvPr>
            <p:cNvSpPr/>
            <p:nvPr/>
          </p:nvSpPr>
          <p:spPr>
            <a:xfrm>
              <a:off x="1901648" y="3699028"/>
              <a:ext cx="108000" cy="108000"/>
            </a:xfrm>
            <a:prstGeom prst="mathPlus">
              <a:avLst>
                <a:gd name="adj1" fmla="val 1530"/>
              </a:avLst>
            </a:prstGeom>
            <a:solidFill>
              <a:srgbClr val="C00000"/>
            </a:solidFill>
            <a:ln w="3175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8" name="Plus 36">
              <a:extLst>
                <a:ext uri="{FF2B5EF4-FFF2-40B4-BE49-F238E27FC236}">
                  <a16:creationId xmlns:a16="http://schemas.microsoft.com/office/drawing/2014/main" id="{466CBE4E-6BC0-495E-A8E3-477E0EEAE9C4}"/>
                </a:ext>
              </a:extLst>
            </p:cNvPr>
            <p:cNvSpPr/>
            <p:nvPr/>
          </p:nvSpPr>
          <p:spPr>
            <a:xfrm>
              <a:off x="2020448" y="3514020"/>
              <a:ext cx="108000" cy="108000"/>
            </a:xfrm>
            <a:prstGeom prst="mathPlus">
              <a:avLst>
                <a:gd name="adj1" fmla="val 1530"/>
              </a:avLst>
            </a:prstGeom>
            <a:solidFill>
              <a:srgbClr val="C00000"/>
            </a:solidFill>
            <a:ln w="3175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9" name="Plus 36">
              <a:extLst>
                <a:ext uri="{FF2B5EF4-FFF2-40B4-BE49-F238E27FC236}">
                  <a16:creationId xmlns:a16="http://schemas.microsoft.com/office/drawing/2014/main" id="{D052509E-3BD8-43CC-9979-AC685E5BD19A}"/>
                </a:ext>
              </a:extLst>
            </p:cNvPr>
            <p:cNvSpPr/>
            <p:nvPr/>
          </p:nvSpPr>
          <p:spPr>
            <a:xfrm>
              <a:off x="2157353" y="3270177"/>
              <a:ext cx="108000" cy="108000"/>
            </a:xfrm>
            <a:prstGeom prst="mathPlus">
              <a:avLst>
                <a:gd name="adj1" fmla="val 1530"/>
              </a:avLst>
            </a:prstGeom>
            <a:solidFill>
              <a:srgbClr val="C00000"/>
            </a:solidFill>
            <a:ln w="3175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0" name="Plus 36">
              <a:extLst>
                <a:ext uri="{FF2B5EF4-FFF2-40B4-BE49-F238E27FC236}">
                  <a16:creationId xmlns:a16="http://schemas.microsoft.com/office/drawing/2014/main" id="{71FC3CEB-681E-4341-AE58-4DE47C44EAC0}"/>
                </a:ext>
              </a:extLst>
            </p:cNvPr>
            <p:cNvSpPr/>
            <p:nvPr/>
          </p:nvSpPr>
          <p:spPr>
            <a:xfrm>
              <a:off x="2314324" y="3460020"/>
              <a:ext cx="108000" cy="108000"/>
            </a:xfrm>
            <a:prstGeom prst="mathPlus">
              <a:avLst>
                <a:gd name="adj1" fmla="val 1530"/>
              </a:avLst>
            </a:prstGeom>
            <a:solidFill>
              <a:srgbClr val="C00000"/>
            </a:solidFill>
            <a:ln w="3175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1" name="Plus 36">
              <a:extLst>
                <a:ext uri="{FF2B5EF4-FFF2-40B4-BE49-F238E27FC236}">
                  <a16:creationId xmlns:a16="http://schemas.microsoft.com/office/drawing/2014/main" id="{D737D21C-75A4-4CE6-84B1-0887146EDBBB}"/>
                </a:ext>
              </a:extLst>
            </p:cNvPr>
            <p:cNvSpPr/>
            <p:nvPr/>
          </p:nvSpPr>
          <p:spPr>
            <a:xfrm>
              <a:off x="2371679" y="3662654"/>
              <a:ext cx="108000" cy="108000"/>
            </a:xfrm>
            <a:prstGeom prst="mathPlus">
              <a:avLst>
                <a:gd name="adj1" fmla="val 1530"/>
              </a:avLst>
            </a:prstGeom>
            <a:solidFill>
              <a:srgbClr val="C00000"/>
            </a:solidFill>
            <a:ln w="3175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2" name="Plus 36">
              <a:extLst>
                <a:ext uri="{FF2B5EF4-FFF2-40B4-BE49-F238E27FC236}">
                  <a16:creationId xmlns:a16="http://schemas.microsoft.com/office/drawing/2014/main" id="{850837CF-AD0B-4F19-B163-F36A25983221}"/>
                </a:ext>
              </a:extLst>
            </p:cNvPr>
            <p:cNvSpPr/>
            <p:nvPr/>
          </p:nvSpPr>
          <p:spPr>
            <a:xfrm>
              <a:off x="2859283" y="4330744"/>
              <a:ext cx="108000" cy="108000"/>
            </a:xfrm>
            <a:prstGeom prst="mathPlus">
              <a:avLst>
                <a:gd name="adj1" fmla="val 1530"/>
              </a:avLst>
            </a:prstGeom>
            <a:solidFill>
              <a:srgbClr val="C00000"/>
            </a:solidFill>
            <a:ln w="3175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3" name="Plus 36">
              <a:extLst>
                <a:ext uri="{FF2B5EF4-FFF2-40B4-BE49-F238E27FC236}">
                  <a16:creationId xmlns:a16="http://schemas.microsoft.com/office/drawing/2014/main" id="{80DE1052-5CCC-4FF5-8E4E-85EF608C8E5D}"/>
                </a:ext>
              </a:extLst>
            </p:cNvPr>
            <p:cNvSpPr/>
            <p:nvPr/>
          </p:nvSpPr>
          <p:spPr>
            <a:xfrm>
              <a:off x="2805283" y="4050990"/>
              <a:ext cx="108000" cy="108000"/>
            </a:xfrm>
            <a:prstGeom prst="mathPlus">
              <a:avLst>
                <a:gd name="adj1" fmla="val 1530"/>
              </a:avLst>
            </a:prstGeom>
            <a:solidFill>
              <a:srgbClr val="C00000"/>
            </a:solidFill>
            <a:ln w="3175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4" name="Plus 36">
              <a:extLst>
                <a:ext uri="{FF2B5EF4-FFF2-40B4-BE49-F238E27FC236}">
                  <a16:creationId xmlns:a16="http://schemas.microsoft.com/office/drawing/2014/main" id="{CFB2EC61-7BD5-4177-A62B-A90BC631D540}"/>
                </a:ext>
              </a:extLst>
            </p:cNvPr>
            <p:cNvSpPr/>
            <p:nvPr/>
          </p:nvSpPr>
          <p:spPr>
            <a:xfrm>
              <a:off x="2567902" y="3584754"/>
              <a:ext cx="108000" cy="108000"/>
            </a:xfrm>
            <a:prstGeom prst="mathPlus">
              <a:avLst>
                <a:gd name="adj1" fmla="val 1530"/>
              </a:avLst>
            </a:prstGeom>
            <a:solidFill>
              <a:srgbClr val="C00000"/>
            </a:solidFill>
            <a:ln w="3175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5" name="Plus 36">
              <a:extLst>
                <a:ext uri="{FF2B5EF4-FFF2-40B4-BE49-F238E27FC236}">
                  <a16:creationId xmlns:a16="http://schemas.microsoft.com/office/drawing/2014/main" id="{2F5EB126-A3C0-474D-8B50-9F0A405D07A7}"/>
                </a:ext>
              </a:extLst>
            </p:cNvPr>
            <p:cNvSpPr/>
            <p:nvPr/>
          </p:nvSpPr>
          <p:spPr>
            <a:xfrm>
              <a:off x="550829" y="4452406"/>
              <a:ext cx="108000" cy="108000"/>
            </a:xfrm>
            <a:prstGeom prst="mathPlus">
              <a:avLst>
                <a:gd name="adj1" fmla="val 1530"/>
              </a:avLst>
            </a:prstGeom>
            <a:solidFill>
              <a:srgbClr val="C00000"/>
            </a:solidFill>
            <a:ln w="3175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7" name="Plus 36">
              <a:extLst>
                <a:ext uri="{FF2B5EF4-FFF2-40B4-BE49-F238E27FC236}">
                  <a16:creationId xmlns:a16="http://schemas.microsoft.com/office/drawing/2014/main" id="{9CEEB949-FA13-478C-AB1E-66B9D4856741}"/>
                </a:ext>
              </a:extLst>
            </p:cNvPr>
            <p:cNvSpPr/>
            <p:nvPr/>
          </p:nvSpPr>
          <p:spPr>
            <a:xfrm>
              <a:off x="624143" y="4278629"/>
              <a:ext cx="129600" cy="129600"/>
            </a:xfrm>
            <a:prstGeom prst="mathPlus">
              <a:avLst>
                <a:gd name="adj1" fmla="val 24934"/>
              </a:avLst>
            </a:prstGeom>
            <a:solidFill>
              <a:schemeClr val="bg1"/>
            </a:solidFill>
            <a:ln w="9525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8" name="Plus 36">
              <a:extLst>
                <a:ext uri="{FF2B5EF4-FFF2-40B4-BE49-F238E27FC236}">
                  <a16:creationId xmlns:a16="http://schemas.microsoft.com/office/drawing/2014/main" id="{A187A03D-506F-45BD-BC5A-7740DB435E8E}"/>
                </a:ext>
              </a:extLst>
            </p:cNvPr>
            <p:cNvSpPr/>
            <p:nvPr/>
          </p:nvSpPr>
          <p:spPr>
            <a:xfrm>
              <a:off x="1997551" y="3312432"/>
              <a:ext cx="129600" cy="129600"/>
            </a:xfrm>
            <a:prstGeom prst="mathPlus">
              <a:avLst>
                <a:gd name="adj1" fmla="val 24934"/>
              </a:avLst>
            </a:prstGeom>
            <a:solidFill>
              <a:schemeClr val="bg1"/>
            </a:solidFill>
            <a:ln w="9525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9" name="Plus 36">
              <a:extLst>
                <a:ext uri="{FF2B5EF4-FFF2-40B4-BE49-F238E27FC236}">
                  <a16:creationId xmlns:a16="http://schemas.microsoft.com/office/drawing/2014/main" id="{AA06FB51-CE22-4778-8C07-6EFBB3A51790}"/>
                </a:ext>
              </a:extLst>
            </p:cNvPr>
            <p:cNvSpPr/>
            <p:nvPr/>
          </p:nvSpPr>
          <p:spPr>
            <a:xfrm>
              <a:off x="2701131" y="4163404"/>
              <a:ext cx="129600" cy="129600"/>
            </a:xfrm>
            <a:prstGeom prst="mathPlus">
              <a:avLst>
                <a:gd name="adj1" fmla="val 24934"/>
              </a:avLst>
            </a:prstGeom>
            <a:solidFill>
              <a:schemeClr val="bg1"/>
            </a:solidFill>
            <a:ln w="9525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0" name="Plus 36">
              <a:extLst>
                <a:ext uri="{FF2B5EF4-FFF2-40B4-BE49-F238E27FC236}">
                  <a16:creationId xmlns:a16="http://schemas.microsoft.com/office/drawing/2014/main" id="{C5C5D482-62BD-4092-9839-274947051DF3}"/>
                </a:ext>
              </a:extLst>
            </p:cNvPr>
            <p:cNvSpPr/>
            <p:nvPr/>
          </p:nvSpPr>
          <p:spPr>
            <a:xfrm>
              <a:off x="952702" y="3600427"/>
              <a:ext cx="129600" cy="129600"/>
            </a:xfrm>
            <a:prstGeom prst="mathPlus">
              <a:avLst>
                <a:gd name="adj1" fmla="val 24934"/>
              </a:avLst>
            </a:prstGeom>
            <a:solidFill>
              <a:schemeClr val="bg1"/>
            </a:solidFill>
            <a:ln w="9525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1" name="Plus 36">
              <a:extLst>
                <a:ext uri="{FF2B5EF4-FFF2-40B4-BE49-F238E27FC236}">
                  <a16:creationId xmlns:a16="http://schemas.microsoft.com/office/drawing/2014/main" id="{F57DBAFB-0032-43BB-A4A3-B8FB8D58872F}"/>
                </a:ext>
              </a:extLst>
            </p:cNvPr>
            <p:cNvSpPr/>
            <p:nvPr/>
          </p:nvSpPr>
          <p:spPr>
            <a:xfrm>
              <a:off x="1763452" y="4046576"/>
              <a:ext cx="129600" cy="129600"/>
            </a:xfrm>
            <a:prstGeom prst="mathPlus">
              <a:avLst>
                <a:gd name="adj1" fmla="val 24934"/>
              </a:avLst>
            </a:prstGeom>
            <a:solidFill>
              <a:schemeClr val="bg1"/>
            </a:solidFill>
            <a:ln w="9525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2" name="Plus 36">
              <a:extLst>
                <a:ext uri="{FF2B5EF4-FFF2-40B4-BE49-F238E27FC236}">
                  <a16:creationId xmlns:a16="http://schemas.microsoft.com/office/drawing/2014/main" id="{027B4A75-C00C-47D2-9C12-9D592D9A4125}"/>
                </a:ext>
              </a:extLst>
            </p:cNvPr>
            <p:cNvSpPr/>
            <p:nvPr/>
          </p:nvSpPr>
          <p:spPr>
            <a:xfrm>
              <a:off x="2681063" y="3821748"/>
              <a:ext cx="108000" cy="108000"/>
            </a:xfrm>
            <a:prstGeom prst="mathPlus">
              <a:avLst>
                <a:gd name="adj1" fmla="val 1530"/>
              </a:avLst>
            </a:prstGeom>
            <a:solidFill>
              <a:srgbClr val="C00000"/>
            </a:solidFill>
            <a:ln w="3175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3" name="Plus 36">
              <a:extLst>
                <a:ext uri="{FF2B5EF4-FFF2-40B4-BE49-F238E27FC236}">
                  <a16:creationId xmlns:a16="http://schemas.microsoft.com/office/drawing/2014/main" id="{D987C341-8A40-4B10-ADA8-ABDEB35215CA}"/>
                </a:ext>
              </a:extLst>
            </p:cNvPr>
            <p:cNvSpPr/>
            <p:nvPr/>
          </p:nvSpPr>
          <p:spPr>
            <a:xfrm>
              <a:off x="2540181" y="3912816"/>
              <a:ext cx="108000" cy="108000"/>
            </a:xfrm>
            <a:prstGeom prst="mathPlus">
              <a:avLst>
                <a:gd name="adj1" fmla="val 1530"/>
              </a:avLst>
            </a:prstGeom>
            <a:solidFill>
              <a:srgbClr val="C00000"/>
            </a:solidFill>
            <a:ln w="3175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4" name="Plus 36">
              <a:extLst>
                <a:ext uri="{FF2B5EF4-FFF2-40B4-BE49-F238E27FC236}">
                  <a16:creationId xmlns:a16="http://schemas.microsoft.com/office/drawing/2014/main" id="{07D146D0-3753-45D0-B71F-6B08B8E5C56D}"/>
                </a:ext>
              </a:extLst>
            </p:cNvPr>
            <p:cNvSpPr/>
            <p:nvPr/>
          </p:nvSpPr>
          <p:spPr>
            <a:xfrm>
              <a:off x="1764068" y="3797461"/>
              <a:ext cx="108000" cy="108000"/>
            </a:xfrm>
            <a:prstGeom prst="mathPlus">
              <a:avLst>
                <a:gd name="adj1" fmla="val 1530"/>
              </a:avLst>
            </a:prstGeom>
            <a:solidFill>
              <a:srgbClr val="C00000"/>
            </a:solidFill>
            <a:ln w="3175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5" name="Plus 36">
              <a:extLst>
                <a:ext uri="{FF2B5EF4-FFF2-40B4-BE49-F238E27FC236}">
                  <a16:creationId xmlns:a16="http://schemas.microsoft.com/office/drawing/2014/main" id="{4D3F9A53-FC76-454D-93AE-8D311905A068}"/>
                </a:ext>
              </a:extLst>
            </p:cNvPr>
            <p:cNvSpPr/>
            <p:nvPr/>
          </p:nvSpPr>
          <p:spPr>
            <a:xfrm>
              <a:off x="2694250" y="3992576"/>
              <a:ext cx="108000" cy="108000"/>
            </a:xfrm>
            <a:prstGeom prst="mathPlus">
              <a:avLst>
                <a:gd name="adj1" fmla="val 1530"/>
              </a:avLst>
            </a:prstGeom>
            <a:solidFill>
              <a:srgbClr val="C00000"/>
            </a:solidFill>
            <a:ln w="3175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6" name="Plus 36">
              <a:extLst>
                <a:ext uri="{FF2B5EF4-FFF2-40B4-BE49-F238E27FC236}">
                  <a16:creationId xmlns:a16="http://schemas.microsoft.com/office/drawing/2014/main" id="{7DAC518B-81FC-4484-ADCD-70AD699330F3}"/>
                </a:ext>
              </a:extLst>
            </p:cNvPr>
            <p:cNvSpPr/>
            <p:nvPr/>
          </p:nvSpPr>
          <p:spPr>
            <a:xfrm>
              <a:off x="2492302" y="3758908"/>
              <a:ext cx="129600" cy="129600"/>
            </a:xfrm>
            <a:prstGeom prst="mathPlus">
              <a:avLst>
                <a:gd name="adj1" fmla="val 24934"/>
              </a:avLst>
            </a:prstGeom>
            <a:solidFill>
              <a:schemeClr val="bg1"/>
            </a:solidFill>
            <a:ln w="9525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7" name="Plus 36">
              <a:extLst>
                <a:ext uri="{FF2B5EF4-FFF2-40B4-BE49-F238E27FC236}">
                  <a16:creationId xmlns:a16="http://schemas.microsoft.com/office/drawing/2014/main" id="{D4D99784-A411-4EF5-8534-84CCCCF16E14}"/>
                </a:ext>
              </a:extLst>
            </p:cNvPr>
            <p:cNvSpPr/>
            <p:nvPr/>
          </p:nvSpPr>
          <p:spPr>
            <a:xfrm>
              <a:off x="896892" y="4035463"/>
              <a:ext cx="129600" cy="129600"/>
            </a:xfrm>
            <a:prstGeom prst="mathPlus">
              <a:avLst>
                <a:gd name="adj1" fmla="val 24934"/>
              </a:avLst>
            </a:prstGeom>
            <a:solidFill>
              <a:schemeClr val="bg1"/>
            </a:solidFill>
            <a:ln w="9525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8" name="Plus 36">
              <a:extLst>
                <a:ext uri="{FF2B5EF4-FFF2-40B4-BE49-F238E27FC236}">
                  <a16:creationId xmlns:a16="http://schemas.microsoft.com/office/drawing/2014/main" id="{6F45DC60-A85B-43DE-A7CD-AF1AA7A49044}"/>
                </a:ext>
              </a:extLst>
            </p:cNvPr>
            <p:cNvSpPr/>
            <p:nvPr/>
          </p:nvSpPr>
          <p:spPr>
            <a:xfrm>
              <a:off x="763770" y="3981463"/>
              <a:ext cx="108000" cy="108000"/>
            </a:xfrm>
            <a:prstGeom prst="mathPlus">
              <a:avLst>
                <a:gd name="adj1" fmla="val 1530"/>
              </a:avLst>
            </a:prstGeom>
            <a:solidFill>
              <a:srgbClr val="C00000"/>
            </a:solidFill>
            <a:ln w="3175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89" name="Plus 36">
              <a:extLst>
                <a:ext uri="{FF2B5EF4-FFF2-40B4-BE49-F238E27FC236}">
                  <a16:creationId xmlns:a16="http://schemas.microsoft.com/office/drawing/2014/main" id="{36C5D977-73CB-403B-B0DB-7824A01AAD34}"/>
                </a:ext>
              </a:extLst>
            </p:cNvPr>
            <p:cNvSpPr/>
            <p:nvPr/>
          </p:nvSpPr>
          <p:spPr>
            <a:xfrm>
              <a:off x="1397395" y="3846686"/>
              <a:ext cx="108000" cy="108000"/>
            </a:xfrm>
            <a:prstGeom prst="mathPlus">
              <a:avLst>
                <a:gd name="adj1" fmla="val 1530"/>
              </a:avLst>
            </a:prstGeom>
            <a:solidFill>
              <a:srgbClr val="C00000"/>
            </a:solidFill>
            <a:ln w="3175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90" name="Plus 36">
              <a:extLst>
                <a:ext uri="{FF2B5EF4-FFF2-40B4-BE49-F238E27FC236}">
                  <a16:creationId xmlns:a16="http://schemas.microsoft.com/office/drawing/2014/main" id="{BE93AE79-127C-4C78-838C-B36E2EB9859C}"/>
                </a:ext>
              </a:extLst>
            </p:cNvPr>
            <p:cNvSpPr/>
            <p:nvPr/>
          </p:nvSpPr>
          <p:spPr>
            <a:xfrm>
              <a:off x="1544310" y="4079039"/>
              <a:ext cx="108000" cy="108000"/>
            </a:xfrm>
            <a:prstGeom prst="mathPlus">
              <a:avLst>
                <a:gd name="adj1" fmla="val 1530"/>
              </a:avLst>
            </a:prstGeom>
            <a:solidFill>
              <a:srgbClr val="C00000"/>
            </a:solidFill>
            <a:ln w="3175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91" name="Plus 36">
              <a:extLst>
                <a:ext uri="{FF2B5EF4-FFF2-40B4-BE49-F238E27FC236}">
                  <a16:creationId xmlns:a16="http://schemas.microsoft.com/office/drawing/2014/main" id="{CA2E7A46-466D-44B3-A5CF-582E2612E87A}"/>
                </a:ext>
              </a:extLst>
            </p:cNvPr>
            <p:cNvSpPr/>
            <p:nvPr/>
          </p:nvSpPr>
          <p:spPr>
            <a:xfrm>
              <a:off x="2967283" y="4480068"/>
              <a:ext cx="108000" cy="108000"/>
            </a:xfrm>
            <a:prstGeom prst="mathPlus">
              <a:avLst>
                <a:gd name="adj1" fmla="val 1530"/>
              </a:avLst>
            </a:prstGeom>
            <a:solidFill>
              <a:srgbClr val="C00000"/>
            </a:solidFill>
            <a:ln w="3175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92" name="Plus 36">
              <a:extLst>
                <a:ext uri="{FF2B5EF4-FFF2-40B4-BE49-F238E27FC236}">
                  <a16:creationId xmlns:a16="http://schemas.microsoft.com/office/drawing/2014/main" id="{83DB1692-CE3A-44FD-9A41-4BC292175E5E}"/>
                </a:ext>
              </a:extLst>
            </p:cNvPr>
            <p:cNvSpPr/>
            <p:nvPr/>
          </p:nvSpPr>
          <p:spPr>
            <a:xfrm>
              <a:off x="1919147" y="3573832"/>
              <a:ext cx="108000" cy="108000"/>
            </a:xfrm>
            <a:prstGeom prst="mathPlus">
              <a:avLst>
                <a:gd name="adj1" fmla="val 1530"/>
              </a:avLst>
            </a:prstGeom>
            <a:solidFill>
              <a:srgbClr val="C00000"/>
            </a:solidFill>
            <a:ln w="3175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93" name="Plus 36">
              <a:extLst>
                <a:ext uri="{FF2B5EF4-FFF2-40B4-BE49-F238E27FC236}">
                  <a16:creationId xmlns:a16="http://schemas.microsoft.com/office/drawing/2014/main" id="{307D57FA-5417-4927-BF60-B09F9319271B}"/>
                </a:ext>
              </a:extLst>
            </p:cNvPr>
            <p:cNvSpPr/>
            <p:nvPr/>
          </p:nvSpPr>
          <p:spPr>
            <a:xfrm>
              <a:off x="2002028" y="3807016"/>
              <a:ext cx="108000" cy="108000"/>
            </a:xfrm>
            <a:prstGeom prst="mathPlus">
              <a:avLst>
                <a:gd name="adj1" fmla="val 1530"/>
              </a:avLst>
            </a:prstGeom>
            <a:solidFill>
              <a:srgbClr val="C00000"/>
            </a:solidFill>
            <a:ln w="3175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195" name="Group 194">
              <a:extLst>
                <a:ext uri="{FF2B5EF4-FFF2-40B4-BE49-F238E27FC236}">
                  <a16:creationId xmlns:a16="http://schemas.microsoft.com/office/drawing/2014/main" id="{40E31B49-A549-4E3C-918E-FD941E328E72}"/>
                </a:ext>
              </a:extLst>
            </p:cNvPr>
            <p:cNvGrpSpPr/>
            <p:nvPr/>
          </p:nvGrpSpPr>
          <p:grpSpPr>
            <a:xfrm>
              <a:off x="595391" y="3322111"/>
              <a:ext cx="2428178" cy="1216027"/>
              <a:chOff x="5528198" y="3092450"/>
              <a:chExt cx="2428178" cy="1216027"/>
            </a:xfrm>
          </p:grpSpPr>
          <p:cxnSp>
            <p:nvCxnSpPr>
              <p:cNvPr id="196" name="Straight Connector 195">
                <a:extLst>
                  <a:ext uri="{FF2B5EF4-FFF2-40B4-BE49-F238E27FC236}">
                    <a16:creationId xmlns:a16="http://schemas.microsoft.com/office/drawing/2014/main" id="{1EE6C11D-DF12-4DED-AA77-11AC41C7B27F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5528198" y="3813175"/>
                <a:ext cx="227900" cy="463844"/>
              </a:xfrm>
              <a:prstGeom prst="line">
                <a:avLst/>
              </a:prstGeom>
              <a:ln w="25400"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7" name="Straight Connector 196">
                <a:extLst>
                  <a:ext uri="{FF2B5EF4-FFF2-40B4-BE49-F238E27FC236}">
                    <a16:creationId xmlns:a16="http://schemas.microsoft.com/office/drawing/2014/main" id="{CA7BF9CB-2A98-4C64-AB85-0D3697941716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5746573" y="3806826"/>
                <a:ext cx="3177" cy="314324"/>
              </a:xfrm>
              <a:prstGeom prst="line">
                <a:avLst/>
              </a:prstGeom>
              <a:ln w="25400"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8" name="Straight Connector 197">
                <a:extLst>
                  <a:ext uri="{FF2B5EF4-FFF2-40B4-BE49-F238E27FC236}">
                    <a16:creationId xmlns:a16="http://schemas.microsoft.com/office/drawing/2014/main" id="{BD349ED7-17A0-48BD-A434-077950C95165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5759273" y="3940175"/>
                <a:ext cx="44450" cy="184152"/>
              </a:xfrm>
              <a:prstGeom prst="line">
                <a:avLst/>
              </a:prstGeom>
              <a:ln w="25400"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9" name="Straight Connector 198">
                <a:extLst>
                  <a:ext uri="{FF2B5EF4-FFF2-40B4-BE49-F238E27FC236}">
                    <a16:creationId xmlns:a16="http://schemas.microsoft.com/office/drawing/2014/main" id="{239224CD-9891-4C95-B2C4-4C3C7E95232D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5800548" y="3521075"/>
                <a:ext cx="63501" cy="431800"/>
              </a:xfrm>
              <a:prstGeom prst="line">
                <a:avLst/>
              </a:prstGeom>
              <a:ln w="25400"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0" name="Straight Connector 199">
                <a:extLst>
                  <a:ext uri="{FF2B5EF4-FFF2-40B4-BE49-F238E27FC236}">
                    <a16:creationId xmlns:a16="http://schemas.microsoft.com/office/drawing/2014/main" id="{C87C5BBB-E736-4F1D-A186-17C49DE209B5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867223" y="3517900"/>
                <a:ext cx="25400" cy="193675"/>
              </a:xfrm>
              <a:prstGeom prst="line">
                <a:avLst/>
              </a:prstGeom>
              <a:ln w="25400"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1" name="Straight Connector 200">
                <a:extLst>
                  <a:ext uri="{FF2B5EF4-FFF2-40B4-BE49-F238E27FC236}">
                    <a16:creationId xmlns:a16="http://schemas.microsoft.com/office/drawing/2014/main" id="{4DFA2B5F-E631-4DBC-99A7-16A391CEDBD5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5889448" y="3479800"/>
                <a:ext cx="177800" cy="219075"/>
              </a:xfrm>
              <a:prstGeom prst="line">
                <a:avLst/>
              </a:prstGeom>
              <a:ln w="25400"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2" name="Straight Connector 201">
                <a:extLst>
                  <a:ext uri="{FF2B5EF4-FFF2-40B4-BE49-F238E27FC236}">
                    <a16:creationId xmlns:a16="http://schemas.microsoft.com/office/drawing/2014/main" id="{F26CABE8-F809-4AB9-AF0C-9D4CEA094426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6067249" y="3482977"/>
                <a:ext cx="161924" cy="219073"/>
              </a:xfrm>
              <a:prstGeom prst="line">
                <a:avLst/>
              </a:prstGeom>
              <a:ln w="25400"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3" name="Straight Connector 202">
                <a:extLst>
                  <a:ext uri="{FF2B5EF4-FFF2-40B4-BE49-F238E27FC236}">
                    <a16:creationId xmlns:a16="http://schemas.microsoft.com/office/drawing/2014/main" id="{822A7B18-F466-45AE-8251-4A0FDCF1F15C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6213298" y="3686176"/>
                <a:ext cx="146050" cy="196849"/>
              </a:xfrm>
              <a:prstGeom prst="line">
                <a:avLst/>
              </a:prstGeom>
              <a:ln w="25400"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4" name="Straight Connector 203">
                <a:extLst>
                  <a:ext uri="{FF2B5EF4-FFF2-40B4-BE49-F238E27FC236}">
                    <a16:creationId xmlns:a16="http://schemas.microsoft.com/office/drawing/2014/main" id="{6B5A8C5B-BB5C-42AC-AE48-A2A62E38DB1C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6362524" y="3663950"/>
                <a:ext cx="15874" cy="209550"/>
              </a:xfrm>
              <a:prstGeom prst="line">
                <a:avLst/>
              </a:prstGeom>
              <a:ln w="25400"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5" name="Straight Connector 204">
                <a:extLst>
                  <a:ext uri="{FF2B5EF4-FFF2-40B4-BE49-F238E27FC236}">
                    <a16:creationId xmlns:a16="http://schemas.microsoft.com/office/drawing/2014/main" id="{4749C539-9601-4C32-9547-1F5295C2160F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378398" y="3667125"/>
                <a:ext cx="146050" cy="228600"/>
              </a:xfrm>
              <a:prstGeom prst="line">
                <a:avLst/>
              </a:prstGeom>
              <a:ln w="25400"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6" name="Straight Connector 205">
                <a:extLst>
                  <a:ext uri="{FF2B5EF4-FFF2-40B4-BE49-F238E27FC236}">
                    <a16:creationId xmlns:a16="http://schemas.microsoft.com/office/drawing/2014/main" id="{15F05CBE-7473-4159-97B9-B7722A3AF77E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521273" y="3886200"/>
                <a:ext cx="57150" cy="123825"/>
              </a:xfrm>
              <a:prstGeom prst="line">
                <a:avLst/>
              </a:prstGeom>
              <a:ln w="25400"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7" name="Straight Connector 206">
                <a:extLst>
                  <a:ext uri="{FF2B5EF4-FFF2-40B4-BE49-F238E27FC236}">
                    <a16:creationId xmlns:a16="http://schemas.microsoft.com/office/drawing/2014/main" id="{06434F8C-6989-4C16-8A68-0AF6B33CCBBB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6581598" y="3768725"/>
                <a:ext cx="123825" cy="238125"/>
              </a:xfrm>
              <a:prstGeom prst="line">
                <a:avLst/>
              </a:prstGeom>
              <a:ln w="25400"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8" name="Straight Connector 207">
                <a:extLst>
                  <a:ext uri="{FF2B5EF4-FFF2-40B4-BE49-F238E27FC236}">
                    <a16:creationId xmlns:a16="http://schemas.microsoft.com/office/drawing/2014/main" id="{B4476825-F2F9-48F0-B55E-EF6BFFD8EC6D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6705423" y="3622675"/>
                <a:ext cx="41275" cy="152400"/>
              </a:xfrm>
              <a:prstGeom prst="line">
                <a:avLst/>
              </a:prstGeom>
              <a:ln w="25400"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9" name="Straight Connector 208">
                <a:extLst>
                  <a:ext uri="{FF2B5EF4-FFF2-40B4-BE49-F238E27FC236}">
                    <a16:creationId xmlns:a16="http://schemas.microsoft.com/office/drawing/2014/main" id="{18ED7DF6-D5DA-4BE2-BF12-C9344D8B7334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6746698" y="3530600"/>
                <a:ext cx="136526" cy="98425"/>
              </a:xfrm>
              <a:prstGeom prst="line">
                <a:avLst/>
              </a:prstGeom>
              <a:ln w="25400"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0" name="Straight Connector 209">
                <a:extLst>
                  <a:ext uri="{FF2B5EF4-FFF2-40B4-BE49-F238E27FC236}">
                    <a16:creationId xmlns:a16="http://schemas.microsoft.com/office/drawing/2014/main" id="{81C3E662-99AA-486F-A746-A17F87AC83E5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6870523" y="3397250"/>
                <a:ext cx="31753" cy="146050"/>
              </a:xfrm>
              <a:prstGeom prst="line">
                <a:avLst/>
              </a:prstGeom>
              <a:ln w="25400"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1" name="Straight Connector 210">
                <a:extLst>
                  <a:ext uri="{FF2B5EF4-FFF2-40B4-BE49-F238E27FC236}">
                    <a16:creationId xmlns:a16="http://schemas.microsoft.com/office/drawing/2014/main" id="{CE3C8D70-59E4-4BE8-8E87-973789CF27F4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905448" y="3400425"/>
                <a:ext cx="6350" cy="412750"/>
              </a:xfrm>
              <a:prstGeom prst="line">
                <a:avLst/>
              </a:prstGeom>
              <a:ln w="25400"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2" name="Straight Connector 211">
                <a:extLst>
                  <a:ext uri="{FF2B5EF4-FFF2-40B4-BE49-F238E27FC236}">
                    <a16:creationId xmlns:a16="http://schemas.microsoft.com/office/drawing/2014/main" id="{066F09C9-643B-4E50-B2C0-5FCACE426C2E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6908624" y="3632200"/>
                <a:ext cx="76199" cy="177800"/>
              </a:xfrm>
              <a:prstGeom prst="line">
                <a:avLst/>
              </a:prstGeom>
              <a:ln w="25400"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3" name="Straight Connector 212">
                <a:extLst>
                  <a:ext uri="{FF2B5EF4-FFF2-40B4-BE49-F238E27FC236}">
                    <a16:creationId xmlns:a16="http://schemas.microsoft.com/office/drawing/2014/main" id="{92C1AD15-8586-4E7C-9D3C-20C8194FDC98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6984823" y="3336926"/>
                <a:ext cx="15875" cy="307974"/>
              </a:xfrm>
              <a:prstGeom prst="line">
                <a:avLst/>
              </a:prstGeom>
              <a:ln w="25400"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4" name="Straight Connector 213">
                <a:extLst>
                  <a:ext uri="{FF2B5EF4-FFF2-40B4-BE49-F238E27FC236}">
                    <a16:creationId xmlns:a16="http://schemas.microsoft.com/office/drawing/2014/main" id="{45517D81-CB07-4CDE-A048-EA6E5288830F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6994348" y="3095625"/>
                <a:ext cx="146051" cy="257175"/>
              </a:xfrm>
              <a:prstGeom prst="line">
                <a:avLst/>
              </a:prstGeom>
              <a:ln w="25400"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5" name="Straight Connector 214">
                <a:extLst>
                  <a:ext uri="{FF2B5EF4-FFF2-40B4-BE49-F238E27FC236}">
                    <a16:creationId xmlns:a16="http://schemas.microsoft.com/office/drawing/2014/main" id="{609B0A80-0E8B-4CD1-A571-257F9F4FDB01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134048" y="3092450"/>
                <a:ext cx="165100" cy="190500"/>
              </a:xfrm>
              <a:prstGeom prst="line">
                <a:avLst/>
              </a:prstGeom>
              <a:ln w="25400"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6" name="Straight Connector 215">
                <a:extLst>
                  <a:ext uri="{FF2B5EF4-FFF2-40B4-BE49-F238E27FC236}">
                    <a16:creationId xmlns:a16="http://schemas.microsoft.com/office/drawing/2014/main" id="{CB4E133C-EA1A-4AF1-8563-5CDE960D3312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292798" y="3276600"/>
                <a:ext cx="63500" cy="209550"/>
              </a:xfrm>
              <a:prstGeom prst="line">
                <a:avLst/>
              </a:prstGeom>
              <a:ln w="25400"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7" name="Straight Connector 216">
                <a:extLst>
                  <a:ext uri="{FF2B5EF4-FFF2-40B4-BE49-F238E27FC236}">
                    <a16:creationId xmlns:a16="http://schemas.microsoft.com/office/drawing/2014/main" id="{44D3D08A-80BB-4D67-A17F-0632F38483FB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349948" y="3473450"/>
                <a:ext cx="174625" cy="263525"/>
              </a:xfrm>
              <a:prstGeom prst="line">
                <a:avLst/>
              </a:prstGeom>
              <a:ln w="25400"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8" name="Straight Connector 217">
                <a:extLst>
                  <a:ext uri="{FF2B5EF4-FFF2-40B4-BE49-F238E27FC236}">
                    <a16:creationId xmlns:a16="http://schemas.microsoft.com/office/drawing/2014/main" id="{9520940C-CDC8-4D70-83A8-674B31B1C5D5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7521398" y="3409950"/>
                <a:ext cx="28575" cy="327025"/>
              </a:xfrm>
              <a:prstGeom prst="line">
                <a:avLst/>
              </a:prstGeom>
              <a:ln w="25400"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9" name="Straight Connector 218">
                <a:extLst>
                  <a:ext uri="{FF2B5EF4-FFF2-40B4-BE49-F238E27FC236}">
                    <a16:creationId xmlns:a16="http://schemas.microsoft.com/office/drawing/2014/main" id="{27E340CD-3557-4165-B3E4-666CD4FBCDD6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7549974" y="3406776"/>
                <a:ext cx="114299" cy="238124"/>
              </a:xfrm>
              <a:prstGeom prst="line">
                <a:avLst/>
              </a:prstGeom>
              <a:ln w="25400"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0" name="Straight Connector 219">
                <a:extLst>
                  <a:ext uri="{FF2B5EF4-FFF2-40B4-BE49-F238E27FC236}">
                    <a16:creationId xmlns:a16="http://schemas.microsoft.com/office/drawing/2014/main" id="{2C11B537-E9F0-4594-8C91-BED9565AEF23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7661098" y="3638550"/>
                <a:ext cx="12700" cy="180975"/>
              </a:xfrm>
              <a:prstGeom prst="line">
                <a:avLst/>
              </a:prstGeom>
              <a:ln w="25400"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1" name="Straight Connector 220">
                <a:extLst>
                  <a:ext uri="{FF2B5EF4-FFF2-40B4-BE49-F238E27FC236}">
                    <a16:creationId xmlns:a16="http://schemas.microsoft.com/office/drawing/2014/main" id="{4B40C991-3D19-41CE-AC6B-238AB46A67FB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7676974" y="3813176"/>
                <a:ext cx="117474" cy="63499"/>
              </a:xfrm>
              <a:prstGeom prst="line">
                <a:avLst/>
              </a:prstGeom>
              <a:ln w="25400"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2" name="Straight Connector 221">
                <a:extLst>
                  <a:ext uri="{FF2B5EF4-FFF2-40B4-BE49-F238E27FC236}">
                    <a16:creationId xmlns:a16="http://schemas.microsoft.com/office/drawing/2014/main" id="{2CC2900C-767C-4320-BB1B-CF886E442DDA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7784924" y="3870326"/>
                <a:ext cx="66674" cy="292099"/>
              </a:xfrm>
              <a:prstGeom prst="line">
                <a:avLst/>
              </a:prstGeom>
              <a:ln w="25400"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3" name="Straight Connector 222">
                <a:extLst>
                  <a:ext uri="{FF2B5EF4-FFF2-40B4-BE49-F238E27FC236}">
                    <a16:creationId xmlns:a16="http://schemas.microsoft.com/office/drawing/2014/main" id="{0CA40290-0BB4-4F8B-8F5A-DAC6B0D72892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7845248" y="4143375"/>
                <a:ext cx="111128" cy="165102"/>
              </a:xfrm>
              <a:prstGeom prst="line">
                <a:avLst/>
              </a:prstGeom>
              <a:ln w="25400"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93" name="TextBox 292">
              <a:extLst>
                <a:ext uri="{FF2B5EF4-FFF2-40B4-BE49-F238E27FC236}">
                  <a16:creationId xmlns:a16="http://schemas.microsoft.com/office/drawing/2014/main" id="{2B9A3119-3631-4253-8210-9635560484A4}"/>
                </a:ext>
              </a:extLst>
            </p:cNvPr>
            <p:cNvSpPr txBox="1"/>
            <p:nvPr/>
          </p:nvSpPr>
          <p:spPr>
            <a:xfrm>
              <a:off x="436053" y="3114533"/>
              <a:ext cx="127277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>
                  <a:solidFill>
                    <a:schemeClr val="tx1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Overfitted</a:t>
              </a:r>
            </a:p>
          </p:txBody>
        </p:sp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DDD696DD-A22B-4E60-9DAA-A82C2C19D732}"/>
              </a:ext>
            </a:extLst>
          </p:cNvPr>
          <p:cNvGrpSpPr/>
          <p:nvPr/>
        </p:nvGrpSpPr>
        <p:grpSpPr>
          <a:xfrm>
            <a:off x="3235230" y="3114533"/>
            <a:ext cx="2688790" cy="1613419"/>
            <a:chOff x="3316225" y="3114533"/>
            <a:chExt cx="2688790" cy="1613419"/>
          </a:xfrm>
        </p:grpSpPr>
        <p:cxnSp>
          <p:nvCxnSpPr>
            <p:cNvPr id="224" name="Straight Arrow Connector 223">
              <a:extLst>
                <a:ext uri="{FF2B5EF4-FFF2-40B4-BE49-F238E27FC236}">
                  <a16:creationId xmlns:a16="http://schemas.microsoft.com/office/drawing/2014/main" id="{D465E1EC-07F5-469C-8363-E4600A5CFE22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340719" y="3215952"/>
              <a:ext cx="0" cy="1512000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5" name="Straight Arrow Connector 224">
              <a:extLst>
                <a:ext uri="{FF2B5EF4-FFF2-40B4-BE49-F238E27FC236}">
                  <a16:creationId xmlns:a16="http://schemas.microsoft.com/office/drawing/2014/main" id="{FBDE9136-E2EF-4404-BC2B-8AE65DE29A6E}"/>
                </a:ext>
              </a:extLst>
            </p:cNvPr>
            <p:cNvCxnSpPr/>
            <p:nvPr/>
          </p:nvCxnSpPr>
          <p:spPr>
            <a:xfrm>
              <a:off x="3340719" y="4711390"/>
              <a:ext cx="2664296" cy="0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6" name="Plus 36">
              <a:extLst>
                <a:ext uri="{FF2B5EF4-FFF2-40B4-BE49-F238E27FC236}">
                  <a16:creationId xmlns:a16="http://schemas.microsoft.com/office/drawing/2014/main" id="{0E59222C-5530-4328-ABBA-7D5AB8D02195}"/>
                </a:ext>
              </a:extLst>
            </p:cNvPr>
            <p:cNvSpPr/>
            <p:nvPr/>
          </p:nvSpPr>
          <p:spPr>
            <a:xfrm>
              <a:off x="3606534" y="4291157"/>
              <a:ext cx="108000" cy="108000"/>
            </a:xfrm>
            <a:prstGeom prst="mathPlus">
              <a:avLst>
                <a:gd name="adj1" fmla="val 1530"/>
              </a:avLst>
            </a:prstGeom>
            <a:solidFill>
              <a:srgbClr val="C00000"/>
            </a:solidFill>
            <a:ln w="3175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7" name="Plus 36">
              <a:extLst>
                <a:ext uri="{FF2B5EF4-FFF2-40B4-BE49-F238E27FC236}">
                  <a16:creationId xmlns:a16="http://schemas.microsoft.com/office/drawing/2014/main" id="{F33BB581-1845-4CD4-ACEF-33843FC97D08}"/>
                </a:ext>
              </a:extLst>
            </p:cNvPr>
            <p:cNvSpPr/>
            <p:nvPr/>
          </p:nvSpPr>
          <p:spPr>
            <a:xfrm>
              <a:off x="3744450" y="3883614"/>
              <a:ext cx="108000" cy="108000"/>
            </a:xfrm>
            <a:prstGeom prst="mathPlus">
              <a:avLst>
                <a:gd name="adj1" fmla="val 1530"/>
              </a:avLst>
            </a:prstGeom>
            <a:solidFill>
              <a:srgbClr val="C00000"/>
            </a:solidFill>
            <a:ln w="3175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8" name="Plus 36">
              <a:extLst>
                <a:ext uri="{FF2B5EF4-FFF2-40B4-BE49-F238E27FC236}">
                  <a16:creationId xmlns:a16="http://schemas.microsoft.com/office/drawing/2014/main" id="{82141D5E-60A0-4899-A249-6FABD1331B7B}"/>
                </a:ext>
              </a:extLst>
            </p:cNvPr>
            <p:cNvSpPr/>
            <p:nvPr/>
          </p:nvSpPr>
          <p:spPr>
            <a:xfrm>
              <a:off x="3718794" y="3696957"/>
              <a:ext cx="108000" cy="108000"/>
            </a:xfrm>
            <a:prstGeom prst="mathPlus">
              <a:avLst>
                <a:gd name="adj1" fmla="val 1530"/>
              </a:avLst>
            </a:prstGeom>
            <a:solidFill>
              <a:srgbClr val="C00000"/>
            </a:solidFill>
            <a:ln w="3175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9" name="Plus 36">
              <a:extLst>
                <a:ext uri="{FF2B5EF4-FFF2-40B4-BE49-F238E27FC236}">
                  <a16:creationId xmlns:a16="http://schemas.microsoft.com/office/drawing/2014/main" id="{04155F56-F144-440F-8016-DCCFC766CDF4}"/>
                </a:ext>
              </a:extLst>
            </p:cNvPr>
            <p:cNvSpPr/>
            <p:nvPr/>
          </p:nvSpPr>
          <p:spPr>
            <a:xfrm>
              <a:off x="3919687" y="3661078"/>
              <a:ext cx="108000" cy="108000"/>
            </a:xfrm>
            <a:prstGeom prst="mathPlus">
              <a:avLst>
                <a:gd name="adj1" fmla="val 1530"/>
              </a:avLst>
            </a:prstGeom>
            <a:solidFill>
              <a:srgbClr val="C00000"/>
            </a:solidFill>
            <a:ln w="3175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30" name="Plus 36">
              <a:extLst>
                <a:ext uri="{FF2B5EF4-FFF2-40B4-BE49-F238E27FC236}">
                  <a16:creationId xmlns:a16="http://schemas.microsoft.com/office/drawing/2014/main" id="{C6872F25-CC37-4C6B-8162-0A43C49F96CC}"/>
                </a:ext>
              </a:extLst>
            </p:cNvPr>
            <p:cNvSpPr/>
            <p:nvPr/>
          </p:nvSpPr>
          <p:spPr>
            <a:xfrm>
              <a:off x="3664487" y="4121864"/>
              <a:ext cx="108000" cy="108000"/>
            </a:xfrm>
            <a:prstGeom prst="mathPlus">
              <a:avLst>
                <a:gd name="adj1" fmla="val 1530"/>
              </a:avLst>
            </a:prstGeom>
            <a:solidFill>
              <a:srgbClr val="C00000"/>
            </a:solidFill>
            <a:ln w="3175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1" name="Plus 36">
              <a:extLst>
                <a:ext uri="{FF2B5EF4-FFF2-40B4-BE49-F238E27FC236}">
                  <a16:creationId xmlns:a16="http://schemas.microsoft.com/office/drawing/2014/main" id="{742317E2-84E1-4872-B4B7-364275CDB949}"/>
                </a:ext>
              </a:extLst>
            </p:cNvPr>
            <p:cNvSpPr/>
            <p:nvPr/>
          </p:nvSpPr>
          <p:spPr>
            <a:xfrm>
              <a:off x="4067944" y="3865612"/>
              <a:ext cx="108000" cy="108000"/>
            </a:xfrm>
            <a:prstGeom prst="mathPlus">
              <a:avLst>
                <a:gd name="adj1" fmla="val 1530"/>
              </a:avLst>
            </a:prstGeom>
            <a:solidFill>
              <a:srgbClr val="C00000"/>
            </a:solidFill>
            <a:ln w="3175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2" name="Plus 36">
              <a:extLst>
                <a:ext uri="{FF2B5EF4-FFF2-40B4-BE49-F238E27FC236}">
                  <a16:creationId xmlns:a16="http://schemas.microsoft.com/office/drawing/2014/main" id="{3435F279-F16F-4A7C-A28B-1CA94F1FCAB9}"/>
                </a:ext>
              </a:extLst>
            </p:cNvPr>
            <p:cNvSpPr/>
            <p:nvPr/>
          </p:nvSpPr>
          <p:spPr>
            <a:xfrm>
              <a:off x="4217161" y="4052650"/>
              <a:ext cx="108000" cy="108000"/>
            </a:xfrm>
            <a:prstGeom prst="mathPlus">
              <a:avLst>
                <a:gd name="adj1" fmla="val 1530"/>
              </a:avLst>
            </a:prstGeom>
            <a:solidFill>
              <a:srgbClr val="C00000"/>
            </a:solidFill>
            <a:ln w="3175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3" name="Plus 36">
              <a:extLst>
                <a:ext uri="{FF2B5EF4-FFF2-40B4-BE49-F238E27FC236}">
                  <a16:creationId xmlns:a16="http://schemas.microsoft.com/office/drawing/2014/main" id="{2500B391-6407-4C22-A2A7-4CD99F0BF3D1}"/>
                </a:ext>
              </a:extLst>
            </p:cNvPr>
            <p:cNvSpPr/>
            <p:nvPr/>
          </p:nvSpPr>
          <p:spPr>
            <a:xfrm>
              <a:off x="4432926" y="4187108"/>
              <a:ext cx="108000" cy="108000"/>
            </a:xfrm>
            <a:prstGeom prst="mathPlus">
              <a:avLst>
                <a:gd name="adj1" fmla="val 1530"/>
              </a:avLst>
            </a:prstGeom>
            <a:solidFill>
              <a:srgbClr val="C00000"/>
            </a:solidFill>
            <a:ln w="3175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4" name="Plus 36">
              <a:extLst>
                <a:ext uri="{FF2B5EF4-FFF2-40B4-BE49-F238E27FC236}">
                  <a16:creationId xmlns:a16="http://schemas.microsoft.com/office/drawing/2014/main" id="{1A4A096C-7F51-4A54-9F9F-99D9B5E7E1A5}"/>
                </a:ext>
              </a:extLst>
            </p:cNvPr>
            <p:cNvSpPr/>
            <p:nvPr/>
          </p:nvSpPr>
          <p:spPr>
            <a:xfrm>
              <a:off x="4558523" y="3946358"/>
              <a:ext cx="108000" cy="108000"/>
            </a:xfrm>
            <a:prstGeom prst="mathPlus">
              <a:avLst>
                <a:gd name="adj1" fmla="val 1530"/>
              </a:avLst>
            </a:prstGeom>
            <a:solidFill>
              <a:srgbClr val="C00000"/>
            </a:solidFill>
            <a:ln w="3175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5" name="Plus 36">
              <a:extLst>
                <a:ext uri="{FF2B5EF4-FFF2-40B4-BE49-F238E27FC236}">
                  <a16:creationId xmlns:a16="http://schemas.microsoft.com/office/drawing/2014/main" id="{E2D38286-8993-4375-A460-1EF83C1663CB}"/>
                </a:ext>
              </a:extLst>
            </p:cNvPr>
            <p:cNvSpPr/>
            <p:nvPr/>
          </p:nvSpPr>
          <p:spPr>
            <a:xfrm>
              <a:off x="4762895" y="3979648"/>
              <a:ext cx="108000" cy="108000"/>
            </a:xfrm>
            <a:prstGeom prst="mathPlus">
              <a:avLst>
                <a:gd name="adj1" fmla="val 1530"/>
              </a:avLst>
            </a:prstGeom>
            <a:solidFill>
              <a:srgbClr val="C00000"/>
            </a:solidFill>
            <a:ln w="3175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6" name="Plus 36">
              <a:extLst>
                <a:ext uri="{FF2B5EF4-FFF2-40B4-BE49-F238E27FC236}">
                  <a16:creationId xmlns:a16="http://schemas.microsoft.com/office/drawing/2014/main" id="{63E4B82A-43A8-424C-A6D4-7B6613642FD9}"/>
                </a:ext>
              </a:extLst>
            </p:cNvPr>
            <p:cNvSpPr/>
            <p:nvPr/>
          </p:nvSpPr>
          <p:spPr>
            <a:xfrm>
              <a:off x="4739078" y="3700688"/>
              <a:ext cx="108000" cy="108000"/>
            </a:xfrm>
            <a:prstGeom prst="mathPlus">
              <a:avLst>
                <a:gd name="adj1" fmla="val 1530"/>
              </a:avLst>
            </a:prstGeom>
            <a:solidFill>
              <a:srgbClr val="C00000"/>
            </a:solidFill>
            <a:ln w="3175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7" name="Plus 36">
              <a:extLst>
                <a:ext uri="{FF2B5EF4-FFF2-40B4-BE49-F238E27FC236}">
                  <a16:creationId xmlns:a16="http://schemas.microsoft.com/office/drawing/2014/main" id="{1667CE0A-EA5B-45EC-84A8-56325DABF24C}"/>
                </a:ext>
              </a:extLst>
            </p:cNvPr>
            <p:cNvSpPr/>
            <p:nvPr/>
          </p:nvSpPr>
          <p:spPr>
            <a:xfrm>
              <a:off x="4857878" y="3515680"/>
              <a:ext cx="108000" cy="108000"/>
            </a:xfrm>
            <a:prstGeom prst="mathPlus">
              <a:avLst>
                <a:gd name="adj1" fmla="val 1530"/>
              </a:avLst>
            </a:prstGeom>
            <a:solidFill>
              <a:srgbClr val="C00000"/>
            </a:solidFill>
            <a:ln w="3175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8" name="Plus 36">
              <a:extLst>
                <a:ext uri="{FF2B5EF4-FFF2-40B4-BE49-F238E27FC236}">
                  <a16:creationId xmlns:a16="http://schemas.microsoft.com/office/drawing/2014/main" id="{CE317A67-9FD8-47F3-B6D2-2516B590D672}"/>
                </a:ext>
              </a:extLst>
            </p:cNvPr>
            <p:cNvSpPr/>
            <p:nvPr/>
          </p:nvSpPr>
          <p:spPr>
            <a:xfrm>
              <a:off x="4994783" y="3271837"/>
              <a:ext cx="108000" cy="108000"/>
            </a:xfrm>
            <a:prstGeom prst="mathPlus">
              <a:avLst>
                <a:gd name="adj1" fmla="val 1530"/>
              </a:avLst>
            </a:prstGeom>
            <a:solidFill>
              <a:srgbClr val="C00000"/>
            </a:solidFill>
            <a:ln w="3175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9" name="Plus 36">
              <a:extLst>
                <a:ext uri="{FF2B5EF4-FFF2-40B4-BE49-F238E27FC236}">
                  <a16:creationId xmlns:a16="http://schemas.microsoft.com/office/drawing/2014/main" id="{EBC2A2EE-9172-446A-A1DF-4F7DB809174A}"/>
                </a:ext>
              </a:extLst>
            </p:cNvPr>
            <p:cNvSpPr/>
            <p:nvPr/>
          </p:nvSpPr>
          <p:spPr>
            <a:xfrm>
              <a:off x="5151754" y="3461680"/>
              <a:ext cx="108000" cy="108000"/>
            </a:xfrm>
            <a:prstGeom prst="mathPlus">
              <a:avLst>
                <a:gd name="adj1" fmla="val 1530"/>
              </a:avLst>
            </a:prstGeom>
            <a:solidFill>
              <a:srgbClr val="C00000"/>
            </a:solidFill>
            <a:ln w="3175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0" name="Plus 36">
              <a:extLst>
                <a:ext uri="{FF2B5EF4-FFF2-40B4-BE49-F238E27FC236}">
                  <a16:creationId xmlns:a16="http://schemas.microsoft.com/office/drawing/2014/main" id="{A6B4FDA1-5B3E-47A8-8540-3C70DF262582}"/>
                </a:ext>
              </a:extLst>
            </p:cNvPr>
            <p:cNvSpPr/>
            <p:nvPr/>
          </p:nvSpPr>
          <p:spPr>
            <a:xfrm>
              <a:off x="5209109" y="3664314"/>
              <a:ext cx="108000" cy="108000"/>
            </a:xfrm>
            <a:prstGeom prst="mathPlus">
              <a:avLst>
                <a:gd name="adj1" fmla="val 1530"/>
              </a:avLst>
            </a:prstGeom>
            <a:solidFill>
              <a:srgbClr val="C00000"/>
            </a:solidFill>
            <a:ln w="3175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1" name="Plus 36">
              <a:extLst>
                <a:ext uri="{FF2B5EF4-FFF2-40B4-BE49-F238E27FC236}">
                  <a16:creationId xmlns:a16="http://schemas.microsoft.com/office/drawing/2014/main" id="{DACECC92-6795-4E46-ACE3-525D251FE89F}"/>
                </a:ext>
              </a:extLst>
            </p:cNvPr>
            <p:cNvSpPr/>
            <p:nvPr/>
          </p:nvSpPr>
          <p:spPr>
            <a:xfrm>
              <a:off x="5696713" y="4332404"/>
              <a:ext cx="108000" cy="108000"/>
            </a:xfrm>
            <a:prstGeom prst="mathPlus">
              <a:avLst>
                <a:gd name="adj1" fmla="val 1530"/>
              </a:avLst>
            </a:prstGeom>
            <a:solidFill>
              <a:srgbClr val="C00000"/>
            </a:solidFill>
            <a:ln w="3175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2" name="Plus 36">
              <a:extLst>
                <a:ext uri="{FF2B5EF4-FFF2-40B4-BE49-F238E27FC236}">
                  <a16:creationId xmlns:a16="http://schemas.microsoft.com/office/drawing/2014/main" id="{0DD86270-18C8-40AB-8105-59BE541D201A}"/>
                </a:ext>
              </a:extLst>
            </p:cNvPr>
            <p:cNvSpPr/>
            <p:nvPr/>
          </p:nvSpPr>
          <p:spPr>
            <a:xfrm>
              <a:off x="5642713" y="4052650"/>
              <a:ext cx="108000" cy="108000"/>
            </a:xfrm>
            <a:prstGeom prst="mathPlus">
              <a:avLst>
                <a:gd name="adj1" fmla="val 1530"/>
              </a:avLst>
            </a:prstGeom>
            <a:solidFill>
              <a:srgbClr val="C00000"/>
            </a:solidFill>
            <a:ln w="3175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3" name="Plus 36">
              <a:extLst>
                <a:ext uri="{FF2B5EF4-FFF2-40B4-BE49-F238E27FC236}">
                  <a16:creationId xmlns:a16="http://schemas.microsoft.com/office/drawing/2014/main" id="{DA28E136-F38A-465F-8F08-A2F24865D186}"/>
                </a:ext>
              </a:extLst>
            </p:cNvPr>
            <p:cNvSpPr/>
            <p:nvPr/>
          </p:nvSpPr>
          <p:spPr>
            <a:xfrm>
              <a:off x="5405332" y="3586414"/>
              <a:ext cx="108000" cy="108000"/>
            </a:xfrm>
            <a:prstGeom prst="mathPlus">
              <a:avLst>
                <a:gd name="adj1" fmla="val 1530"/>
              </a:avLst>
            </a:prstGeom>
            <a:solidFill>
              <a:srgbClr val="C00000"/>
            </a:solidFill>
            <a:ln w="3175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4" name="Plus 36">
              <a:extLst>
                <a:ext uri="{FF2B5EF4-FFF2-40B4-BE49-F238E27FC236}">
                  <a16:creationId xmlns:a16="http://schemas.microsoft.com/office/drawing/2014/main" id="{3732ED59-ED46-469E-BA25-EC10E6D531B7}"/>
                </a:ext>
              </a:extLst>
            </p:cNvPr>
            <p:cNvSpPr/>
            <p:nvPr/>
          </p:nvSpPr>
          <p:spPr>
            <a:xfrm>
              <a:off x="3388259" y="4454066"/>
              <a:ext cx="108000" cy="108000"/>
            </a:xfrm>
            <a:prstGeom prst="mathPlus">
              <a:avLst>
                <a:gd name="adj1" fmla="val 1530"/>
              </a:avLst>
            </a:prstGeom>
            <a:solidFill>
              <a:srgbClr val="C00000"/>
            </a:solidFill>
            <a:ln w="3175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6" name="Plus 36">
              <a:extLst>
                <a:ext uri="{FF2B5EF4-FFF2-40B4-BE49-F238E27FC236}">
                  <a16:creationId xmlns:a16="http://schemas.microsoft.com/office/drawing/2014/main" id="{3596E79A-2284-4708-9583-7A3D4A650EF9}"/>
                </a:ext>
              </a:extLst>
            </p:cNvPr>
            <p:cNvSpPr/>
            <p:nvPr/>
          </p:nvSpPr>
          <p:spPr>
            <a:xfrm>
              <a:off x="3461573" y="4280289"/>
              <a:ext cx="129600" cy="129600"/>
            </a:xfrm>
            <a:prstGeom prst="mathPlus">
              <a:avLst>
                <a:gd name="adj1" fmla="val 24934"/>
              </a:avLst>
            </a:prstGeom>
            <a:solidFill>
              <a:schemeClr val="bg1"/>
            </a:solidFill>
            <a:ln w="9525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7" name="Plus 36">
              <a:extLst>
                <a:ext uri="{FF2B5EF4-FFF2-40B4-BE49-F238E27FC236}">
                  <a16:creationId xmlns:a16="http://schemas.microsoft.com/office/drawing/2014/main" id="{F9543441-EC1C-46F4-B6A3-5C9BF05AFB64}"/>
                </a:ext>
              </a:extLst>
            </p:cNvPr>
            <p:cNvSpPr/>
            <p:nvPr/>
          </p:nvSpPr>
          <p:spPr>
            <a:xfrm>
              <a:off x="4834981" y="3314092"/>
              <a:ext cx="129600" cy="129600"/>
            </a:xfrm>
            <a:prstGeom prst="mathPlus">
              <a:avLst>
                <a:gd name="adj1" fmla="val 24934"/>
              </a:avLst>
            </a:prstGeom>
            <a:solidFill>
              <a:schemeClr val="bg1"/>
            </a:solidFill>
            <a:ln w="9525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8" name="Plus 36">
              <a:extLst>
                <a:ext uri="{FF2B5EF4-FFF2-40B4-BE49-F238E27FC236}">
                  <a16:creationId xmlns:a16="http://schemas.microsoft.com/office/drawing/2014/main" id="{0CB0E8E0-44A5-4EAE-8C6E-AE3775014683}"/>
                </a:ext>
              </a:extLst>
            </p:cNvPr>
            <p:cNvSpPr/>
            <p:nvPr/>
          </p:nvSpPr>
          <p:spPr>
            <a:xfrm>
              <a:off x="5538561" y="4165064"/>
              <a:ext cx="129600" cy="129600"/>
            </a:xfrm>
            <a:prstGeom prst="mathPlus">
              <a:avLst>
                <a:gd name="adj1" fmla="val 24934"/>
              </a:avLst>
            </a:prstGeom>
            <a:solidFill>
              <a:schemeClr val="bg1"/>
            </a:solidFill>
            <a:ln w="9525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9" name="Plus 36">
              <a:extLst>
                <a:ext uri="{FF2B5EF4-FFF2-40B4-BE49-F238E27FC236}">
                  <a16:creationId xmlns:a16="http://schemas.microsoft.com/office/drawing/2014/main" id="{71BF5642-6050-4D94-91D6-F7F08FD5B2AA}"/>
                </a:ext>
              </a:extLst>
            </p:cNvPr>
            <p:cNvSpPr/>
            <p:nvPr/>
          </p:nvSpPr>
          <p:spPr>
            <a:xfrm>
              <a:off x="3790132" y="3602087"/>
              <a:ext cx="129600" cy="129600"/>
            </a:xfrm>
            <a:prstGeom prst="mathPlus">
              <a:avLst>
                <a:gd name="adj1" fmla="val 24934"/>
              </a:avLst>
            </a:prstGeom>
            <a:solidFill>
              <a:schemeClr val="bg1"/>
            </a:solidFill>
            <a:ln w="9525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0" name="Plus 36">
              <a:extLst>
                <a:ext uri="{FF2B5EF4-FFF2-40B4-BE49-F238E27FC236}">
                  <a16:creationId xmlns:a16="http://schemas.microsoft.com/office/drawing/2014/main" id="{9EB3F799-0B31-4177-94A3-F400BBF7CD55}"/>
                </a:ext>
              </a:extLst>
            </p:cNvPr>
            <p:cNvSpPr/>
            <p:nvPr/>
          </p:nvSpPr>
          <p:spPr>
            <a:xfrm>
              <a:off x="4600882" y="4048236"/>
              <a:ext cx="129600" cy="129600"/>
            </a:xfrm>
            <a:prstGeom prst="mathPlus">
              <a:avLst>
                <a:gd name="adj1" fmla="val 24934"/>
              </a:avLst>
            </a:prstGeom>
            <a:solidFill>
              <a:schemeClr val="bg1"/>
            </a:solidFill>
            <a:ln w="9525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1" name="Plus 36">
              <a:extLst>
                <a:ext uri="{FF2B5EF4-FFF2-40B4-BE49-F238E27FC236}">
                  <a16:creationId xmlns:a16="http://schemas.microsoft.com/office/drawing/2014/main" id="{3B6F40DF-D159-4166-B447-83124380BD95}"/>
                </a:ext>
              </a:extLst>
            </p:cNvPr>
            <p:cNvSpPr/>
            <p:nvPr/>
          </p:nvSpPr>
          <p:spPr>
            <a:xfrm>
              <a:off x="5518493" y="3823408"/>
              <a:ext cx="108000" cy="108000"/>
            </a:xfrm>
            <a:prstGeom prst="mathPlus">
              <a:avLst>
                <a:gd name="adj1" fmla="val 1530"/>
              </a:avLst>
            </a:prstGeom>
            <a:solidFill>
              <a:srgbClr val="C00000"/>
            </a:solidFill>
            <a:ln w="3175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2" name="Plus 36">
              <a:extLst>
                <a:ext uri="{FF2B5EF4-FFF2-40B4-BE49-F238E27FC236}">
                  <a16:creationId xmlns:a16="http://schemas.microsoft.com/office/drawing/2014/main" id="{34C1E4D8-7D88-4A1E-BC58-B8D5D08DD173}"/>
                </a:ext>
              </a:extLst>
            </p:cNvPr>
            <p:cNvSpPr/>
            <p:nvPr/>
          </p:nvSpPr>
          <p:spPr>
            <a:xfrm>
              <a:off x="5377611" y="3914476"/>
              <a:ext cx="108000" cy="108000"/>
            </a:xfrm>
            <a:prstGeom prst="mathPlus">
              <a:avLst>
                <a:gd name="adj1" fmla="val 1530"/>
              </a:avLst>
            </a:prstGeom>
            <a:solidFill>
              <a:srgbClr val="C00000"/>
            </a:solidFill>
            <a:ln w="3175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3" name="Plus 36">
              <a:extLst>
                <a:ext uri="{FF2B5EF4-FFF2-40B4-BE49-F238E27FC236}">
                  <a16:creationId xmlns:a16="http://schemas.microsoft.com/office/drawing/2014/main" id="{1E61AF68-C9F1-4A0E-A9F6-79A585F7B3CA}"/>
                </a:ext>
              </a:extLst>
            </p:cNvPr>
            <p:cNvSpPr/>
            <p:nvPr/>
          </p:nvSpPr>
          <p:spPr>
            <a:xfrm>
              <a:off x="4601498" y="3799121"/>
              <a:ext cx="108000" cy="108000"/>
            </a:xfrm>
            <a:prstGeom prst="mathPlus">
              <a:avLst>
                <a:gd name="adj1" fmla="val 1530"/>
              </a:avLst>
            </a:prstGeom>
            <a:solidFill>
              <a:srgbClr val="C00000"/>
            </a:solidFill>
            <a:ln w="3175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4" name="Plus 36">
              <a:extLst>
                <a:ext uri="{FF2B5EF4-FFF2-40B4-BE49-F238E27FC236}">
                  <a16:creationId xmlns:a16="http://schemas.microsoft.com/office/drawing/2014/main" id="{99C76B96-B39E-4823-9DBD-5E91E003110A}"/>
                </a:ext>
              </a:extLst>
            </p:cNvPr>
            <p:cNvSpPr/>
            <p:nvPr/>
          </p:nvSpPr>
          <p:spPr>
            <a:xfrm>
              <a:off x="5531680" y="3994236"/>
              <a:ext cx="108000" cy="108000"/>
            </a:xfrm>
            <a:prstGeom prst="mathPlus">
              <a:avLst>
                <a:gd name="adj1" fmla="val 1530"/>
              </a:avLst>
            </a:prstGeom>
            <a:solidFill>
              <a:srgbClr val="C00000"/>
            </a:solidFill>
            <a:ln w="3175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5" name="Plus 36">
              <a:extLst>
                <a:ext uri="{FF2B5EF4-FFF2-40B4-BE49-F238E27FC236}">
                  <a16:creationId xmlns:a16="http://schemas.microsoft.com/office/drawing/2014/main" id="{77F8CE1C-B99E-4CA7-A70F-099F0AEFB4B6}"/>
                </a:ext>
              </a:extLst>
            </p:cNvPr>
            <p:cNvSpPr/>
            <p:nvPr/>
          </p:nvSpPr>
          <p:spPr>
            <a:xfrm>
              <a:off x="5329732" y="3760568"/>
              <a:ext cx="129600" cy="129600"/>
            </a:xfrm>
            <a:prstGeom prst="mathPlus">
              <a:avLst>
                <a:gd name="adj1" fmla="val 24934"/>
              </a:avLst>
            </a:prstGeom>
            <a:solidFill>
              <a:schemeClr val="bg1"/>
            </a:solidFill>
            <a:ln w="9525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6" name="Plus 36">
              <a:extLst>
                <a:ext uri="{FF2B5EF4-FFF2-40B4-BE49-F238E27FC236}">
                  <a16:creationId xmlns:a16="http://schemas.microsoft.com/office/drawing/2014/main" id="{E1590DC5-8381-4113-9370-FD44D5CE009D}"/>
                </a:ext>
              </a:extLst>
            </p:cNvPr>
            <p:cNvSpPr/>
            <p:nvPr/>
          </p:nvSpPr>
          <p:spPr>
            <a:xfrm>
              <a:off x="3734322" y="4037123"/>
              <a:ext cx="129600" cy="129600"/>
            </a:xfrm>
            <a:prstGeom prst="mathPlus">
              <a:avLst>
                <a:gd name="adj1" fmla="val 24934"/>
              </a:avLst>
            </a:prstGeom>
            <a:solidFill>
              <a:schemeClr val="bg1"/>
            </a:solidFill>
            <a:ln w="9525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7" name="Plus 36">
              <a:extLst>
                <a:ext uri="{FF2B5EF4-FFF2-40B4-BE49-F238E27FC236}">
                  <a16:creationId xmlns:a16="http://schemas.microsoft.com/office/drawing/2014/main" id="{FBD289F7-FC60-400C-B9EC-F663EC6E4B8A}"/>
                </a:ext>
              </a:extLst>
            </p:cNvPr>
            <p:cNvSpPr/>
            <p:nvPr/>
          </p:nvSpPr>
          <p:spPr>
            <a:xfrm>
              <a:off x="3601200" y="3983123"/>
              <a:ext cx="108000" cy="108000"/>
            </a:xfrm>
            <a:prstGeom prst="mathPlus">
              <a:avLst>
                <a:gd name="adj1" fmla="val 1530"/>
              </a:avLst>
            </a:prstGeom>
            <a:solidFill>
              <a:srgbClr val="C00000"/>
            </a:solidFill>
            <a:ln w="3175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58" name="Plus 36">
              <a:extLst>
                <a:ext uri="{FF2B5EF4-FFF2-40B4-BE49-F238E27FC236}">
                  <a16:creationId xmlns:a16="http://schemas.microsoft.com/office/drawing/2014/main" id="{1ADCF297-3168-435E-82B3-37701F462F94}"/>
                </a:ext>
              </a:extLst>
            </p:cNvPr>
            <p:cNvSpPr/>
            <p:nvPr/>
          </p:nvSpPr>
          <p:spPr>
            <a:xfrm>
              <a:off x="4234825" y="3848346"/>
              <a:ext cx="108000" cy="108000"/>
            </a:xfrm>
            <a:prstGeom prst="mathPlus">
              <a:avLst>
                <a:gd name="adj1" fmla="val 1530"/>
              </a:avLst>
            </a:prstGeom>
            <a:solidFill>
              <a:srgbClr val="C00000"/>
            </a:solidFill>
            <a:ln w="3175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59" name="Plus 36">
              <a:extLst>
                <a:ext uri="{FF2B5EF4-FFF2-40B4-BE49-F238E27FC236}">
                  <a16:creationId xmlns:a16="http://schemas.microsoft.com/office/drawing/2014/main" id="{04DBD019-D4EC-4C9A-A06E-DE99FB9809A5}"/>
                </a:ext>
              </a:extLst>
            </p:cNvPr>
            <p:cNvSpPr/>
            <p:nvPr/>
          </p:nvSpPr>
          <p:spPr>
            <a:xfrm>
              <a:off x="4381740" y="4080699"/>
              <a:ext cx="108000" cy="108000"/>
            </a:xfrm>
            <a:prstGeom prst="mathPlus">
              <a:avLst>
                <a:gd name="adj1" fmla="val 1530"/>
              </a:avLst>
            </a:prstGeom>
            <a:solidFill>
              <a:srgbClr val="C00000"/>
            </a:solidFill>
            <a:ln w="3175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60" name="Plus 36">
              <a:extLst>
                <a:ext uri="{FF2B5EF4-FFF2-40B4-BE49-F238E27FC236}">
                  <a16:creationId xmlns:a16="http://schemas.microsoft.com/office/drawing/2014/main" id="{6F6566D1-D237-417A-8F0C-17449A2C3D2D}"/>
                </a:ext>
              </a:extLst>
            </p:cNvPr>
            <p:cNvSpPr/>
            <p:nvPr/>
          </p:nvSpPr>
          <p:spPr>
            <a:xfrm>
              <a:off x="5804713" y="4481728"/>
              <a:ext cx="108000" cy="108000"/>
            </a:xfrm>
            <a:prstGeom prst="mathPlus">
              <a:avLst>
                <a:gd name="adj1" fmla="val 1530"/>
              </a:avLst>
            </a:prstGeom>
            <a:solidFill>
              <a:srgbClr val="C00000"/>
            </a:solidFill>
            <a:ln w="3175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61" name="Plus 36">
              <a:extLst>
                <a:ext uri="{FF2B5EF4-FFF2-40B4-BE49-F238E27FC236}">
                  <a16:creationId xmlns:a16="http://schemas.microsoft.com/office/drawing/2014/main" id="{A4706294-7742-453D-9204-25F855047F1A}"/>
                </a:ext>
              </a:extLst>
            </p:cNvPr>
            <p:cNvSpPr/>
            <p:nvPr/>
          </p:nvSpPr>
          <p:spPr>
            <a:xfrm>
              <a:off x="4756577" y="3575492"/>
              <a:ext cx="108000" cy="108000"/>
            </a:xfrm>
            <a:prstGeom prst="mathPlus">
              <a:avLst>
                <a:gd name="adj1" fmla="val 1530"/>
              </a:avLst>
            </a:prstGeom>
            <a:solidFill>
              <a:srgbClr val="C00000"/>
            </a:solidFill>
            <a:ln w="3175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62" name="Plus 36">
              <a:extLst>
                <a:ext uri="{FF2B5EF4-FFF2-40B4-BE49-F238E27FC236}">
                  <a16:creationId xmlns:a16="http://schemas.microsoft.com/office/drawing/2014/main" id="{28CC1532-FAF5-4AD3-ACEA-3943462C2FE2}"/>
                </a:ext>
              </a:extLst>
            </p:cNvPr>
            <p:cNvSpPr/>
            <p:nvPr/>
          </p:nvSpPr>
          <p:spPr>
            <a:xfrm>
              <a:off x="4839458" y="3808676"/>
              <a:ext cx="108000" cy="108000"/>
            </a:xfrm>
            <a:prstGeom prst="mathPlus">
              <a:avLst>
                <a:gd name="adj1" fmla="val 1530"/>
              </a:avLst>
            </a:prstGeom>
            <a:solidFill>
              <a:srgbClr val="C00000"/>
            </a:solidFill>
            <a:ln w="3175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63" name="Freeform 5">
              <a:extLst>
                <a:ext uri="{FF2B5EF4-FFF2-40B4-BE49-F238E27FC236}">
                  <a16:creationId xmlns:a16="http://schemas.microsoft.com/office/drawing/2014/main" id="{39F30E84-7848-41EC-B46C-0DADE362FA4F}"/>
                </a:ext>
              </a:extLst>
            </p:cNvPr>
            <p:cNvSpPr/>
            <p:nvPr/>
          </p:nvSpPr>
          <p:spPr>
            <a:xfrm>
              <a:off x="3435844" y="3420052"/>
              <a:ext cx="2422869" cy="1144222"/>
            </a:xfrm>
            <a:custGeom>
              <a:avLst/>
              <a:gdLst>
                <a:gd name="connsiteX0" fmla="*/ 0 w 2422869"/>
                <a:gd name="connsiteY0" fmla="*/ 1074332 h 1144222"/>
                <a:gd name="connsiteX1" fmla="*/ 430991 w 2422869"/>
                <a:gd name="connsiteY1" fmla="*/ 276416 h 1144222"/>
                <a:gd name="connsiteX2" fmla="*/ 1077478 w 2422869"/>
                <a:gd name="connsiteY2" fmla="*/ 812243 h 1144222"/>
                <a:gd name="connsiteX3" fmla="*/ 1590008 w 2422869"/>
                <a:gd name="connsiteY3" fmla="*/ 2679 h 1144222"/>
                <a:gd name="connsiteX4" fmla="*/ 2422869 w 2422869"/>
                <a:gd name="connsiteY4" fmla="*/ 1144222 h 11442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422869" h="1144222">
                  <a:moveTo>
                    <a:pt x="0" y="1074332"/>
                  </a:moveTo>
                  <a:cubicBezTo>
                    <a:pt x="125705" y="697214"/>
                    <a:pt x="251411" y="320097"/>
                    <a:pt x="430991" y="276416"/>
                  </a:cubicBezTo>
                  <a:cubicBezTo>
                    <a:pt x="610571" y="232734"/>
                    <a:pt x="884309" y="857866"/>
                    <a:pt x="1077478" y="812243"/>
                  </a:cubicBezTo>
                  <a:cubicBezTo>
                    <a:pt x="1270647" y="766620"/>
                    <a:pt x="1365776" y="-52651"/>
                    <a:pt x="1590008" y="2679"/>
                  </a:cubicBezTo>
                  <a:cubicBezTo>
                    <a:pt x="1814240" y="58009"/>
                    <a:pt x="2118554" y="601115"/>
                    <a:pt x="2422869" y="1144222"/>
                  </a:cubicBezTo>
                </a:path>
              </a:pathLst>
            </a:custGeom>
            <a:ln w="254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94" name="TextBox 293">
              <a:extLst>
                <a:ext uri="{FF2B5EF4-FFF2-40B4-BE49-F238E27FC236}">
                  <a16:creationId xmlns:a16="http://schemas.microsoft.com/office/drawing/2014/main" id="{F1045981-958A-40FF-AF78-E3FA4F1B2C7B}"/>
                </a:ext>
              </a:extLst>
            </p:cNvPr>
            <p:cNvSpPr txBox="1"/>
            <p:nvPr/>
          </p:nvSpPr>
          <p:spPr>
            <a:xfrm>
              <a:off x="3316225" y="3114533"/>
              <a:ext cx="1313292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>
                  <a:solidFill>
                    <a:schemeClr val="tx1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Generalized</a:t>
              </a:r>
            </a:p>
          </p:txBody>
        </p:sp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id="{534A3FD7-512A-43EC-99E9-7DF2738CF404}"/>
              </a:ext>
            </a:extLst>
          </p:cNvPr>
          <p:cNvGrpSpPr/>
          <p:nvPr/>
        </p:nvGrpSpPr>
        <p:grpSpPr>
          <a:xfrm>
            <a:off x="279600" y="3108276"/>
            <a:ext cx="2694977" cy="1612399"/>
            <a:chOff x="6096096" y="3114533"/>
            <a:chExt cx="2694977" cy="1612399"/>
          </a:xfrm>
        </p:grpSpPr>
        <p:cxnSp>
          <p:nvCxnSpPr>
            <p:cNvPr id="10" name="Straight Arrow Connector 9">
              <a:extLst>
                <a:ext uri="{FF2B5EF4-FFF2-40B4-BE49-F238E27FC236}">
                  <a16:creationId xmlns:a16="http://schemas.microsoft.com/office/drawing/2014/main" id="{A19A2EA3-326A-3D46-A6A0-81C560648FF3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126777" y="3214932"/>
              <a:ext cx="0" cy="1512000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Arrow Connector 7">
              <a:extLst>
                <a:ext uri="{FF2B5EF4-FFF2-40B4-BE49-F238E27FC236}">
                  <a16:creationId xmlns:a16="http://schemas.microsoft.com/office/drawing/2014/main" id="{3E0FDA67-D317-364D-8535-E5D1DD31E4FF}"/>
                </a:ext>
              </a:extLst>
            </p:cNvPr>
            <p:cNvCxnSpPr/>
            <p:nvPr/>
          </p:nvCxnSpPr>
          <p:spPr>
            <a:xfrm>
              <a:off x="6126777" y="4711390"/>
              <a:ext cx="2664296" cy="0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Plus 36">
              <a:extLst>
                <a:ext uri="{FF2B5EF4-FFF2-40B4-BE49-F238E27FC236}">
                  <a16:creationId xmlns:a16="http://schemas.microsoft.com/office/drawing/2014/main" id="{1E84BB66-9B60-744F-9AED-1748E104E909}"/>
                </a:ext>
              </a:extLst>
            </p:cNvPr>
            <p:cNvSpPr/>
            <p:nvPr/>
          </p:nvSpPr>
          <p:spPr>
            <a:xfrm>
              <a:off x="6392592" y="4291157"/>
              <a:ext cx="108000" cy="108000"/>
            </a:xfrm>
            <a:prstGeom prst="mathPlus">
              <a:avLst>
                <a:gd name="adj1" fmla="val 1530"/>
              </a:avLst>
            </a:prstGeom>
            <a:solidFill>
              <a:srgbClr val="C00000"/>
            </a:solidFill>
            <a:ln w="3175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Plus 36">
              <a:extLst>
                <a:ext uri="{FF2B5EF4-FFF2-40B4-BE49-F238E27FC236}">
                  <a16:creationId xmlns:a16="http://schemas.microsoft.com/office/drawing/2014/main" id="{1CEF52AD-C6EA-5340-9F14-2A6F7BD9EB14}"/>
                </a:ext>
              </a:extLst>
            </p:cNvPr>
            <p:cNvSpPr/>
            <p:nvPr/>
          </p:nvSpPr>
          <p:spPr>
            <a:xfrm>
              <a:off x="6530508" y="3883614"/>
              <a:ext cx="108000" cy="108000"/>
            </a:xfrm>
            <a:prstGeom prst="mathPlus">
              <a:avLst>
                <a:gd name="adj1" fmla="val 1530"/>
              </a:avLst>
            </a:prstGeom>
            <a:solidFill>
              <a:srgbClr val="C00000"/>
            </a:solidFill>
            <a:ln w="3175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Plus 36">
              <a:extLst>
                <a:ext uri="{FF2B5EF4-FFF2-40B4-BE49-F238E27FC236}">
                  <a16:creationId xmlns:a16="http://schemas.microsoft.com/office/drawing/2014/main" id="{2BD6C89F-612B-C042-8F15-03FE9A97450A}"/>
                </a:ext>
              </a:extLst>
            </p:cNvPr>
            <p:cNvSpPr/>
            <p:nvPr/>
          </p:nvSpPr>
          <p:spPr>
            <a:xfrm>
              <a:off x="6504852" y="3696957"/>
              <a:ext cx="108000" cy="108000"/>
            </a:xfrm>
            <a:prstGeom prst="mathPlus">
              <a:avLst>
                <a:gd name="adj1" fmla="val 1530"/>
              </a:avLst>
            </a:prstGeom>
            <a:solidFill>
              <a:srgbClr val="C00000"/>
            </a:solidFill>
            <a:ln w="3175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Plus 36">
              <a:extLst>
                <a:ext uri="{FF2B5EF4-FFF2-40B4-BE49-F238E27FC236}">
                  <a16:creationId xmlns:a16="http://schemas.microsoft.com/office/drawing/2014/main" id="{3B4B5B89-F3DC-014E-9766-DCFCC08F6E99}"/>
                </a:ext>
              </a:extLst>
            </p:cNvPr>
            <p:cNvSpPr/>
            <p:nvPr/>
          </p:nvSpPr>
          <p:spPr>
            <a:xfrm>
              <a:off x="6705745" y="3661078"/>
              <a:ext cx="108000" cy="108000"/>
            </a:xfrm>
            <a:prstGeom prst="mathPlus">
              <a:avLst>
                <a:gd name="adj1" fmla="val 1530"/>
              </a:avLst>
            </a:prstGeom>
            <a:solidFill>
              <a:srgbClr val="C00000"/>
            </a:solidFill>
            <a:ln w="3175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5" name="Plus 36">
              <a:extLst>
                <a:ext uri="{FF2B5EF4-FFF2-40B4-BE49-F238E27FC236}">
                  <a16:creationId xmlns:a16="http://schemas.microsoft.com/office/drawing/2014/main" id="{0616105B-6A40-B54D-A79E-D3080CD5A5AE}"/>
                </a:ext>
              </a:extLst>
            </p:cNvPr>
            <p:cNvSpPr/>
            <p:nvPr/>
          </p:nvSpPr>
          <p:spPr>
            <a:xfrm>
              <a:off x="6450545" y="4121864"/>
              <a:ext cx="108000" cy="108000"/>
            </a:xfrm>
            <a:prstGeom prst="mathPlus">
              <a:avLst>
                <a:gd name="adj1" fmla="val 1530"/>
              </a:avLst>
            </a:prstGeom>
            <a:solidFill>
              <a:srgbClr val="C00000"/>
            </a:solidFill>
            <a:ln w="3175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Plus 36">
              <a:extLst>
                <a:ext uri="{FF2B5EF4-FFF2-40B4-BE49-F238E27FC236}">
                  <a16:creationId xmlns:a16="http://schemas.microsoft.com/office/drawing/2014/main" id="{03F826AF-6BD4-9740-9430-3D1823978384}"/>
                </a:ext>
              </a:extLst>
            </p:cNvPr>
            <p:cNvSpPr/>
            <p:nvPr/>
          </p:nvSpPr>
          <p:spPr>
            <a:xfrm>
              <a:off x="6854002" y="3865612"/>
              <a:ext cx="108000" cy="108000"/>
            </a:xfrm>
            <a:prstGeom prst="mathPlus">
              <a:avLst>
                <a:gd name="adj1" fmla="val 1530"/>
              </a:avLst>
            </a:prstGeom>
            <a:solidFill>
              <a:srgbClr val="C00000"/>
            </a:solidFill>
            <a:ln w="3175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Plus 36">
              <a:extLst>
                <a:ext uri="{FF2B5EF4-FFF2-40B4-BE49-F238E27FC236}">
                  <a16:creationId xmlns:a16="http://schemas.microsoft.com/office/drawing/2014/main" id="{E0877FB2-82C3-9B46-AFF2-593F32B648CF}"/>
                </a:ext>
              </a:extLst>
            </p:cNvPr>
            <p:cNvSpPr/>
            <p:nvPr/>
          </p:nvSpPr>
          <p:spPr>
            <a:xfrm>
              <a:off x="7003219" y="4052650"/>
              <a:ext cx="108000" cy="108000"/>
            </a:xfrm>
            <a:prstGeom prst="mathPlus">
              <a:avLst>
                <a:gd name="adj1" fmla="val 1530"/>
              </a:avLst>
            </a:prstGeom>
            <a:solidFill>
              <a:srgbClr val="C00000"/>
            </a:solidFill>
            <a:ln w="3175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Plus 36">
              <a:extLst>
                <a:ext uri="{FF2B5EF4-FFF2-40B4-BE49-F238E27FC236}">
                  <a16:creationId xmlns:a16="http://schemas.microsoft.com/office/drawing/2014/main" id="{26E9F88B-4845-2640-8758-A5333AFFC410}"/>
                </a:ext>
              </a:extLst>
            </p:cNvPr>
            <p:cNvSpPr/>
            <p:nvPr/>
          </p:nvSpPr>
          <p:spPr>
            <a:xfrm>
              <a:off x="7218984" y="4187108"/>
              <a:ext cx="108000" cy="108000"/>
            </a:xfrm>
            <a:prstGeom prst="mathPlus">
              <a:avLst>
                <a:gd name="adj1" fmla="val 1530"/>
              </a:avLst>
            </a:prstGeom>
            <a:solidFill>
              <a:srgbClr val="C00000"/>
            </a:solidFill>
            <a:ln w="3175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Plus 36">
              <a:extLst>
                <a:ext uri="{FF2B5EF4-FFF2-40B4-BE49-F238E27FC236}">
                  <a16:creationId xmlns:a16="http://schemas.microsoft.com/office/drawing/2014/main" id="{428B1403-888C-E141-AA1F-AE43FDD3F93D}"/>
                </a:ext>
              </a:extLst>
            </p:cNvPr>
            <p:cNvSpPr/>
            <p:nvPr/>
          </p:nvSpPr>
          <p:spPr>
            <a:xfrm>
              <a:off x="7344581" y="3946358"/>
              <a:ext cx="108000" cy="108000"/>
            </a:xfrm>
            <a:prstGeom prst="mathPlus">
              <a:avLst>
                <a:gd name="adj1" fmla="val 1530"/>
              </a:avLst>
            </a:prstGeom>
            <a:solidFill>
              <a:srgbClr val="C00000"/>
            </a:solidFill>
            <a:ln w="3175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Plus 36">
              <a:extLst>
                <a:ext uri="{FF2B5EF4-FFF2-40B4-BE49-F238E27FC236}">
                  <a16:creationId xmlns:a16="http://schemas.microsoft.com/office/drawing/2014/main" id="{EBEF0C1D-D1F7-D34D-B477-783588FCD3AD}"/>
                </a:ext>
              </a:extLst>
            </p:cNvPr>
            <p:cNvSpPr/>
            <p:nvPr/>
          </p:nvSpPr>
          <p:spPr>
            <a:xfrm>
              <a:off x="7548953" y="3979648"/>
              <a:ext cx="108000" cy="108000"/>
            </a:xfrm>
            <a:prstGeom prst="mathPlus">
              <a:avLst>
                <a:gd name="adj1" fmla="val 1530"/>
              </a:avLst>
            </a:prstGeom>
            <a:solidFill>
              <a:srgbClr val="C00000"/>
            </a:solidFill>
            <a:ln w="3175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Plus 36">
              <a:extLst>
                <a:ext uri="{FF2B5EF4-FFF2-40B4-BE49-F238E27FC236}">
                  <a16:creationId xmlns:a16="http://schemas.microsoft.com/office/drawing/2014/main" id="{99822006-B15A-D54B-8382-625C4FF68EAB}"/>
                </a:ext>
              </a:extLst>
            </p:cNvPr>
            <p:cNvSpPr/>
            <p:nvPr/>
          </p:nvSpPr>
          <p:spPr>
            <a:xfrm>
              <a:off x="7525136" y="3700688"/>
              <a:ext cx="108000" cy="108000"/>
            </a:xfrm>
            <a:prstGeom prst="mathPlus">
              <a:avLst>
                <a:gd name="adj1" fmla="val 1530"/>
              </a:avLst>
            </a:prstGeom>
            <a:solidFill>
              <a:srgbClr val="C00000"/>
            </a:solidFill>
            <a:ln w="3175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Plus 36">
              <a:extLst>
                <a:ext uri="{FF2B5EF4-FFF2-40B4-BE49-F238E27FC236}">
                  <a16:creationId xmlns:a16="http://schemas.microsoft.com/office/drawing/2014/main" id="{B6C83835-E721-DD47-992F-41992E3A55B8}"/>
                </a:ext>
              </a:extLst>
            </p:cNvPr>
            <p:cNvSpPr/>
            <p:nvPr/>
          </p:nvSpPr>
          <p:spPr>
            <a:xfrm>
              <a:off x="7643936" y="3515680"/>
              <a:ext cx="108000" cy="108000"/>
            </a:xfrm>
            <a:prstGeom prst="mathPlus">
              <a:avLst>
                <a:gd name="adj1" fmla="val 1530"/>
              </a:avLst>
            </a:prstGeom>
            <a:solidFill>
              <a:srgbClr val="C00000"/>
            </a:solidFill>
            <a:ln w="3175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Plus 36">
              <a:extLst>
                <a:ext uri="{FF2B5EF4-FFF2-40B4-BE49-F238E27FC236}">
                  <a16:creationId xmlns:a16="http://schemas.microsoft.com/office/drawing/2014/main" id="{0927B9CB-AA37-CF4C-B8E1-C218EE06DAE6}"/>
                </a:ext>
              </a:extLst>
            </p:cNvPr>
            <p:cNvSpPr/>
            <p:nvPr/>
          </p:nvSpPr>
          <p:spPr>
            <a:xfrm>
              <a:off x="7780841" y="3271837"/>
              <a:ext cx="108000" cy="108000"/>
            </a:xfrm>
            <a:prstGeom prst="mathPlus">
              <a:avLst>
                <a:gd name="adj1" fmla="val 1530"/>
              </a:avLst>
            </a:prstGeom>
            <a:solidFill>
              <a:srgbClr val="C00000"/>
            </a:solidFill>
            <a:ln w="3175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Plus 36">
              <a:extLst>
                <a:ext uri="{FF2B5EF4-FFF2-40B4-BE49-F238E27FC236}">
                  <a16:creationId xmlns:a16="http://schemas.microsoft.com/office/drawing/2014/main" id="{15FAF1D9-1046-7945-8737-A0CECCD240CB}"/>
                </a:ext>
              </a:extLst>
            </p:cNvPr>
            <p:cNvSpPr/>
            <p:nvPr/>
          </p:nvSpPr>
          <p:spPr>
            <a:xfrm>
              <a:off x="7937812" y="3461680"/>
              <a:ext cx="108000" cy="108000"/>
            </a:xfrm>
            <a:prstGeom prst="mathPlus">
              <a:avLst>
                <a:gd name="adj1" fmla="val 1530"/>
              </a:avLst>
            </a:prstGeom>
            <a:solidFill>
              <a:srgbClr val="C00000"/>
            </a:solidFill>
            <a:ln w="3175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Plus 36">
              <a:extLst>
                <a:ext uri="{FF2B5EF4-FFF2-40B4-BE49-F238E27FC236}">
                  <a16:creationId xmlns:a16="http://schemas.microsoft.com/office/drawing/2014/main" id="{CCBC51C2-83F6-9D4A-9376-55DC6705BE04}"/>
                </a:ext>
              </a:extLst>
            </p:cNvPr>
            <p:cNvSpPr/>
            <p:nvPr/>
          </p:nvSpPr>
          <p:spPr>
            <a:xfrm>
              <a:off x="7995167" y="3664314"/>
              <a:ext cx="108000" cy="108000"/>
            </a:xfrm>
            <a:prstGeom prst="mathPlus">
              <a:avLst>
                <a:gd name="adj1" fmla="val 1530"/>
              </a:avLst>
            </a:prstGeom>
            <a:solidFill>
              <a:srgbClr val="C00000"/>
            </a:solidFill>
            <a:ln w="3175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Plus 36">
              <a:extLst>
                <a:ext uri="{FF2B5EF4-FFF2-40B4-BE49-F238E27FC236}">
                  <a16:creationId xmlns:a16="http://schemas.microsoft.com/office/drawing/2014/main" id="{FF857BEA-017B-8346-B201-9DF2200EDFF5}"/>
                </a:ext>
              </a:extLst>
            </p:cNvPr>
            <p:cNvSpPr/>
            <p:nvPr/>
          </p:nvSpPr>
          <p:spPr>
            <a:xfrm>
              <a:off x="8482771" y="4332404"/>
              <a:ext cx="108000" cy="108000"/>
            </a:xfrm>
            <a:prstGeom prst="mathPlus">
              <a:avLst>
                <a:gd name="adj1" fmla="val 1530"/>
              </a:avLst>
            </a:prstGeom>
            <a:solidFill>
              <a:srgbClr val="C00000"/>
            </a:solidFill>
            <a:ln w="3175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Plus 36">
              <a:extLst>
                <a:ext uri="{FF2B5EF4-FFF2-40B4-BE49-F238E27FC236}">
                  <a16:creationId xmlns:a16="http://schemas.microsoft.com/office/drawing/2014/main" id="{E80DBC5C-C0D2-B047-A220-1C671C053696}"/>
                </a:ext>
              </a:extLst>
            </p:cNvPr>
            <p:cNvSpPr/>
            <p:nvPr/>
          </p:nvSpPr>
          <p:spPr>
            <a:xfrm>
              <a:off x="8428771" y="4052650"/>
              <a:ext cx="108000" cy="108000"/>
            </a:xfrm>
            <a:prstGeom prst="mathPlus">
              <a:avLst>
                <a:gd name="adj1" fmla="val 1530"/>
              </a:avLst>
            </a:prstGeom>
            <a:solidFill>
              <a:srgbClr val="C00000"/>
            </a:solidFill>
            <a:ln w="3175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Plus 36">
              <a:extLst>
                <a:ext uri="{FF2B5EF4-FFF2-40B4-BE49-F238E27FC236}">
                  <a16:creationId xmlns:a16="http://schemas.microsoft.com/office/drawing/2014/main" id="{899030C4-C35E-C843-80B3-1FE4F2909C09}"/>
                </a:ext>
              </a:extLst>
            </p:cNvPr>
            <p:cNvSpPr/>
            <p:nvPr/>
          </p:nvSpPr>
          <p:spPr>
            <a:xfrm>
              <a:off x="8191390" y="3586414"/>
              <a:ext cx="108000" cy="108000"/>
            </a:xfrm>
            <a:prstGeom prst="mathPlus">
              <a:avLst>
                <a:gd name="adj1" fmla="val 1530"/>
              </a:avLst>
            </a:prstGeom>
            <a:solidFill>
              <a:srgbClr val="C00000"/>
            </a:solidFill>
            <a:ln w="3175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Plus 36">
              <a:extLst>
                <a:ext uri="{FF2B5EF4-FFF2-40B4-BE49-F238E27FC236}">
                  <a16:creationId xmlns:a16="http://schemas.microsoft.com/office/drawing/2014/main" id="{E9AF2A54-A46E-B543-8858-889C1851E0B8}"/>
                </a:ext>
              </a:extLst>
            </p:cNvPr>
            <p:cNvSpPr/>
            <p:nvPr/>
          </p:nvSpPr>
          <p:spPr>
            <a:xfrm>
              <a:off x="6174317" y="4454066"/>
              <a:ext cx="108000" cy="108000"/>
            </a:xfrm>
            <a:prstGeom prst="mathPlus">
              <a:avLst>
                <a:gd name="adj1" fmla="val 1530"/>
              </a:avLst>
            </a:prstGeom>
            <a:solidFill>
              <a:srgbClr val="C00000"/>
            </a:solidFill>
            <a:ln w="3175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909ACE93-9684-114B-9B84-10A58D4AA907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179366" y="3716288"/>
              <a:ext cx="2519405" cy="714460"/>
            </a:xfrm>
            <a:prstGeom prst="line">
              <a:avLst/>
            </a:prstGeom>
            <a:ln w="25400">
              <a:solidFill>
                <a:srgbClr val="F8C61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3" name="Plus 36">
              <a:extLst>
                <a:ext uri="{FF2B5EF4-FFF2-40B4-BE49-F238E27FC236}">
                  <a16:creationId xmlns:a16="http://schemas.microsoft.com/office/drawing/2014/main" id="{92AB7234-1441-FF41-ABA5-AAFE7B97AF02}"/>
                </a:ext>
              </a:extLst>
            </p:cNvPr>
            <p:cNvSpPr/>
            <p:nvPr/>
          </p:nvSpPr>
          <p:spPr>
            <a:xfrm>
              <a:off x="6247631" y="4280289"/>
              <a:ext cx="129600" cy="129600"/>
            </a:xfrm>
            <a:prstGeom prst="mathPlus">
              <a:avLst>
                <a:gd name="adj1" fmla="val 24934"/>
              </a:avLst>
            </a:prstGeom>
            <a:solidFill>
              <a:schemeClr val="bg1"/>
            </a:solidFill>
            <a:ln w="9525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Plus 36">
              <a:extLst>
                <a:ext uri="{FF2B5EF4-FFF2-40B4-BE49-F238E27FC236}">
                  <a16:creationId xmlns:a16="http://schemas.microsoft.com/office/drawing/2014/main" id="{1DAC204A-3432-4E4F-B886-DDC8E2C8F7BA}"/>
                </a:ext>
              </a:extLst>
            </p:cNvPr>
            <p:cNvSpPr/>
            <p:nvPr/>
          </p:nvSpPr>
          <p:spPr>
            <a:xfrm>
              <a:off x="7621039" y="3314092"/>
              <a:ext cx="129600" cy="129600"/>
            </a:xfrm>
            <a:prstGeom prst="mathPlus">
              <a:avLst>
                <a:gd name="adj1" fmla="val 24934"/>
              </a:avLst>
            </a:prstGeom>
            <a:solidFill>
              <a:schemeClr val="bg1"/>
            </a:solidFill>
            <a:ln w="9525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Plus 36">
              <a:extLst>
                <a:ext uri="{FF2B5EF4-FFF2-40B4-BE49-F238E27FC236}">
                  <a16:creationId xmlns:a16="http://schemas.microsoft.com/office/drawing/2014/main" id="{8C195621-71D2-4347-9AD6-E1304C02B8F4}"/>
                </a:ext>
              </a:extLst>
            </p:cNvPr>
            <p:cNvSpPr/>
            <p:nvPr/>
          </p:nvSpPr>
          <p:spPr>
            <a:xfrm>
              <a:off x="8324619" y="4165064"/>
              <a:ext cx="129600" cy="129600"/>
            </a:xfrm>
            <a:prstGeom prst="mathPlus">
              <a:avLst>
                <a:gd name="adj1" fmla="val 24934"/>
              </a:avLst>
            </a:prstGeom>
            <a:solidFill>
              <a:schemeClr val="bg1"/>
            </a:solidFill>
            <a:ln w="9525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Plus 36">
              <a:extLst>
                <a:ext uri="{FF2B5EF4-FFF2-40B4-BE49-F238E27FC236}">
                  <a16:creationId xmlns:a16="http://schemas.microsoft.com/office/drawing/2014/main" id="{A303C04F-A57F-0348-B090-A9628BC502F7}"/>
                </a:ext>
              </a:extLst>
            </p:cNvPr>
            <p:cNvSpPr/>
            <p:nvPr/>
          </p:nvSpPr>
          <p:spPr>
            <a:xfrm>
              <a:off x="6576190" y="3602087"/>
              <a:ext cx="129600" cy="129600"/>
            </a:xfrm>
            <a:prstGeom prst="mathPlus">
              <a:avLst>
                <a:gd name="adj1" fmla="val 24934"/>
              </a:avLst>
            </a:prstGeom>
            <a:solidFill>
              <a:schemeClr val="bg1"/>
            </a:solidFill>
            <a:ln w="9525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Plus 36">
              <a:extLst>
                <a:ext uri="{FF2B5EF4-FFF2-40B4-BE49-F238E27FC236}">
                  <a16:creationId xmlns:a16="http://schemas.microsoft.com/office/drawing/2014/main" id="{B6C4BD63-BB5E-9740-BD06-C507F75A6A38}"/>
                </a:ext>
              </a:extLst>
            </p:cNvPr>
            <p:cNvSpPr/>
            <p:nvPr/>
          </p:nvSpPr>
          <p:spPr>
            <a:xfrm>
              <a:off x="7386940" y="4048236"/>
              <a:ext cx="129600" cy="129600"/>
            </a:xfrm>
            <a:prstGeom prst="mathPlus">
              <a:avLst>
                <a:gd name="adj1" fmla="val 24934"/>
              </a:avLst>
            </a:prstGeom>
            <a:solidFill>
              <a:schemeClr val="bg1"/>
            </a:solidFill>
            <a:ln w="9525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Plus 36">
              <a:extLst>
                <a:ext uri="{FF2B5EF4-FFF2-40B4-BE49-F238E27FC236}">
                  <a16:creationId xmlns:a16="http://schemas.microsoft.com/office/drawing/2014/main" id="{B5746A3C-F475-DA43-9E07-6C5CF74D6C61}"/>
                </a:ext>
              </a:extLst>
            </p:cNvPr>
            <p:cNvSpPr/>
            <p:nvPr/>
          </p:nvSpPr>
          <p:spPr>
            <a:xfrm>
              <a:off x="8304551" y="3823408"/>
              <a:ext cx="108000" cy="108000"/>
            </a:xfrm>
            <a:prstGeom prst="mathPlus">
              <a:avLst>
                <a:gd name="adj1" fmla="val 1530"/>
              </a:avLst>
            </a:prstGeom>
            <a:solidFill>
              <a:srgbClr val="C00000"/>
            </a:solidFill>
            <a:ln w="3175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Plus 36">
              <a:extLst>
                <a:ext uri="{FF2B5EF4-FFF2-40B4-BE49-F238E27FC236}">
                  <a16:creationId xmlns:a16="http://schemas.microsoft.com/office/drawing/2014/main" id="{EC9FE400-0315-9A42-98E5-F7C35B55D99E}"/>
                </a:ext>
              </a:extLst>
            </p:cNvPr>
            <p:cNvSpPr/>
            <p:nvPr/>
          </p:nvSpPr>
          <p:spPr>
            <a:xfrm>
              <a:off x="8163669" y="3914476"/>
              <a:ext cx="108000" cy="108000"/>
            </a:xfrm>
            <a:prstGeom prst="mathPlus">
              <a:avLst>
                <a:gd name="adj1" fmla="val 1530"/>
              </a:avLst>
            </a:prstGeom>
            <a:solidFill>
              <a:srgbClr val="C00000"/>
            </a:solidFill>
            <a:ln w="3175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Plus 36">
              <a:extLst>
                <a:ext uri="{FF2B5EF4-FFF2-40B4-BE49-F238E27FC236}">
                  <a16:creationId xmlns:a16="http://schemas.microsoft.com/office/drawing/2014/main" id="{DC027924-25C3-EC44-B9A1-509D42BA22EA}"/>
                </a:ext>
              </a:extLst>
            </p:cNvPr>
            <p:cNvSpPr/>
            <p:nvPr/>
          </p:nvSpPr>
          <p:spPr>
            <a:xfrm>
              <a:off x="7387556" y="3799121"/>
              <a:ext cx="108000" cy="108000"/>
            </a:xfrm>
            <a:prstGeom prst="mathPlus">
              <a:avLst>
                <a:gd name="adj1" fmla="val 1530"/>
              </a:avLst>
            </a:prstGeom>
            <a:solidFill>
              <a:srgbClr val="C00000"/>
            </a:solidFill>
            <a:ln w="3175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Plus 36">
              <a:extLst>
                <a:ext uri="{FF2B5EF4-FFF2-40B4-BE49-F238E27FC236}">
                  <a16:creationId xmlns:a16="http://schemas.microsoft.com/office/drawing/2014/main" id="{3BAFB3B4-C70E-BC49-8F69-641215F53C72}"/>
                </a:ext>
              </a:extLst>
            </p:cNvPr>
            <p:cNvSpPr/>
            <p:nvPr/>
          </p:nvSpPr>
          <p:spPr>
            <a:xfrm>
              <a:off x="8317738" y="3994236"/>
              <a:ext cx="108000" cy="108000"/>
            </a:xfrm>
            <a:prstGeom prst="mathPlus">
              <a:avLst>
                <a:gd name="adj1" fmla="val 1530"/>
              </a:avLst>
            </a:prstGeom>
            <a:solidFill>
              <a:srgbClr val="C00000"/>
            </a:solidFill>
            <a:ln w="3175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Plus 36">
              <a:extLst>
                <a:ext uri="{FF2B5EF4-FFF2-40B4-BE49-F238E27FC236}">
                  <a16:creationId xmlns:a16="http://schemas.microsoft.com/office/drawing/2014/main" id="{F9B188D0-9FFB-DC4F-AA42-F91452E38B53}"/>
                </a:ext>
              </a:extLst>
            </p:cNvPr>
            <p:cNvSpPr/>
            <p:nvPr/>
          </p:nvSpPr>
          <p:spPr>
            <a:xfrm>
              <a:off x="8115790" y="3760568"/>
              <a:ext cx="129600" cy="129600"/>
            </a:xfrm>
            <a:prstGeom prst="mathPlus">
              <a:avLst>
                <a:gd name="adj1" fmla="val 24934"/>
              </a:avLst>
            </a:prstGeom>
            <a:solidFill>
              <a:schemeClr val="bg1"/>
            </a:solidFill>
            <a:ln w="9525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Plus 36">
              <a:extLst>
                <a:ext uri="{FF2B5EF4-FFF2-40B4-BE49-F238E27FC236}">
                  <a16:creationId xmlns:a16="http://schemas.microsoft.com/office/drawing/2014/main" id="{8986C193-8705-064B-ACCF-835E372617A4}"/>
                </a:ext>
              </a:extLst>
            </p:cNvPr>
            <p:cNvSpPr/>
            <p:nvPr/>
          </p:nvSpPr>
          <p:spPr>
            <a:xfrm>
              <a:off x="6520380" y="4037123"/>
              <a:ext cx="129600" cy="129600"/>
            </a:xfrm>
            <a:prstGeom prst="mathPlus">
              <a:avLst>
                <a:gd name="adj1" fmla="val 24934"/>
              </a:avLst>
            </a:prstGeom>
            <a:solidFill>
              <a:schemeClr val="bg1"/>
            </a:solidFill>
            <a:ln w="9525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Plus 36">
              <a:extLst>
                <a:ext uri="{FF2B5EF4-FFF2-40B4-BE49-F238E27FC236}">
                  <a16:creationId xmlns:a16="http://schemas.microsoft.com/office/drawing/2014/main" id="{47E94395-B1E7-0B41-94CE-7907D21EEC51}"/>
                </a:ext>
              </a:extLst>
            </p:cNvPr>
            <p:cNvSpPr/>
            <p:nvPr/>
          </p:nvSpPr>
          <p:spPr>
            <a:xfrm>
              <a:off x="6387258" y="3983123"/>
              <a:ext cx="108000" cy="108000"/>
            </a:xfrm>
            <a:prstGeom prst="mathPlus">
              <a:avLst>
                <a:gd name="adj1" fmla="val 1530"/>
              </a:avLst>
            </a:prstGeom>
            <a:solidFill>
              <a:srgbClr val="C00000"/>
            </a:solidFill>
            <a:ln w="3175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7" name="Plus 36">
              <a:extLst>
                <a:ext uri="{FF2B5EF4-FFF2-40B4-BE49-F238E27FC236}">
                  <a16:creationId xmlns:a16="http://schemas.microsoft.com/office/drawing/2014/main" id="{4545EB3F-0E87-4346-9E35-7121B1E7EACD}"/>
                </a:ext>
              </a:extLst>
            </p:cNvPr>
            <p:cNvSpPr/>
            <p:nvPr/>
          </p:nvSpPr>
          <p:spPr>
            <a:xfrm>
              <a:off x="7020883" y="3848346"/>
              <a:ext cx="108000" cy="108000"/>
            </a:xfrm>
            <a:prstGeom prst="mathPlus">
              <a:avLst>
                <a:gd name="adj1" fmla="val 1530"/>
              </a:avLst>
            </a:prstGeom>
            <a:solidFill>
              <a:srgbClr val="C00000"/>
            </a:solidFill>
            <a:ln w="3175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8" name="Plus 36">
              <a:extLst>
                <a:ext uri="{FF2B5EF4-FFF2-40B4-BE49-F238E27FC236}">
                  <a16:creationId xmlns:a16="http://schemas.microsoft.com/office/drawing/2014/main" id="{1A2F41B2-6968-2F4D-9C27-2F2A675877DC}"/>
                </a:ext>
              </a:extLst>
            </p:cNvPr>
            <p:cNvSpPr/>
            <p:nvPr/>
          </p:nvSpPr>
          <p:spPr>
            <a:xfrm>
              <a:off x="7167798" y="4080699"/>
              <a:ext cx="108000" cy="108000"/>
            </a:xfrm>
            <a:prstGeom prst="mathPlus">
              <a:avLst>
                <a:gd name="adj1" fmla="val 1530"/>
              </a:avLst>
            </a:prstGeom>
            <a:solidFill>
              <a:srgbClr val="C00000"/>
            </a:solidFill>
            <a:ln w="3175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9" name="Plus 36">
              <a:extLst>
                <a:ext uri="{FF2B5EF4-FFF2-40B4-BE49-F238E27FC236}">
                  <a16:creationId xmlns:a16="http://schemas.microsoft.com/office/drawing/2014/main" id="{9E019EC9-55F5-E549-B466-0903BB2DCE11}"/>
                </a:ext>
              </a:extLst>
            </p:cNvPr>
            <p:cNvSpPr/>
            <p:nvPr/>
          </p:nvSpPr>
          <p:spPr>
            <a:xfrm>
              <a:off x="8590771" y="4481728"/>
              <a:ext cx="108000" cy="108000"/>
            </a:xfrm>
            <a:prstGeom prst="mathPlus">
              <a:avLst>
                <a:gd name="adj1" fmla="val 1530"/>
              </a:avLst>
            </a:prstGeom>
            <a:solidFill>
              <a:srgbClr val="C00000"/>
            </a:solidFill>
            <a:ln w="3175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0" name="Plus 36">
              <a:extLst>
                <a:ext uri="{FF2B5EF4-FFF2-40B4-BE49-F238E27FC236}">
                  <a16:creationId xmlns:a16="http://schemas.microsoft.com/office/drawing/2014/main" id="{C0A551FB-1A86-6546-9FF3-CB0098E8DCD2}"/>
                </a:ext>
              </a:extLst>
            </p:cNvPr>
            <p:cNvSpPr/>
            <p:nvPr/>
          </p:nvSpPr>
          <p:spPr>
            <a:xfrm>
              <a:off x="7542635" y="3575492"/>
              <a:ext cx="108000" cy="108000"/>
            </a:xfrm>
            <a:prstGeom prst="mathPlus">
              <a:avLst>
                <a:gd name="adj1" fmla="val 1530"/>
              </a:avLst>
            </a:prstGeom>
            <a:solidFill>
              <a:srgbClr val="C00000"/>
            </a:solidFill>
            <a:ln w="3175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1" name="Plus 36">
              <a:extLst>
                <a:ext uri="{FF2B5EF4-FFF2-40B4-BE49-F238E27FC236}">
                  <a16:creationId xmlns:a16="http://schemas.microsoft.com/office/drawing/2014/main" id="{186AE2D7-9AC1-1642-A782-0DC1842FF2AA}"/>
                </a:ext>
              </a:extLst>
            </p:cNvPr>
            <p:cNvSpPr/>
            <p:nvPr/>
          </p:nvSpPr>
          <p:spPr>
            <a:xfrm>
              <a:off x="7625516" y="3808676"/>
              <a:ext cx="108000" cy="108000"/>
            </a:xfrm>
            <a:prstGeom prst="mathPlus">
              <a:avLst>
                <a:gd name="adj1" fmla="val 1530"/>
              </a:avLst>
            </a:prstGeom>
            <a:solidFill>
              <a:srgbClr val="C00000"/>
            </a:solidFill>
            <a:ln w="3175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95" name="TextBox 294">
              <a:extLst>
                <a:ext uri="{FF2B5EF4-FFF2-40B4-BE49-F238E27FC236}">
                  <a16:creationId xmlns:a16="http://schemas.microsoft.com/office/drawing/2014/main" id="{AA204F77-EA17-4AA9-8C3D-9884C39AAD70}"/>
                </a:ext>
              </a:extLst>
            </p:cNvPr>
            <p:cNvSpPr txBox="1"/>
            <p:nvPr/>
          </p:nvSpPr>
          <p:spPr>
            <a:xfrm>
              <a:off x="6096096" y="3114533"/>
              <a:ext cx="1313292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>
                  <a:solidFill>
                    <a:schemeClr val="tx1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Underfitted</a:t>
              </a:r>
            </a:p>
          </p:txBody>
        </p:sp>
      </p:grpSp>
      <p:graphicFrame>
        <p:nvGraphicFramePr>
          <p:cNvPr id="30" name="Table 29">
            <a:extLst>
              <a:ext uri="{FF2B5EF4-FFF2-40B4-BE49-F238E27FC236}">
                <a16:creationId xmlns:a16="http://schemas.microsoft.com/office/drawing/2014/main" id="{0474B1BC-2045-4947-B9D5-652DDD2D0956}"/>
              </a:ext>
            </a:extLst>
          </p:cNvPr>
          <p:cNvGraphicFramePr>
            <a:graphicFrameLocks noGrp="1"/>
          </p:cNvGraphicFramePr>
          <p:nvPr/>
        </p:nvGraphicFramePr>
        <p:xfrm>
          <a:off x="509323" y="1072115"/>
          <a:ext cx="8100490" cy="1437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50245">
                  <a:extLst>
                    <a:ext uri="{9D8B030D-6E8A-4147-A177-3AD203B41FA5}">
                      <a16:colId xmlns:a16="http://schemas.microsoft.com/office/drawing/2014/main" val="2886355565"/>
                    </a:ext>
                  </a:extLst>
                </a:gridCol>
                <a:gridCol w="4050245">
                  <a:extLst>
                    <a:ext uri="{9D8B030D-6E8A-4147-A177-3AD203B41FA5}">
                      <a16:colId xmlns:a16="http://schemas.microsoft.com/office/drawing/2014/main" val="214676430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Overfitting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Underfitting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2051488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600" dirty="0"/>
                        <a:t>Model that fits the training data too well, including details and noise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600" dirty="0"/>
                        <a:t>Negative impact on the model’s ability to generalize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marR="0" lvl="0" indent="-285750" algn="l" defTabSz="7619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600" dirty="0"/>
                        <a:t>A model that can neither model the training data nor generalize to new data</a:t>
                      </a:r>
                    </a:p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97472275"/>
                  </a:ext>
                </a:extLst>
              </a:tr>
            </a:tbl>
          </a:graphicData>
        </a:graphic>
      </p:graphicFrame>
      <p:sp>
        <p:nvSpPr>
          <p:cNvPr id="6" name="Slide Number Placeholder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15C29056-5AFA-7949-831A-3EC086771171}" type="slidenum">
              <a:rPr lang="de-DE" smtClean="0"/>
              <a:pPr/>
              <a:t>72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862948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Pruning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15C29056-5AFA-7949-831A-3EC086771171}" type="slidenum">
              <a:rPr lang="de-DE" smtClean="0"/>
              <a:pPr/>
              <a:t>73</a:t>
            </a:fld>
            <a:endParaRPr lang="de-DE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GB" dirty="0"/>
              <a:t>Why should we avoid overgrown trees?</a:t>
            </a:r>
          </a:p>
          <a:p>
            <a:pPr lvl="1"/>
            <a:r>
              <a:rPr lang="en-GB" dirty="0"/>
              <a:t>Overfitting</a:t>
            </a:r>
          </a:p>
          <a:p>
            <a:pPr lvl="1"/>
            <a:r>
              <a:rPr lang="en-GB" dirty="0"/>
              <a:t>Unnecessary complexity</a:t>
            </a:r>
          </a:p>
          <a:p>
            <a:pPr lvl="1"/>
            <a:r>
              <a:rPr lang="en-GB" dirty="0"/>
              <a:t>Harder interpretation</a:t>
            </a:r>
          </a:p>
          <a:p>
            <a:pPr marL="266700" lvl="1" indent="0">
              <a:buNone/>
            </a:pPr>
            <a:endParaRPr lang="en-GB" dirty="0"/>
          </a:p>
          <a:p>
            <a:r>
              <a:rPr lang="en-GB" dirty="0"/>
              <a:t>Two approaches:</a:t>
            </a:r>
          </a:p>
          <a:p>
            <a:pPr lvl="1"/>
            <a:r>
              <a:rPr lang="en-GB" b="1" dirty="0"/>
              <a:t>Pre-pruning</a:t>
            </a:r>
            <a:r>
              <a:rPr lang="en-GB" dirty="0"/>
              <a:t>: stop the construction of the tree during training</a:t>
            </a:r>
          </a:p>
          <a:p>
            <a:pPr lvl="1"/>
            <a:r>
              <a:rPr lang="en-GB" b="1" dirty="0"/>
              <a:t>Post-pruning</a:t>
            </a:r>
            <a:r>
              <a:rPr lang="en-GB" dirty="0"/>
              <a:t>: reduce the dimensions of an overgrown tree</a:t>
            </a:r>
          </a:p>
          <a:p>
            <a:endParaRPr lang="en-GB" dirty="0"/>
          </a:p>
          <a:p>
            <a:r>
              <a:rPr lang="en-GB" dirty="0"/>
              <a:t>Basic ideas of post-pruning:</a:t>
            </a:r>
          </a:p>
          <a:p>
            <a:pPr lvl="1"/>
            <a:r>
              <a:rPr lang="en-GB" dirty="0"/>
              <a:t>Replace “bad” branches (subtrees) by leaves</a:t>
            </a:r>
          </a:p>
          <a:p>
            <a:pPr lvl="1"/>
            <a:r>
              <a:rPr lang="en-GB" dirty="0"/>
              <a:t>Replace a subtree by its largest branch if it is better</a:t>
            </a:r>
          </a:p>
          <a:p>
            <a:endParaRPr lang="en-US" dirty="0"/>
          </a:p>
        </p:txBody>
      </p:sp>
      <p:sp>
        <p:nvSpPr>
          <p:cNvPr id="6" name="Rounded Rectangular Callout 5"/>
          <p:cNvSpPr/>
          <p:nvPr/>
        </p:nvSpPr>
        <p:spPr>
          <a:xfrm>
            <a:off x="5237184" y="1242970"/>
            <a:ext cx="3368040" cy="1097280"/>
          </a:xfrm>
          <a:prstGeom prst="wedgeRoundRectCallout">
            <a:avLst>
              <a:gd name="adj1" fmla="val -75358"/>
              <a:gd name="adj2" fmla="val -22222"/>
              <a:gd name="adj3" fmla="val 16667"/>
            </a:avLst>
          </a:prstGeom>
          <a:noFill/>
          <a:ln w="19050">
            <a:solidFill>
              <a:srgbClr val="92AEB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base algorithm would  only stop if one node contains one pattern or there are no further attributes to be used for splits </a:t>
            </a:r>
            <a:endParaRPr lang="en-US" sz="1600" dirty="0">
              <a:solidFill>
                <a:schemeClr val="tx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14204" y="3923390"/>
            <a:ext cx="3671021" cy="10372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10791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8808CE-36DF-7240-B176-CF89E7D551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Controlling the Tree Depth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98486B1-A69D-504B-9737-2D7D022D7A9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751433" y="1808480"/>
            <a:ext cx="3884240" cy="30047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2000" b="1" dirty="0"/>
              <a:t>Pruning</a:t>
            </a:r>
          </a:p>
          <a:p>
            <a:r>
              <a:rPr lang="en-US" sz="2000" dirty="0"/>
              <a:t>Idea: Cut branches that seem to overfit</a:t>
            </a:r>
          </a:p>
          <a:p>
            <a:r>
              <a:rPr lang="en-US" sz="2000" dirty="0"/>
              <a:t>Techniques</a:t>
            </a:r>
          </a:p>
          <a:p>
            <a:pPr lvl="1"/>
            <a:r>
              <a:rPr lang="en-US" sz="1400" dirty="0"/>
              <a:t>Reduced Error Pruning</a:t>
            </a:r>
          </a:p>
          <a:p>
            <a:pPr lvl="1"/>
            <a:r>
              <a:rPr lang="en-US" sz="1400" dirty="0"/>
              <a:t>Pessimistic Pruning</a:t>
            </a:r>
          </a:p>
          <a:p>
            <a:pPr lvl="1"/>
            <a:r>
              <a:rPr lang="en-US" sz="1400" dirty="0"/>
              <a:t>Confidence Level Pruning</a:t>
            </a:r>
          </a:p>
          <a:p>
            <a:pPr lvl="1"/>
            <a:r>
              <a:rPr lang="en-US" sz="1400" dirty="0"/>
              <a:t>Minimum description length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A86CC9F-AD3A-624A-B443-14241D8D640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08327" y="1808480"/>
            <a:ext cx="3884240" cy="335327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2000" b="1" dirty="0"/>
              <a:t>Early stopping</a:t>
            </a:r>
          </a:p>
          <a:p>
            <a:r>
              <a:rPr lang="en-US" sz="2000" dirty="0"/>
              <a:t>Idea: Define a minimum size for the tree leaves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116D2F3E-7067-5A44-BEB1-3A5A1C15836F}"/>
              </a:ext>
            </a:extLst>
          </p:cNvPr>
          <p:cNvSpPr txBox="1">
            <a:spLocks/>
          </p:cNvSpPr>
          <p:nvPr/>
        </p:nvSpPr>
        <p:spPr>
          <a:xfrm>
            <a:off x="508326" y="1012542"/>
            <a:ext cx="8043180" cy="6480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85739" indent="-285739" algn="l" defTabSz="76197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333" kern="12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19100" indent="-238115" algn="l" defTabSz="76197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52462" indent="-190492" algn="l" defTabSz="76197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667" kern="12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33447" indent="-190492" algn="l" defTabSz="76197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500" kern="12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714431" indent="-190492" algn="l" defTabSz="76197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500" kern="12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095416" indent="-190492" algn="l" defTabSz="76197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476401" indent="-190492" algn="l" defTabSz="76197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857386" indent="-190492" algn="l" defTabSz="76197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238370" indent="-190492" algn="l" defTabSz="76197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2000" b="1" dirty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Goal: </a:t>
            </a:r>
            <a:r>
              <a:rPr lang="en-US" sz="2000" dirty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Tree that generalizes to new data and doesn’t overfit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15C29056-5AFA-7949-831A-3EC086771171}" type="slidenum">
              <a:rPr lang="de-DE" smtClean="0"/>
              <a:pPr/>
              <a:t>74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0744486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2947CE-0701-4A87-B634-3C64D03250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Reduced Error Pruning</a:t>
            </a:r>
            <a:endParaRPr lang="en-GB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5479DB6-50DD-4C7C-AFCC-F7E8082469BF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15C29056-5AFA-7949-831A-3EC086771171}" type="slidenum">
              <a:rPr lang="de-DE" smtClean="0"/>
              <a:pPr/>
              <a:t>75</a:t>
            </a:fld>
            <a:endParaRPr lang="de-DE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CC35911-ECC7-456A-B57D-7C13EBBFC6C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pPr algn="l"/>
            <a:r>
              <a:rPr lang="en-GB" b="0" i="0" u="none" strike="noStrike" baseline="0" dirty="0"/>
              <a:t>Classify a set of </a:t>
            </a:r>
            <a:r>
              <a:rPr lang="en-GB" b="1" i="0" u="none" strike="noStrike" baseline="0" dirty="0"/>
              <a:t>new example cases </a:t>
            </a:r>
            <a:r>
              <a:rPr lang="en-GB" b="0" i="0" u="none" strike="noStrike" baseline="0" dirty="0"/>
              <a:t>with the decision tree. </a:t>
            </a:r>
            <a:r>
              <a:rPr lang="en-GB" b="0" i="0" u="none" strike="noStrike" baseline="0" dirty="0" smtClean="0"/>
              <a:t/>
            </a:r>
            <a:br>
              <a:rPr lang="en-GB" b="0" i="0" u="none" strike="noStrike" baseline="0" dirty="0" smtClean="0"/>
            </a:br>
            <a:r>
              <a:rPr lang="en-GB" b="0" i="0" u="none" strike="noStrike" baseline="0" dirty="0" smtClean="0"/>
              <a:t>	</a:t>
            </a:r>
            <a:r>
              <a:rPr lang="en-US" sz="1800" dirty="0" smtClean="0">
                <a:sym typeface="Wingdings" panose="05000000000000000000" pitchFamily="2" charset="2"/>
              </a:rPr>
              <a:t></a:t>
            </a:r>
            <a:r>
              <a:rPr lang="en-US" dirty="0" smtClean="0">
                <a:sym typeface="Wingdings" panose="05000000000000000000" pitchFamily="2" charset="2"/>
              </a:rPr>
              <a:t> </a:t>
            </a:r>
            <a:r>
              <a:rPr lang="en-GB" sz="1800" b="0" i="0" u="none" strike="noStrike" baseline="0" dirty="0" smtClean="0"/>
              <a:t>These </a:t>
            </a:r>
            <a:r>
              <a:rPr lang="en-GB" sz="1800" b="0" i="0" u="none" strike="noStrike" baseline="0" dirty="0"/>
              <a:t>cases must not have been used for the learning</a:t>
            </a:r>
            <a:r>
              <a:rPr lang="en-GB" sz="1800" b="0" i="0" u="none" strike="noStrike" baseline="0" dirty="0" smtClean="0"/>
              <a:t>!</a:t>
            </a:r>
            <a:endParaRPr lang="en-GB" sz="1800" b="0" i="0" u="none" strike="noStrike" baseline="0" dirty="0"/>
          </a:p>
          <a:p>
            <a:pPr algn="l"/>
            <a:r>
              <a:rPr lang="en-GB" b="0" i="0" u="none" strike="noStrike" baseline="0" dirty="0"/>
              <a:t>Determine the </a:t>
            </a:r>
            <a:r>
              <a:rPr lang="en-GB" b="1" i="0" u="none" strike="noStrike" baseline="0" dirty="0"/>
              <a:t>number of errors </a:t>
            </a:r>
            <a:r>
              <a:rPr lang="en-GB" b="0" i="0" u="none" strike="noStrike" baseline="0" dirty="0"/>
              <a:t>for all leaves.</a:t>
            </a:r>
          </a:p>
          <a:p>
            <a:pPr algn="l"/>
            <a:r>
              <a:rPr lang="en-GB" dirty="0"/>
              <a:t>T</a:t>
            </a:r>
            <a:r>
              <a:rPr lang="en-GB" b="0" i="0" u="none" strike="noStrike" baseline="0" dirty="0"/>
              <a:t>he number of errors of a subtree is the sum of the errors of all of its leaves.</a:t>
            </a:r>
          </a:p>
          <a:p>
            <a:pPr algn="l"/>
            <a:r>
              <a:rPr lang="en-GB" b="0" i="0" u="none" strike="noStrike" baseline="0" dirty="0"/>
              <a:t>Determine the number of errors for leaves that replace subtrees.</a:t>
            </a:r>
          </a:p>
          <a:p>
            <a:pPr algn="l"/>
            <a:r>
              <a:rPr lang="en-GB" b="0" i="0" u="none" strike="noStrike" baseline="0" dirty="0"/>
              <a:t>If such a leaf leads to the same or fewer errors than the subtree, replace the subtree by the leaf.</a:t>
            </a:r>
          </a:p>
          <a:p>
            <a:pPr algn="l"/>
            <a:r>
              <a:rPr lang="en-GB" b="0" i="0" u="none" strike="noStrike" baseline="0" dirty="0"/>
              <a:t>If a subtree has been replaced, recompute the number of errors of the subtrees it is part of.</a:t>
            </a:r>
          </a:p>
        </p:txBody>
      </p:sp>
    </p:spTree>
    <p:extLst>
      <p:ext uri="{BB962C8B-B14F-4D97-AF65-F5344CB8AC3E}">
        <p14:creationId xmlns:p14="http://schemas.microsoft.com/office/powerpoint/2010/main" val="42493061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DA187D-3210-4F4B-AEB3-39D12449AD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Reduced Error Pruning</a:t>
            </a:r>
            <a:endParaRPr lang="en-GB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E53CE82-1B3E-4331-BBFE-6C04F049D2E7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15C29056-5AFA-7949-831A-3EC086771171}" type="slidenum">
              <a:rPr lang="de-DE" smtClean="0"/>
              <a:pPr/>
              <a:t>76</a:t>
            </a:fld>
            <a:endParaRPr lang="de-DE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2EBA9C8-7E5C-4480-827A-2583A9DE359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pPr algn="l"/>
            <a:endParaRPr lang="en-GB" b="1" i="0" u="none" strike="noStrike" baseline="0" dirty="0"/>
          </a:p>
          <a:p>
            <a:pPr algn="l"/>
            <a:r>
              <a:rPr lang="en-GB" b="1" i="0" u="none" strike="noStrike" baseline="0" dirty="0"/>
              <a:t>Advantage: </a:t>
            </a:r>
          </a:p>
          <a:p>
            <a:pPr marL="228600" lvl="1" indent="0">
              <a:buNone/>
            </a:pPr>
            <a:r>
              <a:rPr lang="en-GB" sz="1800" b="0" i="0" u="none" strike="noStrike" baseline="0" dirty="0"/>
              <a:t>Very good pruning, effective avoidance of overfitting.</a:t>
            </a:r>
          </a:p>
          <a:p>
            <a:pPr algn="l"/>
            <a:endParaRPr lang="en-GB" dirty="0"/>
          </a:p>
          <a:p>
            <a:pPr algn="l"/>
            <a:endParaRPr lang="en-GB" b="0" i="0" u="none" strike="noStrike" baseline="0" dirty="0"/>
          </a:p>
          <a:p>
            <a:pPr algn="l"/>
            <a:r>
              <a:rPr lang="en-GB" b="1" i="0" u="none" strike="noStrike" baseline="0" dirty="0"/>
              <a:t>Disadvantage: </a:t>
            </a:r>
          </a:p>
          <a:p>
            <a:pPr marL="228600" lvl="1" indent="0">
              <a:buNone/>
            </a:pPr>
            <a:r>
              <a:rPr lang="en-GB" sz="1800" b="0" i="0" u="none" strike="noStrike" baseline="0" dirty="0"/>
              <a:t>Additional example cases needed. Number of cases in a leaf has no influence.</a:t>
            </a:r>
            <a:endParaRPr lang="en-GB" sz="1800" dirty="0"/>
          </a:p>
        </p:txBody>
      </p:sp>
    </p:spTree>
    <p:extLst>
      <p:ext uri="{BB962C8B-B14F-4D97-AF65-F5344CB8AC3E}">
        <p14:creationId xmlns:p14="http://schemas.microsoft.com/office/powerpoint/2010/main" val="34550805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B3C224-B36B-4B2C-8090-8C567D1649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Pessimistic Pruning</a:t>
            </a:r>
            <a:endParaRPr lang="en-GB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EF78A62-C8C9-48E3-967E-67BECF2CF2FD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15C29056-5AFA-7949-831A-3EC086771171}" type="slidenum">
              <a:rPr lang="de-DE" smtClean="0"/>
              <a:pPr/>
              <a:t>77</a:t>
            </a:fld>
            <a:endParaRPr lang="de-DE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2FD8A00-DE31-44A2-9D76-3D23661DFE3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pPr algn="l"/>
            <a:r>
              <a:rPr lang="en-GB" b="0" i="0" u="none" strike="noStrike" baseline="0" dirty="0"/>
              <a:t>Classify a set of example cases with the decision tree. (These cases </a:t>
            </a:r>
            <a:r>
              <a:rPr lang="en-GB" b="1" i="0" u="none" strike="noStrike" baseline="0" dirty="0"/>
              <a:t>may or may not </a:t>
            </a:r>
            <a:r>
              <a:rPr lang="en-GB" b="0" i="0" u="none" strike="noStrike" baseline="0" dirty="0"/>
              <a:t>have been used for the learning.)</a:t>
            </a:r>
          </a:p>
          <a:p>
            <a:pPr algn="l"/>
            <a:r>
              <a:rPr lang="en-GB" b="0" i="0" u="none" strike="noStrike" baseline="0" dirty="0" smtClean="0"/>
              <a:t>Determine </a:t>
            </a:r>
            <a:r>
              <a:rPr lang="en-GB" b="0" i="0" u="none" strike="noStrike" baseline="0" dirty="0"/>
              <a:t>the number of errors for all leaves and </a:t>
            </a:r>
            <a:r>
              <a:rPr lang="en-GB" b="1" i="0" u="none" strike="noStrike" baseline="0" dirty="0"/>
              <a:t>increase this number by a fixed, user-specified amount </a:t>
            </a:r>
            <a:r>
              <a:rPr lang="en-GB" b="0" i="1" u="none" strike="noStrike" baseline="0" dirty="0"/>
              <a:t>r</a:t>
            </a:r>
            <a:r>
              <a:rPr lang="en-GB" b="1" i="0" u="none" strike="noStrike" baseline="0" dirty="0"/>
              <a:t>.</a:t>
            </a:r>
          </a:p>
          <a:p>
            <a:pPr algn="l"/>
            <a:r>
              <a:rPr lang="en-GB" b="0" i="0" u="none" strike="noStrike" baseline="0" dirty="0" smtClean="0"/>
              <a:t>The </a:t>
            </a:r>
            <a:r>
              <a:rPr lang="en-GB" b="0" i="0" u="none" strike="noStrike" baseline="0" dirty="0"/>
              <a:t>number of errors of a subtree is the sum of the errors of all of its leaves.</a:t>
            </a:r>
          </a:p>
          <a:p>
            <a:pPr algn="l"/>
            <a:r>
              <a:rPr lang="en-GB" b="0" i="0" u="none" strike="noStrike" baseline="0" dirty="0" smtClean="0"/>
              <a:t>Determine </a:t>
            </a:r>
            <a:r>
              <a:rPr lang="en-GB" b="0" i="0" u="none" strike="noStrike" baseline="0" dirty="0"/>
              <a:t>the number of errors for leaves that replace subtrees (also increased by </a:t>
            </a:r>
            <a:r>
              <a:rPr lang="en-GB" b="0" i="1" u="none" strike="noStrike" baseline="0" dirty="0"/>
              <a:t>r</a:t>
            </a:r>
            <a:r>
              <a:rPr lang="en-GB" b="0" i="0" u="none" strike="noStrike" baseline="0" dirty="0"/>
              <a:t>).</a:t>
            </a:r>
          </a:p>
          <a:p>
            <a:pPr algn="l"/>
            <a:r>
              <a:rPr lang="en-GB" b="0" i="0" u="none" strike="noStrike" baseline="0" dirty="0" smtClean="0"/>
              <a:t>If </a:t>
            </a:r>
            <a:r>
              <a:rPr lang="en-GB" b="0" i="0" u="none" strike="noStrike" baseline="0" dirty="0"/>
              <a:t>such a leaf leads to the same or fewer errors than the subtree, replace the subtree by the leaf and recompute subtree errors.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49178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9D56C7-ABA6-4FA8-861C-6C3EB39716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Pessimistic Pruning</a:t>
            </a:r>
            <a:endParaRPr lang="en-GB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873D342-BED7-437E-902F-714D3285BF23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15C29056-5AFA-7949-831A-3EC086771171}" type="slidenum">
              <a:rPr lang="de-DE" smtClean="0"/>
              <a:pPr/>
              <a:t>78</a:t>
            </a:fld>
            <a:endParaRPr lang="de-DE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D5E0104-94C8-44E8-950A-F131F6AE16FE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pPr algn="l"/>
            <a:endParaRPr lang="en-GB" b="1" i="0" u="none" strike="noStrike" baseline="0" dirty="0"/>
          </a:p>
          <a:p>
            <a:pPr algn="l"/>
            <a:r>
              <a:rPr lang="en-GB" b="1" i="0" u="none" strike="noStrike" baseline="0" dirty="0"/>
              <a:t>Advantage: </a:t>
            </a:r>
          </a:p>
          <a:p>
            <a:pPr marL="228600" lvl="1" indent="0">
              <a:buNone/>
            </a:pPr>
            <a:r>
              <a:rPr lang="en-GB" sz="1800" b="0" i="0" u="none" strike="noStrike" baseline="0" dirty="0"/>
              <a:t>No additional example cases needed.</a:t>
            </a:r>
          </a:p>
          <a:p>
            <a:pPr algn="l"/>
            <a:endParaRPr lang="en-GB" dirty="0"/>
          </a:p>
          <a:p>
            <a:pPr algn="l"/>
            <a:endParaRPr lang="en-GB" b="0" i="0" u="none" strike="noStrike" baseline="0" dirty="0"/>
          </a:p>
          <a:p>
            <a:pPr algn="l"/>
            <a:r>
              <a:rPr lang="en-GB" b="1" i="0" u="none" strike="noStrike" baseline="0" dirty="0"/>
              <a:t>Disadvantage: </a:t>
            </a:r>
          </a:p>
          <a:p>
            <a:pPr marL="228600" lvl="1" indent="0">
              <a:buNone/>
            </a:pPr>
            <a:r>
              <a:rPr lang="en-GB" sz="1800" b="0" i="0" u="none" strike="noStrike" baseline="0" dirty="0"/>
              <a:t>Number of cases in a leaf has no influence.</a:t>
            </a:r>
            <a:endParaRPr lang="en-GB" sz="1800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931693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B3C224-B36B-4B2C-8090-8C567D1649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Confidence Level Pruning</a:t>
            </a:r>
            <a:endParaRPr lang="en-GB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EF78A62-C8C9-48E3-967E-67BECF2CF2FD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15C29056-5AFA-7949-831A-3EC086771171}" type="slidenum">
              <a:rPr lang="de-DE" smtClean="0"/>
              <a:pPr/>
              <a:t>79</a:t>
            </a:fld>
            <a:endParaRPr lang="de-DE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 Placeholder 3">
                <a:extLst>
                  <a:ext uri="{FF2B5EF4-FFF2-40B4-BE49-F238E27FC236}">
                    <a16:creationId xmlns:a16="http://schemas.microsoft.com/office/drawing/2014/main" id="{92FD8A00-DE31-44A2-9D76-3D23661DFE39}"/>
                  </a:ext>
                </a:extLst>
              </p:cNvPr>
              <p:cNvSpPr>
                <a:spLocks noGrp="1"/>
              </p:cNvSpPr>
              <p:nvPr>
                <p:ph type="body" sz="quarter" idx="14"/>
              </p:nvPr>
            </p:nvSpPr>
            <p:spPr/>
            <p:txBody>
              <a:bodyPr/>
              <a:lstStyle/>
              <a:p>
                <a:pPr marL="6350" indent="0" algn="l">
                  <a:buNone/>
                </a:pPr>
                <a:r>
                  <a:rPr lang="en-GB" b="0" i="0" u="none" strike="noStrike" baseline="0" dirty="0"/>
                  <a:t>Like pessimistic pruning, but the number of errors is computed as follows:</a:t>
                </a:r>
              </a:p>
              <a:p>
                <a:pPr algn="l"/>
                <a:r>
                  <a:rPr lang="en-GB" b="0" i="0" u="none" strike="noStrike" baseline="0" dirty="0"/>
                  <a:t>See classification in a leaf as a Bernoulli </a:t>
                </a:r>
                <a:r>
                  <a:rPr lang="en-GB" b="0" i="0" u="none" strike="noStrike" baseline="0" dirty="0" smtClean="0"/>
                  <a:t>experiment</a:t>
                </a:r>
                <a:br>
                  <a:rPr lang="en-GB" b="0" i="0" u="none" strike="noStrike" baseline="0" dirty="0" smtClean="0"/>
                </a:br>
                <a:r>
                  <a:rPr lang="en-GB" b="0" i="0" u="none" strike="noStrike" baseline="0" dirty="0" smtClean="0"/>
                  <a:t>(error/no </a:t>
                </a:r>
                <a:r>
                  <a:rPr lang="es-ES" b="0" i="0" u="none" strike="noStrike" baseline="0" dirty="0"/>
                  <a:t>error): </a:t>
                </a:r>
                <a:r>
                  <a:rPr lang="es-ES" b="0" i="1" u="none" strike="noStrike" baseline="0" dirty="0"/>
                  <a:t>p</a:t>
                </a:r>
                <a:r>
                  <a:rPr lang="es-ES" b="0" i="0" u="none" strike="noStrike" baseline="0" dirty="0"/>
                  <a:t>, </a:t>
                </a:r>
                <a:r>
                  <a:rPr lang="es-ES" b="0" i="1" u="none" strike="noStrike" baseline="0" dirty="0"/>
                  <a:t>p</a:t>
                </a:r>
                <a:r>
                  <a:rPr lang="es-ES" b="0" i="0" u="none" strike="noStrike" baseline="0" dirty="0"/>
                  <a:t>(1 − </a:t>
                </a:r>
                <a:r>
                  <a:rPr lang="es-ES" b="0" i="1" u="none" strike="noStrike" baseline="0" dirty="0"/>
                  <a:t>p</a:t>
                </a:r>
                <a:r>
                  <a:rPr lang="es-ES" b="0" i="0" u="none" strike="noStrike" baseline="0" dirty="0"/>
                  <a:t>)</a:t>
                </a:r>
              </a:p>
              <a:p>
                <a:pPr lvl="1"/>
                <a:r>
                  <a:rPr lang="en-GB" sz="1600" b="0" i="0" u="none" strike="noStrike" baseline="0" dirty="0"/>
                  <a:t>Expected success rate: </a:t>
                </a:r>
                <a14:m>
                  <m:oMath xmlns:m="http://schemas.openxmlformats.org/officeDocument/2006/math">
                    <m:r>
                      <a:rPr lang="en-GB" sz="1600" b="0" i="1" u="none" strike="noStrike" baseline="0" dirty="0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GB" sz="1600" b="0" i="1" u="none" strike="noStrike" baseline="0" dirty="0" smtClean="0">
                        <a:latin typeface="Cambria Math" panose="02040503050406030204" pitchFamily="18" charset="0"/>
                      </a:rPr>
                      <m:t> = </m:t>
                    </m:r>
                    <m:f>
                      <m:fPr>
                        <m:ctrlPr>
                          <a:rPr lang="en-GB" sz="1600" b="0" i="1" u="none" strike="noStrike" baseline="0" dirty="0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1600" i="1" dirty="0">
                            <a:latin typeface="Cambria Math" panose="02040503050406030204" pitchFamily="18" charset="0"/>
                          </a:rPr>
                          <m:t>𝑛𝑜</m:t>
                        </m:r>
                        <m:r>
                          <a:rPr lang="en-GB" sz="1600" i="1" dirty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GB" sz="1600" i="1" dirty="0">
                            <a:latin typeface="Cambria Math" panose="02040503050406030204" pitchFamily="18" charset="0"/>
                          </a:rPr>
                          <m:t>𝑒𝑟𝑟𝑜𝑟</m:t>
                        </m:r>
                      </m:num>
                      <m:den>
                        <m:r>
                          <a:rPr lang="en-GB" sz="1600" i="1" dirty="0">
                            <a:latin typeface="Cambria Math" panose="02040503050406030204" pitchFamily="18" charset="0"/>
                          </a:rPr>
                          <m:t>𝑒𝑟𝑟𝑜𝑟</m:t>
                        </m:r>
                        <m:r>
                          <a:rPr lang="en-GB" sz="1600" i="1" dirty="0">
                            <a:latin typeface="Cambria Math" panose="02040503050406030204" pitchFamily="18" charset="0"/>
                          </a:rPr>
                          <m:t> + </m:t>
                        </m:r>
                        <m:r>
                          <a:rPr lang="en-GB" sz="1600" i="1" dirty="0">
                            <a:latin typeface="Cambria Math" panose="02040503050406030204" pitchFamily="18" charset="0"/>
                          </a:rPr>
                          <m:t>𝑛𝑜</m:t>
                        </m:r>
                        <m:r>
                          <a:rPr lang="en-GB" sz="1600" i="1" dirty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GB" sz="1600" i="1" dirty="0">
                            <a:latin typeface="Cambria Math" panose="02040503050406030204" pitchFamily="18" charset="0"/>
                          </a:rPr>
                          <m:t>𝑒𝑟𝑟𝑜𝑟</m:t>
                        </m:r>
                      </m:den>
                    </m:f>
                  </m:oMath>
                </a14:m>
                <a:endParaRPr lang="en-GB" sz="1600" b="0" i="0" u="none" strike="noStrike" baseline="0" dirty="0"/>
              </a:p>
              <a:p>
                <a:pPr lvl="1">
                  <a:spcAft>
                    <a:spcPts val="600"/>
                  </a:spcAft>
                </a:pPr>
                <a:r>
                  <a:rPr lang="en-GB" sz="1600" b="0" i="0" u="none" strike="noStrike" baseline="0" dirty="0"/>
                  <a:t>For a large enough number of classifications </a:t>
                </a:r>
                <a14:m>
                  <m:oMath xmlns:m="http://schemas.openxmlformats.org/officeDocument/2006/math">
                    <m:r>
                      <a:rPr lang="en-GB" sz="1600" b="0" i="1" u="none" strike="noStrike" baseline="0" dirty="0" smtClean="0"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lang="en-GB" sz="1600" b="0" i="1" u="none" strike="noStrike" baseline="0" dirty="0"/>
                  <a:t> </a:t>
                </a:r>
                <a:r>
                  <a:rPr lang="en-GB" sz="1600" b="0" i="0" u="none" strike="noStrike" baseline="0" dirty="0"/>
                  <a:t>follows a normal distribution</a:t>
                </a:r>
              </a:p>
              <a:p>
                <a:pPr algn="l"/>
                <a:r>
                  <a:rPr lang="en-GB" b="0" i="0" u="none" strike="noStrike" baseline="0" dirty="0" smtClean="0"/>
                  <a:t>Estimate </a:t>
                </a:r>
                <a:r>
                  <a:rPr lang="en-GB" b="0" i="0" u="none" strike="noStrike" baseline="0" dirty="0"/>
                  <a:t>an interval for the error probability </a:t>
                </a:r>
                <a:r>
                  <a:rPr lang="en-GB" b="0" i="1" u="none" strike="noStrike" baseline="0" dirty="0"/>
                  <a:t>p</a:t>
                </a:r>
                <a:r>
                  <a:rPr lang="en-GB" b="0" i="0" u="none" strike="noStrike" baseline="0" dirty="0"/>
                  <a:t>(1 − </a:t>
                </a:r>
                <a:r>
                  <a:rPr lang="en-GB" b="0" i="1" u="none" strike="noStrike" baseline="0" dirty="0"/>
                  <a:t>p</a:t>
                </a:r>
                <a:r>
                  <a:rPr lang="en-GB" b="0" i="0" u="none" strike="noStrike" baseline="0" dirty="0"/>
                  <a:t>) based on a user-specified confidence level </a:t>
                </a:r>
                <a14:m>
                  <m:oMath xmlns:m="http://schemas.openxmlformats.org/officeDocument/2006/math">
                    <m:r>
                      <a:rPr lang="en-GB" b="0" i="1" u="none" strike="noStrike" baseline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𝛼</m:t>
                    </m:r>
                  </m:oMath>
                </a14:m>
                <a:r>
                  <a:rPr lang="en-GB" b="0" i="0" u="none" strike="noStrike" baseline="0" dirty="0"/>
                  <a:t>. (use approximation of the binomial distribution by a normal distribution)</a:t>
                </a:r>
              </a:p>
              <a:p>
                <a:pPr algn="l"/>
                <a:r>
                  <a:rPr lang="en-GB" b="0" i="0" u="none" strike="noStrike" baseline="0" dirty="0" smtClean="0"/>
                  <a:t>Increase </a:t>
                </a:r>
                <a:r>
                  <a:rPr lang="en-GB" b="0" i="0" u="none" strike="noStrike" baseline="0" dirty="0"/>
                  <a:t>error number to the upper level of the confidence interval times the number of cases assigned to the leaf.</a:t>
                </a:r>
              </a:p>
              <a:p>
                <a:pPr algn="l"/>
                <a:r>
                  <a:rPr lang="en-GB" b="0" i="0" u="none" strike="noStrike" baseline="0" dirty="0" smtClean="0"/>
                  <a:t>Formal </a:t>
                </a:r>
                <a:r>
                  <a:rPr lang="en-GB" b="0" i="0" u="none" strike="noStrike" baseline="0" dirty="0"/>
                  <a:t>problem: Classification is not a random experiment.</a:t>
                </a:r>
              </a:p>
            </p:txBody>
          </p:sp>
        </mc:Choice>
        <mc:Fallback xmlns="">
          <p:sp>
            <p:nvSpPr>
              <p:cNvPr id="4" name="Text Placeholder 3">
                <a:extLst>
                  <a:ext uri="{FF2B5EF4-FFF2-40B4-BE49-F238E27FC236}">
                    <a16:creationId xmlns:a16="http://schemas.microsoft.com/office/drawing/2014/main" id="{92FD8A00-DE31-44A2-9D76-3D23661DFE3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4"/>
              </p:nvPr>
            </p:nvSpPr>
            <p:spPr>
              <a:blipFill>
                <a:blip r:embed="rId2"/>
                <a:stretch>
                  <a:fillRect l="-1818" t="-1700" r="-247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972942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Decision Tree Algorithms comparison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15C29056-5AFA-7949-831A-3EC086771171}" type="slidenum">
              <a:rPr lang="de-DE" smtClean="0"/>
              <a:pPr/>
              <a:t>8</a:t>
            </a:fld>
            <a:endParaRPr lang="de-DE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1191334" y="1112148"/>
          <a:ext cx="6780510" cy="306230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30085">
                  <a:extLst>
                    <a:ext uri="{9D8B030D-6E8A-4147-A177-3AD203B41FA5}">
                      <a16:colId xmlns:a16="http://schemas.microsoft.com/office/drawing/2014/main" val="2021026543"/>
                    </a:ext>
                  </a:extLst>
                </a:gridCol>
                <a:gridCol w="1130085">
                  <a:extLst>
                    <a:ext uri="{9D8B030D-6E8A-4147-A177-3AD203B41FA5}">
                      <a16:colId xmlns:a16="http://schemas.microsoft.com/office/drawing/2014/main" val="2170461904"/>
                    </a:ext>
                  </a:extLst>
                </a:gridCol>
                <a:gridCol w="1130085">
                  <a:extLst>
                    <a:ext uri="{9D8B030D-6E8A-4147-A177-3AD203B41FA5}">
                      <a16:colId xmlns:a16="http://schemas.microsoft.com/office/drawing/2014/main" val="3694777656"/>
                    </a:ext>
                  </a:extLst>
                </a:gridCol>
                <a:gridCol w="1130085">
                  <a:extLst>
                    <a:ext uri="{9D8B030D-6E8A-4147-A177-3AD203B41FA5}">
                      <a16:colId xmlns:a16="http://schemas.microsoft.com/office/drawing/2014/main" val="3122963320"/>
                    </a:ext>
                  </a:extLst>
                </a:gridCol>
                <a:gridCol w="1130085">
                  <a:extLst>
                    <a:ext uri="{9D8B030D-6E8A-4147-A177-3AD203B41FA5}">
                      <a16:colId xmlns:a16="http://schemas.microsoft.com/office/drawing/2014/main" val="3445177282"/>
                    </a:ext>
                  </a:extLst>
                </a:gridCol>
                <a:gridCol w="1130085">
                  <a:extLst>
                    <a:ext uri="{9D8B030D-6E8A-4147-A177-3AD203B41FA5}">
                      <a16:colId xmlns:a16="http://schemas.microsoft.com/office/drawing/2014/main" val="1601853421"/>
                    </a:ext>
                  </a:extLst>
                </a:gridCol>
              </a:tblGrid>
              <a:tr h="635572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Splitting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Attributes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Missing values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Pruning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Outliers</a:t>
                      </a:r>
                      <a:endParaRPr 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359299921"/>
                  </a:ext>
                </a:extLst>
              </a:tr>
              <a:tr h="635572">
                <a:tc>
                  <a:txBody>
                    <a:bodyPr/>
                    <a:lstStyle/>
                    <a:p>
                      <a:pPr algn="ctr"/>
                      <a:r>
                        <a:rPr lang="en-GB" b="1" dirty="0"/>
                        <a:t>ID3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Information Gain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Only Categorical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Not handled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No pruning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Susceptible</a:t>
                      </a:r>
                      <a:endParaRPr 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591212287"/>
                  </a:ext>
                </a:extLst>
              </a:tr>
              <a:tr h="895579">
                <a:tc>
                  <a:txBody>
                    <a:bodyPr/>
                    <a:lstStyle/>
                    <a:p>
                      <a:pPr algn="ctr"/>
                      <a:r>
                        <a:rPr lang="en-GB" b="1" dirty="0"/>
                        <a:t>CART</a:t>
                      </a:r>
                      <a:endParaRPr lang="en-US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Gini</a:t>
                      </a:r>
                      <a:r>
                        <a:rPr lang="en-GB" baseline="0" dirty="0"/>
                        <a:t> index / Towing Criteria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Categorical and</a:t>
                      </a:r>
                      <a:r>
                        <a:rPr lang="en-GB" baseline="0" dirty="0"/>
                        <a:t> Numeric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Handled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Cost-complexity pruning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Handled</a:t>
                      </a:r>
                      <a:endParaRPr 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582120462"/>
                  </a:ext>
                </a:extLst>
              </a:tr>
              <a:tr h="895579">
                <a:tc>
                  <a:txBody>
                    <a:bodyPr/>
                    <a:lstStyle/>
                    <a:p>
                      <a:pPr algn="ctr"/>
                      <a:r>
                        <a:rPr lang="en-GB" b="1" dirty="0"/>
                        <a:t>C4.5</a:t>
                      </a:r>
                      <a:endParaRPr lang="en-US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Gain Ratio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dirty="0"/>
                        <a:t>Categorical and</a:t>
                      </a:r>
                      <a:r>
                        <a:rPr lang="en-GB" baseline="0" dirty="0"/>
                        <a:t> Numeric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Handled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Error-based</a:t>
                      </a:r>
                      <a:r>
                        <a:rPr lang="en-GB" baseline="0" dirty="0"/>
                        <a:t> pruning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Susceptible</a:t>
                      </a:r>
                      <a:endParaRPr 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062621579"/>
                  </a:ext>
                </a:extLst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1122554" y="4504731"/>
            <a:ext cx="6735209" cy="184666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r>
              <a:rPr lang="en-US" sz="1200" dirty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ea typeface="Arial" panose="02000000000000000000" pitchFamily="2" charset="0"/>
                <a:cs typeface="Arial" panose="020B0604020202020204" pitchFamily="34" charset="0"/>
              </a:rPr>
              <a:t>Source: </a:t>
            </a:r>
            <a:r>
              <a:rPr lang="en-US" sz="1200" dirty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ea typeface="Arial" panose="02000000000000000000" pitchFamily="2" charset="0"/>
                <a:cs typeface="Arial" panose="020B0604020202020204" pitchFamily="34" charset="0"/>
                <a:hlinkClick r:id="rId2"/>
              </a:rPr>
              <a:t>https://citeseerx.ist.psu.edu/viewdoc/download?doi=10.1.1.685.4929&amp;rep=rep1&amp;type=pdf</a:t>
            </a:r>
            <a:endParaRPr lang="en-US" sz="1200" b="0" dirty="0">
              <a:solidFill>
                <a:schemeClr val="tx1">
                  <a:lumMod val="75000"/>
                </a:schemeClr>
              </a:solidFill>
              <a:latin typeface="Arial" panose="020B0604020202020204" pitchFamily="34" charset="0"/>
              <a:ea typeface="Arial" panose="02000000000000000000" pitchFamily="2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602310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9D56C7-ABA6-4FA8-861C-6C3EB39716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Confidence Level Pruning</a:t>
            </a:r>
            <a:endParaRPr lang="en-GB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873D342-BED7-437E-902F-714D3285BF23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15C29056-5AFA-7949-831A-3EC086771171}" type="slidenum">
              <a:rPr lang="de-DE" smtClean="0"/>
              <a:pPr/>
              <a:t>80</a:t>
            </a:fld>
            <a:endParaRPr lang="de-DE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D5E0104-94C8-44E8-950A-F131F6AE16FE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pPr algn="l"/>
            <a:endParaRPr lang="en-GB" b="1" i="0" u="none" strike="noStrike" baseline="0" dirty="0"/>
          </a:p>
          <a:p>
            <a:pPr algn="l"/>
            <a:r>
              <a:rPr lang="en-GB" b="1" i="0" u="none" strike="noStrike" baseline="0" dirty="0"/>
              <a:t>Advantage: </a:t>
            </a:r>
          </a:p>
          <a:p>
            <a:pPr marL="228600" lvl="1" indent="0">
              <a:buNone/>
            </a:pPr>
            <a:r>
              <a:rPr lang="en-GB" sz="1800" b="0" i="0" u="none" strike="noStrike" baseline="0" dirty="0"/>
              <a:t>No additional example cases needed. Good pruning.</a:t>
            </a:r>
          </a:p>
          <a:p>
            <a:pPr algn="l"/>
            <a:endParaRPr lang="en-GB" dirty="0"/>
          </a:p>
          <a:p>
            <a:pPr algn="l"/>
            <a:endParaRPr lang="en-GB" b="0" i="0" u="none" strike="noStrike" baseline="0" dirty="0"/>
          </a:p>
          <a:p>
            <a:pPr algn="l"/>
            <a:r>
              <a:rPr lang="en-GB" b="1" i="0" u="none" strike="noStrike" baseline="0" dirty="0"/>
              <a:t>Disadvantage: </a:t>
            </a:r>
          </a:p>
          <a:p>
            <a:pPr marL="228600" lvl="1" indent="0">
              <a:buNone/>
            </a:pPr>
            <a:r>
              <a:rPr lang="en-GB" sz="1800" b="0" i="0" u="none" strike="noStrike" baseline="0" dirty="0"/>
              <a:t>Statistically dubious foundation.</a:t>
            </a:r>
            <a:endParaRPr lang="en-GB" sz="1800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291498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02A328-0BF2-43B1-B7D3-B02784B125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Decision tree pruning: An Example</a:t>
            </a:r>
            <a:endParaRPr lang="en-GB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09595B0-07A9-4415-945A-9CD8FED40594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15C29056-5AFA-7949-831A-3EC086771171}" type="slidenum">
              <a:rPr lang="de-DE" smtClean="0"/>
              <a:pPr/>
              <a:t>81</a:t>
            </a:fld>
            <a:endParaRPr lang="de-DE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1F00454-1873-4D09-808D-DD0D8F2AB97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de-DE" dirty="0"/>
              <a:t>A decision tree for iris data (induced with information gain ratio, unpruned)</a:t>
            </a:r>
            <a:endParaRPr lang="en-GB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E01A3D5-60C4-4E61-B3F9-884D02DB8D3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87867" y="1579582"/>
            <a:ext cx="5786750" cy="36280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64577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5ED69B-ACC6-4C8C-B6F5-4668ED5D90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Decision tree pruning: An Example</a:t>
            </a:r>
            <a:endParaRPr lang="en-GB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8F99D94-9965-4873-AD40-B1B75B49F54E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15C29056-5AFA-7949-831A-3EC086771171}" type="slidenum">
              <a:rPr lang="de-DE" smtClean="0"/>
              <a:pPr/>
              <a:t>82</a:t>
            </a:fld>
            <a:endParaRPr lang="de-DE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96533EA-F2FE-44FD-AC76-419B89DCECA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3276" y="1744142"/>
            <a:ext cx="3526705" cy="222671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0B7A1C65-5C2B-477A-B3F5-F52F2866B295}"/>
                  </a:ext>
                </a:extLst>
              </p:cNvPr>
              <p:cNvSpPr txBox="1"/>
              <p:nvPr/>
            </p:nvSpPr>
            <p:spPr>
              <a:xfrm>
                <a:off x="1021976" y="929722"/>
                <a:ext cx="2462213" cy="553998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lIns="0" tIns="0" rIns="0" bIns="0" rtlCol="0">
                <a:spAutoFit/>
              </a:bodyPr>
              <a:lstStyle/>
              <a:p>
                <a:pPr algn="l">
                  <a:lnSpc>
                    <a:spcPct val="100000"/>
                  </a:lnSpc>
                </a:pPr>
                <a:r>
                  <a:rPr lang="de-DE" b="0" dirty="0">
                    <a:solidFill>
                      <a:schemeClr val="tx1">
                        <a:lumMod val="75000"/>
                      </a:schemeClr>
                    </a:solidFill>
                    <a:latin typeface="Arial" panose="020B0604020202020204" pitchFamily="34" charset="0"/>
                    <a:ea typeface="Arial" panose="02000000000000000000" pitchFamily="2" charset="0"/>
                    <a:cs typeface="Arial" panose="020B0604020202020204" pitchFamily="34" charset="0"/>
                  </a:rPr>
                  <a:t>Pruned with confidence </a:t>
                </a:r>
              </a:p>
              <a:p>
                <a:pPr algn="l">
                  <a:lnSpc>
                    <a:spcPct val="100000"/>
                  </a:lnSpc>
                </a:pPr>
                <a:r>
                  <a:rPr lang="de-DE" b="0" dirty="0">
                    <a:solidFill>
                      <a:schemeClr val="tx1">
                        <a:lumMod val="75000"/>
                      </a:schemeClr>
                    </a:solidFill>
                    <a:latin typeface="Arial" panose="020B0604020202020204" pitchFamily="34" charset="0"/>
                    <a:ea typeface="Arial" panose="02000000000000000000" pitchFamily="2" charset="0"/>
                    <a:cs typeface="Arial" panose="020B0604020202020204" pitchFamily="34" charset="0"/>
                  </a:rPr>
                  <a:t>level pruning </a:t>
                </a:r>
                <a14:m>
                  <m:oMath xmlns:m="http://schemas.openxmlformats.org/officeDocument/2006/math">
                    <m:r>
                      <a:rPr lang="en-GB" b="0" i="1" u="none" strike="noStrike" baseline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𝛼</m:t>
                    </m:r>
                  </m:oMath>
                </a14:m>
                <a:r>
                  <a:rPr lang="de-DE" b="0" dirty="0">
                    <a:solidFill>
                      <a:schemeClr val="tx1">
                        <a:lumMod val="75000"/>
                      </a:schemeClr>
                    </a:solidFill>
                    <a:latin typeface="Arial" panose="020B0604020202020204" pitchFamily="34" charset="0"/>
                    <a:ea typeface="Arial" panose="02000000000000000000" pitchFamily="2" charset="0"/>
                    <a:cs typeface="Arial" panose="020B0604020202020204" pitchFamily="34" charset="0"/>
                  </a:rPr>
                  <a:t>=0.8 </a:t>
                </a:r>
                <a:endParaRPr lang="en-GB" b="0" dirty="0">
                  <a:solidFill>
                    <a:schemeClr val="tx1">
                      <a:lumMod val="75000"/>
                    </a:schemeClr>
                  </a:solidFill>
                  <a:latin typeface="Arial" panose="020B0604020202020204" pitchFamily="34" charset="0"/>
                  <a:ea typeface="Arial" panose="02000000000000000000" pitchFamily="2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0B7A1C65-5C2B-477A-B3F5-F52F2866B29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21976" y="929722"/>
                <a:ext cx="2462213" cy="553998"/>
              </a:xfrm>
              <a:prstGeom prst="rect">
                <a:avLst/>
              </a:prstGeom>
              <a:blipFill>
                <a:blip r:embed="rId3"/>
                <a:stretch>
                  <a:fillRect l="-5941" t="-14444" r="-4703" b="-2555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2" name="Picture 11">
            <a:extLst>
              <a:ext uri="{FF2B5EF4-FFF2-40B4-BE49-F238E27FC236}">
                <a16:creationId xmlns:a16="http://schemas.microsoft.com/office/drawing/2014/main" id="{CC14CDD4-2C97-4B19-8252-D4DA7DA12E4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70327" y="1896035"/>
            <a:ext cx="2830397" cy="1776899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08183757-D07F-4A87-8376-DE12D01C7024}"/>
                  </a:ext>
                </a:extLst>
              </p:cNvPr>
              <p:cNvSpPr txBox="1"/>
              <p:nvPr/>
            </p:nvSpPr>
            <p:spPr>
              <a:xfrm>
                <a:off x="5745482" y="929722"/>
                <a:ext cx="2859742" cy="553998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lIns="0" tIns="0" rIns="0" bIns="0" rtlCol="0">
                <a:spAutoFit/>
              </a:bodyPr>
              <a:lstStyle/>
              <a:p>
                <a:pPr algn="l">
                  <a:lnSpc>
                    <a:spcPct val="100000"/>
                  </a:lnSpc>
                </a:pPr>
                <a:r>
                  <a:rPr lang="de-DE" b="0" dirty="0">
                    <a:solidFill>
                      <a:schemeClr val="tx1">
                        <a:lumMod val="75000"/>
                      </a:schemeClr>
                    </a:solidFill>
                    <a:latin typeface="Arial" panose="020B0604020202020204" pitchFamily="34" charset="0"/>
                    <a:ea typeface="Arial" panose="02000000000000000000" pitchFamily="2" charset="0"/>
                    <a:cs typeface="Arial" panose="020B0604020202020204" pitchFamily="34" charset="0"/>
                  </a:rPr>
                  <a:t>Pruned with pessimistic pruning </a:t>
                </a:r>
                <a14:m>
                  <m:oMath xmlns:m="http://schemas.openxmlformats.org/officeDocument/2006/math">
                    <m:r>
                      <a:rPr lang="de-DE" b="0" i="1" u="none" strike="noStrike" baseline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𝑟</m:t>
                    </m:r>
                  </m:oMath>
                </a14:m>
                <a:r>
                  <a:rPr lang="de-DE" b="0" dirty="0">
                    <a:solidFill>
                      <a:schemeClr val="tx1">
                        <a:lumMod val="75000"/>
                      </a:schemeClr>
                    </a:solidFill>
                    <a:latin typeface="Arial" panose="020B0604020202020204" pitchFamily="34" charset="0"/>
                    <a:ea typeface="Arial" panose="02000000000000000000" pitchFamily="2" charset="0"/>
                    <a:cs typeface="Arial" panose="020B0604020202020204" pitchFamily="34" charset="0"/>
                  </a:rPr>
                  <a:t>=2</a:t>
                </a:r>
                <a:endParaRPr lang="en-GB" b="0" dirty="0">
                  <a:solidFill>
                    <a:schemeClr val="tx1">
                      <a:lumMod val="75000"/>
                    </a:schemeClr>
                  </a:solidFill>
                  <a:latin typeface="Arial" panose="020B0604020202020204" pitchFamily="34" charset="0"/>
                  <a:ea typeface="Arial" panose="02000000000000000000" pitchFamily="2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08183757-D07F-4A87-8376-DE12D01C702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45482" y="929722"/>
                <a:ext cx="2859742" cy="553998"/>
              </a:xfrm>
              <a:prstGeom prst="rect">
                <a:avLst/>
              </a:prstGeom>
              <a:blipFill>
                <a:blip r:embed="rId5"/>
                <a:stretch>
                  <a:fillRect l="-5117" t="-14444" b="-2555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TextBox 16">
            <a:extLst>
              <a:ext uri="{FF2B5EF4-FFF2-40B4-BE49-F238E27FC236}">
                <a16:creationId xmlns:a16="http://schemas.microsoft.com/office/drawing/2014/main" id="{70F8908D-DFFE-4514-848A-4B2F7486AC62}"/>
              </a:ext>
            </a:extLst>
          </p:cNvPr>
          <p:cNvSpPr txBox="1"/>
          <p:nvPr/>
        </p:nvSpPr>
        <p:spPr>
          <a:xfrm>
            <a:off x="5122016" y="4149373"/>
            <a:ext cx="3663210" cy="1107996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en-GB" sz="1800" b="0" i="0" u="none" strike="noStrike" baseline="0" dirty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5 instead of 11 nodes, 6 instead of 2 misclassifications.</a:t>
            </a:r>
          </a:p>
          <a:p>
            <a:pPr algn="l"/>
            <a:r>
              <a:rPr lang="en-GB" sz="1800" b="0" i="0" u="none" strike="noStrike" baseline="0" dirty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This tree is “minimal” for the three classes.</a:t>
            </a:r>
            <a:endParaRPr lang="en-GB" sz="2000" b="0" dirty="0">
              <a:solidFill>
                <a:schemeClr val="tx1">
                  <a:lumMod val="75000"/>
                </a:schemeClr>
              </a:solidFill>
              <a:latin typeface="Arial" panose="020B0604020202020204" pitchFamily="34" charset="0"/>
              <a:ea typeface="Arial" panose="02000000000000000000" pitchFamily="2" charset="0"/>
              <a:cs typeface="Arial" panose="020B0604020202020204" pitchFamily="34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A3068151-3082-4EF8-96A4-100DEFA1B961}"/>
              </a:ext>
            </a:extLst>
          </p:cNvPr>
          <p:cNvSpPr txBox="1"/>
          <p:nvPr/>
        </p:nvSpPr>
        <p:spPr>
          <a:xfrm>
            <a:off x="843276" y="4362504"/>
            <a:ext cx="3526705" cy="553998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en-GB" sz="1800" b="0" i="0" u="none" strike="noStrike" baseline="0" dirty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7 instead of 11 nodes, 4 instead of 2 misclassifications.</a:t>
            </a:r>
          </a:p>
        </p:txBody>
      </p:sp>
    </p:spTree>
    <p:extLst>
      <p:ext uri="{BB962C8B-B14F-4D97-AF65-F5344CB8AC3E}">
        <p14:creationId xmlns:p14="http://schemas.microsoft.com/office/powerpoint/2010/main" val="27838205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74A093-3B2B-A044-8D23-5D96FB9168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Minimum Description Length Pruning (MDL)</a:t>
            </a:r>
          </a:p>
        </p:txBody>
      </p:sp>
      <p:sp>
        <p:nvSpPr>
          <p:cNvPr id="7" name="Content Placeholder 3">
            <a:extLst>
              <a:ext uri="{FF2B5EF4-FFF2-40B4-BE49-F238E27FC236}">
                <a16:creationId xmlns:a16="http://schemas.microsoft.com/office/drawing/2014/main" id="{B5060C29-6DE6-0043-A4DC-485827A2EE9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91317" y="893999"/>
            <a:ext cx="8631394" cy="455052"/>
          </a:xfrm>
        </p:spPr>
        <p:txBody>
          <a:bodyPr>
            <a:noAutofit/>
          </a:bodyPr>
          <a:lstStyle/>
          <a:p>
            <a:pPr marL="380985" lvl="1" indent="0">
              <a:buNone/>
            </a:pPr>
            <a:r>
              <a:rPr lang="en-US" i="1" dirty="0"/>
              <a:t>Description length = #bits(tree) + #bits(misclassified samples)</a:t>
            </a:r>
            <a:endParaRPr lang="en-US" dirty="0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CAB4059F-5945-124A-BDF3-AB82AD943859}"/>
              </a:ext>
            </a:extLst>
          </p:cNvPr>
          <p:cNvGrpSpPr/>
          <p:nvPr/>
        </p:nvGrpSpPr>
        <p:grpSpPr>
          <a:xfrm>
            <a:off x="1157978" y="2121844"/>
            <a:ext cx="2023333" cy="1169995"/>
            <a:chOff x="1157978" y="2121844"/>
            <a:chExt cx="2023333" cy="1169995"/>
          </a:xfrm>
          <a:noFill/>
        </p:grpSpPr>
        <p:sp>
          <p:nvSpPr>
            <p:cNvPr id="202" name="Rounded Rectangle 199">
              <a:extLst>
                <a:ext uri="{FF2B5EF4-FFF2-40B4-BE49-F238E27FC236}">
                  <a16:creationId xmlns:a16="http://schemas.microsoft.com/office/drawing/2014/main" id="{1A46C567-D7B3-4DA0-8F44-C08630AB3210}"/>
                </a:ext>
              </a:extLst>
            </p:cNvPr>
            <p:cNvSpPr/>
            <p:nvPr/>
          </p:nvSpPr>
          <p:spPr>
            <a:xfrm>
              <a:off x="1157978" y="2625126"/>
              <a:ext cx="717539" cy="272006"/>
            </a:xfrm>
            <a:prstGeom prst="round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 dirty="0">
                <a:solidFill>
                  <a:schemeClr val="tx1"/>
                </a:solidFill>
              </a:endParaRPr>
            </a:p>
          </p:txBody>
        </p:sp>
        <p:sp>
          <p:nvSpPr>
            <p:cNvPr id="209" name="Rounded Rectangle 233">
              <a:extLst>
                <a:ext uri="{FF2B5EF4-FFF2-40B4-BE49-F238E27FC236}">
                  <a16:creationId xmlns:a16="http://schemas.microsoft.com/office/drawing/2014/main" id="{426F9068-E609-4147-A9A9-7F18CA4C8D4A}"/>
                </a:ext>
              </a:extLst>
            </p:cNvPr>
            <p:cNvSpPr/>
            <p:nvPr/>
          </p:nvSpPr>
          <p:spPr>
            <a:xfrm>
              <a:off x="1751102" y="2121844"/>
              <a:ext cx="717539" cy="272006"/>
            </a:xfrm>
            <a:prstGeom prst="round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>
                  <a:solidFill>
                    <a:schemeClr val="tx1"/>
                  </a:solidFill>
                </a:rPr>
                <a:t>wind</a:t>
              </a:r>
            </a:p>
          </p:txBody>
        </p:sp>
        <p:sp>
          <p:nvSpPr>
            <p:cNvPr id="121" name="Oval 120">
              <a:extLst>
                <a:ext uri="{FF2B5EF4-FFF2-40B4-BE49-F238E27FC236}">
                  <a16:creationId xmlns:a16="http://schemas.microsoft.com/office/drawing/2014/main" id="{E774CEF5-116A-4173-A707-DFFA61190CE7}"/>
                </a:ext>
              </a:extLst>
            </p:cNvPr>
            <p:cNvSpPr/>
            <p:nvPr/>
          </p:nvSpPr>
          <p:spPr>
            <a:xfrm>
              <a:off x="2841420" y="3055784"/>
              <a:ext cx="72000" cy="72000"/>
            </a:xfrm>
            <a:prstGeom prst="ellipse">
              <a:avLst/>
            </a:prstGeom>
            <a:solidFill>
              <a:schemeClr val="tx1">
                <a:lumMod val="60000"/>
                <a:lumOff val="40000"/>
              </a:schemeClr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26" name="Plus 36">
              <a:extLst>
                <a:ext uri="{FF2B5EF4-FFF2-40B4-BE49-F238E27FC236}">
                  <a16:creationId xmlns:a16="http://schemas.microsoft.com/office/drawing/2014/main" id="{1F8FF3C0-F1B7-424F-9622-34BDEA3C765A}"/>
                </a:ext>
              </a:extLst>
            </p:cNvPr>
            <p:cNvSpPr/>
            <p:nvPr/>
          </p:nvSpPr>
          <p:spPr>
            <a:xfrm>
              <a:off x="1488202" y="2713963"/>
              <a:ext cx="108000" cy="108000"/>
            </a:xfrm>
            <a:prstGeom prst="mathPlus">
              <a:avLst>
                <a:gd name="adj1" fmla="val 1530"/>
              </a:avLst>
            </a:prstGeom>
            <a:grpFill/>
            <a:ln w="3175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23" name="Rounded Rectangle 199">
              <a:extLst>
                <a:ext uri="{FF2B5EF4-FFF2-40B4-BE49-F238E27FC236}">
                  <a16:creationId xmlns:a16="http://schemas.microsoft.com/office/drawing/2014/main" id="{2837F783-C847-B640-BEFF-FCAF7234D38E}"/>
                </a:ext>
              </a:extLst>
            </p:cNvPr>
            <p:cNvSpPr/>
            <p:nvPr/>
          </p:nvSpPr>
          <p:spPr>
            <a:xfrm>
              <a:off x="2344225" y="2625126"/>
              <a:ext cx="717539" cy="272006"/>
            </a:xfrm>
            <a:prstGeom prst="round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 dirty="0">
                <a:solidFill>
                  <a:schemeClr val="tx1"/>
                </a:solidFill>
              </a:endParaRPr>
            </a:p>
          </p:txBody>
        </p:sp>
        <p:cxnSp>
          <p:nvCxnSpPr>
            <p:cNvPr id="12" name="Straight Arrow Connector 11">
              <a:extLst>
                <a:ext uri="{FF2B5EF4-FFF2-40B4-BE49-F238E27FC236}">
                  <a16:creationId xmlns:a16="http://schemas.microsoft.com/office/drawing/2014/main" id="{E4C2C234-636B-3447-9AB6-DD16002B8EAB}"/>
                </a:ext>
              </a:extLst>
            </p:cNvPr>
            <p:cNvCxnSpPr>
              <a:cxnSpLocks/>
              <a:stCxn id="209" idx="2"/>
              <a:endCxn id="123" idx="0"/>
            </p:cNvCxnSpPr>
            <p:nvPr/>
          </p:nvCxnSpPr>
          <p:spPr>
            <a:xfrm>
              <a:off x="2109872" y="2393850"/>
              <a:ext cx="593123" cy="231276"/>
            </a:xfrm>
            <a:prstGeom prst="straightConnector1">
              <a:avLst/>
            </a:prstGeom>
            <a:grpFill/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Arrow Connector 14">
              <a:extLst>
                <a:ext uri="{FF2B5EF4-FFF2-40B4-BE49-F238E27FC236}">
                  <a16:creationId xmlns:a16="http://schemas.microsoft.com/office/drawing/2014/main" id="{108354BB-A141-7841-B68D-BD1AE5FE4E8B}"/>
                </a:ext>
              </a:extLst>
            </p:cNvPr>
            <p:cNvCxnSpPr>
              <a:cxnSpLocks/>
              <a:stCxn id="209" idx="2"/>
              <a:endCxn id="202" idx="0"/>
            </p:cNvCxnSpPr>
            <p:nvPr/>
          </p:nvCxnSpPr>
          <p:spPr>
            <a:xfrm flipH="1">
              <a:off x="1516748" y="2393850"/>
              <a:ext cx="593124" cy="231276"/>
            </a:xfrm>
            <a:prstGeom prst="straightConnector1">
              <a:avLst/>
            </a:prstGeom>
            <a:grpFill/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0" name="Plus 36">
              <a:extLst>
                <a:ext uri="{FF2B5EF4-FFF2-40B4-BE49-F238E27FC236}">
                  <a16:creationId xmlns:a16="http://schemas.microsoft.com/office/drawing/2014/main" id="{AC8AA0D9-F9EB-8A47-965B-432818715C2A}"/>
                </a:ext>
              </a:extLst>
            </p:cNvPr>
            <p:cNvSpPr/>
            <p:nvPr/>
          </p:nvSpPr>
          <p:spPr>
            <a:xfrm>
              <a:off x="2400032" y="3037784"/>
              <a:ext cx="108000" cy="108000"/>
            </a:xfrm>
            <a:prstGeom prst="mathPlus">
              <a:avLst>
                <a:gd name="adj1" fmla="val 1530"/>
              </a:avLst>
            </a:prstGeom>
            <a:grpFill/>
            <a:ln w="3175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66" name="Oval 165">
              <a:extLst>
                <a:ext uri="{FF2B5EF4-FFF2-40B4-BE49-F238E27FC236}">
                  <a16:creationId xmlns:a16="http://schemas.microsoft.com/office/drawing/2014/main" id="{E1E61795-8767-A148-8F19-9A8AE03BBAB0}"/>
                </a:ext>
              </a:extLst>
            </p:cNvPr>
            <p:cNvSpPr/>
            <p:nvPr/>
          </p:nvSpPr>
          <p:spPr>
            <a:xfrm>
              <a:off x="2666994" y="2731963"/>
              <a:ext cx="72000" cy="72000"/>
            </a:xfrm>
            <a:prstGeom prst="ellipse">
              <a:avLst/>
            </a:prstGeom>
            <a:solidFill>
              <a:schemeClr val="tx1">
                <a:lumMod val="60000"/>
                <a:lumOff val="40000"/>
              </a:schemeClr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67" name="Oval 166">
              <a:extLst>
                <a:ext uri="{FF2B5EF4-FFF2-40B4-BE49-F238E27FC236}">
                  <a16:creationId xmlns:a16="http://schemas.microsoft.com/office/drawing/2014/main" id="{A0DD984D-926A-8F41-A520-327F83990EBB}"/>
                </a:ext>
              </a:extLst>
            </p:cNvPr>
            <p:cNvSpPr/>
            <p:nvPr/>
          </p:nvSpPr>
          <p:spPr>
            <a:xfrm>
              <a:off x="1617389" y="2986100"/>
              <a:ext cx="72000" cy="72000"/>
            </a:xfrm>
            <a:prstGeom prst="ellipse">
              <a:avLst/>
            </a:prstGeom>
            <a:solidFill>
              <a:schemeClr val="tx1">
                <a:lumMod val="60000"/>
                <a:lumOff val="40000"/>
              </a:schemeClr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68" name="Plus 36">
              <a:extLst>
                <a:ext uri="{FF2B5EF4-FFF2-40B4-BE49-F238E27FC236}">
                  <a16:creationId xmlns:a16="http://schemas.microsoft.com/office/drawing/2014/main" id="{9A92733F-2783-044F-AC9F-4294017CAF4A}"/>
                </a:ext>
              </a:extLst>
            </p:cNvPr>
            <p:cNvSpPr/>
            <p:nvPr/>
          </p:nvSpPr>
          <p:spPr>
            <a:xfrm>
              <a:off x="1163530" y="2968100"/>
              <a:ext cx="108000" cy="108000"/>
            </a:xfrm>
            <a:prstGeom prst="mathPlus">
              <a:avLst>
                <a:gd name="adj1" fmla="val 1530"/>
              </a:avLst>
            </a:prstGeom>
            <a:grpFill/>
            <a:ln w="3175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15D9CE06-6205-C64B-9E73-D03A83565AC2}"/>
                </a:ext>
              </a:extLst>
            </p:cNvPr>
            <p:cNvSpPr txBox="1"/>
            <p:nvPr/>
          </p:nvSpPr>
          <p:spPr>
            <a:xfrm>
              <a:off x="1200453" y="2883601"/>
              <a:ext cx="341760" cy="276999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r>
                <a:rPr lang="en-US" sz="1200" dirty="0"/>
                <a:t>12</a:t>
              </a:r>
            </a:p>
          </p:txBody>
        </p:sp>
        <p:sp>
          <p:nvSpPr>
            <p:cNvPr id="169" name="TextBox 168">
              <a:extLst>
                <a:ext uri="{FF2B5EF4-FFF2-40B4-BE49-F238E27FC236}">
                  <a16:creationId xmlns:a16="http://schemas.microsoft.com/office/drawing/2014/main" id="{DB414C97-48E5-7447-9464-88F17F476AF3}"/>
                </a:ext>
              </a:extLst>
            </p:cNvPr>
            <p:cNvSpPr txBox="1"/>
            <p:nvPr/>
          </p:nvSpPr>
          <p:spPr>
            <a:xfrm>
              <a:off x="1669815" y="2883601"/>
              <a:ext cx="263214" cy="276999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r>
                <a:rPr lang="en-US" sz="1200" dirty="0"/>
                <a:t>0</a:t>
              </a:r>
            </a:p>
          </p:txBody>
        </p:sp>
        <p:sp>
          <p:nvSpPr>
            <p:cNvPr id="170" name="TextBox 169">
              <a:extLst>
                <a:ext uri="{FF2B5EF4-FFF2-40B4-BE49-F238E27FC236}">
                  <a16:creationId xmlns:a16="http://schemas.microsoft.com/office/drawing/2014/main" id="{F7AE5174-1ED1-7E4B-8326-27E3CD38D9F3}"/>
                </a:ext>
              </a:extLst>
            </p:cNvPr>
            <p:cNvSpPr txBox="1"/>
            <p:nvPr/>
          </p:nvSpPr>
          <p:spPr>
            <a:xfrm>
              <a:off x="2459033" y="2891729"/>
              <a:ext cx="314510" cy="400110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r>
                <a:rPr lang="en-US" sz="2000" b="1" dirty="0"/>
                <a:t>6</a:t>
              </a:r>
            </a:p>
          </p:txBody>
        </p:sp>
        <p:sp>
          <p:nvSpPr>
            <p:cNvPr id="171" name="TextBox 170">
              <a:extLst>
                <a:ext uri="{FF2B5EF4-FFF2-40B4-BE49-F238E27FC236}">
                  <a16:creationId xmlns:a16="http://schemas.microsoft.com/office/drawing/2014/main" id="{82F7CD48-0CD3-3042-83DA-22F43952EFE7}"/>
                </a:ext>
              </a:extLst>
            </p:cNvPr>
            <p:cNvSpPr txBox="1"/>
            <p:nvPr/>
          </p:nvSpPr>
          <p:spPr>
            <a:xfrm>
              <a:off x="2866801" y="2891729"/>
              <a:ext cx="314510" cy="400110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r>
                <a:rPr lang="en-US" sz="2000" b="1" dirty="0"/>
                <a:t>7</a:t>
              </a:r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71B2D9D3-A424-3241-AC83-CA7CD22C0750}"/>
              </a:ext>
            </a:extLst>
          </p:cNvPr>
          <p:cNvGrpSpPr/>
          <p:nvPr/>
        </p:nvGrpSpPr>
        <p:grpSpPr>
          <a:xfrm>
            <a:off x="1175702" y="3785729"/>
            <a:ext cx="2121076" cy="1156702"/>
            <a:chOff x="1175702" y="3785729"/>
            <a:chExt cx="2121076" cy="1156702"/>
          </a:xfrm>
          <a:noFill/>
        </p:grpSpPr>
        <p:sp>
          <p:nvSpPr>
            <p:cNvPr id="190" name="Rounded Rectangle 199">
              <a:extLst>
                <a:ext uri="{FF2B5EF4-FFF2-40B4-BE49-F238E27FC236}">
                  <a16:creationId xmlns:a16="http://schemas.microsoft.com/office/drawing/2014/main" id="{8781B79F-99D2-9B47-80F2-65404AE5A98A}"/>
                </a:ext>
              </a:extLst>
            </p:cNvPr>
            <p:cNvSpPr/>
            <p:nvPr/>
          </p:nvSpPr>
          <p:spPr>
            <a:xfrm>
              <a:off x="1175702" y="4289011"/>
              <a:ext cx="717539" cy="272006"/>
            </a:xfrm>
            <a:prstGeom prst="round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 dirty="0">
                <a:solidFill>
                  <a:schemeClr val="tx1"/>
                </a:solidFill>
              </a:endParaRPr>
            </a:p>
          </p:txBody>
        </p:sp>
        <p:sp>
          <p:nvSpPr>
            <p:cNvPr id="191" name="Rounded Rectangle 233">
              <a:extLst>
                <a:ext uri="{FF2B5EF4-FFF2-40B4-BE49-F238E27FC236}">
                  <a16:creationId xmlns:a16="http://schemas.microsoft.com/office/drawing/2014/main" id="{0C7561A7-44EE-5249-B7CD-989979B30ED9}"/>
                </a:ext>
              </a:extLst>
            </p:cNvPr>
            <p:cNvSpPr/>
            <p:nvPr/>
          </p:nvSpPr>
          <p:spPr>
            <a:xfrm>
              <a:off x="1768826" y="3785729"/>
              <a:ext cx="717539" cy="272006"/>
            </a:xfrm>
            <a:prstGeom prst="round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>
                  <a:solidFill>
                    <a:schemeClr val="tx1"/>
                  </a:solidFill>
                </a:rPr>
                <a:t>wind</a:t>
              </a:r>
            </a:p>
          </p:txBody>
        </p:sp>
        <p:sp>
          <p:nvSpPr>
            <p:cNvPr id="192" name="Oval 191">
              <a:extLst>
                <a:ext uri="{FF2B5EF4-FFF2-40B4-BE49-F238E27FC236}">
                  <a16:creationId xmlns:a16="http://schemas.microsoft.com/office/drawing/2014/main" id="{80516576-08CC-FE48-96E9-5D4F2CA9C02A}"/>
                </a:ext>
              </a:extLst>
            </p:cNvPr>
            <p:cNvSpPr/>
            <p:nvPr/>
          </p:nvSpPr>
          <p:spPr>
            <a:xfrm>
              <a:off x="2841420" y="4706376"/>
              <a:ext cx="72000" cy="72000"/>
            </a:xfrm>
            <a:prstGeom prst="ellipse">
              <a:avLst/>
            </a:prstGeom>
            <a:solidFill>
              <a:schemeClr val="tx1">
                <a:lumMod val="60000"/>
                <a:lumOff val="40000"/>
              </a:schemeClr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93" name="Plus 36">
              <a:extLst>
                <a:ext uri="{FF2B5EF4-FFF2-40B4-BE49-F238E27FC236}">
                  <a16:creationId xmlns:a16="http://schemas.microsoft.com/office/drawing/2014/main" id="{F26D7544-6A97-C541-B886-F827AE7439E0}"/>
                </a:ext>
              </a:extLst>
            </p:cNvPr>
            <p:cNvSpPr/>
            <p:nvPr/>
          </p:nvSpPr>
          <p:spPr>
            <a:xfrm>
              <a:off x="1505926" y="4377848"/>
              <a:ext cx="108000" cy="108000"/>
            </a:xfrm>
            <a:prstGeom prst="mathPlus">
              <a:avLst>
                <a:gd name="adj1" fmla="val 1530"/>
              </a:avLst>
            </a:prstGeom>
            <a:grpFill/>
            <a:ln w="3175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94" name="Rounded Rectangle 199">
              <a:extLst>
                <a:ext uri="{FF2B5EF4-FFF2-40B4-BE49-F238E27FC236}">
                  <a16:creationId xmlns:a16="http://schemas.microsoft.com/office/drawing/2014/main" id="{80C12864-D722-8C48-AF8F-4AC845088B86}"/>
                </a:ext>
              </a:extLst>
            </p:cNvPr>
            <p:cNvSpPr/>
            <p:nvPr/>
          </p:nvSpPr>
          <p:spPr>
            <a:xfrm>
              <a:off x="2361949" y="4289011"/>
              <a:ext cx="717539" cy="272006"/>
            </a:xfrm>
            <a:prstGeom prst="round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 dirty="0">
                <a:solidFill>
                  <a:schemeClr val="tx1"/>
                </a:solidFill>
              </a:endParaRPr>
            </a:p>
          </p:txBody>
        </p:sp>
        <p:cxnSp>
          <p:nvCxnSpPr>
            <p:cNvPr id="195" name="Straight Arrow Connector 194">
              <a:extLst>
                <a:ext uri="{FF2B5EF4-FFF2-40B4-BE49-F238E27FC236}">
                  <a16:creationId xmlns:a16="http://schemas.microsoft.com/office/drawing/2014/main" id="{D0B55DF3-4BBB-8A43-BF8D-9E22207B6FED}"/>
                </a:ext>
              </a:extLst>
            </p:cNvPr>
            <p:cNvCxnSpPr>
              <a:cxnSpLocks/>
              <a:stCxn id="191" idx="2"/>
              <a:endCxn id="194" idx="0"/>
            </p:cNvCxnSpPr>
            <p:nvPr/>
          </p:nvCxnSpPr>
          <p:spPr>
            <a:xfrm>
              <a:off x="2127596" y="4057735"/>
              <a:ext cx="593123" cy="231276"/>
            </a:xfrm>
            <a:prstGeom prst="straightConnector1">
              <a:avLst/>
            </a:prstGeom>
            <a:grpFill/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6" name="Straight Arrow Connector 195">
              <a:extLst>
                <a:ext uri="{FF2B5EF4-FFF2-40B4-BE49-F238E27FC236}">
                  <a16:creationId xmlns:a16="http://schemas.microsoft.com/office/drawing/2014/main" id="{623D156D-6CF1-BA46-A703-F5CD43CA8D30}"/>
                </a:ext>
              </a:extLst>
            </p:cNvPr>
            <p:cNvCxnSpPr>
              <a:cxnSpLocks/>
              <a:stCxn id="191" idx="2"/>
              <a:endCxn id="190" idx="0"/>
            </p:cNvCxnSpPr>
            <p:nvPr/>
          </p:nvCxnSpPr>
          <p:spPr>
            <a:xfrm flipH="1">
              <a:off x="1534472" y="4057735"/>
              <a:ext cx="593124" cy="231276"/>
            </a:xfrm>
            <a:prstGeom prst="straightConnector1">
              <a:avLst/>
            </a:prstGeom>
            <a:grpFill/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7" name="Plus 36">
              <a:extLst>
                <a:ext uri="{FF2B5EF4-FFF2-40B4-BE49-F238E27FC236}">
                  <a16:creationId xmlns:a16="http://schemas.microsoft.com/office/drawing/2014/main" id="{6905CA25-D73E-6244-8ECB-23D7BAECA61B}"/>
                </a:ext>
              </a:extLst>
            </p:cNvPr>
            <p:cNvSpPr/>
            <p:nvPr/>
          </p:nvSpPr>
          <p:spPr>
            <a:xfrm>
              <a:off x="2369793" y="4688376"/>
              <a:ext cx="108000" cy="108000"/>
            </a:xfrm>
            <a:prstGeom prst="mathPlus">
              <a:avLst>
                <a:gd name="adj1" fmla="val 1530"/>
              </a:avLst>
            </a:prstGeom>
            <a:grpFill/>
            <a:ln w="3175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11" name="Oval 210">
              <a:extLst>
                <a:ext uri="{FF2B5EF4-FFF2-40B4-BE49-F238E27FC236}">
                  <a16:creationId xmlns:a16="http://schemas.microsoft.com/office/drawing/2014/main" id="{99E6BAB6-342F-CA49-A5CC-AA4BCE0B1DBD}"/>
                </a:ext>
              </a:extLst>
            </p:cNvPr>
            <p:cNvSpPr/>
            <p:nvPr/>
          </p:nvSpPr>
          <p:spPr>
            <a:xfrm>
              <a:off x="2684718" y="4395848"/>
              <a:ext cx="72000" cy="72000"/>
            </a:xfrm>
            <a:prstGeom prst="ellipse">
              <a:avLst/>
            </a:prstGeom>
            <a:solidFill>
              <a:schemeClr val="tx1">
                <a:lumMod val="60000"/>
                <a:lumOff val="40000"/>
              </a:schemeClr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12" name="Oval 211">
              <a:extLst>
                <a:ext uri="{FF2B5EF4-FFF2-40B4-BE49-F238E27FC236}">
                  <a16:creationId xmlns:a16="http://schemas.microsoft.com/office/drawing/2014/main" id="{0F9FAB9F-E7CA-4D47-9742-F89E6DED8467}"/>
                </a:ext>
              </a:extLst>
            </p:cNvPr>
            <p:cNvSpPr/>
            <p:nvPr/>
          </p:nvSpPr>
          <p:spPr>
            <a:xfrm>
              <a:off x="1635113" y="4649985"/>
              <a:ext cx="72000" cy="72000"/>
            </a:xfrm>
            <a:prstGeom prst="ellipse">
              <a:avLst/>
            </a:prstGeom>
            <a:solidFill>
              <a:schemeClr val="tx1">
                <a:lumMod val="60000"/>
                <a:lumOff val="40000"/>
              </a:schemeClr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15" name="Plus 36">
              <a:extLst>
                <a:ext uri="{FF2B5EF4-FFF2-40B4-BE49-F238E27FC236}">
                  <a16:creationId xmlns:a16="http://schemas.microsoft.com/office/drawing/2014/main" id="{929971BE-D0F8-C34F-A01A-5B049C9EAEDE}"/>
                </a:ext>
              </a:extLst>
            </p:cNvPr>
            <p:cNvSpPr/>
            <p:nvPr/>
          </p:nvSpPr>
          <p:spPr>
            <a:xfrm>
              <a:off x="1181254" y="4631985"/>
              <a:ext cx="108000" cy="108000"/>
            </a:xfrm>
            <a:prstGeom prst="mathPlus">
              <a:avLst>
                <a:gd name="adj1" fmla="val 1530"/>
              </a:avLst>
            </a:prstGeom>
            <a:grpFill/>
            <a:ln w="3175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16" name="TextBox 215">
              <a:extLst>
                <a:ext uri="{FF2B5EF4-FFF2-40B4-BE49-F238E27FC236}">
                  <a16:creationId xmlns:a16="http://schemas.microsoft.com/office/drawing/2014/main" id="{1DD64D1E-7D33-B240-B839-4A7E89309ABF}"/>
                </a:ext>
              </a:extLst>
            </p:cNvPr>
            <p:cNvSpPr txBox="1"/>
            <p:nvPr/>
          </p:nvSpPr>
          <p:spPr>
            <a:xfrm>
              <a:off x="1218177" y="4547486"/>
              <a:ext cx="341760" cy="276999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r>
                <a:rPr lang="en-US" sz="1200" dirty="0"/>
                <a:t>12</a:t>
              </a:r>
            </a:p>
          </p:txBody>
        </p:sp>
        <p:sp>
          <p:nvSpPr>
            <p:cNvPr id="217" name="TextBox 216">
              <a:extLst>
                <a:ext uri="{FF2B5EF4-FFF2-40B4-BE49-F238E27FC236}">
                  <a16:creationId xmlns:a16="http://schemas.microsoft.com/office/drawing/2014/main" id="{C888C87C-1C98-234F-9509-D5A4B1F02BE9}"/>
                </a:ext>
              </a:extLst>
            </p:cNvPr>
            <p:cNvSpPr txBox="1"/>
            <p:nvPr/>
          </p:nvSpPr>
          <p:spPr>
            <a:xfrm>
              <a:off x="1687539" y="4547486"/>
              <a:ext cx="263214" cy="276999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r>
                <a:rPr lang="en-US" sz="1200" dirty="0"/>
                <a:t>0</a:t>
              </a:r>
            </a:p>
          </p:txBody>
        </p:sp>
        <p:sp>
          <p:nvSpPr>
            <p:cNvPr id="222" name="TextBox 221">
              <a:extLst>
                <a:ext uri="{FF2B5EF4-FFF2-40B4-BE49-F238E27FC236}">
                  <a16:creationId xmlns:a16="http://schemas.microsoft.com/office/drawing/2014/main" id="{CB533148-829B-7442-A521-EE78E4B30229}"/>
                </a:ext>
              </a:extLst>
            </p:cNvPr>
            <p:cNvSpPr txBox="1"/>
            <p:nvPr/>
          </p:nvSpPr>
          <p:spPr>
            <a:xfrm>
              <a:off x="2358813" y="4542321"/>
              <a:ext cx="372218" cy="400110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r>
                <a:rPr lang="en-US" sz="2000" b="1" dirty="0"/>
                <a:t> 1</a:t>
              </a:r>
            </a:p>
          </p:txBody>
        </p:sp>
        <p:sp>
          <p:nvSpPr>
            <p:cNvPr id="225" name="TextBox 224">
              <a:extLst>
                <a:ext uri="{FF2B5EF4-FFF2-40B4-BE49-F238E27FC236}">
                  <a16:creationId xmlns:a16="http://schemas.microsoft.com/office/drawing/2014/main" id="{23CE57FC-1204-0C42-AC22-FF4945EFC2A7}"/>
                </a:ext>
              </a:extLst>
            </p:cNvPr>
            <p:cNvSpPr txBox="1"/>
            <p:nvPr/>
          </p:nvSpPr>
          <p:spPr>
            <a:xfrm>
              <a:off x="2852426" y="4542321"/>
              <a:ext cx="444352" cy="400110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r>
                <a:rPr lang="en-US" sz="2000" b="1" dirty="0"/>
                <a:t>13</a:t>
              </a:r>
            </a:p>
          </p:txBody>
        </p: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3AAF978F-C56A-584B-BFD3-2CE2AC29D1EC}"/>
              </a:ext>
            </a:extLst>
          </p:cNvPr>
          <p:cNvGrpSpPr/>
          <p:nvPr/>
        </p:nvGrpSpPr>
        <p:grpSpPr>
          <a:xfrm>
            <a:off x="3831963" y="2095263"/>
            <a:ext cx="2443413" cy="1281554"/>
            <a:chOff x="3831963" y="2095263"/>
            <a:chExt cx="2443413" cy="1281554"/>
          </a:xfrm>
          <a:noFill/>
        </p:grpSpPr>
        <p:sp>
          <p:nvSpPr>
            <p:cNvPr id="165" name="Rounded Rectangle 233">
              <a:extLst>
                <a:ext uri="{FF2B5EF4-FFF2-40B4-BE49-F238E27FC236}">
                  <a16:creationId xmlns:a16="http://schemas.microsoft.com/office/drawing/2014/main" id="{E22B45CF-AB3B-2C49-A7CE-2F379897931D}"/>
                </a:ext>
              </a:extLst>
            </p:cNvPr>
            <p:cNvSpPr/>
            <p:nvPr/>
          </p:nvSpPr>
          <p:spPr>
            <a:xfrm>
              <a:off x="4508275" y="3104811"/>
              <a:ext cx="717539" cy="272006"/>
            </a:xfrm>
            <a:prstGeom prst="round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 dirty="0">
                <a:solidFill>
                  <a:schemeClr val="tx1"/>
                </a:solidFill>
              </a:endParaRPr>
            </a:p>
          </p:txBody>
        </p:sp>
        <p:sp>
          <p:nvSpPr>
            <p:cNvPr id="172" name="Rounded Rectangle 233">
              <a:extLst>
                <a:ext uri="{FF2B5EF4-FFF2-40B4-BE49-F238E27FC236}">
                  <a16:creationId xmlns:a16="http://schemas.microsoft.com/office/drawing/2014/main" id="{6511F504-B9E0-5045-A402-176E23579C97}"/>
                </a:ext>
              </a:extLst>
            </p:cNvPr>
            <p:cNvSpPr/>
            <p:nvPr/>
          </p:nvSpPr>
          <p:spPr>
            <a:xfrm>
              <a:off x="5557837" y="3104811"/>
              <a:ext cx="717539" cy="272006"/>
            </a:xfrm>
            <a:prstGeom prst="round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 dirty="0">
                <a:solidFill>
                  <a:schemeClr val="tx1"/>
                </a:solidFill>
              </a:endParaRPr>
            </a:p>
          </p:txBody>
        </p:sp>
        <p:sp>
          <p:nvSpPr>
            <p:cNvPr id="173" name="Rounded Rectangle 199">
              <a:extLst>
                <a:ext uri="{FF2B5EF4-FFF2-40B4-BE49-F238E27FC236}">
                  <a16:creationId xmlns:a16="http://schemas.microsoft.com/office/drawing/2014/main" id="{E7F6FD1B-CFED-284B-93F1-C55967DF7D3D}"/>
                </a:ext>
              </a:extLst>
            </p:cNvPr>
            <p:cNvSpPr/>
            <p:nvPr/>
          </p:nvSpPr>
          <p:spPr>
            <a:xfrm>
              <a:off x="3831963" y="2598545"/>
              <a:ext cx="717539" cy="272006"/>
            </a:xfrm>
            <a:prstGeom prst="round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 dirty="0">
                <a:solidFill>
                  <a:schemeClr val="tx1"/>
                </a:solidFill>
              </a:endParaRPr>
            </a:p>
          </p:txBody>
        </p:sp>
        <p:sp>
          <p:nvSpPr>
            <p:cNvPr id="174" name="Rounded Rectangle 233">
              <a:extLst>
                <a:ext uri="{FF2B5EF4-FFF2-40B4-BE49-F238E27FC236}">
                  <a16:creationId xmlns:a16="http://schemas.microsoft.com/office/drawing/2014/main" id="{174B615A-21C3-F14B-81D2-EA9763CBD927}"/>
                </a:ext>
              </a:extLst>
            </p:cNvPr>
            <p:cNvSpPr/>
            <p:nvPr/>
          </p:nvSpPr>
          <p:spPr>
            <a:xfrm>
              <a:off x="4425087" y="2095263"/>
              <a:ext cx="717539" cy="272006"/>
            </a:xfrm>
            <a:prstGeom prst="round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>
                  <a:solidFill>
                    <a:schemeClr val="tx1"/>
                  </a:solidFill>
                </a:rPr>
                <a:t>wind</a:t>
              </a:r>
            </a:p>
          </p:txBody>
        </p:sp>
        <p:sp>
          <p:nvSpPr>
            <p:cNvPr id="176" name="Plus 36">
              <a:extLst>
                <a:ext uri="{FF2B5EF4-FFF2-40B4-BE49-F238E27FC236}">
                  <a16:creationId xmlns:a16="http://schemas.microsoft.com/office/drawing/2014/main" id="{C050D75A-0A32-CC47-8216-55B11A6D2844}"/>
                </a:ext>
              </a:extLst>
            </p:cNvPr>
            <p:cNvSpPr/>
            <p:nvPr/>
          </p:nvSpPr>
          <p:spPr>
            <a:xfrm>
              <a:off x="4162187" y="2687382"/>
              <a:ext cx="108000" cy="108000"/>
            </a:xfrm>
            <a:prstGeom prst="mathPlus">
              <a:avLst>
                <a:gd name="adj1" fmla="val 1530"/>
              </a:avLst>
            </a:prstGeom>
            <a:grpFill/>
            <a:ln w="3175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77" name="Rounded Rectangle 199">
              <a:extLst>
                <a:ext uri="{FF2B5EF4-FFF2-40B4-BE49-F238E27FC236}">
                  <a16:creationId xmlns:a16="http://schemas.microsoft.com/office/drawing/2014/main" id="{B8009559-3A63-8047-BFD8-C587ADE53067}"/>
                </a:ext>
              </a:extLst>
            </p:cNvPr>
            <p:cNvSpPr/>
            <p:nvPr/>
          </p:nvSpPr>
          <p:spPr>
            <a:xfrm>
              <a:off x="5018210" y="2598545"/>
              <a:ext cx="717539" cy="272006"/>
            </a:xfrm>
            <a:prstGeom prst="round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>
                  <a:solidFill>
                    <a:schemeClr val="tx1"/>
                  </a:solidFill>
                </a:rPr>
                <a:t>temp</a:t>
              </a:r>
            </a:p>
          </p:txBody>
        </p:sp>
        <p:cxnSp>
          <p:nvCxnSpPr>
            <p:cNvPr id="178" name="Straight Arrow Connector 177">
              <a:extLst>
                <a:ext uri="{FF2B5EF4-FFF2-40B4-BE49-F238E27FC236}">
                  <a16:creationId xmlns:a16="http://schemas.microsoft.com/office/drawing/2014/main" id="{35A85FF8-9E7F-BD4F-8FB5-8650DBF1A58D}"/>
                </a:ext>
              </a:extLst>
            </p:cNvPr>
            <p:cNvCxnSpPr>
              <a:cxnSpLocks/>
              <a:stCxn id="174" idx="2"/>
              <a:endCxn id="177" idx="0"/>
            </p:cNvCxnSpPr>
            <p:nvPr/>
          </p:nvCxnSpPr>
          <p:spPr>
            <a:xfrm>
              <a:off x="4783857" y="2367269"/>
              <a:ext cx="593123" cy="231276"/>
            </a:xfrm>
            <a:prstGeom prst="straightConnector1">
              <a:avLst/>
            </a:prstGeom>
            <a:grpFill/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9" name="Straight Arrow Connector 178">
              <a:extLst>
                <a:ext uri="{FF2B5EF4-FFF2-40B4-BE49-F238E27FC236}">
                  <a16:creationId xmlns:a16="http://schemas.microsoft.com/office/drawing/2014/main" id="{11867843-C3D3-B242-A7E1-E339C86726BE}"/>
                </a:ext>
              </a:extLst>
            </p:cNvPr>
            <p:cNvCxnSpPr>
              <a:cxnSpLocks/>
              <a:stCxn id="174" idx="2"/>
              <a:endCxn id="173" idx="0"/>
            </p:cNvCxnSpPr>
            <p:nvPr/>
          </p:nvCxnSpPr>
          <p:spPr>
            <a:xfrm flipH="1">
              <a:off x="4190733" y="2367269"/>
              <a:ext cx="593124" cy="231276"/>
            </a:xfrm>
            <a:prstGeom prst="straightConnector1">
              <a:avLst/>
            </a:prstGeom>
            <a:grpFill/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2" name="Oval 181">
              <a:extLst>
                <a:ext uri="{FF2B5EF4-FFF2-40B4-BE49-F238E27FC236}">
                  <a16:creationId xmlns:a16="http://schemas.microsoft.com/office/drawing/2014/main" id="{18AF0D13-E126-3243-926B-D53EBBDA3ECC}"/>
                </a:ext>
              </a:extLst>
            </p:cNvPr>
            <p:cNvSpPr/>
            <p:nvPr/>
          </p:nvSpPr>
          <p:spPr>
            <a:xfrm>
              <a:off x="4291374" y="2959519"/>
              <a:ext cx="72000" cy="72000"/>
            </a:xfrm>
            <a:prstGeom prst="ellipse">
              <a:avLst/>
            </a:prstGeom>
            <a:solidFill>
              <a:schemeClr val="tx1">
                <a:lumMod val="60000"/>
                <a:lumOff val="40000"/>
              </a:schemeClr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83" name="Plus 36">
              <a:extLst>
                <a:ext uri="{FF2B5EF4-FFF2-40B4-BE49-F238E27FC236}">
                  <a16:creationId xmlns:a16="http://schemas.microsoft.com/office/drawing/2014/main" id="{88BDA2EC-B5AF-3A44-8C19-9CB7DA70EDB8}"/>
                </a:ext>
              </a:extLst>
            </p:cNvPr>
            <p:cNvSpPr/>
            <p:nvPr/>
          </p:nvSpPr>
          <p:spPr>
            <a:xfrm>
              <a:off x="3837515" y="2941519"/>
              <a:ext cx="108000" cy="108000"/>
            </a:xfrm>
            <a:prstGeom prst="mathPlus">
              <a:avLst>
                <a:gd name="adj1" fmla="val 1530"/>
              </a:avLst>
            </a:prstGeom>
            <a:grpFill/>
            <a:ln w="3175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84" name="TextBox 183">
              <a:extLst>
                <a:ext uri="{FF2B5EF4-FFF2-40B4-BE49-F238E27FC236}">
                  <a16:creationId xmlns:a16="http://schemas.microsoft.com/office/drawing/2014/main" id="{612FAA84-64D0-BB40-BF7E-BB782C877C33}"/>
                </a:ext>
              </a:extLst>
            </p:cNvPr>
            <p:cNvSpPr txBox="1"/>
            <p:nvPr/>
          </p:nvSpPr>
          <p:spPr>
            <a:xfrm>
              <a:off x="3874438" y="2857020"/>
              <a:ext cx="341760" cy="276999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r>
                <a:rPr lang="en-US" sz="1200" dirty="0"/>
                <a:t>12</a:t>
              </a:r>
            </a:p>
          </p:txBody>
        </p:sp>
        <p:sp>
          <p:nvSpPr>
            <p:cNvPr id="185" name="TextBox 184">
              <a:extLst>
                <a:ext uri="{FF2B5EF4-FFF2-40B4-BE49-F238E27FC236}">
                  <a16:creationId xmlns:a16="http://schemas.microsoft.com/office/drawing/2014/main" id="{C9FB4766-67DC-824B-923D-EFB989C29E78}"/>
                </a:ext>
              </a:extLst>
            </p:cNvPr>
            <p:cNvSpPr txBox="1"/>
            <p:nvPr/>
          </p:nvSpPr>
          <p:spPr>
            <a:xfrm>
              <a:off x="4303868" y="2857020"/>
              <a:ext cx="303146" cy="276999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en-US" sz="1200" dirty="0"/>
                <a:t>0</a:t>
              </a:r>
            </a:p>
          </p:txBody>
        </p:sp>
        <p:sp>
          <p:nvSpPr>
            <p:cNvPr id="188" name="Plus 36">
              <a:extLst>
                <a:ext uri="{FF2B5EF4-FFF2-40B4-BE49-F238E27FC236}">
                  <a16:creationId xmlns:a16="http://schemas.microsoft.com/office/drawing/2014/main" id="{96B5D285-40D9-2943-9CCA-AA376F261E2B}"/>
                </a:ext>
              </a:extLst>
            </p:cNvPr>
            <p:cNvSpPr/>
            <p:nvPr/>
          </p:nvSpPr>
          <p:spPr>
            <a:xfrm>
              <a:off x="4813044" y="3181924"/>
              <a:ext cx="108000" cy="108000"/>
            </a:xfrm>
            <a:prstGeom prst="mathPlus">
              <a:avLst>
                <a:gd name="adj1" fmla="val 1530"/>
              </a:avLst>
            </a:prstGeom>
            <a:grpFill/>
            <a:ln w="3175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89" name="Oval 188">
              <a:extLst>
                <a:ext uri="{FF2B5EF4-FFF2-40B4-BE49-F238E27FC236}">
                  <a16:creationId xmlns:a16="http://schemas.microsoft.com/office/drawing/2014/main" id="{2B38EE39-1D33-C141-B9E2-E298CBA9BD4B}"/>
                </a:ext>
              </a:extLst>
            </p:cNvPr>
            <p:cNvSpPr/>
            <p:nvPr/>
          </p:nvSpPr>
          <p:spPr>
            <a:xfrm>
              <a:off x="5880606" y="3199924"/>
              <a:ext cx="72000" cy="72000"/>
            </a:xfrm>
            <a:prstGeom prst="ellipse">
              <a:avLst/>
            </a:prstGeom>
            <a:solidFill>
              <a:schemeClr val="tx1">
                <a:lumMod val="60000"/>
                <a:lumOff val="40000"/>
              </a:schemeClr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cxnSp>
          <p:nvCxnSpPr>
            <p:cNvPr id="20" name="Straight Arrow Connector 19">
              <a:extLst>
                <a:ext uri="{FF2B5EF4-FFF2-40B4-BE49-F238E27FC236}">
                  <a16:creationId xmlns:a16="http://schemas.microsoft.com/office/drawing/2014/main" id="{79F00FAA-34EF-9241-8351-A5CDB5F29583}"/>
                </a:ext>
              </a:extLst>
            </p:cNvPr>
            <p:cNvCxnSpPr>
              <a:stCxn id="177" idx="2"/>
              <a:endCxn id="165" idx="0"/>
            </p:cNvCxnSpPr>
            <p:nvPr/>
          </p:nvCxnSpPr>
          <p:spPr>
            <a:xfrm flipH="1">
              <a:off x="4867045" y="2870551"/>
              <a:ext cx="509935" cy="234260"/>
            </a:xfrm>
            <a:prstGeom prst="straightConnector1">
              <a:avLst/>
            </a:prstGeom>
            <a:grpFill/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Arrow Connector 21">
              <a:extLst>
                <a:ext uri="{FF2B5EF4-FFF2-40B4-BE49-F238E27FC236}">
                  <a16:creationId xmlns:a16="http://schemas.microsoft.com/office/drawing/2014/main" id="{68FA5DCB-8483-5A49-AEE5-CB9B129AFC6E}"/>
                </a:ext>
              </a:extLst>
            </p:cNvPr>
            <p:cNvCxnSpPr>
              <a:stCxn id="177" idx="2"/>
              <a:endCxn id="172" idx="0"/>
            </p:cNvCxnSpPr>
            <p:nvPr/>
          </p:nvCxnSpPr>
          <p:spPr>
            <a:xfrm>
              <a:off x="5376980" y="2870551"/>
              <a:ext cx="539627" cy="234260"/>
            </a:xfrm>
            <a:prstGeom prst="straightConnector1">
              <a:avLst/>
            </a:prstGeom>
            <a:grpFill/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id="{D69841B2-1AC0-C44C-83E3-62664C104C4D}"/>
              </a:ext>
            </a:extLst>
          </p:cNvPr>
          <p:cNvGrpSpPr/>
          <p:nvPr/>
        </p:nvGrpSpPr>
        <p:grpSpPr>
          <a:xfrm>
            <a:off x="3831963" y="3823285"/>
            <a:ext cx="2443413" cy="1281554"/>
            <a:chOff x="3831963" y="3823285"/>
            <a:chExt cx="2443413" cy="1281554"/>
          </a:xfrm>
          <a:noFill/>
        </p:grpSpPr>
        <p:sp>
          <p:nvSpPr>
            <p:cNvPr id="244" name="Rounded Rectangle 233">
              <a:extLst>
                <a:ext uri="{FF2B5EF4-FFF2-40B4-BE49-F238E27FC236}">
                  <a16:creationId xmlns:a16="http://schemas.microsoft.com/office/drawing/2014/main" id="{6E28A87A-7433-5143-9022-F62653A49D56}"/>
                </a:ext>
              </a:extLst>
            </p:cNvPr>
            <p:cNvSpPr/>
            <p:nvPr/>
          </p:nvSpPr>
          <p:spPr>
            <a:xfrm>
              <a:off x="4508275" y="4832833"/>
              <a:ext cx="717539" cy="272006"/>
            </a:xfrm>
            <a:prstGeom prst="round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 dirty="0">
                <a:solidFill>
                  <a:schemeClr val="tx1"/>
                </a:solidFill>
              </a:endParaRPr>
            </a:p>
          </p:txBody>
        </p:sp>
        <p:sp>
          <p:nvSpPr>
            <p:cNvPr id="245" name="Rounded Rectangle 233">
              <a:extLst>
                <a:ext uri="{FF2B5EF4-FFF2-40B4-BE49-F238E27FC236}">
                  <a16:creationId xmlns:a16="http://schemas.microsoft.com/office/drawing/2014/main" id="{2D243F90-CAE8-2C47-A06E-B9B519E22838}"/>
                </a:ext>
              </a:extLst>
            </p:cNvPr>
            <p:cNvSpPr/>
            <p:nvPr/>
          </p:nvSpPr>
          <p:spPr>
            <a:xfrm>
              <a:off x="5557837" y="4832833"/>
              <a:ext cx="717539" cy="272006"/>
            </a:xfrm>
            <a:prstGeom prst="round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 dirty="0">
                <a:solidFill>
                  <a:schemeClr val="tx1"/>
                </a:solidFill>
              </a:endParaRPr>
            </a:p>
          </p:txBody>
        </p:sp>
        <p:sp>
          <p:nvSpPr>
            <p:cNvPr id="246" name="Rounded Rectangle 199">
              <a:extLst>
                <a:ext uri="{FF2B5EF4-FFF2-40B4-BE49-F238E27FC236}">
                  <a16:creationId xmlns:a16="http://schemas.microsoft.com/office/drawing/2014/main" id="{11E8CE10-1976-F04F-A9E9-E624B51C3C86}"/>
                </a:ext>
              </a:extLst>
            </p:cNvPr>
            <p:cNvSpPr/>
            <p:nvPr/>
          </p:nvSpPr>
          <p:spPr>
            <a:xfrm>
              <a:off x="3831963" y="4326567"/>
              <a:ext cx="717539" cy="272006"/>
            </a:xfrm>
            <a:prstGeom prst="round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 dirty="0">
                <a:solidFill>
                  <a:schemeClr val="tx1"/>
                </a:solidFill>
              </a:endParaRPr>
            </a:p>
          </p:txBody>
        </p:sp>
        <p:sp>
          <p:nvSpPr>
            <p:cNvPr id="247" name="Rounded Rectangle 233">
              <a:extLst>
                <a:ext uri="{FF2B5EF4-FFF2-40B4-BE49-F238E27FC236}">
                  <a16:creationId xmlns:a16="http://schemas.microsoft.com/office/drawing/2014/main" id="{66625CFF-2A46-9946-A185-261E88D04E9D}"/>
                </a:ext>
              </a:extLst>
            </p:cNvPr>
            <p:cNvSpPr/>
            <p:nvPr/>
          </p:nvSpPr>
          <p:spPr>
            <a:xfrm>
              <a:off x="4425087" y="3823285"/>
              <a:ext cx="717539" cy="272006"/>
            </a:xfrm>
            <a:prstGeom prst="round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>
                  <a:solidFill>
                    <a:schemeClr val="tx1"/>
                  </a:solidFill>
                </a:rPr>
                <a:t>wind</a:t>
              </a:r>
            </a:p>
          </p:txBody>
        </p:sp>
        <p:sp>
          <p:nvSpPr>
            <p:cNvPr id="248" name="Plus 36">
              <a:extLst>
                <a:ext uri="{FF2B5EF4-FFF2-40B4-BE49-F238E27FC236}">
                  <a16:creationId xmlns:a16="http://schemas.microsoft.com/office/drawing/2014/main" id="{6C4147D0-59A7-C340-A22B-69FF7DC3C2A8}"/>
                </a:ext>
              </a:extLst>
            </p:cNvPr>
            <p:cNvSpPr/>
            <p:nvPr/>
          </p:nvSpPr>
          <p:spPr>
            <a:xfrm>
              <a:off x="4162187" y="4415404"/>
              <a:ext cx="108000" cy="108000"/>
            </a:xfrm>
            <a:prstGeom prst="mathPlus">
              <a:avLst>
                <a:gd name="adj1" fmla="val 1530"/>
              </a:avLst>
            </a:prstGeom>
            <a:grpFill/>
            <a:ln w="3175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49" name="Rounded Rectangle 199">
              <a:extLst>
                <a:ext uri="{FF2B5EF4-FFF2-40B4-BE49-F238E27FC236}">
                  <a16:creationId xmlns:a16="http://schemas.microsoft.com/office/drawing/2014/main" id="{4D98E3D0-B0C4-394A-A88D-15E562F34CDF}"/>
                </a:ext>
              </a:extLst>
            </p:cNvPr>
            <p:cNvSpPr/>
            <p:nvPr/>
          </p:nvSpPr>
          <p:spPr>
            <a:xfrm>
              <a:off x="5018210" y="4326567"/>
              <a:ext cx="717539" cy="272006"/>
            </a:xfrm>
            <a:prstGeom prst="round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>
                  <a:solidFill>
                    <a:schemeClr val="tx1"/>
                  </a:solidFill>
                </a:rPr>
                <a:t>temp</a:t>
              </a:r>
            </a:p>
          </p:txBody>
        </p:sp>
        <p:cxnSp>
          <p:nvCxnSpPr>
            <p:cNvPr id="250" name="Straight Arrow Connector 249">
              <a:extLst>
                <a:ext uri="{FF2B5EF4-FFF2-40B4-BE49-F238E27FC236}">
                  <a16:creationId xmlns:a16="http://schemas.microsoft.com/office/drawing/2014/main" id="{3CEE4B7A-3551-9A4D-AEBD-D3A491905096}"/>
                </a:ext>
              </a:extLst>
            </p:cNvPr>
            <p:cNvCxnSpPr>
              <a:cxnSpLocks/>
              <a:stCxn id="247" idx="2"/>
              <a:endCxn id="249" idx="0"/>
            </p:cNvCxnSpPr>
            <p:nvPr/>
          </p:nvCxnSpPr>
          <p:spPr>
            <a:xfrm>
              <a:off x="4783857" y="4095291"/>
              <a:ext cx="593123" cy="231276"/>
            </a:xfrm>
            <a:prstGeom prst="straightConnector1">
              <a:avLst/>
            </a:prstGeom>
            <a:grpFill/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1" name="Straight Arrow Connector 250">
              <a:extLst>
                <a:ext uri="{FF2B5EF4-FFF2-40B4-BE49-F238E27FC236}">
                  <a16:creationId xmlns:a16="http://schemas.microsoft.com/office/drawing/2014/main" id="{580CDA0B-EA3B-EC45-BB56-72EE3759C720}"/>
                </a:ext>
              </a:extLst>
            </p:cNvPr>
            <p:cNvCxnSpPr>
              <a:cxnSpLocks/>
              <a:stCxn id="247" idx="2"/>
              <a:endCxn id="246" idx="0"/>
            </p:cNvCxnSpPr>
            <p:nvPr/>
          </p:nvCxnSpPr>
          <p:spPr>
            <a:xfrm flipH="1">
              <a:off x="4190733" y="4095291"/>
              <a:ext cx="593124" cy="231276"/>
            </a:xfrm>
            <a:prstGeom prst="straightConnector1">
              <a:avLst/>
            </a:prstGeom>
            <a:grpFill/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2" name="Oval 251">
              <a:extLst>
                <a:ext uri="{FF2B5EF4-FFF2-40B4-BE49-F238E27FC236}">
                  <a16:creationId xmlns:a16="http://schemas.microsoft.com/office/drawing/2014/main" id="{DC0A14B9-D2DA-AD4A-93F0-F2BE5884ED22}"/>
                </a:ext>
              </a:extLst>
            </p:cNvPr>
            <p:cNvSpPr/>
            <p:nvPr/>
          </p:nvSpPr>
          <p:spPr>
            <a:xfrm>
              <a:off x="4291374" y="4687541"/>
              <a:ext cx="72000" cy="72000"/>
            </a:xfrm>
            <a:prstGeom prst="ellipse">
              <a:avLst/>
            </a:prstGeom>
            <a:solidFill>
              <a:schemeClr val="tx1">
                <a:lumMod val="60000"/>
                <a:lumOff val="40000"/>
              </a:schemeClr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53" name="Plus 36">
              <a:extLst>
                <a:ext uri="{FF2B5EF4-FFF2-40B4-BE49-F238E27FC236}">
                  <a16:creationId xmlns:a16="http://schemas.microsoft.com/office/drawing/2014/main" id="{E711D08F-D15A-1A47-AC38-F37E5C773D38}"/>
                </a:ext>
              </a:extLst>
            </p:cNvPr>
            <p:cNvSpPr/>
            <p:nvPr/>
          </p:nvSpPr>
          <p:spPr>
            <a:xfrm>
              <a:off x="3837515" y="4669541"/>
              <a:ext cx="108000" cy="108000"/>
            </a:xfrm>
            <a:prstGeom prst="mathPlus">
              <a:avLst>
                <a:gd name="adj1" fmla="val 1530"/>
              </a:avLst>
            </a:prstGeom>
            <a:grpFill/>
            <a:ln w="3175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54" name="TextBox 253">
              <a:extLst>
                <a:ext uri="{FF2B5EF4-FFF2-40B4-BE49-F238E27FC236}">
                  <a16:creationId xmlns:a16="http://schemas.microsoft.com/office/drawing/2014/main" id="{6D42F093-CA7E-334C-B24E-56394461F40B}"/>
                </a:ext>
              </a:extLst>
            </p:cNvPr>
            <p:cNvSpPr txBox="1"/>
            <p:nvPr/>
          </p:nvSpPr>
          <p:spPr>
            <a:xfrm>
              <a:off x="3874438" y="4585042"/>
              <a:ext cx="341760" cy="276999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r>
                <a:rPr lang="en-US" sz="1200" dirty="0"/>
                <a:t>12</a:t>
              </a:r>
            </a:p>
          </p:txBody>
        </p:sp>
        <p:sp>
          <p:nvSpPr>
            <p:cNvPr id="255" name="TextBox 254">
              <a:extLst>
                <a:ext uri="{FF2B5EF4-FFF2-40B4-BE49-F238E27FC236}">
                  <a16:creationId xmlns:a16="http://schemas.microsoft.com/office/drawing/2014/main" id="{38EFBAC5-A9AE-0143-BC2A-2FC17B304CF8}"/>
                </a:ext>
              </a:extLst>
            </p:cNvPr>
            <p:cNvSpPr txBox="1"/>
            <p:nvPr/>
          </p:nvSpPr>
          <p:spPr>
            <a:xfrm>
              <a:off x="4343800" y="4585042"/>
              <a:ext cx="263214" cy="276999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r>
                <a:rPr lang="en-US" sz="1200" dirty="0"/>
                <a:t>0</a:t>
              </a:r>
            </a:p>
          </p:txBody>
        </p:sp>
        <p:sp>
          <p:nvSpPr>
            <p:cNvPr id="256" name="Plus 36">
              <a:extLst>
                <a:ext uri="{FF2B5EF4-FFF2-40B4-BE49-F238E27FC236}">
                  <a16:creationId xmlns:a16="http://schemas.microsoft.com/office/drawing/2014/main" id="{E19D4BC8-70A8-5146-BF2F-AFD7F5AFA3CD}"/>
                </a:ext>
              </a:extLst>
            </p:cNvPr>
            <p:cNvSpPr/>
            <p:nvPr/>
          </p:nvSpPr>
          <p:spPr>
            <a:xfrm>
              <a:off x="4813044" y="4909946"/>
              <a:ext cx="108000" cy="108000"/>
            </a:xfrm>
            <a:prstGeom prst="mathPlus">
              <a:avLst>
                <a:gd name="adj1" fmla="val 1530"/>
              </a:avLst>
            </a:prstGeom>
            <a:grpFill/>
            <a:ln w="3175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57" name="Oval 256">
              <a:extLst>
                <a:ext uri="{FF2B5EF4-FFF2-40B4-BE49-F238E27FC236}">
                  <a16:creationId xmlns:a16="http://schemas.microsoft.com/office/drawing/2014/main" id="{9CA30ED9-4CA3-3641-AD96-5F5DE4993A8E}"/>
                </a:ext>
              </a:extLst>
            </p:cNvPr>
            <p:cNvSpPr/>
            <p:nvPr/>
          </p:nvSpPr>
          <p:spPr>
            <a:xfrm>
              <a:off x="5880606" y="4927946"/>
              <a:ext cx="72000" cy="72000"/>
            </a:xfrm>
            <a:prstGeom prst="ellipse">
              <a:avLst/>
            </a:prstGeom>
            <a:solidFill>
              <a:schemeClr val="tx1">
                <a:lumMod val="60000"/>
                <a:lumOff val="40000"/>
              </a:schemeClr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cxnSp>
          <p:nvCxnSpPr>
            <p:cNvPr id="258" name="Straight Arrow Connector 257">
              <a:extLst>
                <a:ext uri="{FF2B5EF4-FFF2-40B4-BE49-F238E27FC236}">
                  <a16:creationId xmlns:a16="http://schemas.microsoft.com/office/drawing/2014/main" id="{B370479C-552B-F34F-AC42-359BE26BEB4C}"/>
                </a:ext>
              </a:extLst>
            </p:cNvPr>
            <p:cNvCxnSpPr>
              <a:stCxn id="249" idx="2"/>
              <a:endCxn id="244" idx="0"/>
            </p:cNvCxnSpPr>
            <p:nvPr/>
          </p:nvCxnSpPr>
          <p:spPr>
            <a:xfrm flipH="1">
              <a:off x="4867045" y="4598573"/>
              <a:ext cx="509935" cy="234260"/>
            </a:xfrm>
            <a:prstGeom prst="straightConnector1">
              <a:avLst/>
            </a:prstGeom>
            <a:grpFill/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9" name="Straight Arrow Connector 258">
              <a:extLst>
                <a:ext uri="{FF2B5EF4-FFF2-40B4-BE49-F238E27FC236}">
                  <a16:creationId xmlns:a16="http://schemas.microsoft.com/office/drawing/2014/main" id="{E557317D-6DED-DE44-B905-A65A4D1AB471}"/>
                </a:ext>
              </a:extLst>
            </p:cNvPr>
            <p:cNvCxnSpPr>
              <a:stCxn id="249" idx="2"/>
              <a:endCxn id="245" idx="0"/>
            </p:cNvCxnSpPr>
            <p:nvPr/>
          </p:nvCxnSpPr>
          <p:spPr>
            <a:xfrm>
              <a:off x="5376980" y="4598573"/>
              <a:ext cx="539627" cy="234260"/>
            </a:xfrm>
            <a:prstGeom prst="straightConnector1">
              <a:avLst/>
            </a:prstGeom>
            <a:grpFill/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9156563A-6B31-704D-B3AA-8808CA86631E}"/>
              </a:ext>
            </a:extLst>
          </p:cNvPr>
          <p:cNvCxnSpPr>
            <a:cxnSpLocks/>
          </p:cNvCxnSpPr>
          <p:nvPr/>
        </p:nvCxnSpPr>
        <p:spPr>
          <a:xfrm>
            <a:off x="293456" y="3577580"/>
            <a:ext cx="8312146" cy="0"/>
          </a:xfrm>
          <a:prstGeom prst="line">
            <a:avLst/>
          </a:prstGeom>
          <a:ln w="12700">
            <a:solidFill>
              <a:schemeClr val="tx1"/>
            </a:solidFill>
            <a:prstDash val="sys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9" name="TextBox 28">
            <a:extLst>
              <a:ext uri="{FF2B5EF4-FFF2-40B4-BE49-F238E27FC236}">
                <a16:creationId xmlns:a16="http://schemas.microsoft.com/office/drawing/2014/main" id="{0D0EED21-3148-AD44-AD5E-7902050FD032}"/>
              </a:ext>
            </a:extLst>
          </p:cNvPr>
          <p:cNvSpPr txBox="1"/>
          <p:nvPr/>
        </p:nvSpPr>
        <p:spPr>
          <a:xfrm rot="16200000">
            <a:off x="51180" y="2563047"/>
            <a:ext cx="103855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Example 1</a:t>
            </a:r>
          </a:p>
        </p:txBody>
      </p:sp>
      <p:sp>
        <p:nvSpPr>
          <p:cNvPr id="260" name="TextBox 259">
            <a:extLst>
              <a:ext uri="{FF2B5EF4-FFF2-40B4-BE49-F238E27FC236}">
                <a16:creationId xmlns:a16="http://schemas.microsoft.com/office/drawing/2014/main" id="{D8781D77-D0D3-0C45-B77A-4211E184A3A5}"/>
              </a:ext>
            </a:extLst>
          </p:cNvPr>
          <p:cNvSpPr txBox="1"/>
          <p:nvPr/>
        </p:nvSpPr>
        <p:spPr>
          <a:xfrm rot="16200000">
            <a:off x="57264" y="4263604"/>
            <a:ext cx="103855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Example 2</a:t>
            </a:r>
          </a:p>
        </p:txBody>
      </p:sp>
      <p:sp>
        <p:nvSpPr>
          <p:cNvPr id="261" name="TextBox 260">
            <a:extLst>
              <a:ext uri="{FF2B5EF4-FFF2-40B4-BE49-F238E27FC236}">
                <a16:creationId xmlns:a16="http://schemas.microsoft.com/office/drawing/2014/main" id="{A9A98DF5-9FAF-2E48-B661-90462B105050}"/>
              </a:ext>
            </a:extLst>
          </p:cNvPr>
          <p:cNvSpPr txBox="1"/>
          <p:nvPr/>
        </p:nvSpPr>
        <p:spPr>
          <a:xfrm>
            <a:off x="1727008" y="1481695"/>
            <a:ext cx="69666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Tree 1</a:t>
            </a:r>
          </a:p>
        </p:txBody>
      </p:sp>
      <p:sp>
        <p:nvSpPr>
          <p:cNvPr id="262" name="TextBox 261">
            <a:extLst>
              <a:ext uri="{FF2B5EF4-FFF2-40B4-BE49-F238E27FC236}">
                <a16:creationId xmlns:a16="http://schemas.microsoft.com/office/drawing/2014/main" id="{7E1952CB-738A-B547-84EB-70142C9008B4}"/>
              </a:ext>
            </a:extLst>
          </p:cNvPr>
          <p:cNvSpPr txBox="1"/>
          <p:nvPr/>
        </p:nvSpPr>
        <p:spPr>
          <a:xfrm>
            <a:off x="4403623" y="1515140"/>
            <a:ext cx="69666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Tree 2</a:t>
            </a:r>
          </a:p>
        </p:txBody>
      </p:sp>
      <p:sp>
        <p:nvSpPr>
          <p:cNvPr id="263" name="TextBox 262">
            <a:extLst>
              <a:ext uri="{FF2B5EF4-FFF2-40B4-BE49-F238E27FC236}">
                <a16:creationId xmlns:a16="http://schemas.microsoft.com/office/drawing/2014/main" id="{ABC83C1D-F845-3544-BC21-7F600700B379}"/>
              </a:ext>
            </a:extLst>
          </p:cNvPr>
          <p:cNvSpPr txBox="1"/>
          <p:nvPr/>
        </p:nvSpPr>
        <p:spPr>
          <a:xfrm>
            <a:off x="7137368" y="1539674"/>
            <a:ext cx="59606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Note</a:t>
            </a:r>
          </a:p>
        </p:txBody>
      </p:sp>
      <p:sp>
        <p:nvSpPr>
          <p:cNvPr id="264" name="TextBox 263">
            <a:extLst>
              <a:ext uri="{FF2B5EF4-FFF2-40B4-BE49-F238E27FC236}">
                <a16:creationId xmlns:a16="http://schemas.microsoft.com/office/drawing/2014/main" id="{1518AA45-F3AF-1648-8523-3C6FEFD6DAE7}"/>
              </a:ext>
            </a:extLst>
          </p:cNvPr>
          <p:cNvSpPr txBox="1"/>
          <p:nvPr/>
        </p:nvSpPr>
        <p:spPr>
          <a:xfrm>
            <a:off x="6497002" y="2183188"/>
            <a:ext cx="2368631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Many misclassified in samples in tree 1</a:t>
            </a:r>
          </a:p>
          <a:p>
            <a:endParaRPr lang="en-US" sz="1400" dirty="0">
              <a:solidFill>
                <a:schemeClr val="tx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400" dirty="0" smtClean="0">
                <a:sym typeface="Wingdings" panose="05000000000000000000" pitchFamily="2" charset="2"/>
              </a:rPr>
              <a:t> </a:t>
            </a:r>
            <a:r>
              <a:rPr lang="en-US" sz="1400" dirty="0" smtClean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DL(Tree </a:t>
            </a:r>
            <a:r>
              <a:rPr lang="en-US" sz="1400" dirty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1) &gt; DL(Tree 2)</a:t>
            </a:r>
          </a:p>
          <a:p>
            <a:r>
              <a:rPr lang="en-US" sz="1400" dirty="0">
                <a:sym typeface="Wingdings" panose="05000000000000000000" pitchFamily="2" charset="2"/>
              </a:rPr>
              <a:t></a:t>
            </a:r>
            <a:r>
              <a:rPr lang="en-US" sz="1400" dirty="0" smtClean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Select Tree 2</a:t>
            </a:r>
          </a:p>
        </p:txBody>
      </p:sp>
      <p:cxnSp>
        <p:nvCxnSpPr>
          <p:cNvPr id="266" name="Straight Connector 265">
            <a:extLst>
              <a:ext uri="{FF2B5EF4-FFF2-40B4-BE49-F238E27FC236}">
                <a16:creationId xmlns:a16="http://schemas.microsoft.com/office/drawing/2014/main" id="{45C3952D-64D6-F74C-9B94-AF04FAE60BB8}"/>
              </a:ext>
            </a:extLst>
          </p:cNvPr>
          <p:cNvCxnSpPr>
            <a:cxnSpLocks/>
          </p:cNvCxnSpPr>
          <p:nvPr/>
        </p:nvCxnSpPr>
        <p:spPr>
          <a:xfrm>
            <a:off x="3415694" y="1453098"/>
            <a:ext cx="0" cy="3750667"/>
          </a:xfrm>
          <a:prstGeom prst="line">
            <a:avLst/>
          </a:prstGeom>
          <a:ln w="12700">
            <a:solidFill>
              <a:schemeClr val="tx1"/>
            </a:solidFill>
            <a:prstDash val="sys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67" name="Straight Connector 266">
            <a:extLst>
              <a:ext uri="{FF2B5EF4-FFF2-40B4-BE49-F238E27FC236}">
                <a16:creationId xmlns:a16="http://schemas.microsoft.com/office/drawing/2014/main" id="{228DC13E-9D28-BE4C-AFEB-ABEEFE495D14}"/>
              </a:ext>
            </a:extLst>
          </p:cNvPr>
          <p:cNvCxnSpPr>
            <a:cxnSpLocks/>
          </p:cNvCxnSpPr>
          <p:nvPr/>
        </p:nvCxnSpPr>
        <p:spPr>
          <a:xfrm>
            <a:off x="6436558" y="1453098"/>
            <a:ext cx="0" cy="3750667"/>
          </a:xfrm>
          <a:prstGeom prst="line">
            <a:avLst/>
          </a:prstGeom>
          <a:ln w="12700">
            <a:solidFill>
              <a:schemeClr val="tx1"/>
            </a:solidFill>
            <a:prstDash val="sys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68" name="Straight Connector 267">
            <a:extLst>
              <a:ext uri="{FF2B5EF4-FFF2-40B4-BE49-F238E27FC236}">
                <a16:creationId xmlns:a16="http://schemas.microsoft.com/office/drawing/2014/main" id="{B1C32249-A5F6-FF41-84E6-2F36B2CEB0BD}"/>
              </a:ext>
            </a:extLst>
          </p:cNvPr>
          <p:cNvCxnSpPr>
            <a:cxnSpLocks/>
          </p:cNvCxnSpPr>
          <p:nvPr/>
        </p:nvCxnSpPr>
        <p:spPr>
          <a:xfrm>
            <a:off x="334387" y="1976229"/>
            <a:ext cx="8312146" cy="0"/>
          </a:xfrm>
          <a:prstGeom prst="line">
            <a:avLst/>
          </a:prstGeom>
          <a:ln w="12700">
            <a:solidFill>
              <a:schemeClr val="tx1"/>
            </a:solidFill>
            <a:prstDash val="sys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69" name="TextBox 268">
            <a:extLst>
              <a:ext uri="{FF2B5EF4-FFF2-40B4-BE49-F238E27FC236}">
                <a16:creationId xmlns:a16="http://schemas.microsoft.com/office/drawing/2014/main" id="{CE8C590A-A2B7-3C4F-B908-F63F18D6BE8A}"/>
              </a:ext>
            </a:extLst>
          </p:cNvPr>
          <p:cNvSpPr txBox="1"/>
          <p:nvPr/>
        </p:nvSpPr>
        <p:spPr>
          <a:xfrm>
            <a:off x="6478003" y="3885878"/>
            <a:ext cx="2387629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Only 1 misclassified sample in tree 1</a:t>
            </a:r>
          </a:p>
          <a:p>
            <a:endParaRPr lang="en-US" sz="1400" dirty="0">
              <a:solidFill>
                <a:schemeClr val="tx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400" dirty="0">
                <a:sym typeface="Wingdings" panose="05000000000000000000" pitchFamily="2" charset="2"/>
              </a:rPr>
              <a:t> </a:t>
            </a:r>
            <a:r>
              <a:rPr lang="en-US" sz="1400" dirty="0" smtClean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DL(Tree </a:t>
            </a:r>
            <a:r>
              <a:rPr lang="en-US" sz="1400" dirty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1) &lt; DL(Tree 2)</a:t>
            </a:r>
          </a:p>
          <a:p>
            <a:r>
              <a:rPr lang="en-US" sz="1400" dirty="0">
                <a:sym typeface="Wingdings" panose="05000000000000000000" pitchFamily="2" charset="2"/>
              </a:rPr>
              <a:t></a:t>
            </a:r>
            <a:r>
              <a:rPr lang="en-US" sz="1400" dirty="0" smtClean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Select Tree 1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15C29056-5AFA-7949-831A-3EC086771171}" type="slidenum">
              <a:rPr lang="de-DE" smtClean="0"/>
              <a:pPr/>
              <a:t>83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5503262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4" grpId="0"/>
      <p:bldP spid="269" grpId="0"/>
    </p:bld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9D56C7-ABA6-4FA8-861C-6C3EB39716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Mi</a:t>
            </a:r>
            <a:r>
              <a:rPr lang="en-US" dirty="0" err="1"/>
              <a:t>nimum</a:t>
            </a:r>
            <a:r>
              <a:rPr lang="en-US" dirty="0"/>
              <a:t> Description Length Pruning (MDL)</a:t>
            </a:r>
            <a:endParaRPr lang="en-GB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873D342-BED7-437E-902F-714D3285BF23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15C29056-5AFA-7949-831A-3EC086771171}" type="slidenum">
              <a:rPr lang="de-DE" smtClean="0"/>
              <a:pPr/>
              <a:t>84</a:t>
            </a:fld>
            <a:endParaRPr lang="de-DE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D5E0104-94C8-44E8-950A-F131F6AE16FE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pPr algn="l"/>
            <a:endParaRPr lang="en-GB" b="1" i="0" u="none" strike="noStrike" baseline="0" dirty="0"/>
          </a:p>
          <a:p>
            <a:pPr algn="l"/>
            <a:r>
              <a:rPr lang="en-GB" b="1" i="0" u="none" strike="noStrike" baseline="0" dirty="0"/>
              <a:t>Advantage: </a:t>
            </a:r>
          </a:p>
          <a:p>
            <a:pPr marL="228600" lvl="1" indent="0">
              <a:buNone/>
            </a:pPr>
            <a:r>
              <a:rPr lang="en-GB" sz="1800" b="0" i="0" u="none" strike="noStrike" baseline="0" dirty="0"/>
              <a:t>No additional example cases needed. Good pruning.</a:t>
            </a:r>
          </a:p>
          <a:p>
            <a:pPr algn="l"/>
            <a:endParaRPr lang="en-GB" dirty="0"/>
          </a:p>
          <a:p>
            <a:pPr algn="l"/>
            <a:endParaRPr lang="en-GB" b="0" i="0" u="none" strike="noStrike" baseline="0" dirty="0"/>
          </a:p>
          <a:p>
            <a:pPr algn="l"/>
            <a:r>
              <a:rPr lang="en-GB" b="1" i="0" u="none" strike="noStrike" baseline="0" dirty="0"/>
              <a:t>Disadvantage: </a:t>
            </a:r>
          </a:p>
          <a:p>
            <a:pPr marL="228600" lvl="1" indent="0">
              <a:buNone/>
            </a:pPr>
            <a:r>
              <a:rPr lang="en-GB" sz="1800" b="0" i="0" u="none" strike="noStrike" baseline="0" dirty="0"/>
              <a:t>Additional calculation needed.</a:t>
            </a:r>
            <a:endParaRPr lang="en-GB" sz="1800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246974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968371-CABC-4951-8F83-D894A62F49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Predictive vs. Descriptive Tasks</a:t>
            </a:r>
            <a:endParaRPr lang="en-GB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1B4E722-9FE4-4245-8D8E-3DDA5CB100C9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15C29056-5AFA-7949-831A-3EC086771171}" type="slidenum">
              <a:rPr lang="de-DE" smtClean="0"/>
              <a:pPr/>
              <a:t>85</a:t>
            </a:fld>
            <a:endParaRPr lang="de-DE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31C22EF-1709-45D9-94E1-18B88DE702C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pPr algn="l"/>
            <a:endParaRPr lang="en-GB" b="1" i="0" u="none" strike="noStrike" baseline="0" dirty="0" smtClean="0"/>
          </a:p>
          <a:p>
            <a:pPr algn="l"/>
            <a:r>
              <a:rPr lang="en-GB" b="1" i="0" u="none" strike="noStrike" baseline="0" dirty="0" smtClean="0"/>
              <a:t>Predictive </a:t>
            </a:r>
            <a:r>
              <a:rPr lang="en-GB" b="1" i="0" u="none" strike="noStrike" baseline="0" dirty="0"/>
              <a:t>tasks</a:t>
            </a:r>
            <a:r>
              <a:rPr lang="en-GB" b="0" i="0" u="none" strike="noStrike" baseline="0" dirty="0"/>
              <a:t>: </a:t>
            </a:r>
          </a:p>
          <a:p>
            <a:pPr marL="228600" lvl="1" indent="0">
              <a:buNone/>
            </a:pPr>
            <a:r>
              <a:rPr lang="en-GB" sz="1800" b="0" i="0" u="none" strike="noStrike" baseline="0" dirty="0"/>
              <a:t>The decision tree (or more generally, the classifier) is constructed in order to apply it to new unclassified data.</a:t>
            </a:r>
          </a:p>
          <a:p>
            <a:pPr algn="l"/>
            <a:endParaRPr lang="en-GB" b="0" i="0" u="none" strike="noStrike" baseline="0" dirty="0"/>
          </a:p>
          <a:p>
            <a:pPr algn="l"/>
            <a:r>
              <a:rPr lang="en-GB" b="1" i="0" u="none" strike="noStrike" baseline="0" dirty="0"/>
              <a:t>Descriptive tasks:</a:t>
            </a:r>
            <a:r>
              <a:rPr lang="en-GB" b="0" i="0" u="none" strike="noStrike" baseline="0" dirty="0"/>
              <a:t> </a:t>
            </a:r>
          </a:p>
          <a:p>
            <a:pPr marL="228600" lvl="1" indent="0">
              <a:buNone/>
            </a:pPr>
            <a:r>
              <a:rPr lang="en-GB" sz="1800" b="0" i="0" u="none" strike="noStrike" baseline="0" dirty="0"/>
              <a:t>The purpose of the tree construction is to understand, how classification has been carried out so far.</a:t>
            </a:r>
          </a:p>
        </p:txBody>
      </p:sp>
    </p:spTree>
    <p:extLst>
      <p:ext uri="{BB962C8B-B14F-4D97-AF65-F5344CB8AC3E}">
        <p14:creationId xmlns:p14="http://schemas.microsoft.com/office/powerpoint/2010/main" val="37709588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8235C44-B014-2D41-BB71-B739784ED08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24517" y="1048567"/>
            <a:ext cx="6781800" cy="646331"/>
          </a:xfrm>
        </p:spPr>
        <p:txBody>
          <a:bodyPr/>
          <a:lstStyle/>
          <a:p>
            <a:r>
              <a:rPr lang="de-DE" dirty="0"/>
              <a:t>Regression Trees</a:t>
            </a:r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597C976E-80FB-8043-A2FA-70D3F515CA8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5C29056-5AFA-7949-831A-3EC086771171}" type="slidenum">
              <a:rPr lang="de-DE" smtClean="0"/>
              <a:pPr/>
              <a:t>86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055631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Numerical Target: Regression Trees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15C29056-5AFA-7949-831A-3EC086771171}" type="slidenum">
              <a:rPr lang="de-DE" smtClean="0"/>
              <a:pPr/>
              <a:t>87</a:t>
            </a:fld>
            <a:endParaRPr lang="de-DE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 Placeholder 3"/>
              <p:cNvSpPr>
                <a:spLocks noGrp="1"/>
              </p:cNvSpPr>
              <p:nvPr>
                <p:ph type="body" sz="quarter" idx="14"/>
              </p:nvPr>
            </p:nvSpPr>
            <p:spPr>
              <a:xfrm>
                <a:off x="382587" y="857398"/>
                <a:ext cx="8378825" cy="3257402"/>
              </a:xfrm>
            </p:spPr>
            <p:txBody>
              <a:bodyPr/>
              <a:lstStyle/>
              <a:p>
                <a:r>
                  <a:rPr lang="en-GB" dirty="0"/>
                  <a:t>Numerical Target = Predicting a </a:t>
                </a:r>
                <a:r>
                  <a:rPr lang="en-GB" b="1" dirty="0"/>
                  <a:t>continuous</a:t>
                </a:r>
                <a:r>
                  <a:rPr lang="en-GB" dirty="0"/>
                  <a:t> target value</a:t>
                </a:r>
              </a:p>
              <a:p>
                <a:r>
                  <a:rPr lang="en-GB" b="1" dirty="0"/>
                  <a:t>CART</a:t>
                </a:r>
                <a:r>
                  <a:rPr lang="en-GB" dirty="0"/>
                  <a:t> (Classification And Regression Trees) described by </a:t>
                </a:r>
                <a:r>
                  <a:rPr lang="en-GB" dirty="0" err="1"/>
                  <a:t>Breiman</a:t>
                </a:r>
                <a:endParaRPr lang="en-GB" dirty="0"/>
              </a:p>
              <a:p>
                <a:r>
                  <a:rPr lang="en-GB" dirty="0"/>
                  <a:t>Leaves contain numerical values instead of class labels</a:t>
                </a:r>
              </a:p>
              <a:p>
                <a:r>
                  <a:rPr lang="en-GB" dirty="0"/>
                  <a:t>Entropy-based measurements no longer needed</a:t>
                </a:r>
              </a:p>
              <a:p>
                <a:r>
                  <a:rPr lang="en-GB" dirty="0"/>
                  <a:t>Fit measure of the tree is the sum of squared errors for each node </a:t>
                </a:r>
                <a14:m>
                  <m:oMath xmlns:m="http://schemas.openxmlformats.org/officeDocument/2006/math">
                    <m:r>
                      <a:rPr lang="en-GB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GB" dirty="0"/>
                  <a:t>:</a:t>
                </a:r>
              </a:p>
              <a:p>
                <a:endParaRPr lang="en-GB" sz="800" dirty="0"/>
              </a:p>
              <a:p>
                <a:pPr marL="6350" indent="0">
                  <a:buFont typeface="Symbol" pitchFamily="2" charset="2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i="1" smtClean="0">
                          <a:latin typeface="Cambria Math" panose="02040503050406030204" pitchFamily="18" charset="0"/>
                        </a:rPr>
                        <m:t>𝑆𝑀𝐸</m:t>
                      </m:r>
                      <m:d>
                        <m:dPr>
                          <m:ctrlPr>
                            <a:rPr lang="en-GB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GB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DE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𝒟</m:t>
                              </m:r>
                            </m:e>
                            <m:sub>
                              <m:r>
                                <a:rPr lang="en-GB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</m:e>
                      </m:d>
                      <m:r>
                        <a:rPr lang="en-GB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DE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d>
                            <m:dPr>
                              <m:begChr m:val="|"/>
                              <m:endChr m:val="|"/>
                              <m:ctrlPr>
                                <a:rPr lang="en-DE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GB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DE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𝒟</m:t>
                                  </m:r>
                                </m:e>
                                <m:sub>
                                  <m:r>
                                    <a:rPr lang="en-GB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𝑛</m:t>
                                  </m:r>
                                </m:sub>
                              </m:sSub>
                            </m:e>
                          </m:d>
                        </m:den>
                      </m:f>
                      <m:nary>
                        <m:naryPr>
                          <m:chr m:val="∑"/>
                          <m:supHide m:val="on"/>
                          <m:ctrlPr>
                            <a:rPr lang="en-DE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naryPr>
                        <m:sub>
                          <m:d>
                            <m:dPr>
                              <m:ctrlPr>
                                <a:rPr lang="en-GB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m:rPr>
                                  <m:brk m:alnAt="7"/>
                                </m:rPr>
                                <a:rPr lang="en-GB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𝑿</m:t>
                              </m:r>
                              <m:r>
                                <m:rPr>
                                  <m:brk m:alnAt="7"/>
                                </m:rPr>
                                <a:rPr lang="en-GB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GB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𝑌</m:t>
                              </m:r>
                            </m:e>
                          </m:d>
                          <m:r>
                            <m:rPr>
                              <m:brk m:alnAt="7"/>
                            </m:rPr>
                            <a:rPr lang="en-DE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∈</m:t>
                          </m:r>
                          <m:sSub>
                            <m:sSubPr>
                              <m:ctrlPr>
                                <a:rPr lang="en-GB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brk m:alnAt="7"/>
                                </m:rPr>
                                <a:rPr lang="en-DE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𝒟</m:t>
                              </m:r>
                            </m:e>
                            <m:sub>
                              <m:r>
                                <a:rPr lang="en-GB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</m:sub>
                        <m:sup/>
                        <m:e>
                          <m:sSup>
                            <m:sSupPr>
                              <m:ctrlPr>
                                <a:rPr lang="en-GB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GB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GB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𝑌</m:t>
                                  </m:r>
                                  <m:r>
                                    <a:rPr lang="en-GB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−</m:t>
                                  </m:r>
                                  <m:sSub>
                                    <m:sSubPr>
                                      <m:ctrlPr>
                                        <a:rPr lang="en-GB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de-DE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𝑐</m:t>
                                      </m:r>
                                    </m:e>
                                    <m:sub>
                                      <m:r>
                                        <a:rPr lang="en-GB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𝑛</m:t>
                                      </m:r>
                                    </m:sub>
                                  </m:sSub>
                                </m:e>
                              </m:d>
                            </m:e>
                            <m:sup>
                              <m:r>
                                <a:rPr lang="en-GB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nary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4" name="Text Placeholder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4"/>
              </p:nvPr>
            </p:nvSpPr>
            <p:spPr>
              <a:xfrm>
                <a:off x="382587" y="857398"/>
                <a:ext cx="8378825" cy="3257402"/>
              </a:xfrm>
              <a:blipFill>
                <a:blip r:embed="rId2"/>
                <a:stretch>
                  <a:fillRect l="-1820" t="-280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Rounded Rectangle 5">
                <a:extLst>
                  <a:ext uri="{FF2B5EF4-FFF2-40B4-BE49-F238E27FC236}">
                    <a16:creationId xmlns:a16="http://schemas.microsoft.com/office/drawing/2014/main" id="{EDDB5B7F-029F-4127-A4AD-7E9218A21EDC}"/>
                  </a:ext>
                </a:extLst>
              </p:cNvPr>
              <p:cNvSpPr/>
              <p:nvPr/>
            </p:nvSpPr>
            <p:spPr>
              <a:xfrm>
                <a:off x="459378" y="4022910"/>
                <a:ext cx="4508862" cy="1169079"/>
              </a:xfrm>
              <a:prstGeom prst="roundRect">
                <a:avLst>
                  <a:gd name="adj" fmla="val 14712"/>
                </a:avLst>
              </a:prstGeom>
              <a:noFill/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marL="488950" lvl="1" indent="-222250" defTabSz="685800">
                  <a:spcBef>
                    <a:spcPts val="375"/>
                  </a:spcBef>
                  <a:buClr>
                    <a:srgbClr val="92AEBC"/>
                  </a:buClr>
                  <a:buFont typeface="Symbol" pitchFamily="2" charset="2"/>
                  <a:buChar char="-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GB" sz="1400" i="1" smtClean="0">
                            <a:solidFill>
                              <a:srgbClr val="00386C">
                                <a:lumMod val="75000"/>
                              </a:srgb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sz="1400" b="0" i="1" smtClean="0">
                            <a:solidFill>
                              <a:srgbClr val="00386C">
                                <a:lumMod val="75000"/>
                              </a:srgbClr>
                            </a:solidFill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GB" sz="1400" i="1">
                            <a:solidFill>
                              <a:srgbClr val="00386C">
                                <a:lumMod val="75000"/>
                              </a:srgbClr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GB" sz="1400" dirty="0">
                    <a:solidFill>
                      <a:srgbClr val="00386C">
                        <a:lumMod val="75000"/>
                      </a:srgb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is the constant value assigned to the node </a:t>
                </a:r>
                <a14:m>
                  <m:oMath xmlns:m="http://schemas.openxmlformats.org/officeDocument/2006/math">
                    <m:r>
                      <a:rPr lang="en-GB" sz="1400" i="1">
                        <a:solidFill>
                          <a:srgbClr val="00386C">
                            <a:lumMod val="75000"/>
                          </a:srgbClr>
                        </a:solidFill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GB" sz="1400" dirty="0">
                    <a:solidFill>
                      <a:srgbClr val="00386C">
                        <a:lumMod val="75000"/>
                      </a:srgb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,</a:t>
                </a:r>
              </a:p>
              <a:p>
                <a:pPr marL="488950" lvl="1" indent="-222250" defTabSz="685800">
                  <a:spcBef>
                    <a:spcPts val="375"/>
                  </a:spcBef>
                  <a:buClr>
                    <a:srgbClr val="92AEBC"/>
                  </a:buClr>
                  <a:buFont typeface="Symbol" pitchFamily="2" charset="2"/>
                  <a:buChar char="-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GB" sz="1400" i="1">
                            <a:solidFill>
                              <a:srgbClr val="00386C">
                                <a:lumMod val="75000"/>
                              </a:srgb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DE" sz="1400" i="1">
                            <a:solidFill>
                              <a:srgbClr val="00386C">
                                <a:lumMod val="75000"/>
                              </a:srgb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𝒟</m:t>
                        </m:r>
                      </m:e>
                      <m:sub>
                        <m:r>
                          <a:rPr lang="en-GB" sz="1400" i="1">
                            <a:solidFill>
                              <a:srgbClr val="00386C">
                                <a:lumMod val="75000"/>
                              </a:srgb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GB" sz="1400" dirty="0">
                    <a:solidFill>
                      <a:srgbClr val="00386C">
                        <a:lumMod val="75000"/>
                      </a:srgb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are the data points ending up at the node </a:t>
                </a:r>
                <a14:m>
                  <m:oMath xmlns:m="http://schemas.openxmlformats.org/officeDocument/2006/math">
                    <m:r>
                      <a:rPr lang="en-GB" sz="1400" i="1">
                        <a:solidFill>
                          <a:srgbClr val="00386C">
                            <a:lumMod val="75000"/>
                          </a:srgbClr>
                        </a:solidFill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GB" sz="1400" dirty="0">
                    <a:solidFill>
                      <a:srgbClr val="00386C">
                        <a:lumMod val="75000"/>
                      </a:srgb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,</a:t>
                </a:r>
              </a:p>
              <a:p>
                <a:pPr marL="488950" lvl="1" indent="-222250" defTabSz="685800">
                  <a:spcBef>
                    <a:spcPts val="375"/>
                  </a:spcBef>
                  <a:buClr>
                    <a:srgbClr val="92AEBC"/>
                  </a:buClr>
                  <a:buFont typeface="Symbol" pitchFamily="2" charset="2"/>
                  <a:buChar char="-"/>
                </a:pPr>
                <a14:m>
                  <m:oMath xmlns:m="http://schemas.openxmlformats.org/officeDocument/2006/math">
                    <m:r>
                      <m:rPr>
                        <m:brk m:alnAt="7"/>
                      </m:rPr>
                      <a:rPr lang="en-GB" sz="1400" b="1" i="1">
                        <a:solidFill>
                          <a:srgbClr val="00386C">
                            <a:lumMod val="75000"/>
                          </a:srgb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𝑿</m:t>
                    </m:r>
                  </m:oMath>
                </a14:m>
                <a:r>
                  <a:rPr lang="en-GB" sz="1400" dirty="0">
                    <a:solidFill>
                      <a:srgbClr val="00386C">
                        <a:lumMod val="75000"/>
                      </a:srgb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is the input feature vector</a:t>
                </a:r>
              </a:p>
              <a:p>
                <a:pPr marL="488950" lvl="1" indent="-222250" defTabSz="685800">
                  <a:spcBef>
                    <a:spcPts val="375"/>
                  </a:spcBef>
                  <a:buClr>
                    <a:srgbClr val="92AEBC"/>
                  </a:buClr>
                  <a:buFont typeface="Symbol" pitchFamily="2" charset="2"/>
                  <a:buChar char="-"/>
                </a:pPr>
                <a14:m>
                  <m:oMath xmlns:m="http://schemas.openxmlformats.org/officeDocument/2006/math">
                    <m:r>
                      <m:rPr>
                        <m:brk m:alnAt="7"/>
                      </m:rPr>
                      <a:rPr lang="en-GB" sz="1400" i="1">
                        <a:solidFill>
                          <a:srgbClr val="00386C">
                            <a:lumMod val="75000"/>
                          </a:srgb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𝑌</m:t>
                    </m:r>
                  </m:oMath>
                </a14:m>
                <a:r>
                  <a:rPr lang="en-GB" sz="1400" dirty="0">
                    <a:solidFill>
                      <a:srgbClr val="00386C">
                        <a:lumMod val="75000"/>
                      </a:srgb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is the target value</a:t>
                </a:r>
              </a:p>
            </p:txBody>
          </p:sp>
        </mc:Choice>
        <mc:Fallback xmlns="">
          <p:sp>
            <p:nvSpPr>
              <p:cNvPr id="9" name="Rounded Rectangle 5">
                <a:extLst>
                  <a:ext uri="{FF2B5EF4-FFF2-40B4-BE49-F238E27FC236}">
                    <a16:creationId xmlns:a16="http://schemas.microsoft.com/office/drawing/2014/main" id="{EDDB5B7F-029F-4127-A4AD-7E9218A21ED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9378" y="4022910"/>
                <a:ext cx="4508862" cy="1169079"/>
              </a:xfrm>
              <a:prstGeom prst="roundRect">
                <a:avLst>
                  <a:gd name="adj" fmla="val 14712"/>
                </a:avLst>
              </a:prstGeom>
              <a:blipFill>
                <a:blip r:embed="rId3"/>
                <a:stretch>
                  <a:fillRect b="-2083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742772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Graphic 30">
            <a:extLst>
              <a:ext uri="{FF2B5EF4-FFF2-40B4-BE49-F238E27FC236}">
                <a16:creationId xmlns:a16="http://schemas.microsoft.com/office/drawing/2014/main" id="{7F9592AA-F16E-4813-BA73-C96D7867695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149878" y="1116502"/>
            <a:ext cx="4846320" cy="363474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D254ABF-FA96-4050-AE9E-2AA79AF8A8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Regression Tree: Goal</a:t>
            </a:r>
            <a:endParaRPr lang="en-GB" dirty="0"/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82C04D73-30EA-42E4-9F7D-43A94CF9D178}"/>
              </a:ext>
            </a:extLst>
          </p:cNvPr>
          <p:cNvCxnSpPr>
            <a:cxnSpLocks/>
          </p:cNvCxnSpPr>
          <p:nvPr/>
        </p:nvCxnSpPr>
        <p:spPr>
          <a:xfrm>
            <a:off x="2511289" y="2259374"/>
            <a:ext cx="546237" cy="0"/>
          </a:xfrm>
          <a:prstGeom prst="line">
            <a:avLst/>
          </a:prstGeom>
          <a:ln w="57150">
            <a:solidFill>
              <a:srgbClr val="FFD8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872A78A3-2C9A-4116-8E79-E8F6505C3BD5}"/>
              </a:ext>
            </a:extLst>
          </p:cNvPr>
          <p:cNvCxnSpPr>
            <a:cxnSpLocks/>
          </p:cNvCxnSpPr>
          <p:nvPr/>
        </p:nvCxnSpPr>
        <p:spPr>
          <a:xfrm>
            <a:off x="4821386" y="3985953"/>
            <a:ext cx="2086495" cy="0"/>
          </a:xfrm>
          <a:prstGeom prst="line">
            <a:avLst/>
          </a:prstGeom>
          <a:ln w="57150">
            <a:solidFill>
              <a:srgbClr val="FFD8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B7679F7D-A1E6-4B41-BC8F-4FE370D67605}"/>
              </a:ext>
            </a:extLst>
          </p:cNvPr>
          <p:cNvCxnSpPr>
            <a:cxnSpLocks/>
          </p:cNvCxnSpPr>
          <p:nvPr/>
        </p:nvCxnSpPr>
        <p:spPr>
          <a:xfrm>
            <a:off x="4536285" y="3741637"/>
            <a:ext cx="285101" cy="0"/>
          </a:xfrm>
          <a:prstGeom prst="line">
            <a:avLst/>
          </a:prstGeom>
          <a:ln w="57150">
            <a:solidFill>
              <a:srgbClr val="FFD8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C7FAF94F-C449-4B01-853B-2265A1B143FA}"/>
              </a:ext>
            </a:extLst>
          </p:cNvPr>
          <p:cNvCxnSpPr>
            <a:cxnSpLocks/>
          </p:cNvCxnSpPr>
          <p:nvPr/>
        </p:nvCxnSpPr>
        <p:spPr>
          <a:xfrm>
            <a:off x="3791907" y="3449717"/>
            <a:ext cx="744379" cy="0"/>
          </a:xfrm>
          <a:prstGeom prst="line">
            <a:avLst/>
          </a:prstGeom>
          <a:ln w="57150">
            <a:solidFill>
              <a:srgbClr val="FFD8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B34C3F32-7ADE-4FC1-92C2-86A40C1C94C7}"/>
              </a:ext>
            </a:extLst>
          </p:cNvPr>
          <p:cNvCxnSpPr>
            <a:cxnSpLocks/>
          </p:cNvCxnSpPr>
          <p:nvPr/>
        </p:nvCxnSpPr>
        <p:spPr>
          <a:xfrm>
            <a:off x="3057789" y="2466543"/>
            <a:ext cx="103325" cy="0"/>
          </a:xfrm>
          <a:prstGeom prst="line">
            <a:avLst/>
          </a:prstGeom>
          <a:ln w="57150">
            <a:solidFill>
              <a:srgbClr val="FFD8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9F21DBD9-5949-47CC-9133-C0A7A99681AA}"/>
              </a:ext>
            </a:extLst>
          </p:cNvPr>
          <p:cNvCxnSpPr>
            <a:cxnSpLocks/>
          </p:cNvCxnSpPr>
          <p:nvPr/>
        </p:nvCxnSpPr>
        <p:spPr>
          <a:xfrm>
            <a:off x="3161369" y="2802299"/>
            <a:ext cx="299778" cy="0"/>
          </a:xfrm>
          <a:prstGeom prst="line">
            <a:avLst/>
          </a:prstGeom>
          <a:ln w="57150">
            <a:solidFill>
              <a:srgbClr val="FFD8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0FC02F63-3AF9-44AA-A877-0AB475221FDC}"/>
              </a:ext>
            </a:extLst>
          </p:cNvPr>
          <p:cNvCxnSpPr>
            <a:cxnSpLocks/>
          </p:cNvCxnSpPr>
          <p:nvPr/>
        </p:nvCxnSpPr>
        <p:spPr>
          <a:xfrm>
            <a:off x="3461411" y="3096815"/>
            <a:ext cx="206909" cy="0"/>
          </a:xfrm>
          <a:prstGeom prst="line">
            <a:avLst/>
          </a:prstGeom>
          <a:ln w="57150">
            <a:solidFill>
              <a:srgbClr val="FFD8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76EDE459-AFAC-4A57-8038-CAFC48278B53}"/>
              </a:ext>
            </a:extLst>
          </p:cNvPr>
          <p:cNvCxnSpPr>
            <a:cxnSpLocks/>
          </p:cNvCxnSpPr>
          <p:nvPr/>
        </p:nvCxnSpPr>
        <p:spPr>
          <a:xfrm>
            <a:off x="3668580" y="3261122"/>
            <a:ext cx="121184" cy="0"/>
          </a:xfrm>
          <a:prstGeom prst="line">
            <a:avLst/>
          </a:prstGeom>
          <a:ln w="57150">
            <a:solidFill>
              <a:srgbClr val="FFD8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>
            <a:extLst>
              <a:ext uri="{FF2B5EF4-FFF2-40B4-BE49-F238E27FC236}">
                <a16:creationId xmlns:a16="http://schemas.microsoft.com/office/drawing/2014/main" id="{B68A5AA4-2BB5-4264-ABE4-C754DDAFB0B2}"/>
              </a:ext>
            </a:extLst>
          </p:cNvPr>
          <p:cNvSpPr txBox="1"/>
          <p:nvPr/>
        </p:nvSpPr>
        <p:spPr>
          <a:xfrm>
            <a:off x="5071677" y="1166233"/>
            <a:ext cx="367240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 want to model the target variable with piecewise lines</a:t>
            </a:r>
          </a:p>
          <a:p>
            <a:r>
              <a:rPr lang="en-US" sz="1600" dirty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</a:t>
            </a:r>
            <a:r>
              <a:rPr lang="en-US" sz="1600" dirty="0" smtClean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en-US" sz="1600" dirty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No knowledge of functional form required</a:t>
            </a:r>
            <a:endParaRPr lang="en-US" sz="1600" dirty="0">
              <a:solidFill>
                <a:schemeClr val="tx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A64665E-149B-4CA2-BCAD-265D3BF54727}"/>
              </a:ext>
            </a:extLst>
          </p:cNvPr>
          <p:cNvSpPr txBox="1"/>
          <p:nvPr/>
        </p:nvSpPr>
        <p:spPr>
          <a:xfrm>
            <a:off x="1907704" y="1166233"/>
            <a:ext cx="2888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y</a:t>
            </a:r>
            <a:endParaRPr lang="en-GB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47ED15ED-EB3D-42AF-B6D8-8AA2E0138CAD}"/>
              </a:ext>
            </a:extLst>
          </p:cNvPr>
          <p:cNvSpPr txBox="1"/>
          <p:nvPr/>
        </p:nvSpPr>
        <p:spPr>
          <a:xfrm>
            <a:off x="6849691" y="4579888"/>
            <a:ext cx="2888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x</a:t>
            </a:r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15C29056-5AFA-7949-831A-3EC086771171}" type="slidenum">
              <a:rPr lang="de-DE" smtClean="0"/>
              <a:pPr/>
              <a:t>88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4939498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Graphic 30">
            <a:extLst>
              <a:ext uri="{FF2B5EF4-FFF2-40B4-BE49-F238E27FC236}">
                <a16:creationId xmlns:a16="http://schemas.microsoft.com/office/drawing/2014/main" id="{7F9592AA-F16E-4813-BA73-C96D7867695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149878" y="1116502"/>
            <a:ext cx="4846320" cy="363474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D254ABF-FA96-4050-AE9E-2AA79AF8A8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Regression Tree: Initial Split</a:t>
            </a:r>
            <a:endParaRPr lang="en-GB" dirty="0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872A78A3-2C9A-4116-8E79-E8F6505C3BD5}"/>
              </a:ext>
            </a:extLst>
          </p:cNvPr>
          <p:cNvCxnSpPr>
            <a:cxnSpLocks/>
          </p:cNvCxnSpPr>
          <p:nvPr/>
        </p:nvCxnSpPr>
        <p:spPr>
          <a:xfrm>
            <a:off x="3668320" y="3671628"/>
            <a:ext cx="3239561" cy="0"/>
          </a:xfrm>
          <a:prstGeom prst="line">
            <a:avLst/>
          </a:prstGeom>
          <a:ln w="57150">
            <a:solidFill>
              <a:srgbClr val="FFD8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0FC02F63-3AF9-44AA-A877-0AB475221FDC}"/>
              </a:ext>
            </a:extLst>
          </p:cNvPr>
          <p:cNvCxnSpPr>
            <a:cxnSpLocks/>
          </p:cNvCxnSpPr>
          <p:nvPr/>
        </p:nvCxnSpPr>
        <p:spPr>
          <a:xfrm>
            <a:off x="2389589" y="2758078"/>
            <a:ext cx="1278731" cy="0"/>
          </a:xfrm>
          <a:prstGeom prst="line">
            <a:avLst/>
          </a:prstGeom>
          <a:ln w="57150">
            <a:solidFill>
              <a:srgbClr val="FFD8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021DC100-6F4A-49E8-83DA-E707E4084410}"/>
              </a:ext>
            </a:extLst>
          </p:cNvPr>
          <p:cNvCxnSpPr/>
          <p:nvPr/>
        </p:nvCxnSpPr>
        <p:spPr>
          <a:xfrm>
            <a:off x="3668316" y="1116506"/>
            <a:ext cx="0" cy="3391703"/>
          </a:xfrm>
          <a:prstGeom prst="line">
            <a:avLst/>
          </a:prstGeom>
          <a:ln w="28575">
            <a:solidFill>
              <a:srgbClr val="FFD8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DE49B8EE-1D52-44E7-8F3E-83AEA299C7DA}"/>
                  </a:ext>
                </a:extLst>
              </p:cNvPr>
              <p:cNvSpPr txBox="1"/>
              <p:nvPr/>
            </p:nvSpPr>
            <p:spPr>
              <a:xfrm>
                <a:off x="572912" y="1772758"/>
                <a:ext cx="1204945" cy="60375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defTabSz="82294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de-DE" sz="1620" i="1" smtClean="0">
                              <a:solidFill>
                                <a:schemeClr val="tx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sz="1620" i="1">
                              <a:solidFill>
                                <a:schemeClr val="tx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de-DE" sz="1620" i="1">
                              <a:solidFill>
                                <a:schemeClr val="tx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𝑚</m:t>
                          </m:r>
                        </m:sub>
                      </m:sSub>
                      <m:r>
                        <a:rPr lang="en-GB" sz="1620" i="1">
                          <a:solidFill>
                            <a:schemeClr val="tx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sz="1620" i="1">
                              <a:solidFill>
                                <a:schemeClr val="tx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de-DE" sz="1620" i="1">
                              <a:solidFill>
                                <a:schemeClr val="tx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de-DE" sz="1620" i="1">
                              <a:solidFill>
                                <a:schemeClr val="tx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den>
                      </m:f>
                      <m:nary>
                        <m:naryPr>
                          <m:chr m:val="∑"/>
                          <m:subHide m:val="on"/>
                          <m:supHide m:val="on"/>
                          <m:ctrlPr>
                            <a:rPr lang="en-GB" sz="1620" i="1">
                              <a:solidFill>
                                <a:schemeClr val="tx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sSub>
                            <m:sSubPr>
                              <m:ctrlPr>
                                <a:rPr lang="en-GB" sz="1620" i="1">
                                  <a:solidFill>
                                    <a:schemeClr val="tx1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de-DE" sz="1620" i="1">
                                  <a:solidFill>
                                    <a:schemeClr val="tx1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de-DE" sz="1620" i="1">
                                  <a:solidFill>
                                    <a:schemeClr val="tx1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e>
                      </m:nary>
                    </m:oMath>
                  </m:oMathPara>
                </a14:m>
                <a:endParaRPr lang="en-GB" sz="1620" dirty="0">
                  <a:solidFill>
                    <a:schemeClr val="tx1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DE49B8EE-1D52-44E7-8F3E-83AEA299C7D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2912" y="1772758"/>
                <a:ext cx="1204945" cy="60375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TextBox 22">
            <a:extLst>
              <a:ext uri="{FF2B5EF4-FFF2-40B4-BE49-F238E27FC236}">
                <a16:creationId xmlns:a16="http://schemas.microsoft.com/office/drawing/2014/main" id="{C4B17729-1F65-40A3-AF9A-4D8A277B247A}"/>
              </a:ext>
            </a:extLst>
          </p:cNvPr>
          <p:cNvSpPr txBox="1"/>
          <p:nvPr/>
        </p:nvSpPr>
        <p:spPr>
          <a:xfrm>
            <a:off x="340437" y="1396086"/>
            <a:ext cx="1311900" cy="341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822940"/>
            <a:r>
              <a:rPr lang="de-DE" sz="1620" dirty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Local mean:</a:t>
            </a:r>
            <a:endParaRPr lang="en-GB" sz="1620" dirty="0">
              <a:solidFill>
                <a:schemeClr val="tx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7AE37FF9-F0AE-4DA6-973E-32D3C1B7324E}"/>
              </a:ext>
            </a:extLst>
          </p:cNvPr>
          <p:cNvSpPr txBox="1"/>
          <p:nvPr/>
        </p:nvSpPr>
        <p:spPr>
          <a:xfrm>
            <a:off x="3564327" y="4456599"/>
            <a:ext cx="207986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822940"/>
            <a:r>
              <a:rPr lang="de-DE" sz="2100" i="1" dirty="0">
                <a:solidFill>
                  <a:srgbClr val="7D7D7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endParaRPr lang="en-GB" sz="1800" i="1" dirty="0">
              <a:solidFill>
                <a:srgbClr val="7D7D7D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D5EE980E-68EE-42FD-A3A4-627EBD5E5462}"/>
              </a:ext>
            </a:extLst>
          </p:cNvPr>
          <p:cNvSpPr txBox="1"/>
          <p:nvPr/>
        </p:nvSpPr>
        <p:spPr>
          <a:xfrm>
            <a:off x="480032" y="2434647"/>
            <a:ext cx="1414639" cy="4163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822940"/>
            <a:r>
              <a:rPr lang="de-DE" sz="1053" dirty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 observations in segment </a:t>
            </a:r>
            <a:r>
              <a:rPr lang="de-DE" sz="1053" i="1" dirty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  <a:endParaRPr lang="en-GB" sz="1053" i="1" dirty="0">
              <a:solidFill>
                <a:schemeClr val="tx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C319A2D-67A7-4AD5-B98D-AB940D26B192}"/>
              </a:ext>
            </a:extLst>
          </p:cNvPr>
          <p:cNvSpPr txBox="1"/>
          <p:nvPr/>
        </p:nvSpPr>
        <p:spPr>
          <a:xfrm>
            <a:off x="5303380" y="1069723"/>
            <a:ext cx="2316620" cy="341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822940"/>
            <a:r>
              <a:rPr lang="de-DE" sz="1620" dirty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Squared sum of errors:</a:t>
            </a:r>
            <a:endParaRPr lang="en-GB" sz="1620" dirty="0">
              <a:solidFill>
                <a:schemeClr val="tx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98F3154E-B3E0-429D-BA60-93F44611676F}"/>
                  </a:ext>
                </a:extLst>
              </p:cNvPr>
              <p:cNvSpPr txBox="1"/>
              <p:nvPr/>
            </p:nvSpPr>
            <p:spPr>
              <a:xfrm>
                <a:off x="5640325" y="1456641"/>
                <a:ext cx="1894493" cy="60375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defTabSz="82294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de-DE" sz="1620" i="1" smtClean="0">
                              <a:solidFill>
                                <a:schemeClr val="tx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sz="1620" i="1">
                              <a:solidFill>
                                <a:schemeClr val="tx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de-DE" sz="1620" i="1">
                              <a:solidFill>
                                <a:schemeClr val="tx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𝑚</m:t>
                          </m:r>
                        </m:sub>
                      </m:sSub>
                      <m:r>
                        <a:rPr lang="en-GB" sz="1620" i="1">
                          <a:solidFill>
                            <a:schemeClr val="tx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subHide m:val="on"/>
                          <m:supHide m:val="on"/>
                          <m:ctrlPr>
                            <a:rPr lang="en-GB" sz="1620" i="1">
                              <a:solidFill>
                                <a:schemeClr val="tx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sSup>
                            <m:sSupPr>
                              <m:ctrlPr>
                                <a:rPr lang="en-GB" sz="1620" i="1">
                                  <a:solidFill>
                                    <a:schemeClr val="tx1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GB" sz="1620" i="1">
                                      <a:solidFill>
                                        <a:schemeClr val="tx1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GB" sz="1620" i="1">
                                          <a:solidFill>
                                            <a:schemeClr val="tx1">
                                              <a:lumMod val="75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de-DE" sz="1620" i="1">
                                          <a:solidFill>
                                            <a:schemeClr val="tx1">
                                              <a:lumMod val="75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𝑦</m:t>
                                      </m:r>
                                    </m:e>
                                    <m:sub>
                                      <m:r>
                                        <a:rPr lang="de-DE" sz="1620" i="1">
                                          <a:solidFill>
                                            <a:schemeClr val="tx1">
                                              <a:lumMod val="75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  <m:r>
                                    <a:rPr lang="de-DE" sz="1620" i="1">
                                      <a:solidFill>
                                        <a:schemeClr val="tx1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 − </m:t>
                                  </m:r>
                                  <m:sSub>
                                    <m:sSubPr>
                                      <m:ctrlPr>
                                        <a:rPr lang="de-DE" sz="1620" i="1">
                                          <a:solidFill>
                                            <a:schemeClr val="tx1">
                                              <a:lumMod val="75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de-DE" sz="1620" i="1">
                                          <a:solidFill>
                                            <a:schemeClr val="tx1">
                                              <a:lumMod val="75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𝑐</m:t>
                                      </m:r>
                                    </m:e>
                                    <m:sub>
                                      <m:r>
                                        <a:rPr lang="de-DE" sz="1620" i="1">
                                          <a:solidFill>
                                            <a:schemeClr val="tx1">
                                              <a:lumMod val="75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𝑚</m:t>
                                      </m:r>
                                    </m:sub>
                                  </m:sSub>
                                </m:e>
                              </m:d>
                            </m:e>
                            <m:sup>
                              <m:r>
                                <a:rPr lang="de-DE" sz="1620" i="1">
                                  <a:solidFill>
                                    <a:schemeClr val="tx1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nary>
                    </m:oMath>
                  </m:oMathPara>
                </a14:m>
                <a:endParaRPr lang="en-GB" sz="1620" dirty="0">
                  <a:solidFill>
                    <a:schemeClr val="tx1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98F3154E-B3E0-429D-BA60-93F44611676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40325" y="1456641"/>
                <a:ext cx="1894493" cy="603755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TextBox 12">
            <a:extLst>
              <a:ext uri="{FF2B5EF4-FFF2-40B4-BE49-F238E27FC236}">
                <a16:creationId xmlns:a16="http://schemas.microsoft.com/office/drawing/2014/main" id="{49F8DE98-B5F7-4A2A-BDB1-61C8E4CBFDFD}"/>
              </a:ext>
            </a:extLst>
          </p:cNvPr>
          <p:cNvSpPr txBox="1"/>
          <p:nvPr/>
        </p:nvSpPr>
        <p:spPr>
          <a:xfrm>
            <a:off x="7071039" y="3076449"/>
            <a:ext cx="1657599" cy="2543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822940"/>
            <a:r>
              <a:rPr lang="de-DE" sz="1053" dirty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 all segments </a:t>
            </a:r>
            <a:r>
              <a:rPr lang="de-DE" sz="1053" i="1" dirty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  <a:endParaRPr lang="en-GB" sz="1053" i="1" dirty="0">
              <a:solidFill>
                <a:schemeClr val="tx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276B2716-4827-4084-B7AC-EB2E25011C5E}"/>
              </a:ext>
            </a:extLst>
          </p:cNvPr>
          <p:cNvSpPr txBox="1"/>
          <p:nvPr/>
        </p:nvSpPr>
        <p:spPr>
          <a:xfrm>
            <a:off x="5318474" y="2098600"/>
            <a:ext cx="3226519" cy="5909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822940"/>
            <a:r>
              <a:rPr lang="de-DE" sz="1620" dirty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Optimal boundary </a:t>
            </a:r>
            <a:r>
              <a:rPr lang="de-DE" sz="1620" i="1" dirty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de-DE" sz="1620" dirty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should minimize the total squared sum:</a:t>
            </a:r>
            <a:endParaRPr lang="en-GB" sz="1620" dirty="0">
              <a:solidFill>
                <a:schemeClr val="tx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35DC4E8E-6657-4CC6-BF8B-9C7040FE11AC}"/>
                  </a:ext>
                </a:extLst>
              </p:cNvPr>
              <p:cNvSpPr txBox="1"/>
              <p:nvPr/>
            </p:nvSpPr>
            <p:spPr>
              <a:xfrm>
                <a:off x="7534818" y="2584560"/>
                <a:ext cx="638636" cy="60375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defTabSz="82294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subHide m:val="on"/>
                          <m:supHide m:val="on"/>
                          <m:ctrlPr>
                            <a:rPr lang="en-GB" sz="1620" i="1" smtClean="0">
                              <a:solidFill>
                                <a:schemeClr val="tx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sSub>
                            <m:sSubPr>
                              <m:ctrlPr>
                                <a:rPr lang="en-GB" sz="1620" i="1">
                                  <a:solidFill>
                                    <a:schemeClr val="tx1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620" i="1">
                                  <a:solidFill>
                                    <a:schemeClr val="tx1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𝐸</m:t>
                              </m:r>
                            </m:e>
                            <m:sub>
                              <m:r>
                                <a:rPr lang="en-US" sz="1620" i="1">
                                  <a:solidFill>
                                    <a:schemeClr val="tx1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sub>
                          </m:sSub>
                        </m:e>
                      </m:nary>
                    </m:oMath>
                  </m:oMathPara>
                </a14:m>
                <a:endParaRPr lang="en-GB" sz="1620" dirty="0">
                  <a:solidFill>
                    <a:schemeClr val="tx1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35DC4E8E-6657-4CC6-BF8B-9C7040FE11A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34818" y="2584560"/>
                <a:ext cx="638636" cy="603755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TextBox 16">
            <a:extLst>
              <a:ext uri="{FF2B5EF4-FFF2-40B4-BE49-F238E27FC236}">
                <a16:creationId xmlns:a16="http://schemas.microsoft.com/office/drawing/2014/main" id="{734AD94E-6FEA-4C7C-92BF-3E12E0966400}"/>
              </a:ext>
            </a:extLst>
          </p:cNvPr>
          <p:cNvSpPr txBox="1"/>
          <p:nvPr/>
        </p:nvSpPr>
        <p:spPr>
          <a:xfrm>
            <a:off x="1907704" y="1166233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y</a:t>
            </a:r>
            <a:endParaRPr lang="en-GB" dirty="0">
              <a:solidFill>
                <a:schemeClr val="tx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36910291-4A48-4E30-8163-AD4E340F76F5}"/>
              </a:ext>
            </a:extLst>
          </p:cNvPr>
          <p:cNvSpPr txBox="1"/>
          <p:nvPr/>
        </p:nvSpPr>
        <p:spPr>
          <a:xfrm>
            <a:off x="6849691" y="4579888"/>
            <a:ext cx="2888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x</a:t>
            </a:r>
            <a:endParaRPr lang="en-GB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15C29056-5AFA-7949-831A-3EC086771171}" type="slidenum">
              <a:rPr lang="de-DE" smtClean="0"/>
              <a:pPr/>
              <a:t>89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710516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What is a Decision Tree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15C29056-5AFA-7949-831A-3EC086771171}" type="slidenum">
              <a:rPr lang="de-DE" smtClean="0"/>
              <a:pPr/>
              <a:t>9</a:t>
            </a:fld>
            <a:endParaRPr lang="de-DE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 Placeholder 3"/>
              <p:cNvSpPr>
                <a:spLocks noGrp="1"/>
              </p:cNvSpPr>
              <p:nvPr>
                <p:ph type="body" sz="quarter" idx="14"/>
              </p:nvPr>
            </p:nvSpPr>
            <p:spPr/>
            <p:txBody>
              <a:bodyPr/>
              <a:lstStyle/>
              <a:p>
                <a:r>
                  <a:rPr lang="en-US" dirty="0"/>
                  <a:t>Decision trees aim to find a </a:t>
                </a:r>
                <a:r>
                  <a:rPr lang="en-US" b="1" dirty="0"/>
                  <a:t>hierarchical structure </a:t>
                </a:r>
                <a:r>
                  <a:rPr lang="en-US" dirty="0"/>
                  <a:t>to explain how different areas in the input space correspond to different outcomes.</a:t>
                </a:r>
              </a:p>
              <a:p>
                <a:endParaRPr lang="en-US" sz="900" dirty="0"/>
              </a:p>
              <a:p>
                <a:r>
                  <a:rPr lang="en-US" dirty="0"/>
                  <a:t>Useful for data with </a:t>
                </a:r>
                <a:r>
                  <a:rPr lang="en-US" b="1" dirty="0"/>
                  <a:t>a lot </a:t>
                </a:r>
                <a:r>
                  <a:rPr lang="en-US" dirty="0"/>
                  <a:t>of attributes</a:t>
                </a:r>
                <a:r>
                  <a:rPr lang="en-US" b="1" dirty="0"/>
                  <a:t> </a:t>
                </a:r>
                <a:r>
                  <a:rPr lang="en-US" dirty="0"/>
                  <a:t>of</a:t>
                </a:r>
                <a:r>
                  <a:rPr lang="en-US" b="1" dirty="0"/>
                  <a:t> unknown importance</a:t>
                </a:r>
              </a:p>
              <a:p>
                <a:endParaRPr lang="en-US" sz="900" b="1" dirty="0"/>
              </a:p>
              <a:p>
                <a:r>
                  <a:rPr lang="en-US" dirty="0"/>
                  <a:t>The final decision tree often only uses a </a:t>
                </a:r>
                <a:r>
                  <a:rPr lang="en-US" b="1" dirty="0"/>
                  <a:t>small subset </a:t>
                </a:r>
                <a:r>
                  <a:rPr lang="en-US" dirty="0"/>
                  <a:t>of the available set of attributes </a:t>
                </a:r>
                <a14:m>
                  <m:oMath xmlns:m="http://schemas.openxmlformats.org/officeDocument/2006/math">
                    <m:r>
                      <a:rPr lang="en-DE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⇒</m:t>
                    </m:r>
                  </m:oMath>
                </a14:m>
                <a:r>
                  <a:rPr lang="en-US" dirty="0"/>
                  <a:t> </a:t>
                </a:r>
                <a:r>
                  <a:rPr lang="en-US" b="1" dirty="0"/>
                  <a:t>Easy interpretation</a:t>
                </a:r>
              </a:p>
              <a:p>
                <a:endParaRPr lang="en-US" sz="900" b="1" dirty="0"/>
              </a:p>
              <a:p>
                <a:r>
                  <a:rPr lang="en-US" dirty="0"/>
                  <a:t>They tend to be insensitive to normalization issues and </a:t>
                </a:r>
                <a:r>
                  <a:rPr lang="en-US" b="1" dirty="0"/>
                  <a:t>tolerant</a:t>
                </a:r>
                <a:r>
                  <a:rPr lang="en-US" dirty="0"/>
                  <a:t> toward many correlated or noisy attributes. </a:t>
                </a:r>
              </a:p>
              <a:p>
                <a:endParaRPr lang="en-US" sz="900" dirty="0"/>
              </a:p>
              <a:p>
                <a:r>
                  <a:rPr lang="en-US" dirty="0"/>
                  <a:t>Decision trees can reveal unexpected dependencies in the data which would otherwise be hidden in a more complex model.</a:t>
                </a:r>
              </a:p>
            </p:txBody>
          </p:sp>
        </mc:Choice>
        <mc:Fallback xmlns="">
          <p:sp>
            <p:nvSpPr>
              <p:cNvPr id="4" name="Text Placeholder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4"/>
              </p:nvPr>
            </p:nvSpPr>
            <p:spPr>
              <a:blipFill>
                <a:blip r:embed="rId2"/>
                <a:stretch>
                  <a:fillRect l="-1818" t="-2125" r="-130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47125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254ABF-FA96-4050-AE9E-2AA79AF8A8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Regression Tree: the algorithm</a:t>
            </a:r>
            <a:endParaRPr lang="en-GB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 Placeholder 6"/>
              <p:cNvSpPr>
                <a:spLocks noGrp="1"/>
              </p:cNvSpPr>
              <p:nvPr>
                <p:ph type="body" sz="quarter" idx="14"/>
              </p:nvPr>
            </p:nvSpPr>
            <p:spPr/>
            <p:txBody>
              <a:bodyPr/>
              <a:lstStyle/>
              <a:p>
                <a:pPr>
                  <a:spcAft>
                    <a:spcPts val="600"/>
                  </a:spcAft>
                </a:pPr>
                <a:r>
                  <a:rPr lang="en-US" altLang="en-US" dirty="0"/>
                  <a:t>Split a feature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de-DE" i="1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</m:oMath>
                </a14:m>
                <a:r>
                  <a:rPr lang="en-US" altLang="en-US" dirty="0"/>
                  <a:t> at threshold </a:t>
                </a:r>
                <a14:m>
                  <m:oMath xmlns:m="http://schemas.openxmlformats.org/officeDocument/2006/math">
                    <m:r>
                      <a:rPr lang="de-DE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𝑠</m:t>
                    </m:r>
                    <m:r>
                      <a:rPr lang="de-DE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altLang="en-US" dirty="0" smtClean="0"/>
                  <a:t>:</a:t>
                </a:r>
              </a:p>
              <a:p>
                <a:pPr marL="6350" indent="0" algn="ctr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i="1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de-DE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d>
                      <m:d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de-DE" i="1">
                            <a:latin typeface="Cambria Math" panose="02040503050406030204" pitchFamily="18" charset="0"/>
                          </a:rPr>
                          <m:t>𝑗</m:t>
                        </m:r>
                        <m:r>
                          <a:rPr lang="de-DE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de-DE" i="1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</m:d>
                    <m:r>
                      <a:rPr lang="en-GB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de-DE" b="1" i="1">
                            <a:latin typeface="Cambria Math" panose="02040503050406030204" pitchFamily="18" charset="0"/>
                          </a:rPr>
                          <m:t>𝒙</m:t>
                        </m:r>
                        <m:r>
                          <a:rPr lang="de-DE" i="1">
                            <a:latin typeface="Cambria Math" panose="02040503050406030204" pitchFamily="18" charset="0"/>
                          </a:rPr>
                          <m:t> | </m:t>
                        </m:r>
                        <m:sSub>
                          <m:sSubPr>
                            <m:ctrlPr>
                              <a:rPr lang="de-DE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DE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de-DE" i="1"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  <m:r>
                          <a:rPr lang="de-DE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≤</m:t>
                        </m:r>
                        <m:r>
                          <a:rPr lang="de-DE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𝑠</m:t>
                        </m:r>
                      </m:e>
                    </m:d>
                  </m:oMath>
                </a14:m>
                <a:r>
                  <a:rPr lang="en-US" altLang="en-US" dirty="0" smtClean="0"/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i="1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de-DE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d>
                      <m:d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de-DE" i="1">
                            <a:latin typeface="Cambria Math" panose="02040503050406030204" pitchFamily="18" charset="0"/>
                          </a:rPr>
                          <m:t>𝑗</m:t>
                        </m:r>
                        <m:r>
                          <a:rPr lang="de-DE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de-DE" i="1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</m:d>
                    <m:r>
                      <a:rPr lang="en-GB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de-DE" b="1" i="1">
                            <a:latin typeface="Cambria Math" panose="02040503050406030204" pitchFamily="18" charset="0"/>
                          </a:rPr>
                          <m:t>𝒙</m:t>
                        </m:r>
                        <m:r>
                          <a:rPr lang="de-DE" i="1">
                            <a:latin typeface="Cambria Math" panose="02040503050406030204" pitchFamily="18" charset="0"/>
                          </a:rPr>
                          <m:t> | </m:t>
                        </m:r>
                        <m:sSub>
                          <m:sSubPr>
                            <m:ctrlPr>
                              <a:rPr lang="de-DE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DE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de-DE" i="1"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&gt;</m:t>
                        </m:r>
                        <m:r>
                          <a:rPr lang="de-DE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𝑠</m:t>
                        </m:r>
                      </m:e>
                    </m:d>
                  </m:oMath>
                </a14:m>
                <a:endParaRPr lang="en-US" altLang="en-US" dirty="0"/>
              </a:p>
              <a:p>
                <a:endParaRPr lang="en-US" altLang="en-US" sz="1000" dirty="0"/>
              </a:p>
              <a:p>
                <a:r>
                  <a:rPr lang="en-US" altLang="en-US" dirty="0" smtClean="0"/>
                  <a:t>Search for </a:t>
                </a:r>
                <a:r>
                  <a:rPr lang="en-US" altLang="en-US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</a:t>
                </a:r>
                <a:r>
                  <a:rPr lang="en-US" altLang="en-US" dirty="0" smtClean="0"/>
                  <a:t> that minimizes error of:</a:t>
                </a:r>
              </a:p>
              <a:p>
                <a:pPr marL="635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de-DE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i="1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de-DE" i="1">
                              <a:latin typeface="Cambria Math" panose="02040503050406030204" pitchFamily="18" charset="0"/>
                            </a:rPr>
                            <m:t>𝑗</m:t>
                          </m:r>
                          <m:r>
                            <a:rPr lang="de-DE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de-DE" i="1">
                              <a:latin typeface="Cambria Math" panose="02040503050406030204" pitchFamily="18" charset="0"/>
                            </a:rPr>
                            <m:t>𝑠</m:t>
                          </m:r>
                        </m:sub>
                      </m:sSub>
                      <m:r>
                        <a:rPr lang="en-GB" i="1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de-DE" b="1" i="1">
                              <a:latin typeface="Cambria Math" panose="02040503050406030204" pitchFamily="18" charset="0"/>
                            </a:rPr>
                            <m:t>𝒙</m:t>
                          </m:r>
                          <m:r>
                            <a:rPr lang="de-DE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de-DE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∈ </m:t>
                          </m:r>
                          <m:sSub>
                            <m:sSubPr>
                              <m:ctrlPr>
                                <a:rPr lang="de-DE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de-DE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de-DE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de-DE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(</m:t>
                          </m:r>
                          <m:r>
                            <a:rPr lang="de-DE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𝑗</m:t>
                          </m:r>
                          <m:r>
                            <a:rPr lang="de-DE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r>
                            <a:rPr lang="de-DE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𝑠</m:t>
                          </m:r>
                          <m:r>
                            <a:rPr lang="de-DE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)</m:t>
                          </m:r>
                        </m:sub>
                        <m:sup/>
                        <m:e>
                          <m:sSup>
                            <m:sSupPr>
                              <m:ctrlPr>
                                <a:rPr lang="en-GB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GB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GB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de-DE" i="1">
                                          <a:latin typeface="Cambria Math" panose="02040503050406030204" pitchFamily="18" charset="0"/>
                                        </a:rPr>
                                        <m:t>𝑦</m:t>
                                      </m:r>
                                    </m:e>
                                    <m:sub>
                                      <m:r>
                                        <a:rPr lang="de-DE" i="1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  <m:r>
                                    <a:rPr lang="de-DE" i="1">
                                      <a:latin typeface="Cambria Math" panose="02040503050406030204" pitchFamily="18" charset="0"/>
                                    </a:rPr>
                                    <m:t> − </m:t>
                                  </m:r>
                                  <m:sSub>
                                    <m:sSubPr>
                                      <m:ctrlPr>
                                        <a:rPr lang="de-DE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de-DE" i="1">
                                          <a:latin typeface="Cambria Math" panose="02040503050406030204" pitchFamily="18" charset="0"/>
                                        </a:rPr>
                                        <m:t>𝑐</m:t>
                                      </m:r>
                                    </m:e>
                                    <m:sub>
                                      <m:r>
                                        <a:rPr lang="de-DE" i="1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sub>
                                  </m:sSub>
                                </m:e>
                              </m:d>
                            </m:e>
                            <m:sup>
                              <m:r>
                                <a:rPr lang="de-DE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nary>
                      <m:r>
                        <a:rPr lang="de-DE" i="1">
                          <a:latin typeface="Cambria Math" panose="02040503050406030204" pitchFamily="18" charset="0"/>
                        </a:rPr>
                        <m:t>+</m:t>
                      </m:r>
                      <m:nary>
                        <m:naryPr>
                          <m:chr m:val="∑"/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de-DE" b="1" i="1">
                              <a:latin typeface="Cambria Math" panose="02040503050406030204" pitchFamily="18" charset="0"/>
                            </a:rPr>
                            <m:t>𝒙</m:t>
                          </m:r>
                          <m:r>
                            <a:rPr lang="de-DE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de-DE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∈ </m:t>
                          </m:r>
                          <m:sSub>
                            <m:sSubPr>
                              <m:ctrlPr>
                                <a:rPr lang="de-DE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de-DE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de-DE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de-DE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(</m:t>
                          </m:r>
                          <m:r>
                            <a:rPr lang="de-DE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𝑗</m:t>
                          </m:r>
                          <m:r>
                            <a:rPr lang="de-DE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r>
                            <a:rPr lang="de-DE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𝑠</m:t>
                          </m:r>
                          <m:r>
                            <a:rPr lang="de-DE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)</m:t>
                          </m:r>
                        </m:sub>
                        <m:sup/>
                        <m:e>
                          <m:sSup>
                            <m:sSupPr>
                              <m:ctrlPr>
                                <a:rPr lang="en-GB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GB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GB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de-DE" i="1">
                                          <a:latin typeface="Cambria Math" panose="02040503050406030204" pitchFamily="18" charset="0"/>
                                        </a:rPr>
                                        <m:t>𝑦</m:t>
                                      </m:r>
                                    </m:e>
                                    <m:sub>
                                      <m:r>
                                        <a:rPr lang="de-DE" i="1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  <m:r>
                                    <a:rPr lang="de-DE" i="1">
                                      <a:latin typeface="Cambria Math" panose="02040503050406030204" pitchFamily="18" charset="0"/>
                                    </a:rPr>
                                    <m:t> − </m:t>
                                  </m:r>
                                  <m:sSub>
                                    <m:sSubPr>
                                      <m:ctrlPr>
                                        <a:rPr lang="de-DE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de-DE" i="1">
                                          <a:latin typeface="Cambria Math" panose="02040503050406030204" pitchFamily="18" charset="0"/>
                                        </a:rPr>
                                        <m:t>𝑐</m:t>
                                      </m:r>
                                    </m:e>
                                    <m:sub>
                                      <m:r>
                                        <a:rPr lang="de-DE" i="1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b>
                                  </m:sSub>
                                </m:e>
                              </m:d>
                            </m:e>
                            <m:sup>
                              <m:r>
                                <a:rPr lang="de-DE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nary>
                    </m:oMath>
                  </m:oMathPara>
                </a14:m>
                <a:r>
                  <a:rPr lang="en-US" altLang="en-US" dirty="0" smtClean="0"/>
                  <a:t/>
                </a:r>
                <a:br>
                  <a:rPr lang="en-US" altLang="en-US" dirty="0" smtClean="0"/>
                </a:br>
                <a:endParaRPr lang="en-US" altLang="en-US" dirty="0" smtClean="0"/>
              </a:p>
              <a:p>
                <a:endParaRPr lang="en-US" altLang="en-US" dirty="0" smtClean="0"/>
              </a:p>
              <a:p>
                <a:r>
                  <a:rPr lang="en-US" altLang="en-US" dirty="0" smtClean="0"/>
                  <a:t>Where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i="1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  <m:r>
                      <a:rPr lang="en-GB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de-DE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de-DE" i="1">
                            <a:latin typeface="Cambria Math" panose="02040503050406030204" pitchFamily="18" charset="0"/>
                          </a:rPr>
                          <m:t>𝑛</m:t>
                        </m:r>
                      </m:den>
                    </m:f>
                    <m:nary>
                      <m:naryPr>
                        <m:chr m:val="∑"/>
                        <m:supHide m:val="on"/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de-DE" b="1" i="1">
                            <a:latin typeface="Cambria Math" panose="02040503050406030204" pitchFamily="18" charset="0"/>
                          </a:rPr>
                          <m:t>𝒙</m:t>
                        </m:r>
                        <m:r>
                          <a:rPr lang="de-DE" i="1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de-DE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∈ </m:t>
                        </m:r>
                        <m:sSub>
                          <m:sSubPr>
                            <m:ctrlPr>
                              <a:rPr lang="de-DE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DE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𝑅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𝑘</m:t>
                            </m:r>
                          </m:sub>
                        </m:sSub>
                        <m:r>
                          <a:rPr lang="de-DE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(</m:t>
                        </m:r>
                        <m:r>
                          <a:rPr lang="de-DE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𝑗</m:t>
                        </m:r>
                        <m:r>
                          <a:rPr lang="de-DE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de-DE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𝑠</m:t>
                        </m:r>
                        <m:r>
                          <a:rPr lang="de-DE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)</m:t>
                        </m:r>
                      </m:sub>
                      <m:sup/>
                      <m:e>
                        <m:sSub>
                          <m:sSubPr>
                            <m:ctrlPr>
                              <a:rPr lang="en-GB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DE" i="1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de-DE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nary>
                  </m:oMath>
                </a14:m>
                <a:r>
                  <a:rPr lang="en-GB" dirty="0" smtClean="0"/>
                  <a:t> 		</a:t>
                </a:r>
                <a:r>
                  <a:rPr lang="de-DE" dirty="0" smtClean="0"/>
                  <a:t>where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de-DE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GB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DE" i="1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de-DE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de-DE" i="1">
                            <a:latin typeface="Cambria Math" panose="02040503050406030204" pitchFamily="18" charset="0"/>
                          </a:rPr>
                          <m:t>| </m:t>
                        </m:r>
                        <m:r>
                          <a:rPr lang="de-DE" b="1" i="1">
                            <a:latin typeface="Cambria Math" panose="02040503050406030204" pitchFamily="18" charset="0"/>
                          </a:rPr>
                          <m:t>𝒙</m:t>
                        </m:r>
                        <m:r>
                          <a:rPr lang="de-DE" i="1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de-DE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∈ </m:t>
                        </m:r>
                        <m:sSub>
                          <m:sSubPr>
                            <m:ctrlPr>
                              <a:rPr lang="de-DE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DE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𝑅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𝑘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 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𝑘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=1, 2</m:t>
                        </m:r>
                      </m:e>
                    </m:d>
                  </m:oMath>
                </a14:m>
                <a:endParaRPr lang="en-GB" dirty="0"/>
              </a:p>
              <a:p>
                <a:endParaRPr lang="en-US" alt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7" name="Text Placeholder 6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4"/>
              </p:nvPr>
            </p:nvSpPr>
            <p:spPr>
              <a:blipFill>
                <a:blip r:embed="rId2"/>
                <a:stretch>
                  <a:fillRect l="-1818" t="-226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Slide Number Placeholder 2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15C29056-5AFA-7949-831A-3EC086771171}" type="slidenum">
              <a:rPr lang="de-DE" smtClean="0"/>
              <a:pPr/>
              <a:t>90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5554651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Graphic 30">
            <a:extLst>
              <a:ext uri="{FF2B5EF4-FFF2-40B4-BE49-F238E27FC236}">
                <a16:creationId xmlns:a16="http://schemas.microsoft.com/office/drawing/2014/main" id="{7F9592AA-F16E-4813-BA73-C96D7867695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149878" y="1116502"/>
            <a:ext cx="4846320" cy="363474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D254ABF-FA96-4050-AE9E-2AA79AF8A8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Regression Tree: Initial Split</a:t>
            </a:r>
            <a:endParaRPr lang="en-GB" dirty="0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872A78A3-2C9A-4116-8E79-E8F6505C3BD5}"/>
              </a:ext>
            </a:extLst>
          </p:cNvPr>
          <p:cNvCxnSpPr>
            <a:cxnSpLocks/>
          </p:cNvCxnSpPr>
          <p:nvPr/>
        </p:nvCxnSpPr>
        <p:spPr>
          <a:xfrm>
            <a:off x="3668320" y="3671628"/>
            <a:ext cx="3239561" cy="0"/>
          </a:xfrm>
          <a:prstGeom prst="line">
            <a:avLst/>
          </a:prstGeom>
          <a:ln w="57150">
            <a:solidFill>
              <a:srgbClr val="FFD8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0FC02F63-3AF9-44AA-A877-0AB475221FDC}"/>
              </a:ext>
            </a:extLst>
          </p:cNvPr>
          <p:cNvCxnSpPr>
            <a:cxnSpLocks/>
          </p:cNvCxnSpPr>
          <p:nvPr/>
        </p:nvCxnSpPr>
        <p:spPr>
          <a:xfrm>
            <a:off x="2389589" y="2758078"/>
            <a:ext cx="1278731" cy="0"/>
          </a:xfrm>
          <a:prstGeom prst="line">
            <a:avLst/>
          </a:prstGeom>
          <a:ln w="57150">
            <a:solidFill>
              <a:srgbClr val="FFD8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021DC100-6F4A-49E8-83DA-E707E4084410}"/>
              </a:ext>
            </a:extLst>
          </p:cNvPr>
          <p:cNvCxnSpPr/>
          <p:nvPr/>
        </p:nvCxnSpPr>
        <p:spPr>
          <a:xfrm>
            <a:off x="3668316" y="1116506"/>
            <a:ext cx="0" cy="3391703"/>
          </a:xfrm>
          <a:prstGeom prst="line">
            <a:avLst/>
          </a:prstGeom>
          <a:ln w="28575">
            <a:solidFill>
              <a:srgbClr val="FFD8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>
            <a:extLst>
              <a:ext uri="{FF2B5EF4-FFF2-40B4-BE49-F238E27FC236}">
                <a16:creationId xmlns:a16="http://schemas.microsoft.com/office/drawing/2014/main" id="{7AE37FF9-F0AE-4DA6-973E-32D3C1B7324E}"/>
              </a:ext>
            </a:extLst>
          </p:cNvPr>
          <p:cNvSpPr txBox="1"/>
          <p:nvPr/>
        </p:nvSpPr>
        <p:spPr>
          <a:xfrm>
            <a:off x="3564327" y="4456599"/>
            <a:ext cx="207986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822940"/>
            <a:r>
              <a:rPr lang="de-DE" sz="2100" i="1" dirty="0">
                <a:solidFill>
                  <a:srgbClr val="7D7D7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endParaRPr lang="en-GB" sz="1800" i="1" dirty="0">
              <a:solidFill>
                <a:srgbClr val="7D7D7D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E7B2C791-01B9-4602-B9E1-AC61D5D09D67}"/>
                  </a:ext>
                </a:extLst>
              </p:cNvPr>
              <p:cNvSpPr txBox="1"/>
              <p:nvPr/>
            </p:nvSpPr>
            <p:spPr>
              <a:xfrm>
                <a:off x="6994125" y="1302717"/>
                <a:ext cx="964768" cy="254365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1053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1053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r>
                      <a:rPr lang="en-US" sz="1053" i="1">
                        <a:latin typeface="Cambria Math" panose="02040503050406030204" pitchFamily="18" charset="0"/>
                      </a:rPr>
                      <m:t>93.5</m:t>
                    </m:r>
                  </m:oMath>
                </a14:m>
                <a:r>
                  <a:rPr lang="en-US" sz="1053" dirty="0"/>
                  <a:t>?</a:t>
                </a: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E7B2C791-01B9-4602-B9E1-AC61D5D09D6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94125" y="1302717"/>
                <a:ext cx="964768" cy="254365"/>
              </a:xfrm>
              <a:prstGeom prst="rect">
                <a:avLst/>
              </a:prstGeom>
              <a:blipFill>
                <a:blip r:embed="rId4"/>
                <a:stretch>
                  <a:fillRect b="-13953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7C525136-F807-48AE-BF24-786096522662}"/>
                  </a:ext>
                </a:extLst>
              </p:cNvPr>
              <p:cNvSpPr txBox="1"/>
              <p:nvPr/>
            </p:nvSpPr>
            <p:spPr>
              <a:xfrm>
                <a:off x="6262764" y="2115470"/>
                <a:ext cx="964768" cy="254365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053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053" i="1"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en-US" sz="1053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1053" i="1">
                          <a:latin typeface="Cambria Math" panose="02040503050406030204" pitchFamily="18" charset="0"/>
                        </a:rPr>
                        <m:t>=28.9</m:t>
                      </m:r>
                    </m:oMath>
                  </m:oMathPara>
                </a14:m>
                <a:endParaRPr lang="en-US" sz="1053" dirty="0"/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7C525136-F807-48AE-BF24-78609652266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62764" y="2115470"/>
                <a:ext cx="964768" cy="254365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0E4838A1-F3F8-494C-AF5D-F2CF61E08EE6}"/>
                  </a:ext>
                </a:extLst>
              </p:cNvPr>
              <p:cNvSpPr txBox="1"/>
              <p:nvPr/>
            </p:nvSpPr>
            <p:spPr>
              <a:xfrm>
                <a:off x="7781523" y="2115470"/>
                <a:ext cx="964768" cy="254365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053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053" i="1"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en-US" sz="1053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1053" i="1">
                          <a:latin typeface="Cambria Math" panose="02040503050406030204" pitchFamily="18" charset="0"/>
                        </a:rPr>
                        <m:t>=17.8</m:t>
                      </m:r>
                    </m:oMath>
                  </m:oMathPara>
                </a14:m>
                <a:endParaRPr lang="en-US" sz="1053" dirty="0"/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0E4838A1-F3F8-494C-AF5D-F2CF61E08EE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81523" y="2115470"/>
                <a:ext cx="964768" cy="254365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CC6E4D61-06CE-420F-A4FC-A0F441417388}"/>
              </a:ext>
            </a:extLst>
          </p:cNvPr>
          <p:cNvCxnSpPr>
            <a:stCxn id="3" idx="2"/>
            <a:endCxn id="14" idx="0"/>
          </p:cNvCxnSpPr>
          <p:nvPr/>
        </p:nvCxnSpPr>
        <p:spPr>
          <a:xfrm flipH="1">
            <a:off x="6745148" y="1557082"/>
            <a:ext cx="731361" cy="558388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01DE8634-033E-4732-BE0C-06063AD6DD43}"/>
              </a:ext>
            </a:extLst>
          </p:cNvPr>
          <p:cNvCxnSpPr>
            <a:cxnSpLocks/>
            <a:stCxn id="3" idx="2"/>
            <a:endCxn id="17" idx="0"/>
          </p:cNvCxnSpPr>
          <p:nvPr/>
        </p:nvCxnSpPr>
        <p:spPr>
          <a:xfrm>
            <a:off x="7476509" y="1557082"/>
            <a:ext cx="787398" cy="558388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6EECDEAE-FB21-4880-99D9-68A04355273E}"/>
              </a:ext>
            </a:extLst>
          </p:cNvPr>
          <p:cNvSpPr txBox="1"/>
          <p:nvPr/>
        </p:nvSpPr>
        <p:spPr>
          <a:xfrm>
            <a:off x="6978194" y="1624791"/>
            <a:ext cx="267346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50" dirty="0"/>
              <a:t>Y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0ED55B4F-F59D-4162-A46B-8484341B57B3}"/>
              </a:ext>
            </a:extLst>
          </p:cNvPr>
          <p:cNvSpPr txBox="1"/>
          <p:nvPr/>
        </p:nvSpPr>
        <p:spPr>
          <a:xfrm>
            <a:off x="7781523" y="1624791"/>
            <a:ext cx="267346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50" dirty="0"/>
              <a:t>N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30FAA7BD-A5A7-4D0A-94B3-D4F2B0F19030}"/>
              </a:ext>
            </a:extLst>
          </p:cNvPr>
          <p:cNvSpPr txBox="1"/>
          <p:nvPr/>
        </p:nvSpPr>
        <p:spPr>
          <a:xfrm>
            <a:off x="1907704" y="1166233"/>
            <a:ext cx="2888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y</a:t>
            </a:r>
            <a:endParaRPr lang="en-GB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23D6F2D2-272C-41C6-A308-8BA4FBA61831}"/>
              </a:ext>
            </a:extLst>
          </p:cNvPr>
          <p:cNvSpPr txBox="1"/>
          <p:nvPr/>
        </p:nvSpPr>
        <p:spPr>
          <a:xfrm>
            <a:off x="6849691" y="4579888"/>
            <a:ext cx="2888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x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15C29056-5AFA-7949-831A-3EC086771171}" type="slidenum">
              <a:rPr lang="de-DE" smtClean="0"/>
              <a:pPr/>
              <a:t>91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2785397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Graphic 30">
            <a:extLst>
              <a:ext uri="{FF2B5EF4-FFF2-40B4-BE49-F238E27FC236}">
                <a16:creationId xmlns:a16="http://schemas.microsoft.com/office/drawing/2014/main" id="{7F9592AA-F16E-4813-BA73-C96D7867695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149878" y="1116502"/>
            <a:ext cx="4846320" cy="363474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D254ABF-FA96-4050-AE9E-2AA79AF8A8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Regression Tree: Growing the Tree</a:t>
            </a:r>
            <a:endParaRPr lang="en-GB" dirty="0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872A78A3-2C9A-4116-8E79-E8F6505C3BD5}"/>
              </a:ext>
            </a:extLst>
          </p:cNvPr>
          <p:cNvCxnSpPr>
            <a:cxnSpLocks/>
          </p:cNvCxnSpPr>
          <p:nvPr/>
        </p:nvCxnSpPr>
        <p:spPr>
          <a:xfrm>
            <a:off x="3668320" y="3671628"/>
            <a:ext cx="3239561" cy="0"/>
          </a:xfrm>
          <a:prstGeom prst="line">
            <a:avLst/>
          </a:prstGeom>
          <a:ln w="57150">
            <a:solidFill>
              <a:srgbClr val="FFD8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0FC02F63-3AF9-44AA-A877-0AB475221FDC}"/>
              </a:ext>
            </a:extLst>
          </p:cNvPr>
          <p:cNvCxnSpPr>
            <a:cxnSpLocks/>
          </p:cNvCxnSpPr>
          <p:nvPr/>
        </p:nvCxnSpPr>
        <p:spPr>
          <a:xfrm>
            <a:off x="2389588" y="2354456"/>
            <a:ext cx="782822" cy="0"/>
          </a:xfrm>
          <a:prstGeom prst="line">
            <a:avLst/>
          </a:prstGeom>
          <a:ln w="57150">
            <a:solidFill>
              <a:srgbClr val="FFD8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021DC100-6F4A-49E8-83DA-E707E4084410}"/>
              </a:ext>
            </a:extLst>
          </p:cNvPr>
          <p:cNvCxnSpPr/>
          <p:nvPr/>
        </p:nvCxnSpPr>
        <p:spPr>
          <a:xfrm>
            <a:off x="3668316" y="1116506"/>
            <a:ext cx="0" cy="3391703"/>
          </a:xfrm>
          <a:prstGeom prst="line">
            <a:avLst/>
          </a:prstGeom>
          <a:ln w="28575">
            <a:solidFill>
              <a:srgbClr val="FFD8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>
            <a:extLst>
              <a:ext uri="{FF2B5EF4-FFF2-40B4-BE49-F238E27FC236}">
                <a16:creationId xmlns:a16="http://schemas.microsoft.com/office/drawing/2014/main" id="{7AE37FF9-F0AE-4DA6-973E-32D3C1B7324E}"/>
              </a:ext>
            </a:extLst>
          </p:cNvPr>
          <p:cNvSpPr txBox="1"/>
          <p:nvPr/>
        </p:nvSpPr>
        <p:spPr>
          <a:xfrm>
            <a:off x="3068418" y="4456599"/>
            <a:ext cx="207986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822940"/>
            <a:r>
              <a:rPr lang="de-DE" sz="2100" i="1" dirty="0">
                <a:solidFill>
                  <a:srgbClr val="7D7D7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endParaRPr lang="en-GB" sz="1800" i="1" dirty="0">
              <a:solidFill>
                <a:srgbClr val="7D7D7D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E7B2C791-01B9-4602-B9E1-AC61D5D09D67}"/>
                  </a:ext>
                </a:extLst>
              </p:cNvPr>
              <p:cNvSpPr txBox="1"/>
              <p:nvPr/>
            </p:nvSpPr>
            <p:spPr>
              <a:xfrm>
                <a:off x="6994125" y="1302717"/>
                <a:ext cx="964768" cy="254365"/>
              </a:xfrm>
              <a:prstGeom prst="rect">
                <a:avLst/>
              </a:prstGeom>
              <a:noFill/>
              <a:ln>
                <a:solidFill>
                  <a:schemeClr val="tx1">
                    <a:lumMod val="75000"/>
                  </a:schemeClr>
                </a:solidFill>
              </a:ln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1053" i="1" smtClean="0">
                        <a:solidFill>
                          <a:schemeClr val="tx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1053" i="1">
                        <a:solidFill>
                          <a:schemeClr val="tx1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r>
                      <a:rPr lang="en-US" sz="1053" i="1">
                        <a:solidFill>
                          <a:schemeClr val="tx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93.5</m:t>
                    </m:r>
                  </m:oMath>
                </a14:m>
                <a:r>
                  <a:rPr lang="en-US" sz="1053" dirty="0">
                    <a:solidFill>
                      <a:schemeClr val="tx1">
                        <a:lumMod val="75000"/>
                      </a:schemeClr>
                    </a:solidFill>
                  </a:rPr>
                  <a:t>?</a:t>
                </a: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E7B2C791-01B9-4602-B9E1-AC61D5D09D6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94125" y="1302717"/>
                <a:ext cx="964768" cy="254365"/>
              </a:xfrm>
              <a:prstGeom prst="rect">
                <a:avLst/>
              </a:prstGeom>
              <a:blipFill>
                <a:blip r:embed="rId4"/>
                <a:stretch>
                  <a:fillRect b="-13953"/>
                </a:stretch>
              </a:blipFill>
              <a:ln>
                <a:solidFill>
                  <a:schemeClr val="tx1">
                    <a:lumMod val="75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7C525136-F807-48AE-BF24-786096522662}"/>
                  </a:ext>
                </a:extLst>
              </p:cNvPr>
              <p:cNvSpPr txBox="1"/>
              <p:nvPr/>
            </p:nvSpPr>
            <p:spPr>
              <a:xfrm>
                <a:off x="6262764" y="2115470"/>
                <a:ext cx="964768" cy="254365"/>
              </a:xfrm>
              <a:prstGeom prst="rect">
                <a:avLst/>
              </a:prstGeom>
              <a:noFill/>
              <a:ln>
                <a:solidFill>
                  <a:schemeClr val="tx1">
                    <a:lumMod val="75000"/>
                  </a:schemeClr>
                </a:solidFill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053" i="1" smtClean="0">
                          <a:solidFill>
                            <a:schemeClr val="tx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1053" i="1">
                          <a:solidFill>
                            <a:schemeClr val="tx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≤</m:t>
                      </m:r>
                      <m:r>
                        <a:rPr lang="en-US" sz="1053" i="1">
                          <a:solidFill>
                            <a:schemeClr val="tx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70.5</m:t>
                      </m:r>
                      <m:r>
                        <m:rPr>
                          <m:nor/>
                        </m:rPr>
                        <a:rPr lang="en-US" sz="1053" dirty="0">
                          <a:solidFill>
                            <a:schemeClr val="tx1">
                              <a:lumMod val="75000"/>
                            </a:schemeClr>
                          </a:solidFill>
                        </a:rPr>
                        <m:t>?</m:t>
                      </m:r>
                    </m:oMath>
                  </m:oMathPara>
                </a14:m>
                <a:endParaRPr lang="en-US" sz="1053" dirty="0">
                  <a:solidFill>
                    <a:schemeClr val="tx1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7C525136-F807-48AE-BF24-78609652266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62764" y="2115470"/>
                <a:ext cx="964768" cy="254365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ln>
                <a:solidFill>
                  <a:schemeClr val="tx1">
                    <a:lumMod val="75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0E4838A1-F3F8-494C-AF5D-F2CF61E08EE6}"/>
                  </a:ext>
                </a:extLst>
              </p:cNvPr>
              <p:cNvSpPr txBox="1"/>
              <p:nvPr/>
            </p:nvSpPr>
            <p:spPr>
              <a:xfrm>
                <a:off x="7781523" y="2115470"/>
                <a:ext cx="964768" cy="254365"/>
              </a:xfrm>
              <a:prstGeom prst="rect">
                <a:avLst/>
              </a:prstGeom>
              <a:noFill/>
              <a:ln>
                <a:solidFill>
                  <a:schemeClr val="tx1">
                    <a:lumMod val="75000"/>
                  </a:schemeClr>
                </a:solidFill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053" i="1" smtClean="0">
                              <a:solidFill>
                                <a:schemeClr val="tx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053" i="1">
                              <a:solidFill>
                                <a:schemeClr val="tx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en-US" sz="1053" i="1">
                              <a:solidFill>
                                <a:schemeClr val="tx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lang="en-US" sz="1053" i="1">
                          <a:solidFill>
                            <a:schemeClr val="tx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=17.8</m:t>
                      </m:r>
                    </m:oMath>
                  </m:oMathPara>
                </a14:m>
                <a:endParaRPr lang="en-US" sz="1053" dirty="0">
                  <a:solidFill>
                    <a:schemeClr val="tx1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0E4838A1-F3F8-494C-AF5D-F2CF61E08EE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81523" y="2115470"/>
                <a:ext cx="964768" cy="254365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  <a:ln>
                <a:solidFill>
                  <a:schemeClr val="tx1">
                    <a:lumMod val="75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CC6E4D61-06CE-420F-A4FC-A0F441417388}"/>
              </a:ext>
            </a:extLst>
          </p:cNvPr>
          <p:cNvCxnSpPr>
            <a:stCxn id="3" idx="2"/>
            <a:endCxn id="14" idx="0"/>
          </p:cNvCxnSpPr>
          <p:nvPr/>
        </p:nvCxnSpPr>
        <p:spPr>
          <a:xfrm flipH="1">
            <a:off x="6745148" y="1557082"/>
            <a:ext cx="731361" cy="558388"/>
          </a:xfrm>
          <a:prstGeom prst="straightConnector1">
            <a:avLst/>
          </a:prstGeom>
          <a:ln>
            <a:solidFill>
              <a:schemeClr val="tx1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01DE8634-033E-4732-BE0C-06063AD6DD43}"/>
              </a:ext>
            </a:extLst>
          </p:cNvPr>
          <p:cNvCxnSpPr>
            <a:cxnSpLocks/>
            <a:stCxn id="3" idx="2"/>
            <a:endCxn id="17" idx="0"/>
          </p:cNvCxnSpPr>
          <p:nvPr/>
        </p:nvCxnSpPr>
        <p:spPr>
          <a:xfrm>
            <a:off x="7476509" y="1557082"/>
            <a:ext cx="787398" cy="558388"/>
          </a:xfrm>
          <a:prstGeom prst="straightConnector1">
            <a:avLst/>
          </a:prstGeom>
          <a:ln>
            <a:solidFill>
              <a:schemeClr val="tx1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6EECDEAE-FB21-4880-99D9-68A04355273E}"/>
              </a:ext>
            </a:extLst>
          </p:cNvPr>
          <p:cNvSpPr txBox="1"/>
          <p:nvPr/>
        </p:nvSpPr>
        <p:spPr>
          <a:xfrm>
            <a:off x="6978194" y="1624791"/>
            <a:ext cx="267346" cy="253916"/>
          </a:xfrm>
          <a:prstGeom prst="rect">
            <a:avLst/>
          </a:prstGeom>
          <a:noFill/>
          <a:ln>
            <a:solidFill>
              <a:schemeClr val="tx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050" dirty="0">
                <a:solidFill>
                  <a:schemeClr val="tx1">
                    <a:lumMod val="75000"/>
                  </a:schemeClr>
                </a:solidFill>
              </a:rPr>
              <a:t>Y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0ED55B4F-F59D-4162-A46B-8484341B57B3}"/>
              </a:ext>
            </a:extLst>
          </p:cNvPr>
          <p:cNvSpPr txBox="1"/>
          <p:nvPr/>
        </p:nvSpPr>
        <p:spPr>
          <a:xfrm>
            <a:off x="7781523" y="1624791"/>
            <a:ext cx="267346" cy="253916"/>
          </a:xfrm>
          <a:prstGeom prst="rect">
            <a:avLst/>
          </a:prstGeom>
          <a:noFill/>
          <a:ln>
            <a:solidFill>
              <a:schemeClr val="tx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050" dirty="0">
                <a:solidFill>
                  <a:schemeClr val="tx1">
                    <a:lumMod val="75000"/>
                  </a:schemeClr>
                </a:solidFill>
              </a:rPr>
              <a:t>N</a:t>
            </a: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C8398ABD-7688-4268-9355-73BA96E6B8A5}"/>
              </a:ext>
            </a:extLst>
          </p:cNvPr>
          <p:cNvCxnSpPr/>
          <p:nvPr/>
        </p:nvCxnSpPr>
        <p:spPr>
          <a:xfrm>
            <a:off x="3172407" y="1116506"/>
            <a:ext cx="0" cy="3391703"/>
          </a:xfrm>
          <a:prstGeom prst="line">
            <a:avLst/>
          </a:prstGeom>
          <a:ln w="28575">
            <a:solidFill>
              <a:srgbClr val="FFD8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6419E2CC-8A3F-4FB4-98B6-DB5F62CA77B0}"/>
                  </a:ext>
                </a:extLst>
              </p:cNvPr>
              <p:cNvSpPr txBox="1"/>
              <p:nvPr/>
            </p:nvSpPr>
            <p:spPr>
              <a:xfrm>
                <a:off x="5475372" y="2933873"/>
                <a:ext cx="964768" cy="254365"/>
              </a:xfrm>
              <a:prstGeom prst="rect">
                <a:avLst/>
              </a:prstGeom>
              <a:noFill/>
              <a:ln>
                <a:solidFill>
                  <a:schemeClr val="tx1">
                    <a:lumMod val="75000"/>
                  </a:schemeClr>
                </a:solidFill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053" i="1" smtClean="0">
                              <a:solidFill>
                                <a:schemeClr val="tx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053" i="1">
                              <a:solidFill>
                                <a:schemeClr val="tx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en-US" sz="1053" i="1">
                              <a:solidFill>
                                <a:schemeClr val="tx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1053" i="1">
                          <a:solidFill>
                            <a:schemeClr val="tx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=33.9</m:t>
                      </m:r>
                    </m:oMath>
                  </m:oMathPara>
                </a14:m>
                <a:endParaRPr lang="en-US" sz="1053" dirty="0">
                  <a:solidFill>
                    <a:schemeClr val="tx1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6419E2CC-8A3F-4FB4-98B6-DB5F62CA77B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75372" y="2933873"/>
                <a:ext cx="964768" cy="254365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  <a:ln>
                <a:solidFill>
                  <a:schemeClr val="tx1">
                    <a:lumMod val="75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113638CE-1FA6-4DFA-BEBD-93D700663126}"/>
                  </a:ext>
                </a:extLst>
              </p:cNvPr>
              <p:cNvSpPr txBox="1"/>
              <p:nvPr/>
            </p:nvSpPr>
            <p:spPr>
              <a:xfrm>
                <a:off x="6978194" y="2933873"/>
                <a:ext cx="964768" cy="254365"/>
              </a:xfrm>
              <a:prstGeom prst="rect">
                <a:avLst/>
              </a:prstGeom>
              <a:noFill/>
              <a:ln>
                <a:solidFill>
                  <a:schemeClr val="tx1">
                    <a:lumMod val="75000"/>
                  </a:schemeClr>
                </a:solidFill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053" i="1" smtClean="0">
                              <a:solidFill>
                                <a:schemeClr val="tx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053" i="1">
                              <a:solidFill>
                                <a:schemeClr val="tx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en-US" sz="1053" i="1">
                              <a:solidFill>
                                <a:schemeClr val="tx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1053" i="1">
                          <a:solidFill>
                            <a:schemeClr val="tx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=26.4</m:t>
                      </m:r>
                    </m:oMath>
                  </m:oMathPara>
                </a14:m>
                <a:endParaRPr lang="en-US" sz="1053" dirty="0">
                  <a:solidFill>
                    <a:schemeClr val="tx1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113638CE-1FA6-4DFA-BEBD-93D70066312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78194" y="2933873"/>
                <a:ext cx="964768" cy="254365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  <a:ln>
                <a:solidFill>
                  <a:schemeClr val="tx1">
                    <a:lumMod val="75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429D6A5D-F7F1-4C6E-934F-D4DC697EF0CF}"/>
              </a:ext>
            </a:extLst>
          </p:cNvPr>
          <p:cNvCxnSpPr>
            <a:cxnSpLocks/>
            <a:stCxn id="14" idx="2"/>
            <a:endCxn id="18" idx="0"/>
          </p:cNvCxnSpPr>
          <p:nvPr/>
        </p:nvCxnSpPr>
        <p:spPr>
          <a:xfrm flipH="1">
            <a:off x="5957756" y="2369835"/>
            <a:ext cx="787392" cy="564038"/>
          </a:xfrm>
          <a:prstGeom prst="straightConnector1">
            <a:avLst/>
          </a:prstGeom>
          <a:ln>
            <a:solidFill>
              <a:schemeClr val="tx1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D64DD247-9F39-4BDA-ABC9-CEB4A6617AC0}"/>
              </a:ext>
            </a:extLst>
          </p:cNvPr>
          <p:cNvCxnSpPr>
            <a:cxnSpLocks/>
            <a:stCxn id="14" idx="2"/>
            <a:endCxn id="19" idx="0"/>
          </p:cNvCxnSpPr>
          <p:nvPr/>
        </p:nvCxnSpPr>
        <p:spPr>
          <a:xfrm>
            <a:off x="6745148" y="2369835"/>
            <a:ext cx="715430" cy="564038"/>
          </a:xfrm>
          <a:prstGeom prst="straightConnector1">
            <a:avLst/>
          </a:prstGeom>
          <a:ln>
            <a:solidFill>
              <a:schemeClr val="tx1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>
            <a:extLst>
              <a:ext uri="{FF2B5EF4-FFF2-40B4-BE49-F238E27FC236}">
                <a16:creationId xmlns:a16="http://schemas.microsoft.com/office/drawing/2014/main" id="{617A85C7-9B5B-467C-BCDF-D9C30FB71FF7}"/>
              </a:ext>
            </a:extLst>
          </p:cNvPr>
          <p:cNvSpPr txBox="1"/>
          <p:nvPr/>
        </p:nvSpPr>
        <p:spPr>
          <a:xfrm>
            <a:off x="6206397" y="2444264"/>
            <a:ext cx="267346" cy="253916"/>
          </a:xfrm>
          <a:prstGeom prst="rect">
            <a:avLst/>
          </a:prstGeom>
          <a:noFill/>
          <a:ln>
            <a:solidFill>
              <a:schemeClr val="tx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050" dirty="0">
                <a:solidFill>
                  <a:schemeClr val="tx1">
                    <a:lumMod val="75000"/>
                  </a:schemeClr>
                </a:solidFill>
              </a:rPr>
              <a:t>Y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973CAFDB-1721-487B-BE68-78FAA1233EF3}"/>
              </a:ext>
            </a:extLst>
          </p:cNvPr>
          <p:cNvSpPr txBox="1"/>
          <p:nvPr/>
        </p:nvSpPr>
        <p:spPr>
          <a:xfrm>
            <a:off x="7009725" y="2444264"/>
            <a:ext cx="267346" cy="253916"/>
          </a:xfrm>
          <a:prstGeom prst="rect">
            <a:avLst/>
          </a:prstGeom>
          <a:noFill/>
          <a:ln>
            <a:solidFill>
              <a:schemeClr val="tx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050" dirty="0">
                <a:solidFill>
                  <a:schemeClr val="tx1">
                    <a:lumMod val="75000"/>
                  </a:schemeClr>
                </a:solidFill>
              </a:rPr>
              <a:t>N</a:t>
            </a:r>
          </a:p>
        </p:txBody>
      </p: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B99959D5-9B06-48F3-9F52-27DEEF15DB1C}"/>
              </a:ext>
            </a:extLst>
          </p:cNvPr>
          <p:cNvCxnSpPr>
            <a:cxnSpLocks/>
          </p:cNvCxnSpPr>
          <p:nvPr/>
        </p:nvCxnSpPr>
        <p:spPr>
          <a:xfrm>
            <a:off x="3172411" y="2937444"/>
            <a:ext cx="495908" cy="0"/>
          </a:xfrm>
          <a:prstGeom prst="line">
            <a:avLst/>
          </a:prstGeom>
          <a:ln w="57150">
            <a:solidFill>
              <a:srgbClr val="FFD8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>
            <a:extLst>
              <a:ext uri="{FF2B5EF4-FFF2-40B4-BE49-F238E27FC236}">
                <a16:creationId xmlns:a16="http://schemas.microsoft.com/office/drawing/2014/main" id="{F40A0CA0-93FA-40F4-9DE0-B2034DFBCB02}"/>
              </a:ext>
            </a:extLst>
          </p:cNvPr>
          <p:cNvSpPr txBox="1"/>
          <p:nvPr/>
        </p:nvSpPr>
        <p:spPr>
          <a:xfrm>
            <a:off x="3608551" y="938587"/>
            <a:ext cx="240694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Repeat the splitting process within each segment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590BFC05-DBC2-4B66-B7B4-5C5A5F179C21}"/>
              </a:ext>
            </a:extLst>
          </p:cNvPr>
          <p:cNvSpPr txBox="1"/>
          <p:nvPr/>
        </p:nvSpPr>
        <p:spPr>
          <a:xfrm>
            <a:off x="1907704" y="1166233"/>
            <a:ext cx="2888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y</a:t>
            </a:r>
            <a:endParaRPr lang="en-GB" dirty="0"/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CD413321-75B0-44DB-9AAA-6F8E365FF1D5}"/>
              </a:ext>
            </a:extLst>
          </p:cNvPr>
          <p:cNvSpPr txBox="1"/>
          <p:nvPr/>
        </p:nvSpPr>
        <p:spPr>
          <a:xfrm>
            <a:off x="6849691" y="4579888"/>
            <a:ext cx="2888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x</a:t>
            </a:r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15C29056-5AFA-7949-831A-3EC086771171}" type="slidenum">
              <a:rPr lang="de-DE" smtClean="0"/>
              <a:pPr/>
              <a:t>92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442800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Graphic 30">
            <a:extLst>
              <a:ext uri="{FF2B5EF4-FFF2-40B4-BE49-F238E27FC236}">
                <a16:creationId xmlns:a16="http://schemas.microsoft.com/office/drawing/2014/main" id="{7F9592AA-F16E-4813-BA73-C96D7867695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149878" y="1116502"/>
            <a:ext cx="4846320" cy="363474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D254ABF-FA96-4050-AE9E-2AA79AF8A8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Regression Tree: Final Model</a:t>
            </a:r>
            <a:endParaRPr lang="en-GB" dirty="0"/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82C04D73-30EA-42E4-9F7D-43A94CF9D178}"/>
              </a:ext>
            </a:extLst>
          </p:cNvPr>
          <p:cNvCxnSpPr>
            <a:cxnSpLocks/>
          </p:cNvCxnSpPr>
          <p:nvPr/>
        </p:nvCxnSpPr>
        <p:spPr>
          <a:xfrm>
            <a:off x="2511289" y="2259374"/>
            <a:ext cx="546237" cy="0"/>
          </a:xfrm>
          <a:prstGeom prst="line">
            <a:avLst/>
          </a:prstGeom>
          <a:ln w="57150">
            <a:solidFill>
              <a:srgbClr val="FFD8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872A78A3-2C9A-4116-8E79-E8F6505C3BD5}"/>
              </a:ext>
            </a:extLst>
          </p:cNvPr>
          <p:cNvCxnSpPr>
            <a:cxnSpLocks/>
          </p:cNvCxnSpPr>
          <p:nvPr/>
        </p:nvCxnSpPr>
        <p:spPr>
          <a:xfrm>
            <a:off x="4821386" y="3985953"/>
            <a:ext cx="2086495" cy="0"/>
          </a:xfrm>
          <a:prstGeom prst="line">
            <a:avLst/>
          </a:prstGeom>
          <a:ln w="57150">
            <a:solidFill>
              <a:srgbClr val="FFD8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B7679F7D-A1E6-4B41-BC8F-4FE370D67605}"/>
              </a:ext>
            </a:extLst>
          </p:cNvPr>
          <p:cNvCxnSpPr>
            <a:cxnSpLocks/>
          </p:cNvCxnSpPr>
          <p:nvPr/>
        </p:nvCxnSpPr>
        <p:spPr>
          <a:xfrm>
            <a:off x="4536285" y="3741637"/>
            <a:ext cx="285101" cy="0"/>
          </a:xfrm>
          <a:prstGeom prst="line">
            <a:avLst/>
          </a:prstGeom>
          <a:ln w="57150">
            <a:solidFill>
              <a:srgbClr val="FFD8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C7FAF94F-C449-4B01-853B-2265A1B143FA}"/>
              </a:ext>
            </a:extLst>
          </p:cNvPr>
          <p:cNvCxnSpPr>
            <a:cxnSpLocks/>
          </p:cNvCxnSpPr>
          <p:nvPr/>
        </p:nvCxnSpPr>
        <p:spPr>
          <a:xfrm>
            <a:off x="3791907" y="3449717"/>
            <a:ext cx="744379" cy="0"/>
          </a:xfrm>
          <a:prstGeom prst="line">
            <a:avLst/>
          </a:prstGeom>
          <a:ln w="57150">
            <a:solidFill>
              <a:srgbClr val="FFD8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B34C3F32-7ADE-4FC1-92C2-86A40C1C94C7}"/>
              </a:ext>
            </a:extLst>
          </p:cNvPr>
          <p:cNvCxnSpPr>
            <a:cxnSpLocks/>
          </p:cNvCxnSpPr>
          <p:nvPr/>
        </p:nvCxnSpPr>
        <p:spPr>
          <a:xfrm>
            <a:off x="3057789" y="2466543"/>
            <a:ext cx="103325" cy="0"/>
          </a:xfrm>
          <a:prstGeom prst="line">
            <a:avLst/>
          </a:prstGeom>
          <a:ln w="57150">
            <a:solidFill>
              <a:srgbClr val="FFD8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9F21DBD9-5949-47CC-9133-C0A7A99681AA}"/>
              </a:ext>
            </a:extLst>
          </p:cNvPr>
          <p:cNvCxnSpPr>
            <a:cxnSpLocks/>
          </p:cNvCxnSpPr>
          <p:nvPr/>
        </p:nvCxnSpPr>
        <p:spPr>
          <a:xfrm>
            <a:off x="3161369" y="2802299"/>
            <a:ext cx="299778" cy="0"/>
          </a:xfrm>
          <a:prstGeom prst="line">
            <a:avLst/>
          </a:prstGeom>
          <a:ln w="57150">
            <a:solidFill>
              <a:srgbClr val="FFD8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0FC02F63-3AF9-44AA-A877-0AB475221FDC}"/>
              </a:ext>
            </a:extLst>
          </p:cNvPr>
          <p:cNvCxnSpPr>
            <a:cxnSpLocks/>
          </p:cNvCxnSpPr>
          <p:nvPr/>
        </p:nvCxnSpPr>
        <p:spPr>
          <a:xfrm>
            <a:off x="3461411" y="3096815"/>
            <a:ext cx="206909" cy="0"/>
          </a:xfrm>
          <a:prstGeom prst="line">
            <a:avLst/>
          </a:prstGeom>
          <a:ln w="57150">
            <a:solidFill>
              <a:srgbClr val="FFD8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76EDE459-AFAC-4A57-8038-CAFC48278B53}"/>
              </a:ext>
            </a:extLst>
          </p:cNvPr>
          <p:cNvCxnSpPr>
            <a:cxnSpLocks/>
          </p:cNvCxnSpPr>
          <p:nvPr/>
        </p:nvCxnSpPr>
        <p:spPr>
          <a:xfrm>
            <a:off x="3668580" y="3261122"/>
            <a:ext cx="121184" cy="0"/>
          </a:xfrm>
          <a:prstGeom prst="line">
            <a:avLst/>
          </a:prstGeom>
          <a:ln w="57150">
            <a:solidFill>
              <a:srgbClr val="FFD8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02233DD6-A28F-4387-B0B8-B69726A4112E}"/>
              </a:ext>
            </a:extLst>
          </p:cNvPr>
          <p:cNvCxnSpPr/>
          <p:nvPr/>
        </p:nvCxnSpPr>
        <p:spPr>
          <a:xfrm>
            <a:off x="3057525" y="1116506"/>
            <a:ext cx="0" cy="3391703"/>
          </a:xfrm>
          <a:prstGeom prst="line">
            <a:avLst/>
          </a:prstGeom>
          <a:ln w="28575">
            <a:solidFill>
              <a:srgbClr val="FFD8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9118C0AB-ECDA-438B-9F9F-09A0AB0D9758}"/>
              </a:ext>
            </a:extLst>
          </p:cNvPr>
          <p:cNvCxnSpPr/>
          <p:nvPr/>
        </p:nvCxnSpPr>
        <p:spPr>
          <a:xfrm>
            <a:off x="3172407" y="1116506"/>
            <a:ext cx="0" cy="3391703"/>
          </a:xfrm>
          <a:prstGeom prst="line">
            <a:avLst/>
          </a:prstGeom>
          <a:ln w="28575">
            <a:solidFill>
              <a:srgbClr val="FFD8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18612B27-1309-415A-A936-CF01E8307428}"/>
              </a:ext>
            </a:extLst>
          </p:cNvPr>
          <p:cNvCxnSpPr/>
          <p:nvPr/>
        </p:nvCxnSpPr>
        <p:spPr>
          <a:xfrm>
            <a:off x="3461147" y="1116506"/>
            <a:ext cx="0" cy="3391703"/>
          </a:xfrm>
          <a:prstGeom prst="line">
            <a:avLst/>
          </a:prstGeom>
          <a:ln w="28575">
            <a:solidFill>
              <a:srgbClr val="FFD8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021DC100-6F4A-49E8-83DA-E707E4084410}"/>
              </a:ext>
            </a:extLst>
          </p:cNvPr>
          <p:cNvCxnSpPr/>
          <p:nvPr/>
        </p:nvCxnSpPr>
        <p:spPr>
          <a:xfrm>
            <a:off x="3668316" y="1116506"/>
            <a:ext cx="0" cy="3391703"/>
          </a:xfrm>
          <a:prstGeom prst="line">
            <a:avLst/>
          </a:prstGeom>
          <a:ln w="28575">
            <a:solidFill>
              <a:srgbClr val="FFD8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DDA49521-2DEA-488C-8CF3-0EE63517C0A2}"/>
              </a:ext>
            </a:extLst>
          </p:cNvPr>
          <p:cNvCxnSpPr/>
          <p:nvPr/>
        </p:nvCxnSpPr>
        <p:spPr>
          <a:xfrm>
            <a:off x="3785856" y="1116506"/>
            <a:ext cx="0" cy="3391703"/>
          </a:xfrm>
          <a:prstGeom prst="line">
            <a:avLst/>
          </a:prstGeom>
          <a:ln w="28575">
            <a:solidFill>
              <a:srgbClr val="FFD8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1A3E0ED9-F8C3-426F-A18C-D817877168D6}"/>
              </a:ext>
            </a:extLst>
          </p:cNvPr>
          <p:cNvCxnSpPr/>
          <p:nvPr/>
        </p:nvCxnSpPr>
        <p:spPr>
          <a:xfrm>
            <a:off x="4526314" y="1116506"/>
            <a:ext cx="0" cy="3391703"/>
          </a:xfrm>
          <a:prstGeom prst="line">
            <a:avLst/>
          </a:prstGeom>
          <a:ln w="28575">
            <a:solidFill>
              <a:srgbClr val="FFD8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F137F5B5-B995-41DC-AABB-C7C4F071B8CF}"/>
              </a:ext>
            </a:extLst>
          </p:cNvPr>
          <p:cNvCxnSpPr/>
          <p:nvPr/>
        </p:nvCxnSpPr>
        <p:spPr>
          <a:xfrm>
            <a:off x="4821382" y="1116506"/>
            <a:ext cx="0" cy="3391703"/>
          </a:xfrm>
          <a:prstGeom prst="line">
            <a:avLst/>
          </a:prstGeom>
          <a:ln w="28575">
            <a:solidFill>
              <a:srgbClr val="FFD8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2" name="Graphic 21">
            <a:extLst>
              <a:ext uri="{FF2B5EF4-FFF2-40B4-BE49-F238E27FC236}">
                <a16:creationId xmlns:a16="http://schemas.microsoft.com/office/drawing/2014/main" id="{B36C060C-1066-440E-A40D-72941EA6A1B3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 r="13772" b="24262"/>
          <a:stretch/>
        </p:blipFill>
        <p:spPr>
          <a:xfrm>
            <a:off x="5152687" y="1152666"/>
            <a:ext cx="3736391" cy="2311015"/>
          </a:xfrm>
          <a:prstGeom prst="rect">
            <a:avLst/>
          </a:prstGeom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2ECBB433-5A74-4CEB-99B0-DA4C366C1B76}"/>
              </a:ext>
            </a:extLst>
          </p:cNvPr>
          <p:cNvSpPr txBox="1"/>
          <p:nvPr/>
        </p:nvSpPr>
        <p:spPr>
          <a:xfrm>
            <a:off x="1907704" y="1166233"/>
            <a:ext cx="2888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y</a:t>
            </a:r>
            <a:endParaRPr lang="en-GB" dirty="0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8EA81F82-771F-4F81-9491-DDC6FAC71E94}"/>
              </a:ext>
            </a:extLst>
          </p:cNvPr>
          <p:cNvSpPr txBox="1"/>
          <p:nvPr/>
        </p:nvSpPr>
        <p:spPr>
          <a:xfrm>
            <a:off x="6849691" y="4579888"/>
            <a:ext cx="2888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x</a:t>
            </a:r>
            <a:endParaRPr lang="en-GB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15C29056-5AFA-7949-831A-3EC086771171}" type="slidenum">
              <a:rPr lang="de-DE" smtClean="0"/>
              <a:pPr/>
              <a:t>93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62836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436AEF-3AEE-443F-A3B4-3F373C9E7D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Regression Tree: The Tree</a:t>
            </a:r>
            <a:endParaRPr lang="en-GB" dirty="0"/>
          </a:p>
        </p:txBody>
      </p:sp>
      <p:pic>
        <p:nvPicPr>
          <p:cNvPr id="5" name="Picture 4" descr="CART">
            <a:extLst>
              <a:ext uri="{FF2B5EF4-FFF2-40B4-BE49-F238E27FC236}">
                <a16:creationId xmlns:a16="http://schemas.microsoft.com/office/drawing/2014/main" id="{86A66800-303B-48FE-A318-5B902931AE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913284"/>
            <a:ext cx="4979763" cy="4322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3">
            <a:extLst>
              <a:ext uri="{FF2B5EF4-FFF2-40B4-BE49-F238E27FC236}">
                <a16:creationId xmlns:a16="http://schemas.microsoft.com/office/drawing/2014/main" id="{66D20360-E238-46BC-93BD-73D553501F26}"/>
              </a:ext>
            </a:extLst>
          </p:cNvPr>
          <p:cNvSpPr txBox="1">
            <a:spLocks noChangeArrowheads="1"/>
          </p:cNvSpPr>
          <p:nvPr/>
        </p:nvSpPr>
        <p:spPr>
          <a:xfrm>
            <a:off x="4067944" y="946688"/>
            <a:ext cx="4567730" cy="49997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85739" indent="-285739" algn="l" defTabSz="76197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667" kern="12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19100" indent="-238115" algn="l" defTabSz="76197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333" kern="12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52462" indent="-190492" algn="l" defTabSz="76197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33447" indent="-190492" algn="l" defTabSz="76197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667" kern="12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714431" indent="-190492" algn="l" defTabSz="76197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667" kern="12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095416" indent="-190492" algn="l" defTabSz="76197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476401" indent="-190492" algn="l" defTabSz="76197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857386" indent="-190492" algn="l" defTabSz="76197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238370" indent="-190492" algn="l" defTabSz="76197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en-US" sz="2000" dirty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Response in each leaf is a constant:</a:t>
            </a:r>
          </a:p>
          <a:p>
            <a:pPr marL="0" indent="0">
              <a:buNone/>
            </a:pPr>
            <a:endParaRPr lang="en-US" altLang="en-US" sz="2000" dirty="0">
              <a:solidFill>
                <a:schemeClr val="tx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3C35DDCE-1AA4-46A1-B0B6-2CBE972CFDF0}"/>
                  </a:ext>
                </a:extLst>
              </p:cNvPr>
              <p:cNvSpPr txBox="1"/>
              <p:nvPr/>
            </p:nvSpPr>
            <p:spPr>
              <a:xfrm>
                <a:off x="5868144" y="2296763"/>
                <a:ext cx="2106089" cy="67223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de-DE" b="0" i="1" smtClean="0">
                              <a:solidFill>
                                <a:schemeClr val="tx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b="0" i="1" smtClean="0">
                              <a:solidFill>
                                <a:schemeClr val="tx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de-DE" b="0" i="1" smtClean="0">
                              <a:solidFill>
                                <a:schemeClr val="tx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𝑚</m:t>
                          </m:r>
                        </m:sub>
                      </m:sSub>
                      <m:r>
                        <a:rPr lang="en-GB" i="1" smtClean="0">
                          <a:solidFill>
                            <a:schemeClr val="tx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subHide m:val="on"/>
                          <m:supHide m:val="on"/>
                          <m:ctrlPr>
                            <a:rPr lang="en-GB" i="1" smtClean="0">
                              <a:solidFill>
                                <a:schemeClr val="tx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sSup>
                            <m:sSupPr>
                              <m:ctrlPr>
                                <a:rPr lang="en-GB" i="1" smtClean="0">
                                  <a:solidFill>
                                    <a:schemeClr val="tx1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GB" i="1">
                                      <a:solidFill>
                                        <a:schemeClr val="tx1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GB" i="1">
                                          <a:solidFill>
                                            <a:schemeClr val="tx1">
                                              <a:lumMod val="75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de-DE" i="1">
                                          <a:solidFill>
                                            <a:schemeClr val="tx1">
                                              <a:lumMod val="75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𝑦</m:t>
                                      </m:r>
                                    </m:e>
                                    <m:sub>
                                      <m:r>
                                        <a:rPr lang="de-DE" i="1">
                                          <a:solidFill>
                                            <a:schemeClr val="tx1">
                                              <a:lumMod val="75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  <m:r>
                                    <a:rPr lang="de-DE" i="1">
                                      <a:solidFill>
                                        <a:schemeClr val="tx1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 − </m:t>
                                  </m:r>
                                  <m:sSub>
                                    <m:sSubPr>
                                      <m:ctrlPr>
                                        <a:rPr lang="de-DE" i="1">
                                          <a:solidFill>
                                            <a:schemeClr val="tx1">
                                              <a:lumMod val="75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de-DE" i="1">
                                          <a:solidFill>
                                            <a:schemeClr val="tx1">
                                              <a:lumMod val="75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𝑐</m:t>
                                      </m:r>
                                    </m:e>
                                    <m:sub>
                                      <m:r>
                                        <a:rPr lang="de-DE" i="1">
                                          <a:solidFill>
                                            <a:schemeClr val="tx1">
                                              <a:lumMod val="75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𝑚</m:t>
                                      </m:r>
                                    </m:sub>
                                  </m:sSub>
                                </m:e>
                              </m:d>
                            </m:e>
                            <m:sup>
                              <m:r>
                                <a:rPr lang="de-DE" b="0" i="1" smtClean="0">
                                  <a:solidFill>
                                    <a:schemeClr val="tx1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nary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3C35DDCE-1AA4-46A1-B0B6-2CBE972CFDF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68144" y="2296763"/>
                <a:ext cx="2106089" cy="67223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92706E5A-F872-4971-A667-931166A22B15}"/>
                  </a:ext>
                </a:extLst>
              </p:cNvPr>
              <p:cNvSpPr txBox="1"/>
              <p:nvPr/>
            </p:nvSpPr>
            <p:spPr>
              <a:xfrm>
                <a:off x="4776610" y="1432667"/>
                <a:ext cx="1341393" cy="67223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de-DE" i="1" smtClean="0">
                              <a:solidFill>
                                <a:schemeClr val="tx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i="1" smtClean="0">
                              <a:solidFill>
                                <a:schemeClr val="tx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de-DE" i="1">
                              <a:solidFill>
                                <a:schemeClr val="tx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𝑚</m:t>
                          </m:r>
                        </m:sub>
                      </m:sSub>
                      <m:r>
                        <a:rPr lang="en-GB" i="1" smtClean="0">
                          <a:solidFill>
                            <a:schemeClr val="tx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i="1" smtClean="0">
                              <a:solidFill>
                                <a:schemeClr val="tx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de-DE" b="0" i="1" smtClean="0">
                              <a:solidFill>
                                <a:schemeClr val="tx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de-DE" b="0" i="1" smtClean="0">
                              <a:solidFill>
                                <a:schemeClr val="tx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den>
                      </m:f>
                      <m:nary>
                        <m:naryPr>
                          <m:chr m:val="∑"/>
                          <m:subHide m:val="on"/>
                          <m:supHide m:val="on"/>
                          <m:ctrlPr>
                            <a:rPr lang="en-GB" i="1" smtClean="0">
                              <a:solidFill>
                                <a:schemeClr val="tx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sSub>
                            <m:sSubPr>
                              <m:ctrlPr>
                                <a:rPr lang="en-GB" i="1">
                                  <a:solidFill>
                                    <a:schemeClr val="tx1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de-DE" i="1">
                                  <a:solidFill>
                                    <a:schemeClr val="tx1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de-DE" i="1">
                                  <a:solidFill>
                                    <a:schemeClr val="tx1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e>
                      </m:nary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92706E5A-F872-4971-A667-931166A22B1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76610" y="1432667"/>
                <a:ext cx="1341393" cy="67223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A28467A3-9D1F-4DAA-A825-155E68FB10C8}"/>
                  </a:ext>
                </a:extLst>
              </p:cNvPr>
              <p:cNvSpPr txBox="1"/>
              <p:nvPr/>
            </p:nvSpPr>
            <p:spPr>
              <a:xfrm>
                <a:off x="6300192" y="1622500"/>
                <a:ext cx="2636299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de-DE" dirty="0" smtClean="0">
                    <a:solidFill>
                      <a:schemeClr val="tx1">
                        <a:lumMod val="7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Where</a:t>
                </a:r>
                <a:r>
                  <a:rPr lang="de-DE" dirty="0">
                    <a:solidFill>
                      <a:schemeClr val="tx1">
                        <a:lumMod val="75000"/>
                      </a:schemeClr>
                    </a:solidFill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de-DE" i="1" smtClean="0">
                            <a:solidFill>
                              <a:schemeClr val="tx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GB" i="1">
                                <a:solidFill>
                                  <a:schemeClr val="tx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DE" i="1">
                                <a:solidFill>
                                  <a:schemeClr val="tx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de-DE" i="1">
                                <a:solidFill>
                                  <a:schemeClr val="tx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de-DE" b="0" i="1" smtClean="0">
                            <a:solidFill>
                              <a:schemeClr val="tx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| </m:t>
                        </m:r>
                        <m:r>
                          <a:rPr lang="de-DE" b="1" i="1" smtClean="0">
                            <a:solidFill>
                              <a:schemeClr val="tx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  <m:r>
                          <a:rPr lang="de-DE" b="0" i="1" smtClean="0">
                            <a:solidFill>
                              <a:schemeClr val="tx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de-DE" b="0" i="1" smtClean="0">
                            <a:solidFill>
                              <a:schemeClr val="tx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∈</m:t>
                        </m:r>
                        <m:r>
                          <a:rPr lang="de-DE" b="0" i="1" smtClean="0">
                            <a:solidFill>
                              <a:schemeClr val="tx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𝐿𝑒𝑎𝑓</m:t>
                        </m:r>
                        <m:r>
                          <a:rPr lang="de-DE" b="0" i="1" smtClean="0">
                            <a:solidFill>
                              <a:schemeClr val="tx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r>
                          <a:rPr lang="de-DE" b="0" i="1" smtClean="0">
                            <a:solidFill>
                              <a:schemeClr val="tx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𝑚</m:t>
                        </m:r>
                      </m:e>
                    </m:d>
                  </m:oMath>
                </a14:m>
                <a:endParaRPr lang="en-GB" dirty="0">
                  <a:solidFill>
                    <a:schemeClr val="tx1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A28467A3-9D1F-4DAA-A825-155E68FB10C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00192" y="1622500"/>
                <a:ext cx="2636299" cy="369332"/>
              </a:xfrm>
              <a:prstGeom prst="rect">
                <a:avLst/>
              </a:prstGeom>
              <a:blipFill>
                <a:blip r:embed="rId5"/>
                <a:stretch>
                  <a:fillRect l="-1848" t="-9836" b="-229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Oval 2">
            <a:extLst>
              <a:ext uri="{FF2B5EF4-FFF2-40B4-BE49-F238E27FC236}">
                <a16:creationId xmlns:a16="http://schemas.microsoft.com/office/drawing/2014/main" id="{C473D427-A594-48E7-82BB-C81A0A7A397E}"/>
              </a:ext>
            </a:extLst>
          </p:cNvPr>
          <p:cNvSpPr/>
          <p:nvPr/>
        </p:nvSpPr>
        <p:spPr>
          <a:xfrm>
            <a:off x="4716016" y="1554327"/>
            <a:ext cx="504056" cy="442912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19684068-81F6-44B5-8161-A3D9D97C9BF8}"/>
              </a:ext>
            </a:extLst>
          </p:cNvPr>
          <p:cNvSpPr/>
          <p:nvPr/>
        </p:nvSpPr>
        <p:spPr>
          <a:xfrm>
            <a:off x="5776034" y="2409833"/>
            <a:ext cx="504056" cy="442912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Rounded Rectangular Callout 10">
            <a:extLst>
              <a:ext uri="{FF2B5EF4-FFF2-40B4-BE49-F238E27FC236}">
                <a16:creationId xmlns:a16="http://schemas.microsoft.com/office/drawing/2014/main" id="{1B6B24C8-1D01-4207-9D69-40B5283C3D82}"/>
              </a:ext>
            </a:extLst>
          </p:cNvPr>
          <p:cNvSpPr/>
          <p:nvPr/>
        </p:nvSpPr>
        <p:spPr>
          <a:xfrm>
            <a:off x="6104546" y="3913094"/>
            <a:ext cx="2588978" cy="1309824"/>
          </a:xfrm>
          <a:prstGeom prst="wedgeRoundRectCallout">
            <a:avLst>
              <a:gd name="adj1" fmla="val -75134"/>
              <a:gd name="adj2" fmla="val -42001"/>
              <a:gd name="adj3" fmla="val 16667"/>
            </a:avLst>
          </a:prstGeom>
          <a:noFill/>
          <a:ln w="19050">
            <a:solidFill>
              <a:srgbClr val="92AEB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1400" dirty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More complex regression trees have functions in the leaves rather than constant values. Rarely used due to harder interpretation</a:t>
            </a:r>
            <a:endParaRPr lang="en-US" sz="1400" dirty="0">
              <a:solidFill>
                <a:schemeClr val="tx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15C29056-5AFA-7949-831A-3EC086771171}" type="slidenum">
              <a:rPr lang="de-DE" smtClean="0"/>
              <a:pPr/>
              <a:t>94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4540223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1" grpId="0" animBg="1"/>
    </p:bld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880650-3642-46B5-BF9C-5A08AE08F6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Regression Tree: Algorithm</a:t>
            </a:r>
            <a:endParaRPr lang="en-GB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5BBD4E5-E711-4470-B5D8-AF1878698B90}"/>
                  </a:ext>
                </a:extLst>
              </p:cNvPr>
              <p:cNvSpPr>
                <a:spLocks noGrp="1"/>
              </p:cNvSpPr>
              <p:nvPr>
                <p:ph sz="half" idx="1"/>
              </p:nvPr>
            </p:nvSpPr>
            <p:spPr>
              <a:xfrm>
                <a:off x="512064" y="990600"/>
                <a:ext cx="8123068" cy="4315172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GB" sz="2000" dirty="0" smtClean="0"/>
                  <a:t>Start with a single node containing all points. </a:t>
                </a:r>
              </a:p>
              <a:p>
                <a:pPr marL="457200" indent="-457200">
                  <a:buFont typeface="+mj-lt"/>
                  <a:buAutoNum type="arabicPeriod"/>
                </a:pPr>
                <a:r>
                  <a:rPr lang="en-GB" sz="2000" dirty="0"/>
                  <a:t>Calculate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2000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GB" sz="20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GB" sz="2000" dirty="0" smtClean="0"/>
                  <a:t> </a:t>
                </a:r>
                <a:r>
                  <a:rPr lang="en-GB" sz="2000" dirty="0"/>
                  <a:t>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2000" b="0" i="1" smtClean="0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en-GB" sz="20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GB" sz="2000" dirty="0" smtClean="0"/>
                  <a:t>.</a:t>
                </a:r>
                <a:endParaRPr lang="en-GB" sz="2000" dirty="0"/>
              </a:p>
              <a:p>
                <a:pPr marL="457200" indent="-457200">
                  <a:buAutoNum type="arabicPeriod"/>
                </a:pPr>
                <a:r>
                  <a:rPr lang="en-GB" sz="2000" dirty="0"/>
                  <a:t>If all points have the same value for feature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20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GB" sz="2000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</m:oMath>
                </a14:m>
                <a:r>
                  <a:rPr lang="en-GB" sz="2000" dirty="0" smtClean="0"/>
                  <a:t>, </a:t>
                </a:r>
                <a:r>
                  <a:rPr lang="en-GB" sz="2000" dirty="0"/>
                  <a:t>stop. </a:t>
                </a:r>
              </a:p>
              <a:p>
                <a:pPr marL="457200" indent="-457200">
                  <a:buAutoNum type="arabicPeriod"/>
                </a:pPr>
                <a:r>
                  <a:rPr lang="en-GB" sz="2000" dirty="0"/>
                  <a:t>Otherwise, find the best binary splits that reduces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2000" b="0" i="1" smtClean="0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en-GB" sz="2000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  <m:r>
                          <a:rPr lang="en-GB" sz="20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GB" sz="2000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sub>
                    </m:sSub>
                  </m:oMath>
                </a14:m>
                <a:r>
                  <a:rPr lang="en-GB" sz="2000" dirty="0" smtClean="0"/>
                  <a:t> as </a:t>
                </a:r>
                <a:r>
                  <a:rPr lang="en-GB" sz="2000" dirty="0"/>
                  <a:t>much as possible. </a:t>
                </a:r>
              </a:p>
              <a:p>
                <a:pPr marL="790561" lvl="1" indent="-457200"/>
                <a14:m>
                  <m:oMath xmlns:m="http://schemas.openxmlformats.org/officeDocument/2006/math">
                    <m:sSub>
                      <m:sSubPr>
                        <m:ctrlPr>
                          <a:rPr lang="en-GB" sz="1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1800" i="1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en-GB" sz="1800" i="1">
                            <a:latin typeface="Cambria Math" panose="02040503050406030204" pitchFamily="18" charset="0"/>
                          </a:rPr>
                          <m:t>𝑗</m:t>
                        </m:r>
                        <m:r>
                          <a:rPr lang="en-GB" sz="1800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GB" sz="1800" i="1">
                            <a:latin typeface="Cambria Math" panose="02040503050406030204" pitchFamily="18" charset="0"/>
                          </a:rPr>
                          <m:t>𝑠</m:t>
                        </m:r>
                      </m:sub>
                    </m:sSub>
                  </m:oMath>
                </a14:m>
                <a:r>
                  <a:rPr lang="en-GB" sz="1800" i="1" baseline="-25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GB" dirty="0"/>
                  <a:t> doesn’t reduce as much </a:t>
                </a:r>
                <a:r>
                  <a:rPr lang="en-US" dirty="0">
                    <a:sym typeface="Wingdings" panose="05000000000000000000" pitchFamily="2" charset="2"/>
                  </a:rPr>
                  <a:t></a:t>
                </a:r>
                <a:r>
                  <a:rPr lang="en-GB" dirty="0" smtClean="0">
                    <a:sym typeface="Wingdings" panose="05000000000000000000" pitchFamily="2" charset="2"/>
                  </a:rPr>
                  <a:t> </a:t>
                </a:r>
                <a:r>
                  <a:rPr lang="en-GB" dirty="0">
                    <a:sym typeface="Wingdings" panose="05000000000000000000" pitchFamily="2" charset="2"/>
                  </a:rPr>
                  <a:t>stop</a:t>
                </a:r>
                <a:r>
                  <a:rPr lang="en-GB" dirty="0"/>
                  <a:t> </a:t>
                </a:r>
              </a:p>
              <a:p>
                <a:pPr marL="790561" lvl="1" indent="-457200"/>
                <a:r>
                  <a:rPr lang="en-GB" dirty="0"/>
                  <a:t>A node contains less than the minimum node size </a:t>
                </a:r>
                <a:r>
                  <a:rPr lang="en-US" dirty="0">
                    <a:sym typeface="Wingdings" panose="05000000000000000000" pitchFamily="2" charset="2"/>
                  </a:rPr>
                  <a:t></a:t>
                </a:r>
                <a:r>
                  <a:rPr lang="en-GB" dirty="0" smtClean="0">
                    <a:sym typeface="Wingdings" panose="05000000000000000000" pitchFamily="2" charset="2"/>
                  </a:rPr>
                  <a:t> </a:t>
                </a:r>
                <a:r>
                  <a:rPr lang="en-GB" dirty="0">
                    <a:sym typeface="Wingdings" panose="05000000000000000000" pitchFamily="2" charset="2"/>
                  </a:rPr>
                  <a:t>stop</a:t>
                </a:r>
                <a:endParaRPr lang="en-GB" dirty="0"/>
              </a:p>
              <a:p>
                <a:pPr marL="790561" lvl="1" indent="-457200"/>
                <a:r>
                  <a:rPr lang="en-GB" dirty="0"/>
                  <a:t>Otherwise, take that split, creating two new nodes.</a:t>
                </a:r>
              </a:p>
              <a:p>
                <a:pPr marL="790561" lvl="1" indent="-457200"/>
                <a:r>
                  <a:rPr lang="en-GB" sz="1800" dirty="0"/>
                  <a:t>In each new node, go back to step 1.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5BBD4E5-E711-4470-B5D8-AF1878698B9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xfrm>
                <a:off x="512064" y="990600"/>
                <a:ext cx="8123068" cy="4315172"/>
              </a:xfrm>
              <a:blipFill>
                <a:blip r:embed="rId2"/>
                <a:stretch>
                  <a:fillRect l="-1875" t="-169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Slide Number Placeholder 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15C29056-5AFA-7949-831A-3EC086771171}" type="slidenum">
              <a:rPr lang="de-DE" smtClean="0"/>
              <a:pPr/>
              <a:t>95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924606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2960FA-A03D-9C40-BB78-C00E132586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Regression Trees: Summary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C974703-525A-6D49-96F8-4DE1ECA76A9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000" dirty="0"/>
              <a:t>Differences to decision trees:  </a:t>
            </a:r>
          </a:p>
          <a:p>
            <a:pPr lvl="1"/>
            <a:r>
              <a:rPr lang="en-US" sz="1800" dirty="0"/>
              <a:t>Splitting criterion: minimizing intra-subset variation (error)  </a:t>
            </a:r>
          </a:p>
          <a:p>
            <a:pPr lvl="1"/>
            <a:r>
              <a:rPr lang="en-US" sz="1800" dirty="0"/>
              <a:t>Pruning criterion: based on numeric error measure  </a:t>
            </a:r>
          </a:p>
          <a:p>
            <a:pPr lvl="1"/>
            <a:r>
              <a:rPr lang="en-US" sz="1800" dirty="0"/>
              <a:t>Leaf node predicts average target values of training instances reaching that node    </a:t>
            </a:r>
          </a:p>
          <a:p>
            <a:pPr lvl="1"/>
            <a:endParaRPr lang="en-US" sz="1800" dirty="0"/>
          </a:p>
          <a:p>
            <a:r>
              <a:rPr lang="en-US" sz="2000" dirty="0"/>
              <a:t>Can approximate piecewise constant functions  </a:t>
            </a:r>
          </a:p>
          <a:p>
            <a:r>
              <a:rPr lang="en-US" sz="2000" dirty="0"/>
              <a:t>Easy to interpret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15C29056-5AFA-7949-831A-3EC086771171}" type="slidenum">
              <a:rPr lang="de-DE" smtClean="0"/>
              <a:pPr/>
              <a:t>96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2701933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711CF8-975D-4CA4-B696-4B96DC0319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Regression Trees: Pros &amp; Cons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4663164-123B-498C-9BAC-503F925D2C1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12064" y="990600"/>
            <a:ext cx="8123068" cy="4171156"/>
          </a:xfrm>
        </p:spPr>
        <p:txBody>
          <a:bodyPr/>
          <a:lstStyle/>
          <a:p>
            <a:r>
              <a:rPr lang="en-US" altLang="en-US" sz="2000" dirty="0"/>
              <a:t>Finding of (local) regression values (average)</a:t>
            </a:r>
          </a:p>
          <a:p>
            <a:endParaRPr lang="en-US" altLang="en-US" sz="2000" dirty="0" smtClean="0"/>
          </a:p>
          <a:p>
            <a:r>
              <a:rPr lang="en-US" altLang="en-US" sz="2000" dirty="0" smtClean="0"/>
              <a:t>Problems</a:t>
            </a:r>
            <a:r>
              <a:rPr lang="en-US" altLang="en-US" sz="2000" dirty="0"/>
              <a:t>:</a:t>
            </a:r>
          </a:p>
          <a:p>
            <a:pPr lvl="1"/>
            <a:r>
              <a:rPr lang="en-US" altLang="en-US" sz="1800" dirty="0"/>
              <a:t>No interpolation across borders</a:t>
            </a:r>
          </a:p>
          <a:p>
            <a:pPr lvl="1"/>
            <a:r>
              <a:rPr lang="en-US" altLang="en-US" sz="1800" dirty="0"/>
              <a:t>Heuristic algorithm: unstable and not optimal.</a:t>
            </a:r>
          </a:p>
          <a:p>
            <a:pPr lvl="1"/>
            <a:endParaRPr lang="en-US" altLang="en-US" sz="1800" dirty="0"/>
          </a:p>
          <a:p>
            <a:r>
              <a:rPr lang="en-US" altLang="en-US" sz="2000" dirty="0"/>
              <a:t>Extensions:</a:t>
            </a:r>
          </a:p>
          <a:p>
            <a:pPr lvl="1"/>
            <a:r>
              <a:rPr lang="en-US" altLang="en-US" sz="1800" dirty="0"/>
              <a:t>Fuzzy trees (better interpolation)</a:t>
            </a:r>
          </a:p>
          <a:p>
            <a:pPr lvl="1"/>
            <a:r>
              <a:rPr lang="en-US" altLang="en-US" sz="1800" dirty="0"/>
              <a:t>Local models for each leaf (linear, quadratic)</a:t>
            </a:r>
            <a:endParaRPr lang="en-GB" sz="1800" dirty="0"/>
          </a:p>
        </p:txBody>
      </p:sp>
      <p:sp>
        <p:nvSpPr>
          <p:cNvPr id="4" name="Footer Placeholder 4" hidden="1"/>
          <p:cNvSpPr txBox="1">
            <a:spLocks/>
          </p:cNvSpPr>
          <p:nvPr/>
        </p:nvSpPr>
        <p:spPr>
          <a:xfrm>
            <a:off x="1100455" y="5042404"/>
            <a:ext cx="4011206" cy="238704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l" defTabSz="457200" rtl="0" eaLnBrk="1" latinLnBrk="0" hangingPunct="1">
              <a:defRPr sz="700" b="1" i="0" kern="1200">
                <a:solidFill>
                  <a:schemeClr val="tx1"/>
                </a:solidFill>
                <a:latin typeface="Arial" panose="020B0604020202020204" pitchFamily="34" charset="0"/>
                <a:ea typeface="Arial" panose="020B0503030404040204" pitchFamily="34" charset="0"/>
                <a:cs typeface="Arial" panose="020B0604020202020204" pitchFamily="34" charset="0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" smtClean="0"/>
              <a:t>Guide to Intelligent Data Science </a:t>
            </a:r>
            <a:r>
              <a:rPr lang="en" b="0" smtClean="0"/>
              <a:t>Second Edition, 2020</a:t>
            </a:r>
            <a:endParaRPr lang="de-DE" b="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15C29056-5AFA-7949-831A-3EC086771171}" type="slidenum">
              <a:rPr lang="de-DE" smtClean="0"/>
              <a:pPr/>
              <a:t>97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5671344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Additional Notes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15C29056-5AFA-7949-831A-3EC086771171}" type="slidenum">
              <a:rPr lang="de-DE" smtClean="0"/>
              <a:pPr/>
              <a:t>98</a:t>
            </a:fld>
            <a:endParaRPr lang="de-DE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GB" dirty="0"/>
              <a:t>Despite their wide application, Decision Trees are notoriously unstable</a:t>
            </a:r>
          </a:p>
          <a:p>
            <a:r>
              <a:rPr lang="en-GB" dirty="0"/>
              <a:t>Small changes in the training data can heavily change the resulting decision tree</a:t>
            </a:r>
          </a:p>
          <a:p>
            <a:endParaRPr lang="en-GB" dirty="0"/>
          </a:p>
          <a:p>
            <a:endParaRPr lang="en-GB" b="1" dirty="0"/>
          </a:p>
          <a:p>
            <a:r>
              <a:rPr lang="en-GB" b="1" dirty="0"/>
              <a:t>Forests of decision trees</a:t>
            </a:r>
          </a:p>
          <a:p>
            <a:r>
              <a:rPr lang="en-GB" dirty="0"/>
              <a:t>Build a number of smaller, differently initialized decision trees</a:t>
            </a:r>
          </a:p>
          <a:p>
            <a:r>
              <a:rPr lang="en-GB" dirty="0"/>
              <a:t>Compute the classification by committee voting</a:t>
            </a:r>
          </a:p>
          <a:p>
            <a:r>
              <a:rPr lang="en-GB" dirty="0"/>
              <a:t>Can solve the stability problem</a:t>
            </a:r>
          </a:p>
          <a:p>
            <a:r>
              <a:rPr lang="en-GB" dirty="0"/>
              <a:t>Lead to less interpretability</a:t>
            </a:r>
          </a:p>
        </p:txBody>
      </p:sp>
      <p:sp>
        <p:nvSpPr>
          <p:cNvPr id="6" name="Rounded Rectangular Callout 5"/>
          <p:cNvSpPr/>
          <p:nvPr/>
        </p:nvSpPr>
        <p:spPr>
          <a:xfrm>
            <a:off x="5721371" y="2240280"/>
            <a:ext cx="3146425" cy="647700"/>
          </a:xfrm>
          <a:prstGeom prst="wedgeRoundRectCallout">
            <a:avLst>
              <a:gd name="adj1" fmla="val -46224"/>
              <a:gd name="adj2" fmla="val -135248"/>
              <a:gd name="adj3" fmla="val 16667"/>
            </a:avLst>
          </a:prstGeom>
          <a:noFill/>
          <a:ln w="19050">
            <a:solidFill>
              <a:srgbClr val="92AEB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This is due to the underlying greedy algorithm</a:t>
            </a:r>
            <a:endParaRPr lang="en-US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065234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AABE2E-8488-47F1-B2EC-219E2AE575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Summary</a:t>
            </a:r>
            <a:endParaRPr lang="en-GB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A86F884-48BB-4989-9A5F-087DE86AE53E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15C29056-5AFA-7949-831A-3EC086771171}" type="slidenum">
              <a:rPr lang="de-DE" smtClean="0"/>
              <a:pPr/>
              <a:t>99</a:t>
            </a:fld>
            <a:endParaRPr lang="de-DE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67D3B34-F359-47EB-AFBA-7C7DB9ECAC0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pPr algn="l"/>
            <a:r>
              <a:rPr lang="en-GB" b="0" i="0" u="none" strike="noStrike" baseline="0" dirty="0"/>
              <a:t>What is a decision tree and what is it used for?</a:t>
            </a:r>
          </a:p>
          <a:p>
            <a:pPr algn="l"/>
            <a:r>
              <a:rPr lang="en-GB" b="0" i="0" u="none" strike="noStrike" baseline="0" dirty="0"/>
              <a:t>How is a decision tree built from data?</a:t>
            </a:r>
          </a:p>
          <a:p>
            <a:pPr algn="l"/>
            <a:r>
              <a:rPr lang="en-GB" b="0" i="0" u="none" strike="noStrike" baseline="0" dirty="0"/>
              <a:t>Which kind of splitting measurements exist?</a:t>
            </a:r>
          </a:p>
          <a:p>
            <a:pPr algn="l"/>
            <a:r>
              <a:rPr lang="en-GB" b="0" i="0" u="none" strike="noStrike" baseline="0" dirty="0"/>
              <a:t>How can we handle missing values in the data?</a:t>
            </a:r>
          </a:p>
          <a:p>
            <a:pPr algn="l"/>
            <a:r>
              <a:rPr lang="en-GB" b="0" i="0" u="none" strike="noStrike" baseline="0" dirty="0"/>
              <a:t>Why are decision trees pruned and how?</a:t>
            </a:r>
          </a:p>
          <a:p>
            <a:pPr algn="l"/>
            <a:r>
              <a:rPr lang="en-GB" b="0" i="0" u="none" strike="noStrike" baseline="0" dirty="0"/>
              <a:t>What is a regression tree?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750864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aster Guide to Intelligent Data Science">
  <a:themeElements>
    <a:clrScheme name="Guide to Intelligent Data Science 1">
      <a:dk1>
        <a:srgbClr val="00386C"/>
      </a:dk1>
      <a:lt1>
        <a:srgbClr val="FFFFFF"/>
      </a:lt1>
      <a:dk2>
        <a:srgbClr val="95B0BE"/>
      </a:dk2>
      <a:lt2>
        <a:srgbClr val="CDDEE7"/>
      </a:lt2>
      <a:accent1>
        <a:srgbClr val="ED1846"/>
      </a:accent1>
      <a:accent2>
        <a:srgbClr val="00386C"/>
      </a:accent2>
      <a:accent3>
        <a:srgbClr val="CDDEE7"/>
      </a:accent3>
      <a:accent4>
        <a:srgbClr val="8DAAB9"/>
      </a:accent4>
      <a:accent5>
        <a:srgbClr val="340A0B"/>
      </a:accent5>
      <a:accent6>
        <a:srgbClr val="832A38"/>
      </a:accent6>
      <a:hlink>
        <a:srgbClr val="00386C"/>
      </a:hlink>
      <a:folHlink>
        <a:srgbClr val="8BA8B7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noFill/>
        <a:ln w="19050">
          <a:solidFill>
            <a:srgbClr val="92AEBC"/>
          </a:solidFill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9050" cap="rnd" cmpd="sng">
          <a:solidFill>
            <a:srgbClr val="92AEBC"/>
          </a:solidFill>
          <a:prstDash val="solid"/>
          <a:round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solidFill>
          <a:schemeClr val="bg1"/>
        </a:solidFill>
      </a:spPr>
      <a:bodyPr wrap="square" lIns="0" tIns="0" rIns="0" bIns="0" rtlCol="0">
        <a:spAutoFit/>
      </a:bodyPr>
      <a:lstStyle>
        <a:defPPr algn="l">
          <a:lnSpc>
            <a:spcPct val="100000"/>
          </a:lnSpc>
          <a:defRPr sz="2000" b="0" dirty="0">
            <a:solidFill>
              <a:schemeClr val="tx1">
                <a:lumMod val="75000"/>
              </a:schemeClr>
            </a:solidFill>
            <a:latin typeface="Arial" panose="020B0604020202020204" pitchFamily="34" charset="0"/>
            <a:ea typeface="Arial" panose="02000000000000000000" pitchFamily="2" charset="0"/>
            <a:cs typeface="Arial" panose="020B0604020202020204" pitchFamily="34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KNIME-PP-Vorlage-190226" id="{16C63487-B647-7947-A218-79B803470186}" vid="{3D5B32DD-FEEC-8A41-AAF9-24D8CEF25E20}"/>
    </a:ext>
  </a:extLst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83E31740070594596117FEC384DD67F" ma:contentTypeVersion="18" ma:contentTypeDescription="Create a new document." ma:contentTypeScope="" ma:versionID="49aa72344bdd426e0b38491ef584f14a">
  <xsd:schema xmlns:xsd="http://www.w3.org/2001/XMLSchema" xmlns:xs="http://www.w3.org/2001/XMLSchema" xmlns:p="http://schemas.microsoft.com/office/2006/metadata/properties" xmlns:ns1="http://schemas.microsoft.com/sharepoint/v3" xmlns:ns2="a1d3deca-49d0-46fa-a3f9-6e0c4e618558" xmlns:ns3="32a7ba11-dde9-4cf2-a6ac-8f31dc36ce67" targetNamespace="http://schemas.microsoft.com/office/2006/metadata/properties" ma:root="true" ma:fieldsID="281ee772328fffea8ee3aebc8ee29d69" ns1:_="" ns2:_="" ns3:_="">
    <xsd:import namespace="http://schemas.microsoft.com/sharepoint/v3"/>
    <xsd:import namespace="a1d3deca-49d0-46fa-a3f9-6e0c4e618558"/>
    <xsd:import namespace="32a7ba11-dde9-4cf2-a6ac-8f31dc36ce67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Location" minOccurs="0"/>
                <xsd:element ref="ns3:MediaServiceGenerationTime" minOccurs="0"/>
                <xsd:element ref="ns3:MediaServiceEventHashCode" minOccurs="0"/>
                <xsd:element ref="ns3:MediaServiceAutoTags" minOccurs="0"/>
                <xsd:element ref="ns3:MediaServiceOCR" minOccurs="0"/>
                <xsd:element ref="ns3:MediaServiceAutoKeyPoints" minOccurs="0"/>
                <xsd:element ref="ns3:MediaServiceKeyPoints" minOccurs="0"/>
                <xsd:element ref="ns1:_ip_UnifiedCompliancePolicyProperties" minOccurs="0"/>
                <xsd:element ref="ns1:_ip_UnifiedCompliancePolicyUIAction" minOccurs="0"/>
                <xsd:element ref="ns2:_dlc_DocId" minOccurs="0"/>
                <xsd:element ref="ns2:_dlc_DocIdUrl" minOccurs="0"/>
                <xsd:element ref="ns2:_dlc_DocIdPersistId" minOccurs="0"/>
                <xsd:element ref="ns3:MediaLengthInSeconds" minOccurs="0"/>
                <xsd:element ref="ns3:lcf76f155ced4ddcb4097134ff3c332f" minOccurs="0"/>
                <xsd:element ref="ns2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0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21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1d3deca-49d0-46fa-a3f9-6e0c4e618558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_dlc_DocId" ma:index="22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23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24" nillable="true" ma:displayName="Persist ID" ma:description="Keep ID on add." ma:hidden="true" ma:internalName="_dlc_DocIdPersistId" ma:readOnly="true">
      <xsd:simpleType>
        <xsd:restriction base="dms:Boolean"/>
      </xsd:simpleType>
    </xsd:element>
    <xsd:element name="TaxCatchAll" ma:index="28" nillable="true" ma:displayName="Taxonomy Catch All Column" ma:hidden="true" ma:list="{cdf888eb-8435-4f9d-9d06-71d3a1695069}" ma:internalName="TaxCatchAll" ma:showField="CatchAllData" ma:web="a1d3deca-49d0-46fa-a3f9-6e0c4e618558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2a7ba11-dde9-4cf2-a6ac-8f31dc36ce6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3" nillable="true" ma:displayName="Location" ma:internalName="MediaServiceLocation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Tags" ma:index="16" nillable="true" ma:displayName="Tags" ma:description="" ma:internalName="MediaServiceAutoTags" ma:readOnly="true">
      <xsd:simpleType>
        <xsd:restriction base="dms:Text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5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7" nillable="true" ma:taxonomy="true" ma:internalName="lcf76f155ced4ddcb4097134ff3c332f" ma:taxonomyFieldName="MediaServiceImageTags" ma:displayName="Image Tags" ma:readOnly="false" ma:fieldId="{5cf76f15-5ced-4ddc-b409-7134ff3c332f}" ma:taxonomyMulti="true" ma:sspId="25b91888-5ea6-45ea-a327-1c65e8174445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Version=16.0.0.0, Culture=neutral, PublicKeyToken=71e9bce111e9429c</Assembly>
    <Class>Microsoft.Office.DocumentManagement.Internal.DocIdHandler</Class>
    <Data/>
    <Filter/>
  </Receiver>
</spe:Receiver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_ip_UnifiedCompliancePolicyProperties xmlns="http://schemas.microsoft.com/sharepoint/v3" xsi:nil="true"/>
    <_dlc_DocId xmlns="a1d3deca-49d0-46fa-a3f9-6e0c4e618558">XFNKNFZNA3JN-2102554853-637669</_dlc_DocId>
    <_dlc_DocIdUrl xmlns="a1d3deca-49d0-46fa-a3f9-6e0c4e618558">
      <Url>https://knime.sharepoint.com/_layouts/15/DocIdRedir.aspx?ID=XFNKNFZNA3JN-2102554853-637669</Url>
      <Description>XFNKNFZNA3JN-2102554853-637669</Description>
    </_dlc_DocIdUrl>
    <lcf76f155ced4ddcb4097134ff3c332f xmlns="32a7ba11-dde9-4cf2-a6ac-8f31dc36ce67">
      <Terms xmlns="http://schemas.microsoft.com/office/infopath/2007/PartnerControls"/>
    </lcf76f155ced4ddcb4097134ff3c332f>
    <TaxCatchAll xmlns="a1d3deca-49d0-46fa-a3f9-6e0c4e618558" xsi:nil="true"/>
  </documentManagement>
</p:properties>
</file>

<file path=customXml/itemProps1.xml><?xml version="1.0" encoding="utf-8"?>
<ds:datastoreItem xmlns:ds="http://schemas.openxmlformats.org/officeDocument/2006/customXml" ds:itemID="{C328D8F3-AE48-4EC2-8075-D13236A3DACD}"/>
</file>

<file path=customXml/itemProps2.xml><?xml version="1.0" encoding="utf-8"?>
<ds:datastoreItem xmlns:ds="http://schemas.openxmlformats.org/officeDocument/2006/customXml" ds:itemID="{6DA3A509-8FB6-4C1B-A3E0-7A967DAB5F2E}">
  <ds:schemaRefs>
    <ds:schemaRef ds:uri="http://schemas.microsoft.com/sharepoint/events"/>
  </ds:schemaRefs>
</ds:datastoreItem>
</file>

<file path=customXml/itemProps3.xml><?xml version="1.0" encoding="utf-8"?>
<ds:datastoreItem xmlns:ds="http://schemas.openxmlformats.org/officeDocument/2006/customXml" ds:itemID="{DEC53D86-9493-45BF-B85E-0AA6C48C3EE3}">
  <ds:schemaRefs>
    <ds:schemaRef ds:uri="http://schemas.microsoft.com/sharepoint/v3/contenttype/forms"/>
  </ds:schemaRefs>
</ds:datastoreItem>
</file>

<file path=customXml/itemProps4.xml><?xml version="1.0" encoding="utf-8"?>
<ds:datastoreItem xmlns:ds="http://schemas.openxmlformats.org/officeDocument/2006/customXml" ds:itemID="{66BC03A6-CC7F-4A60-B738-FC353793CF8C}">
  <ds:schemaRefs>
    <ds:schemaRef ds:uri="http://schemas.openxmlformats.org/package/2006/metadata/core-properties"/>
    <ds:schemaRef ds:uri="http://purl.org/dc/elements/1.1/"/>
    <ds:schemaRef ds:uri="http://schemas.microsoft.com/office/2006/metadata/properties"/>
    <ds:schemaRef ds:uri="http://schemas.microsoft.com/office/infopath/2007/PartnerControls"/>
    <ds:schemaRef ds:uri="a1d3deca-49d0-46fa-a3f9-6e0c4e618558"/>
    <ds:schemaRef ds:uri="http://purl.org/dc/terms/"/>
    <ds:schemaRef ds:uri="http://schemas.microsoft.com/office/2006/documentManagement/types"/>
    <ds:schemaRef ds:uri="32a7ba11-dde9-4cf2-a6ac-8f31dc36ce67"/>
    <ds:schemaRef ds:uri="http://schemas.microsoft.com/sharepoint/v3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16971</TotalTime>
  <Words>7669</Words>
  <Application>Microsoft Office PowerPoint</Application>
  <PresentationFormat>On-screen Show (16:10)</PresentationFormat>
  <Paragraphs>1980</Paragraphs>
  <Slides>104</Slides>
  <Notes>8</Notes>
  <HiddenSlides>1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104</vt:i4>
      </vt:variant>
    </vt:vector>
  </HeadingPairs>
  <TitlesOfParts>
    <vt:vector size="112" baseType="lpstr">
      <vt:lpstr>Arial</vt:lpstr>
      <vt:lpstr>Calibri</vt:lpstr>
      <vt:lpstr>Roboto</vt:lpstr>
      <vt:lpstr>Wingdings</vt:lpstr>
      <vt:lpstr>Cambria Math</vt:lpstr>
      <vt:lpstr>Times New Roman</vt:lpstr>
      <vt:lpstr>Symbol</vt:lpstr>
      <vt:lpstr>Master Guide to Intelligent Data Science</vt:lpstr>
      <vt:lpstr>Decision and Regression Trees</vt:lpstr>
      <vt:lpstr>Summary of this lesson</vt:lpstr>
      <vt:lpstr>Content of this lesson</vt:lpstr>
      <vt:lpstr>Datasets</vt:lpstr>
      <vt:lpstr>Classification vs. Regression</vt:lpstr>
      <vt:lpstr>Decision Trees</vt:lpstr>
      <vt:lpstr>A bit of History of Decision Trees</vt:lpstr>
      <vt:lpstr>Decision Tree Algorithms comparison</vt:lpstr>
      <vt:lpstr>What is a Decision Tree</vt:lpstr>
      <vt:lpstr>Simple Decision Tree Example</vt:lpstr>
      <vt:lpstr>Simple Decision Tree Example</vt:lpstr>
      <vt:lpstr>Splits</vt:lpstr>
      <vt:lpstr>Decision tree structure: Construction</vt:lpstr>
      <vt:lpstr>Partitioning example</vt:lpstr>
      <vt:lpstr>Decision Trees: An Example</vt:lpstr>
      <vt:lpstr>Another Example: Assignment of Drug to a Patient</vt:lpstr>
      <vt:lpstr>Building a tree: the baseline</vt:lpstr>
      <vt:lpstr>Building a tree: the baseline</vt:lpstr>
      <vt:lpstr>Building a tree: selecting test attributes</vt:lpstr>
      <vt:lpstr>Building a tree: selecting test attributes</vt:lpstr>
      <vt:lpstr>Building a tree: selecting test attributes</vt:lpstr>
      <vt:lpstr>Another Example: Assignment of Drug to a Patient</vt:lpstr>
      <vt:lpstr>Decision Tree construction algorithm</vt:lpstr>
      <vt:lpstr>ID3 Learning Algorithm</vt:lpstr>
      <vt:lpstr>Decision Trees: Evaluation Measures</vt:lpstr>
      <vt:lpstr>Evaluation Measures</vt:lpstr>
      <vt:lpstr>Shannon Entropy</vt:lpstr>
      <vt:lpstr>Another Example: Predicting sex</vt:lpstr>
      <vt:lpstr>Shannon Entropy</vt:lpstr>
      <vt:lpstr>Information Gain</vt:lpstr>
      <vt:lpstr>Information Gain</vt:lpstr>
      <vt:lpstr>Another Example: Predicting sex</vt:lpstr>
      <vt:lpstr>Another Example: Predicting sex</vt:lpstr>
      <vt:lpstr>Another Example: Predicting sex</vt:lpstr>
      <vt:lpstr>Split Criterion: Information Gain</vt:lpstr>
      <vt:lpstr>Another Example: Predicting sex</vt:lpstr>
      <vt:lpstr>Feature with highest information gain: Weight</vt:lpstr>
      <vt:lpstr>Another Example: Predicting sex</vt:lpstr>
      <vt:lpstr>Root node splitting on Weight</vt:lpstr>
      <vt:lpstr>Remaining Table to be considered</vt:lpstr>
      <vt:lpstr>Find best split for Weight=„normal“</vt:lpstr>
      <vt:lpstr>Remaining Table to be considered</vt:lpstr>
      <vt:lpstr>One more node on Long Hair</vt:lpstr>
      <vt:lpstr>Remaining Table to be considered</vt:lpstr>
      <vt:lpstr>Final Decision Tree</vt:lpstr>
      <vt:lpstr>Other Evaluation Measures from Information Theory</vt:lpstr>
      <vt:lpstr>Gain Ratio</vt:lpstr>
      <vt:lpstr>Gini Index</vt:lpstr>
      <vt:lpstr>Possible Split Criterion: Gini Index</vt:lpstr>
      <vt:lpstr>Comparison of Impurity Measures</vt:lpstr>
      <vt:lpstr>χ^2 Measure </vt:lpstr>
      <vt:lpstr>Decision Trees: Numerical Attributes</vt:lpstr>
      <vt:lpstr>Treatment of Numerical Attributes</vt:lpstr>
      <vt:lpstr>Splitting on Numerical Attributes</vt:lpstr>
      <vt:lpstr>Splitting on Numerical Attributes</vt:lpstr>
      <vt:lpstr>Splitting on Numerical Attributes</vt:lpstr>
      <vt:lpstr>Example of Greedy Approach</vt:lpstr>
      <vt:lpstr>Example of Greedy Approach</vt:lpstr>
      <vt:lpstr>Example of Greedy Approach</vt:lpstr>
      <vt:lpstr>Example of Greedy Approach</vt:lpstr>
      <vt:lpstr>Example of Greedy Approach</vt:lpstr>
      <vt:lpstr>Decision Tree construction: Summary</vt:lpstr>
      <vt:lpstr>Missing Values</vt:lpstr>
      <vt:lpstr>Missing Values</vt:lpstr>
      <vt:lpstr>Missing Value Strategies during Training</vt:lpstr>
      <vt:lpstr>Missing Value Strategies during Training</vt:lpstr>
      <vt:lpstr>Missing Value Strategies during Training</vt:lpstr>
      <vt:lpstr>Missing Value Strategies during Training</vt:lpstr>
      <vt:lpstr>Decision Trees: Pruning</vt:lpstr>
      <vt:lpstr>How deep should the tree be? </vt:lpstr>
      <vt:lpstr>Overfitting vs Underfitting</vt:lpstr>
      <vt:lpstr>Overfitting vs Underfitting</vt:lpstr>
      <vt:lpstr>Pruning</vt:lpstr>
      <vt:lpstr>Controlling the Tree Depth</vt:lpstr>
      <vt:lpstr>Reduced Error Pruning</vt:lpstr>
      <vt:lpstr>Reduced Error Pruning</vt:lpstr>
      <vt:lpstr>Pessimistic Pruning</vt:lpstr>
      <vt:lpstr>Pessimistic Pruning</vt:lpstr>
      <vt:lpstr>Confidence Level Pruning</vt:lpstr>
      <vt:lpstr>Confidence Level Pruning</vt:lpstr>
      <vt:lpstr>Decision tree pruning: An Example</vt:lpstr>
      <vt:lpstr>Decision tree pruning: An Example</vt:lpstr>
      <vt:lpstr>Minimum Description Length Pruning (MDL)</vt:lpstr>
      <vt:lpstr>Minimum Description Length Pruning (MDL)</vt:lpstr>
      <vt:lpstr>Predictive vs. Descriptive Tasks</vt:lpstr>
      <vt:lpstr>Regression Trees</vt:lpstr>
      <vt:lpstr>Numerical Target: Regression Trees</vt:lpstr>
      <vt:lpstr>Regression Tree: Goal</vt:lpstr>
      <vt:lpstr>Regression Tree: Initial Split</vt:lpstr>
      <vt:lpstr>Regression Tree: the algorithm</vt:lpstr>
      <vt:lpstr>Regression Tree: Initial Split</vt:lpstr>
      <vt:lpstr>Regression Tree: Growing the Tree</vt:lpstr>
      <vt:lpstr>Regression Tree: Final Model</vt:lpstr>
      <vt:lpstr>Regression Tree: The Tree</vt:lpstr>
      <vt:lpstr>Regression Tree: Algorithm</vt:lpstr>
      <vt:lpstr>Regression Trees: Summary</vt:lpstr>
      <vt:lpstr>Regression Trees: Pros &amp; Cons</vt:lpstr>
      <vt:lpstr>Additional Notes</vt:lpstr>
      <vt:lpstr>Summary</vt:lpstr>
      <vt:lpstr>Practical Examples with KNIME Analytics Platform</vt:lpstr>
      <vt:lpstr>KNIME Workflow</vt:lpstr>
      <vt:lpstr>KNIME Workflow</vt:lpstr>
      <vt:lpstr>KNIME Workflow</vt:lpstr>
      <vt:lpstr>Thank you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Microsoft Office User</dc:creator>
  <cp:lastModifiedBy>Emilio Silvestri</cp:lastModifiedBy>
  <cp:revision>485</cp:revision>
  <cp:lastPrinted>2019-02-14T13:33:55Z</cp:lastPrinted>
  <dcterms:created xsi:type="dcterms:W3CDTF">2019-02-27T15:40:41Z</dcterms:created>
  <dcterms:modified xsi:type="dcterms:W3CDTF">2021-02-17T15:28:23Z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0x010100683E31740070594596117FEC384DD67F</vt:lpwstr>
  </property>
  <property fmtid="{D5CDD505-2E9C-101B-9397-08002B2CF9AE}" pid="3" name="_dlc_DocIdItemGuid">
    <vt:lpwstr>8de37523-4289-4f91-bcb6-cb3a44e6bb6d</vt:lpwstr>
  </property>
  <property fmtid="{D5CDD505-2E9C-101B-9397-08002B2CF9AE}" pid="4" name="MediaServiceImageTags">
    <vt:lpwstr/>
  </property>
</Properties>
</file>