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262" r:id="rId6"/>
    <p:sldId id="257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2" r:id="rId1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E7"/>
    <a:srgbClr val="92AEBC"/>
    <a:srgbClr val="00386C"/>
    <a:srgbClr val="ED1846"/>
    <a:srgbClr val="F8C71A"/>
    <a:srgbClr val="FFF9D9"/>
    <a:srgbClr val="FFEB7F"/>
    <a:srgbClr val="FFE240"/>
    <a:srgbClr val="FFD800"/>
    <a:srgbClr val="32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1" autoAdjust="0"/>
    <p:restoredTop sz="96333"/>
  </p:normalViewPr>
  <p:slideViewPr>
    <p:cSldViewPr snapToGrid="0" snapToObjects="1" showGuides="1">
      <p:cViewPr varScale="1">
        <p:scale>
          <a:sx n="146" d="100"/>
          <a:sy n="146" d="100"/>
        </p:scale>
        <p:origin x="605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40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EC8B-9393-498E-AC4E-496B595002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218D2-6D89-455C-972D-40899C032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16.02.2021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Caption</a:t>
            </a:r>
            <a:endParaRPr lang="de-DE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08703"/>
            <a:ext cx="8378825" cy="3398976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de-DE" dirty="0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9096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1800" i="1"/>
            </a:lvl1pPr>
            <a:lvl2pPr>
              <a:defRPr i="1"/>
            </a:lvl2pPr>
            <a:lvl5pPr marL="93345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185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de-DE"/>
              <a:t>For any questions please contact: </a:t>
            </a:r>
            <a:r>
              <a:rPr lang="de-DE">
                <a:hlinkClick r:id="rId2"/>
              </a:rPr>
              <a:t>email@email.com</a:t>
            </a:r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Science,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87" r:id="rId4"/>
    <p:sldLayoutId id="2147483674" r:id="rId5"/>
    <p:sldLayoutId id="2147483679" r:id="rId6"/>
    <p:sldLayoutId id="2147483680" r:id="rId7"/>
    <p:sldLayoutId id="2147483686" r:id="rId8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576522" cy="1292662"/>
          </a:xfrm>
        </p:spPr>
        <p:txBody>
          <a:bodyPr/>
          <a:lstStyle/>
          <a:p>
            <a:r>
              <a:rPr lang="de-DE" dirty="0" smtClean="0"/>
              <a:t>Regressions:</a:t>
            </a:r>
            <a:br>
              <a:rPr lang="de-DE" dirty="0" smtClean="0"/>
            </a:br>
            <a:r>
              <a:rPr lang="de-DE" dirty="0" smtClean="0"/>
              <a:t>Exercise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Linear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Predict the price of an house in Ames (Iowa, USA) given a number of features (size, neighborhood, heating...) using </a:t>
            </a:r>
            <a:r>
              <a:rPr lang="en-US" b="1" dirty="0"/>
              <a:t>Linear Regression</a:t>
            </a:r>
            <a:r>
              <a:rPr lang="en-US" dirty="0" smtClean="0"/>
              <a:t>.</a:t>
            </a:r>
            <a:endParaRPr lang="en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97" y="2309192"/>
            <a:ext cx="7747605" cy="2167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8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0" y="2002771"/>
            <a:ext cx="8378825" cy="3204908"/>
          </a:xfrm>
        </p:spPr>
        <p:txBody>
          <a:bodyPr/>
          <a:lstStyle/>
          <a:p>
            <a:pPr marL="463550" indent="-45720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/>
              <a:t>data </a:t>
            </a:r>
            <a:r>
              <a:rPr lang="en-US" i="1" dirty="0"/>
              <a:t>wine.csv (Hint: drag and drop)</a:t>
            </a:r>
          </a:p>
          <a:p>
            <a:pPr marL="46355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the Normalizer (PMML) node to z normalize all numerical columns</a:t>
            </a:r>
          </a:p>
          <a:p>
            <a:pPr marL="463550" indent="-457200">
              <a:buFont typeface="+mj-lt"/>
              <a:buAutoNum type="arabicPeriod"/>
            </a:pPr>
            <a:r>
              <a:rPr lang="en-US" dirty="0" smtClean="0"/>
              <a:t>Partition </a:t>
            </a:r>
            <a:r>
              <a:rPr lang="en-US" dirty="0"/>
              <a:t>the dataset into a training set (80%) and a test set (20</a:t>
            </a:r>
            <a:r>
              <a:rPr lang="en-US" dirty="0" smtClean="0"/>
              <a:t>%).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US" dirty="0" smtClean="0"/>
              <a:t>Apply </a:t>
            </a:r>
            <a:r>
              <a:rPr lang="en-US" dirty="0"/>
              <a:t>stratified sampling on the color column.</a:t>
            </a:r>
          </a:p>
          <a:p>
            <a:pPr marL="463550" indent="-457200">
              <a:buFont typeface="+mj-lt"/>
              <a:buAutoNum type="arabicPeriod"/>
            </a:pPr>
            <a:r>
              <a:rPr lang="en-US" dirty="0" smtClean="0"/>
              <a:t>Train </a:t>
            </a:r>
            <a:r>
              <a:rPr lang="en-US" dirty="0"/>
              <a:t>a logistic regression model on the training set, and apply the model to the test set</a:t>
            </a:r>
          </a:p>
          <a:p>
            <a:pPr marL="46355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the Scorer node to evaluate the accuracy of the model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Train a Logistic Regression model that predicts whether a wine is red or white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9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Train a Logistic Regression model that predicts whether a wine is red or white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9" y="2176272"/>
            <a:ext cx="7825186" cy="2470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45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For any questions please contact:</a:t>
            </a:r>
            <a:r>
              <a:rPr lang="de-DE" dirty="0"/>
              <a:t>  education@knime.com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10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 smtClean="0"/>
              <a:t>Exercise 1</a:t>
            </a:r>
            <a:br>
              <a:rPr lang="de-DE" dirty="0" smtClean="0"/>
            </a:br>
            <a:r>
              <a:rPr lang="de-DE" dirty="0" smtClean="0"/>
              <a:t>Linear Regression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463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i="1" dirty="0" smtClean="0"/>
                  <a:t>The following dataset is going to be examined</a:t>
                </a:r>
              </a:p>
              <a:p>
                <a:endParaRPr lang="en-GB" i="1" dirty="0"/>
              </a:p>
              <a:p>
                <a:endParaRPr lang="en-GB" i="1" dirty="0" smtClean="0"/>
              </a:p>
              <a:p>
                <a:endParaRPr lang="en-GB" i="1" dirty="0"/>
              </a:p>
              <a:p>
                <a:pPr marL="463550" indent="-457200">
                  <a:buFont typeface="+mj-lt"/>
                  <a:buAutoNum type="arabicPeriod"/>
                </a:pPr>
                <a:r>
                  <a:rPr lang="en-GB" i="1" dirty="0" smtClean="0"/>
                  <a:t>Calculate the parameters of the linear regression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 smtClean="0"/>
                  <a:t> using the normal equations given in the lecture. Don’t forget the solution approach.</a:t>
                </a:r>
              </a:p>
              <a:p>
                <a:pPr marL="463550" indent="-457200">
                  <a:buFont typeface="+mj-lt"/>
                  <a:buAutoNum type="arabicPeriod"/>
                </a:pPr>
                <a:r>
                  <a:rPr lang="en-GB" i="1" dirty="0" smtClean="0"/>
                  <a:t>Use the regression line to predict (or calculate) the values of the function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0, 3, 7</m:t>
                    </m:r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45BF8B-4335-4D85-82EC-F3F5AE05E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64840"/>
              </p:ext>
            </p:extLst>
          </p:nvPr>
        </p:nvGraphicFramePr>
        <p:xfrm>
          <a:off x="3302504" y="1492860"/>
          <a:ext cx="2493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">
                  <a:extLst>
                    <a:ext uri="{9D8B030D-6E8A-4147-A177-3AD203B41FA5}">
                      <a16:colId xmlns:a16="http://schemas.microsoft.com/office/drawing/2014/main" val="251192277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81947985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10912855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12327056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26428957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758957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2A51"/>
                          </a:solidFill>
                        </a:rPr>
                        <a:t>x</a:t>
                      </a:r>
                      <a:endParaRPr lang="en-GB" b="1" dirty="0">
                        <a:solidFill>
                          <a:srgbClr val="002A5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2A51"/>
                          </a:solidFill>
                        </a:rPr>
                        <a:t>1</a:t>
                      </a:r>
                      <a:endParaRPr lang="en-GB" b="0" dirty="0">
                        <a:solidFill>
                          <a:srgbClr val="002A5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2A51"/>
                          </a:solidFill>
                        </a:rPr>
                        <a:t>2</a:t>
                      </a:r>
                      <a:endParaRPr lang="en-GB" b="0" dirty="0">
                        <a:solidFill>
                          <a:srgbClr val="002A5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2A51"/>
                          </a:solidFill>
                        </a:rPr>
                        <a:t>6</a:t>
                      </a:r>
                      <a:endParaRPr lang="en-GB" b="0" dirty="0">
                        <a:solidFill>
                          <a:srgbClr val="002A5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2A51"/>
                          </a:solidFill>
                        </a:rPr>
                        <a:t>4</a:t>
                      </a:r>
                      <a:endParaRPr lang="en-GB" b="0" dirty="0">
                        <a:solidFill>
                          <a:srgbClr val="002A5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002A51"/>
                          </a:solidFill>
                        </a:rPr>
                        <a:t>5</a:t>
                      </a:r>
                      <a:endParaRPr lang="en-GB" b="0" dirty="0">
                        <a:solidFill>
                          <a:srgbClr val="002A5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8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4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30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AB13-FD99-4C09-8C33-1287DEB3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Parameter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1893F-0FC8-4E4A-9E6E-E01890363D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369981" y="2236361"/>
                <a:ext cx="4368844" cy="2971318"/>
              </a:xfrm>
            </p:spPr>
            <p:txBody>
              <a:bodyPr/>
              <a:lstStyle/>
              <a:p>
                <a:pPr marL="6350" indent="0" algn="ctr">
                  <a:buNone/>
                </a:pPr>
                <a:r>
                  <a:rPr lang="de-DE" dirty="0" smtClean="0"/>
                  <a:t>Normal equations</a:t>
                </a:r>
              </a:p>
              <a:p>
                <a:pPr marL="6350" indent="0" algn="ctr">
                  <a:buNone/>
                </a:pPr>
                <a:endParaRPr lang="de-DE" sz="1600" dirty="0" smtClean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369981" y="2236361"/>
                <a:ext cx="4368844" cy="2971318"/>
              </a:xfrm>
              <a:blipFill>
                <a:blip r:embed="rId2"/>
                <a:stretch>
                  <a:fillRect t="-2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6570-54ED-4BD1-9B9C-DA833C21D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i="1" dirty="0"/>
                  <a:t>Calculate the parameters of the linear regression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using the normal equations given in the lecture.</a:t>
                </a: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3DE4733-45E4-4662-890A-40F7B740C3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152814"/>
                  </p:ext>
                </p:extLst>
              </p:nvPr>
            </p:nvGraphicFramePr>
            <p:xfrm>
              <a:off x="586949" y="2740927"/>
              <a:ext cx="3870097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2871">
                      <a:extLst>
                        <a:ext uri="{9D8B030D-6E8A-4147-A177-3AD203B41FA5}">
                          <a16:colId xmlns:a16="http://schemas.microsoft.com/office/drawing/2014/main" val="1020520098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1479628455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665226870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570745495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815458564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3318837918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652516283"/>
                        </a:ext>
                      </a:extLst>
                    </a:gridCol>
                  </a:tblGrid>
                  <a:tr h="28636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22954"/>
                      </a:ext>
                    </a:extLst>
                  </a:tr>
                  <a:tr h="3044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7485583"/>
                      </a:ext>
                    </a:extLst>
                  </a:tr>
                  <a:tr h="286368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815385"/>
                      </a:ext>
                    </a:extLst>
                  </a:tr>
                  <a:tr h="286368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557856"/>
                      </a:ext>
                    </a:extLst>
                  </a:tr>
                  <a:tr h="286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091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3DE4733-45E4-4662-890A-40F7B740C3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152814"/>
                  </p:ext>
                </p:extLst>
              </p:nvPr>
            </p:nvGraphicFramePr>
            <p:xfrm>
              <a:off x="586949" y="2740927"/>
              <a:ext cx="3870097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2871">
                      <a:extLst>
                        <a:ext uri="{9D8B030D-6E8A-4147-A177-3AD203B41FA5}">
                          <a16:colId xmlns:a16="http://schemas.microsoft.com/office/drawing/2014/main" val="1020520098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1479628455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665226870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570745495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815458564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3318837918"/>
                        </a:ext>
                      </a:extLst>
                    </a:gridCol>
                    <a:gridCol w="552871">
                      <a:extLst>
                        <a:ext uri="{9D8B030D-6E8A-4147-A177-3AD203B41FA5}">
                          <a16:colId xmlns:a16="http://schemas.microsoft.com/office/drawing/2014/main" val="265251628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000" t="-1818" r="-4396" b="-4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229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9" t="-101818" r="-603297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74855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9" t="-198214" r="-603297" b="-2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8153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9" t="-303636" r="-60329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55785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9" t="-403636" r="-603297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0918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0746E4E-73F9-4644-AC9C-4143E715B940}"/>
              </a:ext>
            </a:extLst>
          </p:cNvPr>
          <p:cNvSpPr txBox="1"/>
          <p:nvPr/>
        </p:nvSpPr>
        <p:spPr>
          <a:xfrm>
            <a:off x="2227644" y="2236361"/>
            <a:ext cx="80826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694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7EC5-AC5E-478D-81B6-203D306A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Parameter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53686-612B-444B-87BD-7265D6B530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F37F-AD74-4F93-954A-84B06AE07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i="1" dirty="0"/>
                  <a:t>Calculate the parameters of the linear regression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using the normal equations given in the lecture</a:t>
                </a:r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62963-B2D7-415F-9FAB-FD39FC0BBBDB}"/>
                  </a:ext>
                </a:extLst>
              </p:cNvPr>
              <p:cNvSpPr txBox="1"/>
              <p:nvPr/>
            </p:nvSpPr>
            <p:spPr>
              <a:xfrm>
                <a:off x="646857" y="1982956"/>
                <a:ext cx="171752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+18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=13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62963-B2D7-415F-9FAB-FD39FC0BB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57" y="1982956"/>
                <a:ext cx="1717521" cy="307777"/>
              </a:xfrm>
              <a:prstGeom prst="rect">
                <a:avLst/>
              </a:prstGeom>
              <a:blipFill>
                <a:blip r:embed="rId3"/>
                <a:stretch>
                  <a:fillRect l="-2837" r="-248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8BE2CC-DD78-4770-A67B-E07E2350A17C}"/>
                  </a:ext>
                </a:extLst>
              </p:cNvPr>
              <p:cNvSpPr txBox="1"/>
              <p:nvPr/>
            </p:nvSpPr>
            <p:spPr>
              <a:xfrm>
                <a:off x="504189" y="2391170"/>
                <a:ext cx="186018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+82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=56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8BE2CC-DD78-4770-A67B-E07E2350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9" y="2391170"/>
                <a:ext cx="1860189" cy="307777"/>
              </a:xfrm>
              <a:prstGeom prst="rect">
                <a:avLst/>
              </a:prstGeom>
              <a:blipFill>
                <a:blip r:embed="rId4"/>
                <a:stretch>
                  <a:fillRect l="-2623" r="-229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AFF4B80F-2CC2-4674-8A02-C16822ED3423}"/>
              </a:ext>
            </a:extLst>
          </p:cNvPr>
          <p:cNvSpPr/>
          <p:nvPr/>
        </p:nvSpPr>
        <p:spPr>
          <a:xfrm>
            <a:off x="2890157" y="2290733"/>
            <a:ext cx="604157" cy="246221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946F3-7912-49BC-A270-61928561948F}"/>
                  </a:ext>
                </a:extLst>
              </p:cNvPr>
              <p:cNvSpPr txBox="1"/>
              <p:nvPr/>
            </p:nvSpPr>
            <p:spPr>
              <a:xfrm>
                <a:off x="3652560" y="1808703"/>
                <a:ext cx="1574855" cy="5824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56−82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946F3-7912-49BC-A270-619285619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60" y="1808703"/>
                <a:ext cx="1574855" cy="582467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658033-2B2E-4588-B581-304B6B0D4924}"/>
                  </a:ext>
                </a:extLst>
              </p:cNvPr>
              <p:cNvSpPr txBox="1"/>
              <p:nvPr/>
            </p:nvSpPr>
            <p:spPr>
              <a:xfrm>
                <a:off x="3652560" y="2561385"/>
                <a:ext cx="186018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+82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=56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658033-2B2E-4588-B581-304B6B0D4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60" y="2561385"/>
                <a:ext cx="1860189" cy="307777"/>
              </a:xfrm>
              <a:prstGeom prst="rect">
                <a:avLst/>
              </a:prstGeom>
              <a:blipFill>
                <a:blip r:embed="rId6"/>
                <a:stretch>
                  <a:fillRect l="-2295" r="-229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E5F83E54-E8A4-4B26-BD59-119481B7DB42}"/>
              </a:ext>
            </a:extLst>
          </p:cNvPr>
          <p:cNvSpPr/>
          <p:nvPr/>
        </p:nvSpPr>
        <p:spPr>
          <a:xfrm>
            <a:off x="504189" y="3560866"/>
            <a:ext cx="604157" cy="246221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6FA747-5A30-4139-A5B9-6479D15634BD}"/>
                  </a:ext>
                </a:extLst>
              </p:cNvPr>
              <p:cNvSpPr txBox="1"/>
              <p:nvPr/>
            </p:nvSpPr>
            <p:spPr>
              <a:xfrm>
                <a:off x="1252524" y="3375478"/>
                <a:ext cx="2817310" cy="5845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5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+18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=13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6FA747-5A30-4139-A5B9-6479D1563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24" y="3375478"/>
                <a:ext cx="2817310" cy="584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79505462-54B7-4E8E-9490-8C651D9C418F}"/>
              </a:ext>
            </a:extLst>
          </p:cNvPr>
          <p:cNvSpPr/>
          <p:nvPr/>
        </p:nvSpPr>
        <p:spPr>
          <a:xfrm>
            <a:off x="4214012" y="3560866"/>
            <a:ext cx="604157" cy="246221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04886-914D-4B83-BFBC-F43C15F29F42}"/>
                  </a:ext>
                </a:extLst>
              </p:cNvPr>
              <p:cNvSpPr txBox="1"/>
              <p:nvPr/>
            </p:nvSpPr>
            <p:spPr>
              <a:xfrm>
                <a:off x="4962347" y="3375478"/>
                <a:ext cx="3085204" cy="5862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(324−410)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234−280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04886-914D-4B83-BFBC-F43C15F2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347" y="3375478"/>
                <a:ext cx="3085204" cy="5862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DE515A17-4CDD-4B47-8A89-0387340D8582}"/>
              </a:ext>
            </a:extLst>
          </p:cNvPr>
          <p:cNvSpPr/>
          <p:nvPr/>
        </p:nvSpPr>
        <p:spPr>
          <a:xfrm>
            <a:off x="504188" y="4620462"/>
            <a:ext cx="604157" cy="246221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2F069C-8E4C-4D55-B41B-5AABCB4D15EC}"/>
                  </a:ext>
                </a:extLst>
              </p:cNvPr>
              <p:cNvSpPr txBox="1"/>
              <p:nvPr/>
            </p:nvSpPr>
            <p:spPr>
              <a:xfrm>
                <a:off x="1284777" y="4558906"/>
                <a:ext cx="111953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86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=46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2F069C-8E4C-4D55-B41B-5AABCB4D1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77" y="4558906"/>
                <a:ext cx="1119537" cy="307777"/>
              </a:xfrm>
              <a:prstGeom prst="rect">
                <a:avLst/>
              </a:prstGeom>
              <a:blipFill>
                <a:blip r:embed="rId9"/>
                <a:stretch>
                  <a:fillRect l="-4372" r="-437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6E94079A-E117-4672-BB55-7BE703C0C5E7}"/>
              </a:ext>
            </a:extLst>
          </p:cNvPr>
          <p:cNvSpPr/>
          <p:nvPr/>
        </p:nvSpPr>
        <p:spPr>
          <a:xfrm>
            <a:off x="2580746" y="4620462"/>
            <a:ext cx="604157" cy="246221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79B387-7D7D-41B9-8310-EF63E3BDA2B0}"/>
                  </a:ext>
                </a:extLst>
              </p:cNvPr>
              <p:cNvSpPr txBox="1"/>
              <p:nvPr/>
            </p:nvSpPr>
            <p:spPr>
              <a:xfrm>
                <a:off x="3250444" y="4420727"/>
                <a:ext cx="1935273" cy="578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=0.5349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79B387-7D7D-41B9-8310-EF63E3BD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44" y="4420727"/>
                <a:ext cx="1935273" cy="57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3250444" y="4383463"/>
            <a:ext cx="1935273" cy="68449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7EC5-AC5E-478D-81B6-203D306A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Parameter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53686-612B-444B-87BD-7265D6B530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F37F-AD74-4F93-954A-84B06AE07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i="1" dirty="0"/>
                  <a:t>Calculate the parameters of the linear regression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using the normal equations given in the lecture</a:t>
                </a:r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946F3-7912-49BC-A270-61928561948F}"/>
                  </a:ext>
                </a:extLst>
              </p:cNvPr>
              <p:cNvSpPr txBox="1"/>
              <p:nvPr/>
            </p:nvSpPr>
            <p:spPr>
              <a:xfrm>
                <a:off x="348065" y="1943087"/>
                <a:ext cx="1574855" cy="5824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56−82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8946F3-7912-49BC-A270-619285619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65" y="1943087"/>
                <a:ext cx="1574855" cy="582467"/>
              </a:xfrm>
              <a:prstGeom prst="rect">
                <a:avLst/>
              </a:prstGeom>
              <a:blipFill>
                <a:blip r:embed="rId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C69B6F4E-56B8-40A0-B043-97669B3092F5}"/>
              </a:ext>
            </a:extLst>
          </p:cNvPr>
          <p:cNvSpPr/>
          <p:nvPr/>
        </p:nvSpPr>
        <p:spPr>
          <a:xfrm>
            <a:off x="2122544" y="2146722"/>
            <a:ext cx="604157" cy="246221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175A74-59C9-458C-8594-03FE98D81BCD}"/>
                  </a:ext>
                </a:extLst>
              </p:cNvPr>
              <p:cNvSpPr txBox="1"/>
              <p:nvPr/>
            </p:nvSpPr>
            <p:spPr>
              <a:xfrm>
                <a:off x="2841022" y="1927411"/>
                <a:ext cx="6026073" cy="5845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2408−1886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774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522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774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29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=0.6744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175A74-59C9-458C-8594-03FE98D8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22" y="1927411"/>
                <a:ext cx="6026073" cy="584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45A8A0-205B-44E0-B3F0-B475099F2107}"/>
              </a:ext>
            </a:extLst>
          </p:cNvPr>
          <p:cNvSpPr txBox="1"/>
          <p:nvPr/>
        </p:nvSpPr>
        <p:spPr>
          <a:xfrm>
            <a:off x="360000" y="3141007"/>
            <a:ext cx="22288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Regression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2EFC2D-6D70-477B-BA10-604AEE57A707}"/>
                  </a:ext>
                </a:extLst>
              </p:cNvPr>
              <p:cNvSpPr txBox="1"/>
              <p:nvPr/>
            </p:nvSpPr>
            <p:spPr>
              <a:xfrm>
                <a:off x="1395091" y="3723716"/>
                <a:ext cx="3935501" cy="578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29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=0.6744+0.5349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2EFC2D-6D70-477B-BA10-604AEE57A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91" y="3723716"/>
                <a:ext cx="3935501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8012876" y="1927585"/>
            <a:ext cx="854219" cy="59796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7710-6A24-497A-8FF0-F7952B6B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Prediction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0D259-7C55-4DEB-95F7-EB34A675F2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9A2E53-2E7E-415D-880A-0236A9C86B8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1907177"/>
                <a:ext cx="8378825" cy="3300502"/>
              </a:xfrm>
            </p:spPr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Prediction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3,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 smtClean="0"/>
              </a:p>
              <a:p>
                <a:pPr marL="635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=0.6744+0.5349∙0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=0.6744</m:t>
                      </m:r>
                    </m:oMath>
                  </m:oMathPara>
                </a14:m>
                <a:endParaRPr lang="en-US" dirty="0" smtClean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=0.6744+0.5349∙3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=2.2791</m:t>
                      </m:r>
                    </m:oMath>
                  </m:oMathPara>
                </a14:m>
                <a:endParaRPr lang="en-US" dirty="0" smtClean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=0.6744+0.5349∙7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=4.4186</m:t>
                      </m:r>
                    </m:oMath>
                  </m:oMathPara>
                </a14:m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9A2E53-2E7E-415D-880A-0236A9C86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1907177"/>
                <a:ext cx="8378825" cy="3300502"/>
              </a:xfrm>
              <a:blipFill>
                <a:blip r:embed="rId2"/>
                <a:stretch>
                  <a:fillRect l="-1745" t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2B53F-6056-4207-8C92-338695767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 the regression line to predict (or calculate) the values of the function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0, 3, 7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3"/>
                <a:stretch>
                  <a:fillRect l="-1195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62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 smtClean="0"/>
              <a:t>Exercise 2</a:t>
            </a:r>
            <a:br>
              <a:rPr lang="de-DE" dirty="0" smtClean="0"/>
            </a:br>
            <a:r>
              <a:rPr lang="de-DE" dirty="0" smtClean="0"/>
              <a:t>Practice with KNIME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15287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9263-4FF5-4773-A7BB-35CDBEDF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Linear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F11DB-0C31-4465-A9CC-C90D23AD48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0" y="2002771"/>
            <a:ext cx="8378825" cy="3204908"/>
          </a:xfrm>
        </p:spPr>
        <p:txBody>
          <a:bodyPr numCol="2" spcCol="180000"/>
          <a:lstStyle/>
          <a:p>
            <a:pPr marL="463550" indent="-457200">
              <a:buFont typeface="+mj-lt"/>
              <a:buAutoNum type="arabicPeriod"/>
            </a:pPr>
            <a:r>
              <a:rPr lang="en-US" sz="1400" dirty="0" smtClean="0"/>
              <a:t>Read </a:t>
            </a:r>
            <a:r>
              <a:rPr lang="en-US" sz="1400" dirty="0"/>
              <a:t>dataset </a:t>
            </a:r>
            <a:r>
              <a:rPr lang="en-US" sz="1400" i="1" dirty="0"/>
              <a:t>AmesHousing_simple.csv</a:t>
            </a:r>
            <a:r>
              <a:rPr lang="en-US" sz="1400" dirty="0"/>
              <a:t>. It contains information about houses sold in Ames (only numerical values) as well as the </a:t>
            </a:r>
            <a:r>
              <a:rPr lang="en-US" sz="1400" dirty="0" err="1"/>
              <a:t>SalePrice</a:t>
            </a:r>
            <a:r>
              <a:rPr lang="en-US" sz="1400" dirty="0"/>
              <a:t>.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400" dirty="0" smtClean="0"/>
              <a:t>Add </a:t>
            </a:r>
            <a:r>
              <a:rPr lang="en-US" sz="1400" dirty="0"/>
              <a:t>Partitioning node to File Reader </a:t>
            </a:r>
            <a:r>
              <a:rPr lang="en-US" sz="1400" dirty="0" smtClean="0"/>
              <a:t>output</a:t>
            </a:r>
            <a:endParaRPr lang="en-US" sz="1600" dirty="0" smtClean="0"/>
          </a:p>
          <a:p>
            <a:pPr marL="400050" lvl="1" indent="-171450"/>
            <a:r>
              <a:rPr lang="en-US" sz="1200" dirty="0" smtClean="0"/>
              <a:t>Top </a:t>
            </a:r>
            <a:r>
              <a:rPr lang="en-US" sz="1200" dirty="0"/>
              <a:t>port should have 70 % of the </a:t>
            </a:r>
            <a:r>
              <a:rPr lang="en-US" sz="1200" dirty="0" smtClean="0"/>
              <a:t>rows</a:t>
            </a:r>
          </a:p>
          <a:p>
            <a:pPr marL="400050" lvl="1" indent="-171450"/>
            <a:r>
              <a:rPr lang="en-US" sz="1200" dirty="0" smtClean="0"/>
              <a:t>Draw </a:t>
            </a:r>
            <a:r>
              <a:rPr lang="en-US" sz="1200" dirty="0"/>
              <a:t>randomly such rows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/>
              <a:t>Linear Regression Learner to top output port of Partitioning </a:t>
            </a:r>
            <a:r>
              <a:rPr lang="en-US" sz="1600" dirty="0" smtClean="0"/>
              <a:t>node</a:t>
            </a:r>
          </a:p>
          <a:p>
            <a:pPr marL="400050" lvl="1" indent="-171450"/>
            <a:r>
              <a:rPr lang="en-US" sz="1100" dirty="0" smtClean="0"/>
              <a:t>Select </a:t>
            </a:r>
            <a:r>
              <a:rPr lang="en-US" sz="1100" dirty="0"/>
              <a:t>price column to be </a:t>
            </a:r>
            <a:r>
              <a:rPr lang="en-US" sz="1100" dirty="0" smtClean="0"/>
              <a:t>learned</a:t>
            </a:r>
          </a:p>
          <a:p>
            <a:pPr marL="400050" lvl="1" indent="-171450"/>
            <a:r>
              <a:rPr lang="en-US" sz="1100" dirty="0" smtClean="0"/>
              <a:t>Execute </a:t>
            </a:r>
            <a:r>
              <a:rPr lang="en-US" sz="1100" dirty="0"/>
              <a:t>the node and open its scatter plot view. Which column is most correlated to the price (column selection tab</a:t>
            </a:r>
            <a:r>
              <a:rPr lang="en-US" sz="1100" dirty="0" smtClean="0"/>
              <a:t>)?</a:t>
            </a:r>
            <a:endParaRPr lang="en-US" sz="1600" dirty="0" smtClean="0"/>
          </a:p>
          <a:p>
            <a:pPr marL="463550" indent="-4572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/>
              <a:t>Regression </a:t>
            </a:r>
            <a:r>
              <a:rPr lang="en-US" sz="1600" dirty="0" smtClean="0"/>
              <a:t>Predictor</a:t>
            </a:r>
          </a:p>
          <a:p>
            <a:pPr marL="400050" lvl="1" indent="-171450"/>
            <a:r>
              <a:rPr lang="en-US" sz="1100" dirty="0" smtClean="0"/>
              <a:t>Predict </a:t>
            </a:r>
            <a:r>
              <a:rPr lang="en-US" sz="1100" dirty="0"/>
              <a:t>test set (remaining 30% rows) by simply connecting the remaining unconnected output ports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600" dirty="0" smtClean="0"/>
              <a:t>Remove </a:t>
            </a:r>
            <a:r>
              <a:rPr lang="en-US" sz="1600" dirty="0"/>
              <a:t>rows with missing prediction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/>
              <a:t>Numeric Scorer to Regression Predictor </a:t>
            </a:r>
            <a:r>
              <a:rPr lang="en-US" sz="1600" dirty="0" smtClean="0"/>
              <a:t>Output</a:t>
            </a:r>
          </a:p>
          <a:p>
            <a:pPr marL="400050" lvl="1" indent="-171450"/>
            <a:r>
              <a:rPr lang="en-US" sz="1100" dirty="0" smtClean="0"/>
              <a:t>Reference </a:t>
            </a:r>
            <a:r>
              <a:rPr lang="en-US" sz="1100" dirty="0"/>
              <a:t>Column: the column you </a:t>
            </a:r>
            <a:r>
              <a:rPr lang="en-US" sz="1100" dirty="0" smtClean="0"/>
              <a:t>learned</a:t>
            </a:r>
          </a:p>
          <a:p>
            <a:pPr marL="400050" lvl="1" indent="-171450"/>
            <a:r>
              <a:rPr lang="en-US" sz="1100" dirty="0" smtClean="0"/>
              <a:t>Predicted </a:t>
            </a:r>
            <a:r>
              <a:rPr lang="en-US" sz="1100" dirty="0"/>
              <a:t>Column: the new column created by the predictor node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B380A-2671-420E-84E2-BB02B81AC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Predict the price of an house in Ames (Iowa, USA) given a number of features (size, neighborhood, heating...) using </a:t>
            </a:r>
            <a:r>
              <a:rPr lang="en-US" b="1" dirty="0"/>
              <a:t>Linear Regression</a:t>
            </a:r>
            <a:r>
              <a:rPr lang="en-US" dirty="0" smtClean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5959521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XFNKNFZNA3JN-2102554853-637670</_dlc_DocId>
    <_dlc_DocIdUrl xmlns="a1d3deca-49d0-46fa-a3f9-6e0c4e618558">
      <Url>https://knime.sharepoint.com/_layouts/15/DocIdRedir.aspx?ID=XFNKNFZNA3JN-2102554853-637670</Url>
      <Description>XFNKNFZNA3JN-2102554853-637670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14A3C-5A86-49D2-8693-78D07EA210C1}"/>
</file>

<file path=customXml/itemProps2.xml><?xml version="1.0" encoding="utf-8"?>
<ds:datastoreItem xmlns:ds="http://schemas.openxmlformats.org/officeDocument/2006/customXml" ds:itemID="{CC10D915-E0FF-457E-9692-5D1ECC737C2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1D2E89-54BC-4C51-B8C0-54C7A17D0D8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1d3deca-49d0-46fa-a3f9-6e0c4e618558"/>
  </ds:schemaRefs>
</ds:datastoreItem>
</file>

<file path=customXml/itemProps4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949</Words>
  <Application>Microsoft Office PowerPoint</Application>
  <PresentationFormat>On-screen Show (16:10)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Geneva</vt:lpstr>
      <vt:lpstr>Cambria Math</vt:lpstr>
      <vt:lpstr>Roboto Light</vt:lpstr>
      <vt:lpstr>Roboto</vt:lpstr>
      <vt:lpstr>Symbol</vt:lpstr>
      <vt:lpstr>Master Guide to Intelligent Data Science</vt:lpstr>
      <vt:lpstr>Regressions: Exercise</vt:lpstr>
      <vt:lpstr>Exercise 1 Linear Regression</vt:lpstr>
      <vt:lpstr>Linear Regression</vt:lpstr>
      <vt:lpstr>1. Parameter Estimation</vt:lpstr>
      <vt:lpstr>1. Parameter Estimation</vt:lpstr>
      <vt:lpstr>1. Parameter Estimation</vt:lpstr>
      <vt:lpstr>2. Prediction</vt:lpstr>
      <vt:lpstr>Exercise 2 Practice with KNIME</vt:lpstr>
      <vt:lpstr>1. Linear Regression</vt:lpstr>
      <vt:lpstr>1. Linear Regression</vt:lpstr>
      <vt:lpstr>2. Logistic Regression</vt:lpstr>
      <vt:lpstr>2. Logistic Regression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117</cp:revision>
  <cp:lastPrinted>2019-02-14T13:33:55Z</cp:lastPrinted>
  <dcterms:created xsi:type="dcterms:W3CDTF">2019-02-27T15:40:41Z</dcterms:created>
  <dcterms:modified xsi:type="dcterms:W3CDTF">2021-02-16T22:13:43Z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dae21aea-fe11-41af-9f22-1dfcdc0fe4e8</vt:lpwstr>
  </property>
  <property fmtid="{D5CDD505-2E9C-101B-9397-08002B2CF9AE}" pid="4" name="MediaServiceImageTags">
    <vt:lpwstr/>
  </property>
</Properties>
</file>