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5"/>
  </p:sldMasterIdLst>
  <p:notesMasterIdLst>
    <p:notesMasterId r:id="rId81"/>
  </p:notesMasterIdLst>
  <p:handoutMasterIdLst>
    <p:handoutMasterId r:id="rId82"/>
  </p:handoutMasterIdLst>
  <p:sldIdLst>
    <p:sldId id="262" r:id="rId6"/>
    <p:sldId id="259" r:id="rId7"/>
    <p:sldId id="264" r:id="rId8"/>
    <p:sldId id="3504" r:id="rId9"/>
    <p:sldId id="1589" r:id="rId10"/>
    <p:sldId id="3436" r:id="rId11"/>
    <p:sldId id="815" r:id="rId12"/>
    <p:sldId id="1527" r:id="rId13"/>
    <p:sldId id="1528" r:id="rId14"/>
    <p:sldId id="1529" r:id="rId15"/>
    <p:sldId id="3461" r:id="rId16"/>
    <p:sldId id="3460" r:id="rId17"/>
    <p:sldId id="1530" r:id="rId18"/>
    <p:sldId id="3439" r:id="rId19"/>
    <p:sldId id="3440" r:id="rId20"/>
    <p:sldId id="1052" r:id="rId21"/>
    <p:sldId id="3442" r:id="rId22"/>
    <p:sldId id="3441" r:id="rId23"/>
    <p:sldId id="3451" r:id="rId24"/>
    <p:sldId id="1531" r:id="rId25"/>
    <p:sldId id="1060" r:id="rId26"/>
    <p:sldId id="3497" r:id="rId27"/>
    <p:sldId id="1049" r:id="rId28"/>
    <p:sldId id="3450" r:id="rId29"/>
    <p:sldId id="3444" r:id="rId30"/>
    <p:sldId id="3446" r:id="rId31"/>
    <p:sldId id="3447" r:id="rId32"/>
    <p:sldId id="3448" r:id="rId33"/>
    <p:sldId id="3498" r:id="rId34"/>
    <p:sldId id="3452" r:id="rId35"/>
    <p:sldId id="3453" r:id="rId36"/>
    <p:sldId id="3458" r:id="rId37"/>
    <p:sldId id="3464" r:id="rId38"/>
    <p:sldId id="3459" r:id="rId39"/>
    <p:sldId id="3463" r:id="rId40"/>
    <p:sldId id="3465" r:id="rId41"/>
    <p:sldId id="3466" r:id="rId42"/>
    <p:sldId id="3467" r:id="rId43"/>
    <p:sldId id="3454" r:id="rId44"/>
    <p:sldId id="3468" r:id="rId45"/>
    <p:sldId id="3470" r:id="rId46"/>
    <p:sldId id="3471" r:id="rId47"/>
    <p:sldId id="3472" r:id="rId48"/>
    <p:sldId id="3443" r:id="rId49"/>
    <p:sldId id="1042" r:id="rId50"/>
    <p:sldId id="1039" r:id="rId51"/>
    <p:sldId id="3492" r:id="rId52"/>
    <p:sldId id="3500" r:id="rId53"/>
    <p:sldId id="3437" r:id="rId54"/>
    <p:sldId id="3478" r:id="rId55"/>
    <p:sldId id="3474" r:id="rId56"/>
    <p:sldId id="3494" r:id="rId57"/>
    <p:sldId id="3493" r:id="rId58"/>
    <p:sldId id="3501" r:id="rId59"/>
    <p:sldId id="3475" r:id="rId60"/>
    <p:sldId id="3476" r:id="rId61"/>
    <p:sldId id="881" r:id="rId62"/>
    <p:sldId id="3477" r:id="rId63"/>
    <p:sldId id="3495" r:id="rId64"/>
    <p:sldId id="3479" r:id="rId65"/>
    <p:sldId id="3480" r:id="rId66"/>
    <p:sldId id="1532" r:id="rId67"/>
    <p:sldId id="3438" r:id="rId68"/>
    <p:sldId id="3482" r:id="rId69"/>
    <p:sldId id="3502" r:id="rId70"/>
    <p:sldId id="3485" r:id="rId71"/>
    <p:sldId id="3487" r:id="rId72"/>
    <p:sldId id="3483" r:id="rId73"/>
    <p:sldId id="3484" r:id="rId74"/>
    <p:sldId id="3505" r:id="rId75"/>
    <p:sldId id="3490" r:id="rId76"/>
    <p:sldId id="3496" r:id="rId77"/>
    <p:sldId id="3491" r:id="rId78"/>
    <p:sldId id="3503" r:id="rId79"/>
    <p:sldId id="263" r:id="rId80"/>
  </p:sldIdLst>
  <p:sldSz cx="9144000" cy="5715000" type="screen16x10"/>
  <p:notesSz cx="6858000" cy="9144000"/>
  <p:embeddedFontLst>
    <p:embeddedFont>
      <p:font typeface="Calibri" panose="020F0502020204030204" pitchFamily="34" charset="0"/>
      <p:regular r:id="rId83"/>
      <p:bold r:id="rId84"/>
      <p:italic r:id="rId85"/>
      <p:boldItalic r:id="rId86"/>
    </p:embeddedFont>
    <p:embeddedFont>
      <p:font typeface="Cambria Math" panose="02040503050406030204" pitchFamily="18" charset="0"/>
      <p:regular r:id="rId87"/>
    </p:embeddedFont>
    <p:embeddedFont>
      <p:font typeface="Roboto" panose="02000000000000000000" pitchFamily="2" charset="0"/>
      <p:regular r:id="rId88"/>
      <p:bold r:id="rId89"/>
      <p:italic r:id="rId90"/>
      <p:boldItalic r:id="rId9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aria Silipo" initials="RS" lastIdx="24" clrIdx="0">
    <p:extLst>
      <p:ext uri="{19B8F6BF-5375-455C-9EA6-DF929625EA0E}">
        <p15:presenceInfo xmlns:p15="http://schemas.microsoft.com/office/powerpoint/2012/main" userId="S::rosaria.silipo@knime.com::48f1ae3a-382c-4c45-8ed1-39095bf37103" providerId="AD"/>
      </p:ext>
    </p:extLst>
  </p:cmAuthor>
  <p:cmAuthor id="2" name="Emilio Silvestri" initials="ES" lastIdx="4" clrIdx="1">
    <p:extLst>
      <p:ext uri="{19B8F6BF-5375-455C-9EA6-DF929625EA0E}">
        <p15:presenceInfo xmlns:p15="http://schemas.microsoft.com/office/powerpoint/2012/main" userId="Emilio Silvest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000000"/>
    <a:srgbClr val="E7FFF2"/>
    <a:srgbClr val="7DFFB8"/>
    <a:srgbClr val="FF9F9F"/>
    <a:srgbClr val="B4FAD2"/>
    <a:srgbClr val="CFF0BE"/>
    <a:srgbClr val="0000C0"/>
    <a:srgbClr val="E71FA0"/>
    <a:srgbClr val="003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64" autoAdjust="0"/>
    <p:restoredTop sz="94558" autoAdjust="0"/>
  </p:normalViewPr>
  <p:slideViewPr>
    <p:cSldViewPr snapToGrid="0" snapToObjects="1" showGuides="1">
      <p:cViewPr varScale="1">
        <p:scale>
          <a:sx n="134" d="100"/>
          <a:sy n="134" d="100"/>
        </p:scale>
        <p:origin x="908" y="8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25" d="100"/>
          <a:sy n="125" d="100"/>
        </p:scale>
        <p:origin x="4930" y="8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90" Type="http://schemas.openxmlformats.org/officeDocument/2006/relationships/font" Target="fonts/font8.fntdata"/><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font" Target="fonts/font4.fntdata"/><Relationship Id="rId9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5.fntdata"/><Relationship Id="rId61" Type="http://schemas.openxmlformats.org/officeDocument/2006/relationships/slide" Target="slides/slide56.xml"/><Relationship Id="rId82"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o Silvestri" userId="426fcf31-f236-4527-864f-3f1d1efb7653" providerId="ADAL" clId="{EC91BDC4-B9F4-4ED9-A628-7AE0F0BE4059}"/>
    <pc:docChg chg="modSld">
      <pc:chgData name="Emilio Silvestri" userId="426fcf31-f236-4527-864f-3f1d1efb7653" providerId="ADAL" clId="{EC91BDC4-B9F4-4ED9-A628-7AE0F0BE4059}" dt="2023-01-16T09:49:53.749" v="9" actId="20577"/>
      <pc:docMkLst>
        <pc:docMk/>
      </pc:docMkLst>
      <pc:sldChg chg="modSp mod">
        <pc:chgData name="Emilio Silvestri" userId="426fcf31-f236-4527-864f-3f1d1efb7653" providerId="ADAL" clId="{EC91BDC4-B9F4-4ED9-A628-7AE0F0BE4059}" dt="2023-01-16T09:49:53.749" v="9" actId="20577"/>
        <pc:sldMkLst>
          <pc:docMk/>
          <pc:sldMk cId="2769350877" sldId="3503"/>
        </pc:sldMkLst>
        <pc:spChg chg="mod">
          <ac:chgData name="Emilio Silvestri" userId="426fcf31-f236-4527-864f-3f1d1efb7653" providerId="ADAL" clId="{EC91BDC4-B9F4-4ED9-A628-7AE0F0BE4059}" dt="2023-01-16T09:49:53.749" v="9" actId="20577"/>
          <ac:spMkLst>
            <pc:docMk/>
            <pc:sldMk cId="2769350877" sldId="3503"/>
            <ac:spMk id="3" creationId="{E274B777-2714-410D-A893-56F35AE2BE06}"/>
          </ac:spMkLst>
        </pc:spChg>
      </pc:sldChg>
    </pc:docChg>
  </pc:docChgLst>
  <pc:docChgLst>
    <pc:chgData name="Satoru Hayasaka" userId="f5f1b623-9aa9-4923-b86d-8ceaae247420" providerId="ADAL" clId="{603B2F91-48FB-4F81-A313-962DF34475C7}"/>
    <pc:docChg chg="custSel addSld delSld modSld">
      <pc:chgData name="Satoru Hayasaka" userId="f5f1b623-9aa9-4923-b86d-8ceaae247420" providerId="ADAL" clId="{603B2F91-48FB-4F81-A313-962DF34475C7}" dt="2020-11-05T23:17:20.022" v="32" actId="20577"/>
      <pc:docMkLst>
        <pc:docMk/>
      </pc:docMkLst>
      <pc:sldChg chg="delSp mod">
        <pc:chgData name="Satoru Hayasaka" userId="f5f1b623-9aa9-4923-b86d-8ceaae247420" providerId="ADAL" clId="{603B2F91-48FB-4F81-A313-962DF34475C7}" dt="2020-11-05T23:14:27.331" v="4" actId="478"/>
        <pc:sldMkLst>
          <pc:docMk/>
          <pc:sldMk cId="4067134333" sldId="262"/>
        </pc:sldMkLst>
        <pc:spChg chg="del">
          <ac:chgData name="Satoru Hayasaka" userId="f5f1b623-9aa9-4923-b86d-8ceaae247420" providerId="ADAL" clId="{603B2F91-48FB-4F81-A313-962DF34475C7}" dt="2020-11-05T23:14:27.331" v="4" actId="478"/>
          <ac:spMkLst>
            <pc:docMk/>
            <pc:sldMk cId="4067134333" sldId="262"/>
            <ac:spMk id="3" creationId="{09E768C6-7FFD-AD4A-8819-192B5CD840E6}"/>
          </ac:spMkLst>
        </pc:spChg>
      </pc:sldChg>
      <pc:sldChg chg="modSp mod">
        <pc:chgData name="Satoru Hayasaka" userId="f5f1b623-9aa9-4923-b86d-8ceaae247420" providerId="ADAL" clId="{603B2F91-48FB-4F81-A313-962DF34475C7}" dt="2020-11-05T23:17:20.022" v="32" actId="20577"/>
        <pc:sldMkLst>
          <pc:docMk/>
          <pc:sldMk cId="648684048" sldId="263"/>
        </pc:sldMkLst>
        <pc:spChg chg="mod">
          <ac:chgData name="Satoru Hayasaka" userId="f5f1b623-9aa9-4923-b86d-8ceaae247420" providerId="ADAL" clId="{603B2F91-48FB-4F81-A313-962DF34475C7}" dt="2020-11-05T23:17:10.206" v="13" actId="20577"/>
          <ac:spMkLst>
            <pc:docMk/>
            <pc:sldMk cId="648684048" sldId="263"/>
            <ac:spMk id="2" creationId="{3C3B26F9-B704-CF47-9C92-9A399FF23052}"/>
          </ac:spMkLst>
        </pc:spChg>
        <pc:spChg chg="mod">
          <ac:chgData name="Satoru Hayasaka" userId="f5f1b623-9aa9-4923-b86d-8ceaae247420" providerId="ADAL" clId="{603B2F91-48FB-4F81-A313-962DF34475C7}" dt="2020-11-05T23:17:20.022" v="32" actId="20577"/>
          <ac:spMkLst>
            <pc:docMk/>
            <pc:sldMk cId="648684048" sldId="263"/>
            <ac:spMk id="3" creationId="{AF27DE70-E7D1-8D48-B541-596C4E2E7A6F}"/>
          </ac:spMkLst>
        </pc:spChg>
      </pc:sldChg>
      <pc:sldChg chg="del">
        <pc:chgData name="Satoru Hayasaka" userId="f5f1b623-9aa9-4923-b86d-8ceaae247420" providerId="ADAL" clId="{603B2F91-48FB-4F81-A313-962DF34475C7}" dt="2020-11-04T13:15:24.929" v="1" actId="2696"/>
        <pc:sldMkLst>
          <pc:docMk/>
          <pc:sldMk cId="1664438476" sldId="308"/>
        </pc:sldMkLst>
      </pc:sldChg>
      <pc:sldChg chg="del">
        <pc:chgData name="Satoru Hayasaka" userId="f5f1b623-9aa9-4923-b86d-8ceaae247420" providerId="ADAL" clId="{603B2F91-48FB-4F81-A313-962DF34475C7}" dt="2020-11-04T13:17:03.719" v="3" actId="2696"/>
        <pc:sldMkLst>
          <pc:docMk/>
          <pc:sldMk cId="2464713812" sldId="336"/>
        </pc:sldMkLst>
      </pc:sldChg>
      <pc:sldChg chg="del">
        <pc:chgData name="Satoru Hayasaka" userId="f5f1b623-9aa9-4923-b86d-8ceaae247420" providerId="ADAL" clId="{603B2F91-48FB-4F81-A313-962DF34475C7}" dt="2020-11-04T13:17:03.719" v="3" actId="2696"/>
        <pc:sldMkLst>
          <pc:docMk/>
          <pc:sldMk cId="3629206946" sldId="3488"/>
        </pc:sldMkLst>
      </pc:sldChg>
      <pc:sldChg chg="add">
        <pc:chgData name="Satoru Hayasaka" userId="f5f1b623-9aa9-4923-b86d-8ceaae247420" providerId="ADAL" clId="{603B2F91-48FB-4F81-A313-962DF34475C7}" dt="2020-11-04T13:15:14.680" v="0"/>
        <pc:sldMkLst>
          <pc:docMk/>
          <pc:sldMk cId="3269320772" sldId="3489"/>
        </pc:sldMkLst>
      </pc:sldChg>
      <pc:sldChg chg="add">
        <pc:chgData name="Satoru Hayasaka" userId="f5f1b623-9aa9-4923-b86d-8ceaae247420" providerId="ADAL" clId="{603B2F91-48FB-4F81-A313-962DF34475C7}" dt="2020-11-04T13:16:58.958" v="2"/>
        <pc:sldMkLst>
          <pc:docMk/>
          <pc:sldMk cId="44240166" sldId="3490"/>
        </pc:sldMkLst>
      </pc:sldChg>
      <pc:sldChg chg="add">
        <pc:chgData name="Satoru Hayasaka" userId="f5f1b623-9aa9-4923-b86d-8ceaae247420" providerId="ADAL" clId="{603B2F91-48FB-4F81-A313-962DF34475C7}" dt="2020-11-04T13:16:58.958" v="2"/>
        <pc:sldMkLst>
          <pc:docMk/>
          <pc:sldMk cId="3023468577" sldId="3491"/>
        </pc:sldMkLst>
      </pc:sldChg>
    </pc:docChg>
  </pc:docChgLst>
  <pc:docChgLst>
    <pc:chgData name="Rosaria Silipo" userId="48f1ae3a-382c-4c45-8ed1-39095bf37103" providerId="ADAL" clId="{4D9A7903-D91A-4D05-B960-19E126D77610}"/>
    <pc:docChg chg="modSld">
      <pc:chgData name="Rosaria Silipo" userId="48f1ae3a-382c-4c45-8ed1-39095bf37103" providerId="ADAL" clId="{4D9A7903-D91A-4D05-B960-19E126D77610}" dt="2020-09-30T16:31:47.977" v="20" actId="20577"/>
      <pc:docMkLst>
        <pc:docMk/>
      </pc:docMkLst>
      <pc:sldChg chg="modSp mod">
        <pc:chgData name="Rosaria Silipo" userId="48f1ae3a-382c-4c45-8ed1-39095bf37103" providerId="ADAL" clId="{4D9A7903-D91A-4D05-B960-19E126D77610}" dt="2020-09-30T16:31:47.977" v="20" actId="20577"/>
        <pc:sldMkLst>
          <pc:docMk/>
          <pc:sldMk cId="4067134333" sldId="262"/>
        </pc:sldMkLst>
        <pc:spChg chg="mod">
          <ac:chgData name="Rosaria Silipo" userId="48f1ae3a-382c-4c45-8ed1-39095bf37103" providerId="ADAL" clId="{4D9A7903-D91A-4D05-B960-19E126D77610}" dt="2020-09-30T16:31:47.977" v="20" actId="20577"/>
          <ac:spMkLst>
            <pc:docMk/>
            <pc:sldMk cId="4067134333" sldId="262"/>
            <ac:spMk id="2" creationId="{BA9B6E08-011C-D34D-A0C5-A112C618ECA6}"/>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2-13T00:48:37.337" idx="4">
    <p:pos x="10" y="10"/>
    <p:text>link deep learning book wf</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BBAD7A-3F89-4FBF-903B-BB621E6E9B72}" type="datetimeFigureOut">
              <a:rPr lang="en-US" smtClean="0"/>
              <a:t>1/16/2023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73A6BC-3CCF-4082-8DDB-62555922AC22}" type="slidenum">
              <a:rPr lang="en-US" smtClean="0"/>
              <a:t>‹#›</a:t>
            </a:fld>
            <a:endParaRPr lang="en-US"/>
          </a:p>
        </p:txBody>
      </p:sp>
    </p:spTree>
    <p:extLst>
      <p:ext uri="{BB962C8B-B14F-4D97-AF65-F5344CB8AC3E}">
        <p14:creationId xmlns:p14="http://schemas.microsoft.com/office/powerpoint/2010/main" val="496553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99794-45CA-FF41-AA62-5E594CEACF02}" type="datetimeFigureOut">
              <a:rPr lang="de-DE" smtClean="0"/>
              <a:t>16.01.2023</a:t>
            </a:fld>
            <a:endParaRPr lang="de-DE" dirty="0"/>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2914A-90BC-E546-9349-962456D80391}" type="slidenum">
              <a:rPr lang="de-DE" smtClean="0"/>
              <a:t>‹#›</a:t>
            </a:fld>
            <a:endParaRPr lang="de-DE" dirty="0"/>
          </a:p>
        </p:txBody>
      </p:sp>
    </p:spTree>
    <p:extLst>
      <p:ext uri="{BB962C8B-B14F-4D97-AF65-F5344CB8AC3E}">
        <p14:creationId xmlns:p14="http://schemas.microsoft.com/office/powerpoint/2010/main" val="832594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Building blocks have existed for decades </a:t>
            </a:r>
          </a:p>
          <a:p>
            <a:pPr marL="628650" lvl="1" indent="-171450">
              <a:buFontTx/>
              <a:buChar char="-"/>
            </a:pPr>
            <a:r>
              <a:rPr lang="en-US" dirty="0"/>
              <a:t>LSTMs were introduced first introduced in 1991 in the diploma theses of Sepp </a:t>
            </a:r>
            <a:r>
              <a:rPr lang="en-US" dirty="0" err="1"/>
              <a:t>Hochreiter</a:t>
            </a:r>
            <a:endParaRPr lang="en-US" dirty="0"/>
          </a:p>
          <a:p>
            <a:pPr marL="628650" lvl="1" indent="-171450">
              <a:buFontTx/>
              <a:buChar char="-"/>
            </a:pPr>
            <a:r>
              <a:rPr lang="en-US" dirty="0"/>
              <a:t>Backpropagation 	</a:t>
            </a:r>
          </a:p>
          <a:p>
            <a:pPr marL="171450" lvl="0" indent="-171450">
              <a:buFontTx/>
              <a:buChar char="-"/>
            </a:pPr>
            <a:r>
              <a:rPr lang="en-US" dirty="0"/>
              <a:t>Deep learning networks are extremely data hungry. In the area of big data we have access to enough data</a:t>
            </a:r>
          </a:p>
          <a:p>
            <a:pPr marL="171450" lvl="0" indent="-171450">
              <a:buFontTx/>
              <a:buChar char="-"/>
            </a:pPr>
            <a:r>
              <a:rPr lang="en-US" dirty="0"/>
              <a:t>Training algorithms can be highly parallelized and can therefore benefit tremendously from modern GPU architectures that did not exists when these algorithms were developed</a:t>
            </a:r>
          </a:p>
          <a:p>
            <a:pPr marL="171450" lvl="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1E2914A-90BC-E546-9349-962456D80391}" type="slidenum">
              <a:rPr lang="de-DE" smtClean="0"/>
              <a:t>5</a:t>
            </a:fld>
            <a:endParaRPr lang="de-DE" dirty="0"/>
          </a:p>
        </p:txBody>
      </p:sp>
    </p:spTree>
    <p:extLst>
      <p:ext uri="{BB962C8B-B14F-4D97-AF65-F5344CB8AC3E}">
        <p14:creationId xmlns:p14="http://schemas.microsoft.com/office/powerpoint/2010/main" val="2976708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Cell State, the horizontal line running through the top of the diagram. It run straight down the enter chain </a:t>
            </a:r>
          </a:p>
          <a:p>
            <a:pPr marL="171450" indent="-171450">
              <a:buFont typeface="Symbol" pitchFamily="2" charset="2"/>
              <a:buChar char="Þ"/>
            </a:pPr>
            <a:r>
              <a:rPr lang="en-US" dirty="0"/>
              <a:t>Very easy for information to flow along it unchanged</a:t>
            </a:r>
          </a:p>
          <a:p>
            <a:pPr marL="171450" indent="-171450">
              <a:buFont typeface="Symbol" pitchFamily="2" charset="2"/>
              <a:buChar char="Þ"/>
            </a:pPr>
            <a:endParaRPr lang="en-US" dirty="0"/>
          </a:p>
          <a:p>
            <a:pPr marL="171450" indent="-171450">
              <a:buFont typeface="Symbol" pitchFamily="2" charset="2"/>
              <a:buChar char="Þ"/>
            </a:pPr>
            <a:r>
              <a:rPr lang="en-US" dirty="0"/>
              <a:t>Cell state might include the gender or the present subject, so the correct verbs and pronouns can be used. When we see a new subject, we want to delete the gender of the old subject </a:t>
            </a:r>
          </a:p>
          <a:p>
            <a:pPr marL="171450" indent="-171450">
              <a:buFont typeface="Symbol" pitchFamily="2" charset="2"/>
              <a:buChar char="Þ"/>
            </a:pPr>
            <a:endParaRPr lang="en-US" dirty="0"/>
          </a:p>
          <a:p>
            <a:pPr marL="171450" indent="-171450">
              <a:buFont typeface="Symbol" pitchFamily="2" charset="2"/>
              <a:buChar char="Þ"/>
            </a:pPr>
            <a:r>
              <a:rPr lang="en-US" dirty="0"/>
              <a:t>Decide which information we want to add</a:t>
            </a:r>
          </a:p>
          <a:p>
            <a:pPr marL="628650" lvl="1" indent="-171450">
              <a:buFont typeface="Symbol" pitchFamily="2" charset="2"/>
              <a:buChar char="Þ"/>
            </a:pPr>
            <a:r>
              <a:rPr lang="en-US" dirty="0"/>
              <a:t>Tanh creates a candidate value</a:t>
            </a:r>
          </a:p>
          <a:p>
            <a:pPr marL="628650" lvl="1" indent="-171450">
              <a:buFont typeface="Symbol" pitchFamily="2" charset="2"/>
              <a:buChar char="Þ"/>
            </a:pPr>
            <a:r>
              <a:rPr lang="en-US" dirty="0"/>
              <a:t>Input gate decides which information we want to add</a:t>
            </a:r>
          </a:p>
          <a:p>
            <a:pPr marL="628650" lvl="1" indent="-171450">
              <a:buFont typeface="Symbol" pitchFamily="2" charset="2"/>
              <a:buChar char="Þ"/>
            </a:pPr>
            <a:r>
              <a:rPr lang="en-US" dirty="0"/>
              <a:t>In the example add the gender information </a:t>
            </a:r>
          </a:p>
          <a:p>
            <a:pPr marL="171450" lvl="0" indent="-171450">
              <a:buFont typeface="Symbol" pitchFamily="2" charset="2"/>
              <a:buChar char="Þ"/>
            </a:pPr>
            <a:endParaRPr lang="en-US" dirty="0"/>
          </a:p>
          <a:p>
            <a:pPr marL="171450" lvl="0" indent="-171450">
              <a:buFont typeface="Symbol" pitchFamily="2" charset="2"/>
              <a:buChar char="Þ"/>
            </a:pPr>
            <a:r>
              <a:rPr lang="en-US" dirty="0"/>
              <a:t>Finally we need to decide which information we want to output based on the cell state. Since the last input was a subject we might to output the information whether the subject is plural or singular to know what form a verb should be conjugated</a:t>
            </a:r>
          </a:p>
        </p:txBody>
      </p:sp>
      <p:sp>
        <p:nvSpPr>
          <p:cNvPr id="4" name="Slide Number Placeholder 3"/>
          <p:cNvSpPr>
            <a:spLocks noGrp="1"/>
          </p:cNvSpPr>
          <p:nvPr>
            <p:ph type="sldNum" sz="quarter" idx="5"/>
          </p:nvPr>
        </p:nvSpPr>
        <p:spPr/>
        <p:txBody>
          <a:bodyPr/>
          <a:lstStyle/>
          <a:p>
            <a:fld id="{C8AAF4E9-3A9C-4BA5-B681-E30A66BEFD37}" type="slidenum">
              <a:rPr lang="en-US" smtClean="0"/>
              <a:pPr/>
              <a:t>22</a:t>
            </a:fld>
            <a:endParaRPr lang="en-US" dirty="0"/>
          </a:p>
        </p:txBody>
      </p:sp>
    </p:spTree>
    <p:extLst>
      <p:ext uri="{BB962C8B-B14F-4D97-AF65-F5344CB8AC3E}">
        <p14:creationId xmlns:p14="http://schemas.microsoft.com/office/powerpoint/2010/main" val="2615061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Cell State, the horizontal line running through the top of the diagram. It run straight down the enter chain </a:t>
            </a:r>
          </a:p>
          <a:p>
            <a:pPr marL="171450" indent="-171450">
              <a:buFont typeface="Symbol" pitchFamily="2" charset="2"/>
              <a:buChar char="Þ"/>
            </a:pPr>
            <a:r>
              <a:rPr lang="en-US" dirty="0"/>
              <a:t>Very easy for information to flow along it unchanged</a:t>
            </a:r>
          </a:p>
          <a:p>
            <a:pPr marL="171450" indent="-171450">
              <a:buFont typeface="Symbol" pitchFamily="2" charset="2"/>
              <a:buChar char="Þ"/>
            </a:pPr>
            <a:endParaRPr lang="en-US" dirty="0"/>
          </a:p>
          <a:p>
            <a:pPr marL="171450" indent="-171450">
              <a:buFont typeface="Symbol" pitchFamily="2" charset="2"/>
              <a:buChar char="Þ"/>
            </a:pPr>
            <a:r>
              <a:rPr lang="en-US" dirty="0"/>
              <a:t>Cell state might include the gender or the present subject, so the correct verbs and pronouns can be used. When we see a new subject, we want to delete the gender of the old subject </a:t>
            </a:r>
          </a:p>
          <a:p>
            <a:pPr marL="171450" indent="-171450">
              <a:buFont typeface="Symbol" pitchFamily="2" charset="2"/>
              <a:buChar char="Þ"/>
            </a:pPr>
            <a:endParaRPr lang="en-US" dirty="0"/>
          </a:p>
          <a:p>
            <a:pPr marL="171450" indent="-171450">
              <a:buFont typeface="Symbol" pitchFamily="2" charset="2"/>
              <a:buChar char="Þ"/>
            </a:pPr>
            <a:r>
              <a:rPr lang="en-US" dirty="0"/>
              <a:t>Decide which information we want to add</a:t>
            </a:r>
          </a:p>
          <a:p>
            <a:pPr marL="628650" lvl="1" indent="-171450">
              <a:buFont typeface="Symbol" pitchFamily="2" charset="2"/>
              <a:buChar char="Þ"/>
            </a:pPr>
            <a:r>
              <a:rPr lang="en-US" dirty="0"/>
              <a:t>Tanh creates a candidate value</a:t>
            </a:r>
          </a:p>
          <a:p>
            <a:pPr marL="628650" lvl="1" indent="-171450">
              <a:buFont typeface="Symbol" pitchFamily="2" charset="2"/>
              <a:buChar char="Þ"/>
            </a:pPr>
            <a:r>
              <a:rPr lang="en-US" dirty="0"/>
              <a:t>Input gate decides which information we want to add</a:t>
            </a:r>
          </a:p>
          <a:p>
            <a:pPr marL="628650" lvl="1" indent="-171450">
              <a:buFont typeface="Symbol" pitchFamily="2" charset="2"/>
              <a:buChar char="Þ"/>
            </a:pPr>
            <a:r>
              <a:rPr lang="en-US" dirty="0"/>
              <a:t>In the example add the gender information </a:t>
            </a:r>
          </a:p>
          <a:p>
            <a:pPr marL="171450" lvl="0" indent="-171450">
              <a:buFont typeface="Symbol" pitchFamily="2" charset="2"/>
              <a:buChar char="Þ"/>
            </a:pPr>
            <a:endParaRPr lang="en-US" dirty="0"/>
          </a:p>
          <a:p>
            <a:pPr marL="171450" lvl="0" indent="-171450">
              <a:buFont typeface="Symbol" pitchFamily="2" charset="2"/>
              <a:buChar char="Þ"/>
            </a:pPr>
            <a:r>
              <a:rPr lang="en-US" dirty="0"/>
              <a:t>Finally we need to decide which information we want to output based on the cell state. Since the last input was a subject we might to output the information whether the subject is plural or singular to know what form a verb should be conjugated</a:t>
            </a:r>
          </a:p>
        </p:txBody>
      </p:sp>
      <p:sp>
        <p:nvSpPr>
          <p:cNvPr id="4" name="Slide Number Placeholder 3"/>
          <p:cNvSpPr>
            <a:spLocks noGrp="1"/>
          </p:cNvSpPr>
          <p:nvPr>
            <p:ph type="sldNum" sz="quarter" idx="5"/>
          </p:nvPr>
        </p:nvSpPr>
        <p:spPr/>
        <p:txBody>
          <a:bodyPr/>
          <a:lstStyle/>
          <a:p>
            <a:fld id="{C8AAF4E9-3A9C-4BA5-B681-E30A66BEFD37}" type="slidenum">
              <a:rPr lang="en-US" smtClean="0"/>
              <a:pPr/>
              <a:t>23</a:t>
            </a:fld>
            <a:endParaRPr lang="en-US" dirty="0"/>
          </a:p>
        </p:txBody>
      </p:sp>
    </p:spTree>
    <p:extLst>
      <p:ext uri="{BB962C8B-B14F-4D97-AF65-F5344CB8AC3E}">
        <p14:creationId xmlns:p14="http://schemas.microsoft.com/office/powerpoint/2010/main" val="1643934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Cell State, the horizontal line running through the top of the diagram. It run straight down the enter chain </a:t>
            </a:r>
          </a:p>
          <a:p>
            <a:pPr marL="171450" indent="-171450">
              <a:buFont typeface="Symbol" pitchFamily="2" charset="2"/>
              <a:buChar char="Þ"/>
            </a:pPr>
            <a:r>
              <a:rPr lang="en-US" dirty="0"/>
              <a:t>Very easy for information to flow along it unchanged</a:t>
            </a:r>
          </a:p>
          <a:p>
            <a:pPr marL="171450" indent="-171450">
              <a:buFont typeface="Symbol" pitchFamily="2" charset="2"/>
              <a:buChar char="Þ"/>
            </a:pPr>
            <a:endParaRPr lang="en-US" dirty="0"/>
          </a:p>
          <a:p>
            <a:pPr marL="171450" indent="-171450">
              <a:buFont typeface="Symbol" pitchFamily="2" charset="2"/>
              <a:buChar char="Þ"/>
            </a:pPr>
            <a:r>
              <a:rPr lang="en-US" dirty="0"/>
              <a:t>Cell state might include the gender or the present subject, so the correct verbs and pronouns can be used. When we see a new subject, we want to delete the gender of the old subject </a:t>
            </a:r>
          </a:p>
          <a:p>
            <a:pPr marL="171450" indent="-171450">
              <a:buFont typeface="Symbol" pitchFamily="2" charset="2"/>
              <a:buChar char="Þ"/>
            </a:pPr>
            <a:endParaRPr lang="en-US" dirty="0"/>
          </a:p>
          <a:p>
            <a:pPr marL="171450" indent="-171450">
              <a:buFont typeface="Symbol" pitchFamily="2" charset="2"/>
              <a:buChar char="Þ"/>
            </a:pPr>
            <a:r>
              <a:rPr lang="en-US" dirty="0"/>
              <a:t>Decide which information we want to add</a:t>
            </a:r>
          </a:p>
          <a:p>
            <a:pPr marL="628650" lvl="1" indent="-171450">
              <a:buFont typeface="Symbol" pitchFamily="2" charset="2"/>
              <a:buChar char="Þ"/>
            </a:pPr>
            <a:r>
              <a:rPr lang="en-US" dirty="0"/>
              <a:t>Tanh creates a candidate value</a:t>
            </a:r>
          </a:p>
          <a:p>
            <a:pPr marL="628650" lvl="1" indent="-171450">
              <a:buFont typeface="Symbol" pitchFamily="2" charset="2"/>
              <a:buChar char="Þ"/>
            </a:pPr>
            <a:r>
              <a:rPr lang="en-US" dirty="0"/>
              <a:t>Input gate decides which information we want to add</a:t>
            </a:r>
          </a:p>
          <a:p>
            <a:pPr marL="628650" lvl="1" indent="-171450">
              <a:buFont typeface="Symbol" pitchFamily="2" charset="2"/>
              <a:buChar char="Þ"/>
            </a:pPr>
            <a:r>
              <a:rPr lang="en-US" dirty="0"/>
              <a:t>In the example add the gender information </a:t>
            </a:r>
          </a:p>
          <a:p>
            <a:pPr marL="171450" lvl="0" indent="-171450">
              <a:buFont typeface="Symbol" pitchFamily="2" charset="2"/>
              <a:buChar char="Þ"/>
            </a:pPr>
            <a:endParaRPr lang="en-US" dirty="0"/>
          </a:p>
          <a:p>
            <a:pPr marL="171450" lvl="0" indent="-171450">
              <a:buFont typeface="Symbol" pitchFamily="2" charset="2"/>
              <a:buChar char="Þ"/>
            </a:pPr>
            <a:r>
              <a:rPr lang="en-US" dirty="0"/>
              <a:t>Finally we need to decide which information we want to output based on the cell state. Since the last input was a subject we might to output the information whether the subject is plural or singular to know what form a verb should be conjugated</a:t>
            </a:r>
          </a:p>
        </p:txBody>
      </p:sp>
      <p:sp>
        <p:nvSpPr>
          <p:cNvPr id="4" name="Slide Number Placeholder 3"/>
          <p:cNvSpPr>
            <a:spLocks noGrp="1"/>
          </p:cNvSpPr>
          <p:nvPr>
            <p:ph type="sldNum" sz="quarter" idx="5"/>
          </p:nvPr>
        </p:nvSpPr>
        <p:spPr/>
        <p:txBody>
          <a:bodyPr/>
          <a:lstStyle/>
          <a:p>
            <a:fld id="{C8AAF4E9-3A9C-4BA5-B681-E30A66BEFD37}" type="slidenum">
              <a:rPr lang="en-US" smtClean="0"/>
              <a:pPr/>
              <a:t>24</a:t>
            </a:fld>
            <a:endParaRPr lang="en-US" dirty="0"/>
          </a:p>
        </p:txBody>
      </p:sp>
    </p:spTree>
    <p:extLst>
      <p:ext uri="{BB962C8B-B14F-4D97-AF65-F5344CB8AC3E}">
        <p14:creationId xmlns:p14="http://schemas.microsoft.com/office/powerpoint/2010/main" val="2728953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Cell State, the horizontal line running through the top of the diagram. It run straight down the enter chain </a:t>
            </a:r>
          </a:p>
          <a:p>
            <a:pPr marL="171450" indent="-171450">
              <a:buFont typeface="Symbol" pitchFamily="2" charset="2"/>
              <a:buChar char="Þ"/>
            </a:pPr>
            <a:r>
              <a:rPr lang="en-US" dirty="0"/>
              <a:t>Very easy for information to flow along it unchanged</a:t>
            </a:r>
          </a:p>
          <a:p>
            <a:pPr marL="171450" indent="-171450">
              <a:buFont typeface="Symbol" pitchFamily="2" charset="2"/>
              <a:buChar char="Þ"/>
            </a:pPr>
            <a:endParaRPr lang="en-US" dirty="0"/>
          </a:p>
          <a:p>
            <a:pPr marL="171450" indent="-171450">
              <a:buFont typeface="Symbol" pitchFamily="2" charset="2"/>
              <a:buChar char="Þ"/>
            </a:pPr>
            <a:r>
              <a:rPr lang="en-US" dirty="0"/>
              <a:t>Cell state might include the gender or the present subject, so the correct verbs and pronouns can be used. When we see a new subject, we want to delete the gender of the old subject </a:t>
            </a:r>
          </a:p>
          <a:p>
            <a:pPr marL="171450" indent="-171450">
              <a:buFont typeface="Symbol" pitchFamily="2" charset="2"/>
              <a:buChar char="Þ"/>
            </a:pPr>
            <a:endParaRPr lang="en-US" dirty="0"/>
          </a:p>
          <a:p>
            <a:pPr marL="171450" indent="-171450">
              <a:buFont typeface="Symbol" pitchFamily="2" charset="2"/>
              <a:buChar char="Þ"/>
            </a:pPr>
            <a:r>
              <a:rPr lang="en-US" dirty="0"/>
              <a:t>Decide which information we want to add</a:t>
            </a:r>
          </a:p>
          <a:p>
            <a:pPr marL="628650" lvl="1" indent="-171450">
              <a:buFont typeface="Symbol" pitchFamily="2" charset="2"/>
              <a:buChar char="Þ"/>
            </a:pPr>
            <a:r>
              <a:rPr lang="en-US" dirty="0"/>
              <a:t>Tanh creates a candidate value</a:t>
            </a:r>
          </a:p>
          <a:p>
            <a:pPr marL="628650" lvl="1" indent="-171450">
              <a:buFont typeface="Symbol" pitchFamily="2" charset="2"/>
              <a:buChar char="Þ"/>
            </a:pPr>
            <a:r>
              <a:rPr lang="en-US" dirty="0"/>
              <a:t>Input gate decides which information we want to add</a:t>
            </a:r>
          </a:p>
          <a:p>
            <a:pPr marL="628650" lvl="1" indent="-171450">
              <a:buFont typeface="Symbol" pitchFamily="2" charset="2"/>
              <a:buChar char="Þ"/>
            </a:pPr>
            <a:r>
              <a:rPr lang="en-US" dirty="0"/>
              <a:t>In the example add the gender information </a:t>
            </a:r>
          </a:p>
          <a:p>
            <a:pPr marL="171450" lvl="0" indent="-171450">
              <a:buFont typeface="Symbol" pitchFamily="2" charset="2"/>
              <a:buChar char="Þ"/>
            </a:pPr>
            <a:endParaRPr lang="en-US" dirty="0"/>
          </a:p>
          <a:p>
            <a:pPr marL="171450" lvl="0" indent="-171450">
              <a:buFont typeface="Symbol" pitchFamily="2" charset="2"/>
              <a:buChar char="Þ"/>
            </a:pPr>
            <a:r>
              <a:rPr lang="en-US" dirty="0"/>
              <a:t>Finally we need to decide which information we want to output based on the cell state. Since the last input was a subject we might to output the information whether the subject is plural or singular to know what form a verb should be conjugated</a:t>
            </a:r>
          </a:p>
        </p:txBody>
      </p:sp>
      <p:sp>
        <p:nvSpPr>
          <p:cNvPr id="4" name="Slide Number Placeholder 3"/>
          <p:cNvSpPr>
            <a:spLocks noGrp="1"/>
          </p:cNvSpPr>
          <p:nvPr>
            <p:ph type="sldNum" sz="quarter" idx="5"/>
          </p:nvPr>
        </p:nvSpPr>
        <p:spPr/>
        <p:txBody>
          <a:bodyPr/>
          <a:lstStyle/>
          <a:p>
            <a:fld id="{C8AAF4E9-3A9C-4BA5-B681-E30A66BEFD37}" type="slidenum">
              <a:rPr lang="en-US" smtClean="0"/>
              <a:pPr/>
              <a:t>30</a:t>
            </a:fld>
            <a:endParaRPr lang="en-US" dirty="0"/>
          </a:p>
        </p:txBody>
      </p:sp>
    </p:spTree>
    <p:extLst>
      <p:ext uri="{BB962C8B-B14F-4D97-AF65-F5344CB8AC3E}">
        <p14:creationId xmlns:p14="http://schemas.microsoft.com/office/powerpoint/2010/main" val="3152492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Cell State, the horizontal line running through the top of the diagram. It run straight down the enter chain </a:t>
            </a:r>
          </a:p>
          <a:p>
            <a:pPr marL="171450" indent="-171450">
              <a:buFont typeface="Symbol" pitchFamily="2" charset="2"/>
              <a:buChar char="Þ"/>
            </a:pPr>
            <a:r>
              <a:rPr lang="en-US" dirty="0"/>
              <a:t>Very easy for information to flow along it unchanged</a:t>
            </a:r>
          </a:p>
          <a:p>
            <a:pPr marL="171450" indent="-171450">
              <a:buFont typeface="Symbol" pitchFamily="2" charset="2"/>
              <a:buChar char="Þ"/>
            </a:pPr>
            <a:endParaRPr lang="en-US" dirty="0"/>
          </a:p>
          <a:p>
            <a:pPr marL="171450" indent="-171450">
              <a:buFont typeface="Symbol" pitchFamily="2" charset="2"/>
              <a:buChar char="Þ"/>
            </a:pPr>
            <a:r>
              <a:rPr lang="en-US" dirty="0"/>
              <a:t>Cell state might include the gender or the present subject, so the correct verbs and pronouns can be used. When we see a new subject, we want to delete the gender of the old subject </a:t>
            </a:r>
          </a:p>
          <a:p>
            <a:pPr marL="171450" indent="-171450">
              <a:buFont typeface="Symbol" pitchFamily="2" charset="2"/>
              <a:buChar char="Þ"/>
            </a:pPr>
            <a:endParaRPr lang="en-US" dirty="0"/>
          </a:p>
          <a:p>
            <a:pPr marL="171450" indent="-171450">
              <a:buFont typeface="Symbol" pitchFamily="2" charset="2"/>
              <a:buChar char="Þ"/>
            </a:pPr>
            <a:r>
              <a:rPr lang="en-US" dirty="0"/>
              <a:t>Decide which information we want to add</a:t>
            </a:r>
          </a:p>
          <a:p>
            <a:pPr marL="628650" lvl="1" indent="-171450">
              <a:buFont typeface="Symbol" pitchFamily="2" charset="2"/>
              <a:buChar char="Þ"/>
            </a:pPr>
            <a:r>
              <a:rPr lang="en-US" dirty="0"/>
              <a:t>Tanh creates a candidate value</a:t>
            </a:r>
          </a:p>
          <a:p>
            <a:pPr marL="628650" lvl="1" indent="-171450">
              <a:buFont typeface="Symbol" pitchFamily="2" charset="2"/>
              <a:buChar char="Þ"/>
            </a:pPr>
            <a:r>
              <a:rPr lang="en-US" dirty="0"/>
              <a:t>Input gate decides which information we want to add</a:t>
            </a:r>
          </a:p>
          <a:p>
            <a:pPr marL="628650" lvl="1" indent="-171450">
              <a:buFont typeface="Symbol" pitchFamily="2" charset="2"/>
              <a:buChar char="Þ"/>
            </a:pPr>
            <a:r>
              <a:rPr lang="en-US" dirty="0"/>
              <a:t>In the example add the gender information </a:t>
            </a:r>
          </a:p>
          <a:p>
            <a:pPr marL="171450" lvl="0" indent="-171450">
              <a:buFont typeface="Symbol" pitchFamily="2" charset="2"/>
              <a:buChar char="Þ"/>
            </a:pPr>
            <a:endParaRPr lang="en-US" dirty="0"/>
          </a:p>
          <a:p>
            <a:pPr marL="171450" lvl="0" indent="-171450">
              <a:buFont typeface="Symbol" pitchFamily="2" charset="2"/>
              <a:buChar char="Þ"/>
            </a:pPr>
            <a:r>
              <a:rPr lang="en-US" dirty="0"/>
              <a:t>Finally we need to decide which information we want to output based on the cell state. Since the last input was a subject we might to output the information whether the subject is plural or singular to know what form a verb should be conjugated</a:t>
            </a:r>
          </a:p>
        </p:txBody>
      </p:sp>
      <p:sp>
        <p:nvSpPr>
          <p:cNvPr id="4" name="Slide Number Placeholder 3"/>
          <p:cNvSpPr>
            <a:spLocks noGrp="1"/>
          </p:cNvSpPr>
          <p:nvPr>
            <p:ph type="sldNum" sz="quarter" idx="5"/>
          </p:nvPr>
        </p:nvSpPr>
        <p:spPr/>
        <p:txBody>
          <a:bodyPr/>
          <a:lstStyle/>
          <a:p>
            <a:fld id="{C8AAF4E9-3A9C-4BA5-B681-E30A66BEFD37}" type="slidenum">
              <a:rPr lang="en-US" smtClean="0"/>
              <a:pPr/>
              <a:t>38</a:t>
            </a:fld>
            <a:endParaRPr lang="en-US" dirty="0"/>
          </a:p>
        </p:txBody>
      </p:sp>
    </p:spTree>
    <p:extLst>
      <p:ext uri="{BB962C8B-B14F-4D97-AF65-F5344CB8AC3E}">
        <p14:creationId xmlns:p14="http://schemas.microsoft.com/office/powerpoint/2010/main" val="3621661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Cell State, the horizontal line running through the top of the diagram. It run straight down the enter chain </a:t>
            </a:r>
          </a:p>
          <a:p>
            <a:pPr marL="171450" indent="-171450">
              <a:buFont typeface="Symbol" pitchFamily="2" charset="2"/>
              <a:buChar char="Þ"/>
            </a:pPr>
            <a:r>
              <a:rPr lang="en-US" dirty="0"/>
              <a:t>Very easy for information to flow along it unchanged</a:t>
            </a:r>
          </a:p>
          <a:p>
            <a:pPr marL="171450" indent="-171450">
              <a:buFont typeface="Symbol" pitchFamily="2" charset="2"/>
              <a:buChar char="Þ"/>
            </a:pPr>
            <a:endParaRPr lang="en-US" dirty="0"/>
          </a:p>
          <a:p>
            <a:pPr marL="171450" indent="-171450">
              <a:buFont typeface="Symbol" pitchFamily="2" charset="2"/>
              <a:buChar char="Þ"/>
            </a:pPr>
            <a:r>
              <a:rPr lang="en-US" dirty="0"/>
              <a:t>Cell state might include the gender or the present subject, so the correct verbs and pronouns can be used. When we see a new subject, we want to delete the gender of the old subject </a:t>
            </a:r>
          </a:p>
          <a:p>
            <a:pPr marL="171450" indent="-171450">
              <a:buFont typeface="Symbol" pitchFamily="2" charset="2"/>
              <a:buChar char="Þ"/>
            </a:pPr>
            <a:endParaRPr lang="en-US" dirty="0"/>
          </a:p>
          <a:p>
            <a:pPr marL="171450" indent="-171450">
              <a:buFont typeface="Symbol" pitchFamily="2" charset="2"/>
              <a:buChar char="Þ"/>
            </a:pPr>
            <a:r>
              <a:rPr lang="en-US" dirty="0"/>
              <a:t>Decide which information we want to add</a:t>
            </a:r>
          </a:p>
          <a:p>
            <a:pPr marL="628650" lvl="1" indent="-171450">
              <a:buFont typeface="Symbol" pitchFamily="2" charset="2"/>
              <a:buChar char="Þ"/>
            </a:pPr>
            <a:r>
              <a:rPr lang="en-US" dirty="0"/>
              <a:t>Tanh creates a candidate value</a:t>
            </a:r>
          </a:p>
          <a:p>
            <a:pPr marL="628650" lvl="1" indent="-171450">
              <a:buFont typeface="Symbol" pitchFamily="2" charset="2"/>
              <a:buChar char="Þ"/>
            </a:pPr>
            <a:r>
              <a:rPr lang="en-US" dirty="0"/>
              <a:t>Input gate decides which information we want to add</a:t>
            </a:r>
          </a:p>
          <a:p>
            <a:pPr marL="628650" lvl="1" indent="-171450">
              <a:buFont typeface="Symbol" pitchFamily="2" charset="2"/>
              <a:buChar char="Þ"/>
            </a:pPr>
            <a:r>
              <a:rPr lang="en-US" dirty="0"/>
              <a:t>In the example add the gender information </a:t>
            </a:r>
          </a:p>
          <a:p>
            <a:pPr marL="171450" lvl="0" indent="-171450">
              <a:buFont typeface="Symbol" pitchFamily="2" charset="2"/>
              <a:buChar char="Þ"/>
            </a:pPr>
            <a:endParaRPr lang="en-US" dirty="0"/>
          </a:p>
          <a:p>
            <a:pPr marL="171450" lvl="0" indent="-171450">
              <a:buFont typeface="Symbol" pitchFamily="2" charset="2"/>
              <a:buChar char="Þ"/>
            </a:pPr>
            <a:r>
              <a:rPr lang="en-US" dirty="0"/>
              <a:t>Finally we need to decide which information we want to output based on the cell state. Since the last input was a subject we might to output the information whether the subject is plural or singular to know what form a verb should be conjugated</a:t>
            </a:r>
          </a:p>
        </p:txBody>
      </p:sp>
      <p:sp>
        <p:nvSpPr>
          <p:cNvPr id="4" name="Slide Number Placeholder 3"/>
          <p:cNvSpPr>
            <a:spLocks noGrp="1"/>
          </p:cNvSpPr>
          <p:nvPr>
            <p:ph type="sldNum" sz="quarter" idx="5"/>
          </p:nvPr>
        </p:nvSpPr>
        <p:spPr/>
        <p:txBody>
          <a:bodyPr/>
          <a:lstStyle/>
          <a:p>
            <a:fld id="{C8AAF4E9-3A9C-4BA5-B681-E30A66BEFD37}" type="slidenum">
              <a:rPr lang="en-US" smtClean="0"/>
              <a:pPr/>
              <a:t>39</a:t>
            </a:fld>
            <a:endParaRPr lang="en-US" dirty="0"/>
          </a:p>
        </p:txBody>
      </p:sp>
    </p:spTree>
    <p:extLst>
      <p:ext uri="{BB962C8B-B14F-4D97-AF65-F5344CB8AC3E}">
        <p14:creationId xmlns:p14="http://schemas.microsoft.com/office/powerpoint/2010/main" val="1784709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Summarizing LSTMs</a:t>
            </a:r>
          </a:p>
          <a:p>
            <a:pPr marL="171450" indent="-171450">
              <a:buFontTx/>
              <a:buChar char="-"/>
            </a:pPr>
            <a:r>
              <a:rPr lang="en-US" dirty="0"/>
              <a:t>Maintain separate cell state</a:t>
            </a:r>
          </a:p>
          <a:p>
            <a:pPr marL="171450" indent="-171450">
              <a:buFontTx/>
              <a:buChar char="-"/>
            </a:pPr>
            <a:r>
              <a:rPr lang="en-US" dirty="0"/>
              <a:t>Use gates to control the flow of information</a:t>
            </a:r>
          </a:p>
          <a:p>
            <a:pPr marL="171450" indent="-171450">
              <a:buFontTx/>
              <a:buChar char="-"/>
            </a:pPr>
            <a:r>
              <a:rPr lang="en-US" dirty="0"/>
              <a:t>Backpropagation through time is used to train the RNNS</a:t>
            </a:r>
          </a:p>
        </p:txBody>
      </p:sp>
      <p:sp>
        <p:nvSpPr>
          <p:cNvPr id="4" name="Slide Number Placeholder 3"/>
          <p:cNvSpPr>
            <a:spLocks noGrp="1"/>
          </p:cNvSpPr>
          <p:nvPr>
            <p:ph type="sldNum" sz="quarter" idx="5"/>
          </p:nvPr>
        </p:nvSpPr>
        <p:spPr/>
        <p:txBody>
          <a:bodyPr/>
          <a:lstStyle/>
          <a:p>
            <a:fld id="{C8AAF4E9-3A9C-4BA5-B681-E30A66BEFD37}" type="slidenum">
              <a:rPr lang="en-US" smtClean="0"/>
              <a:pPr/>
              <a:t>44</a:t>
            </a:fld>
            <a:endParaRPr lang="en-US" dirty="0"/>
          </a:p>
        </p:txBody>
      </p:sp>
    </p:spTree>
    <p:extLst>
      <p:ext uri="{BB962C8B-B14F-4D97-AF65-F5344CB8AC3E}">
        <p14:creationId xmlns:p14="http://schemas.microsoft.com/office/powerpoint/2010/main" val="385876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866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Stock prices</a:t>
            </a:r>
          </a:p>
          <a:p>
            <a:r>
              <a:rPr lang="en-US" dirty="0"/>
              <a:t>Sound waves</a:t>
            </a:r>
          </a:p>
        </p:txBody>
      </p:sp>
      <p:sp>
        <p:nvSpPr>
          <p:cNvPr id="4" name="Slide Number Placeholder 3"/>
          <p:cNvSpPr>
            <a:spLocks noGrp="1"/>
          </p:cNvSpPr>
          <p:nvPr>
            <p:ph type="sldNum" sz="quarter" idx="5"/>
          </p:nvPr>
        </p:nvSpPr>
        <p:spPr/>
        <p:txBody>
          <a:bodyPr/>
          <a:lstStyle/>
          <a:p>
            <a:fld id="{C8AAF4E9-3A9C-4BA5-B681-E30A66BEFD37}" type="slidenum">
              <a:rPr lang="en-US" smtClean="0"/>
              <a:pPr/>
              <a:t>7</a:t>
            </a:fld>
            <a:endParaRPr lang="en-US" dirty="0"/>
          </a:p>
        </p:txBody>
      </p:sp>
    </p:spTree>
    <p:extLst>
      <p:ext uri="{BB962C8B-B14F-4D97-AF65-F5344CB8AC3E}">
        <p14:creationId xmlns:p14="http://schemas.microsoft.com/office/powerpoint/2010/main" val="3433439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 long term dependencies and maintain information about the order</a:t>
            </a:r>
          </a:p>
          <a:p>
            <a:r>
              <a:rPr lang="en-US" dirty="0"/>
              <a:t>Share parameters across the sequence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E2914A-90BC-E546-9349-962456D80391}" type="slidenum">
              <a:rPr lang="de-DE" smtClean="0"/>
              <a:t>9</a:t>
            </a:fld>
            <a:endParaRPr lang="de-DE" dirty="0"/>
          </a:p>
        </p:txBody>
      </p:sp>
    </p:spTree>
    <p:extLst>
      <p:ext uri="{BB962C8B-B14F-4D97-AF65-F5344CB8AC3E}">
        <p14:creationId xmlns:p14="http://schemas.microsoft.com/office/powerpoint/2010/main" val="43831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into one direction from input to output</a:t>
            </a:r>
          </a:p>
          <a:p>
            <a:r>
              <a:rPr lang="en-US" dirty="0"/>
              <a:t>Not able to maintain information from previous events in an a sequence on events</a:t>
            </a:r>
          </a:p>
          <a:p>
            <a:endParaRPr lang="en-US" dirty="0"/>
          </a:p>
        </p:txBody>
      </p:sp>
      <p:sp>
        <p:nvSpPr>
          <p:cNvPr id="4" name="Slide Number Placeholder 3"/>
          <p:cNvSpPr>
            <a:spLocks noGrp="1"/>
          </p:cNvSpPr>
          <p:nvPr>
            <p:ph type="sldNum" sz="quarter" idx="5"/>
          </p:nvPr>
        </p:nvSpPr>
        <p:spPr/>
        <p:txBody>
          <a:bodyPr/>
          <a:lstStyle/>
          <a:p>
            <a:fld id="{01E2914A-90BC-E546-9349-962456D80391}" type="slidenum">
              <a:rPr lang="de-DE" smtClean="0"/>
              <a:t>10</a:t>
            </a:fld>
            <a:endParaRPr lang="de-DE" dirty="0"/>
          </a:p>
        </p:txBody>
      </p:sp>
    </p:spTree>
    <p:extLst>
      <p:ext uri="{BB962C8B-B14F-4D97-AF65-F5344CB8AC3E}">
        <p14:creationId xmlns:p14="http://schemas.microsoft.com/office/powerpoint/2010/main" val="2652582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Instead of having the input from the left and the output at the right, we now say we have the input from the bottom and the output on the top</a:t>
            </a:r>
          </a:p>
          <a:p>
            <a:r>
              <a:rPr lang="en-US" dirty="0"/>
              <a:t>- in addition we add some more hidden states. So our network gets and additional input state and outputs also and output hidden state. </a:t>
            </a:r>
          </a:p>
          <a:p>
            <a:r>
              <a:rPr lang="en-US" dirty="0"/>
              <a:t>- What we do next is we just copy the same network and put them in a chain structure. This means the we use the same weight matrixes at each step and we only change the input. And what we see know, is something really similar to the diagram of </a:t>
            </a:r>
            <a:r>
              <a:rPr lang="en-US" dirty="0" err="1"/>
              <a:t>christopher</a:t>
            </a:r>
            <a:r>
              <a:rPr lang="en-US" dirty="0"/>
              <a:t> </a:t>
            </a:r>
            <a:r>
              <a:rPr lang="en-US" dirty="0" err="1"/>
              <a:t>Olah</a:t>
            </a:r>
            <a:r>
              <a:rPr lang="en-US" dirty="0"/>
              <a:t>. </a:t>
            </a:r>
          </a:p>
          <a:p>
            <a:r>
              <a:rPr lang="en-US" dirty="0"/>
              <a:t>- So what happens here?</a:t>
            </a:r>
          </a:p>
          <a:p>
            <a:r>
              <a:rPr lang="en-US" dirty="0"/>
              <a:t> We start with some initialized hidden states and then we apply the same static network to each input of sequence. But the static network has some additional hidden states as in and output which allows the network to extract information from the previous values of the sequence into some dense representation and use it when making the next prediction. In other words we add context by allowing the network to remember information from the past. </a:t>
            </a:r>
          </a:p>
        </p:txBody>
      </p:sp>
      <p:sp>
        <p:nvSpPr>
          <p:cNvPr id="4" name="Slide Number Placeholder 3"/>
          <p:cNvSpPr>
            <a:spLocks noGrp="1"/>
          </p:cNvSpPr>
          <p:nvPr>
            <p:ph type="sldNum" sz="quarter" idx="5"/>
          </p:nvPr>
        </p:nvSpPr>
        <p:spPr/>
        <p:txBody>
          <a:bodyPr/>
          <a:lstStyle/>
          <a:p>
            <a:fld id="{C8AAF4E9-3A9C-4BA5-B681-E30A66BEFD37}" type="slidenum">
              <a:rPr lang="en-US" smtClean="0"/>
              <a:pPr/>
              <a:t>13</a:t>
            </a:fld>
            <a:endParaRPr lang="en-US" dirty="0"/>
          </a:p>
        </p:txBody>
      </p:sp>
    </p:spTree>
    <p:extLst>
      <p:ext uri="{BB962C8B-B14F-4D97-AF65-F5344CB8AC3E}">
        <p14:creationId xmlns:p14="http://schemas.microsoft.com/office/powerpoint/2010/main" val="196571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Loop connection which allows information to persist over time</a:t>
            </a:r>
          </a:p>
          <a:p>
            <a:endParaRPr lang="en-US" dirty="0"/>
          </a:p>
          <a:p>
            <a:endParaRPr lang="en-US" dirty="0"/>
          </a:p>
        </p:txBody>
      </p:sp>
      <p:sp>
        <p:nvSpPr>
          <p:cNvPr id="4" name="Slide Number Placeholder 3"/>
          <p:cNvSpPr>
            <a:spLocks noGrp="1"/>
          </p:cNvSpPr>
          <p:nvPr>
            <p:ph type="sldNum" sz="quarter" idx="5"/>
          </p:nvPr>
        </p:nvSpPr>
        <p:spPr/>
        <p:txBody>
          <a:bodyPr/>
          <a:lstStyle/>
          <a:p>
            <a:fld id="{01E2914A-90BC-E546-9349-962456D80391}" type="slidenum">
              <a:rPr lang="de-DE" smtClean="0"/>
              <a:t>14</a:t>
            </a:fld>
            <a:endParaRPr lang="de-DE" dirty="0"/>
          </a:p>
        </p:txBody>
      </p:sp>
    </p:spTree>
    <p:extLst>
      <p:ext uri="{BB962C8B-B14F-4D97-AF65-F5344CB8AC3E}">
        <p14:creationId xmlns:p14="http://schemas.microsoft.com/office/powerpoint/2010/main" val="1491540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an of image how RNN are often visualized which I took from a famous blog post introducing RNN by Christopher </a:t>
            </a:r>
            <a:r>
              <a:rPr lang="en-US" dirty="0" err="1"/>
              <a:t>Olah</a:t>
            </a:r>
            <a:r>
              <a:rPr lang="en-US" dirty="0"/>
              <a:t> .</a:t>
            </a:r>
          </a:p>
          <a:p>
            <a:endParaRPr lang="en-US" dirty="0"/>
          </a:p>
          <a:p>
            <a:r>
              <a:rPr lang="en-US" dirty="0"/>
              <a:t>if we take a look at the one on the left we see a loop connection, which indicates that we somehow feed some information back.</a:t>
            </a:r>
          </a:p>
          <a:p>
            <a:endParaRPr lang="en-US" dirty="0"/>
          </a:p>
          <a:p>
            <a:r>
              <a:rPr lang="en-US" dirty="0"/>
              <a:t>On the left you see a second way of depicting an RNN which is the unrolled version of this loop connection. But how is this related to our feed forward network we talked about in the beginning?</a:t>
            </a:r>
          </a:p>
        </p:txBody>
      </p:sp>
      <p:sp>
        <p:nvSpPr>
          <p:cNvPr id="4" name="Slide Number Placeholder 3"/>
          <p:cNvSpPr>
            <a:spLocks noGrp="1"/>
          </p:cNvSpPr>
          <p:nvPr>
            <p:ph type="sldNum" sz="quarter" idx="5"/>
          </p:nvPr>
        </p:nvSpPr>
        <p:spPr/>
        <p:txBody>
          <a:bodyPr/>
          <a:lstStyle/>
          <a:p>
            <a:fld id="{C8AAF4E9-3A9C-4BA5-B681-E30A66BEFD37}" type="slidenum">
              <a:rPr lang="en-US" smtClean="0"/>
              <a:pPr/>
              <a:t>16</a:t>
            </a:fld>
            <a:endParaRPr lang="en-US" dirty="0"/>
          </a:p>
        </p:txBody>
      </p:sp>
    </p:spTree>
    <p:extLst>
      <p:ext uri="{BB962C8B-B14F-4D97-AF65-F5344CB8AC3E}">
        <p14:creationId xmlns:p14="http://schemas.microsoft.com/office/powerpoint/2010/main" val="2532451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Instead of having the input from the left and the output at the right, we now say we have the input from the bottom and the output on the top</a:t>
            </a:r>
          </a:p>
          <a:p>
            <a:r>
              <a:rPr lang="en-US" dirty="0"/>
              <a:t>- in addition we add some more hidden states. So our network gets and additional input state and outputs also and output hidden state. </a:t>
            </a:r>
          </a:p>
          <a:p>
            <a:r>
              <a:rPr lang="en-US" dirty="0"/>
              <a:t>- What we do next is we just copy the same network and put them in a chain structure. This means the we use the same weight matrixes at each step and we only change the input. And what we see know, is something really similar to the diagram of </a:t>
            </a:r>
            <a:r>
              <a:rPr lang="en-US" dirty="0" err="1"/>
              <a:t>christopher</a:t>
            </a:r>
            <a:r>
              <a:rPr lang="en-US" dirty="0"/>
              <a:t> </a:t>
            </a:r>
            <a:r>
              <a:rPr lang="en-US" dirty="0" err="1"/>
              <a:t>Olah</a:t>
            </a:r>
            <a:r>
              <a:rPr lang="en-US" dirty="0"/>
              <a:t>. </a:t>
            </a:r>
          </a:p>
          <a:p>
            <a:r>
              <a:rPr lang="en-US" dirty="0"/>
              <a:t>- So what happens here?</a:t>
            </a:r>
          </a:p>
          <a:p>
            <a:r>
              <a:rPr lang="en-US" dirty="0"/>
              <a:t> We start with some initialized hidden states and then we apply the same static network to each input of sequence. But the static network has some additional hidden states as in and output which allows the network to extract information from the previous values of the sequence into some dense representation and use it when making the next prediction. In other words we add context by allowing the network to remember information from the past. </a:t>
            </a:r>
          </a:p>
        </p:txBody>
      </p:sp>
      <p:sp>
        <p:nvSpPr>
          <p:cNvPr id="4" name="Slide Number Placeholder 3"/>
          <p:cNvSpPr>
            <a:spLocks noGrp="1"/>
          </p:cNvSpPr>
          <p:nvPr>
            <p:ph type="sldNum" sz="quarter" idx="5"/>
          </p:nvPr>
        </p:nvSpPr>
        <p:spPr/>
        <p:txBody>
          <a:bodyPr/>
          <a:lstStyle/>
          <a:p>
            <a:fld id="{C8AAF4E9-3A9C-4BA5-B681-E30A66BEFD37}" type="slidenum">
              <a:rPr lang="en-US" smtClean="0"/>
              <a:pPr/>
              <a:t>17</a:t>
            </a:fld>
            <a:endParaRPr lang="en-US" dirty="0"/>
          </a:p>
        </p:txBody>
      </p:sp>
    </p:spTree>
    <p:extLst>
      <p:ext uri="{BB962C8B-B14F-4D97-AF65-F5344CB8AC3E}">
        <p14:creationId xmlns:p14="http://schemas.microsoft.com/office/powerpoint/2010/main" val="3074354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simple </a:t>
            </a:r>
            <a:r>
              <a:rPr lang="en-US" dirty="0" err="1"/>
              <a:t>rnn</a:t>
            </a:r>
            <a:r>
              <a:rPr lang="en-US" dirty="0"/>
              <a:t> units to have some </a:t>
            </a:r>
            <a:r>
              <a:rPr lang="en-US" dirty="0" err="1"/>
              <a:t>limitatations</a:t>
            </a:r>
            <a:r>
              <a:rPr lang="en-US" dirty="0"/>
              <a:t> and quite often the memory of these simple RNNs is to limited to be useful</a:t>
            </a:r>
          </a:p>
        </p:txBody>
      </p:sp>
      <p:sp>
        <p:nvSpPr>
          <p:cNvPr id="4" name="Slide Number Placeholder 3"/>
          <p:cNvSpPr>
            <a:spLocks noGrp="1"/>
          </p:cNvSpPr>
          <p:nvPr>
            <p:ph type="sldNum" sz="quarter" idx="5"/>
          </p:nvPr>
        </p:nvSpPr>
        <p:spPr/>
        <p:txBody>
          <a:bodyPr/>
          <a:lstStyle/>
          <a:p>
            <a:fld id="{C8AAF4E9-3A9C-4BA5-B681-E30A66BEFD37}" type="slidenum">
              <a:rPr lang="en-US" smtClean="0"/>
              <a:pPr/>
              <a:t>20</a:t>
            </a:fld>
            <a:endParaRPr lang="en-US" dirty="0"/>
          </a:p>
        </p:txBody>
      </p:sp>
    </p:spTree>
    <p:extLst>
      <p:ext uri="{BB962C8B-B14F-4D97-AF65-F5344CB8AC3E}">
        <p14:creationId xmlns:p14="http://schemas.microsoft.com/office/powerpoint/2010/main" val="1409973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Title">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D98B2BB-C54F-7F42-81FA-8650AF785A93}"/>
              </a:ext>
            </a:extLst>
          </p:cNvPr>
          <p:cNvSpPr/>
          <p:nvPr userDrawn="1"/>
        </p:nvSpPr>
        <p:spPr>
          <a:xfrm>
            <a:off x="0" y="585216"/>
            <a:ext cx="9144000" cy="5129784"/>
          </a:xfrm>
          <a:prstGeom prst="rect">
            <a:avLst/>
          </a:prstGeom>
          <a:gradFill flip="none" rotWithShape="1">
            <a:gsLst>
              <a:gs pos="27000">
                <a:schemeClr val="accent6"/>
              </a:gs>
              <a:gs pos="69000">
                <a:schemeClr val="accent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atin typeface="Roboto" panose="02000000000000000000" pitchFamily="2" charset="0"/>
              <a:ea typeface="Roboto" panose="02000000000000000000" pitchFamily="2" charset="0"/>
              <a:cs typeface="Roboto" panose="02000000000000000000" pitchFamily="2" charset="0"/>
            </a:endParaRPr>
          </a:p>
        </p:txBody>
      </p:sp>
      <p:sp>
        <p:nvSpPr>
          <p:cNvPr id="17" name="Title 1">
            <a:extLst>
              <a:ext uri="{FF2B5EF4-FFF2-40B4-BE49-F238E27FC236}">
                <a16:creationId xmlns:a16="http://schemas.microsoft.com/office/drawing/2014/main" id="{A0F04939-8B07-1D47-9EBE-831B36D91298}"/>
              </a:ext>
            </a:extLst>
          </p:cNvPr>
          <p:cNvSpPr>
            <a:spLocks noGrp="1"/>
          </p:cNvSpPr>
          <p:nvPr>
            <p:ph type="ctrTitle" hasCustomPrompt="1"/>
          </p:nvPr>
        </p:nvSpPr>
        <p:spPr>
          <a:xfrm>
            <a:off x="1224000" y="1404000"/>
            <a:ext cx="3576522" cy="646331"/>
          </a:xfrm>
          <a:prstGeom prst="rect">
            <a:avLst/>
          </a:prstGeom>
        </p:spPr>
        <p:txBody>
          <a:bodyPr wrap="square" anchor="t">
            <a:spAutoFit/>
          </a:bodyPr>
          <a:lstStyle>
            <a:lvl1pPr algn="l">
              <a:lnSpc>
                <a:spcPct val="100000"/>
              </a:lnSpc>
              <a:defRPr sz="4200" b="1">
                <a:latin typeface="Arial" panose="020B0604020202020204" pitchFamily="34" charset="0"/>
                <a:ea typeface="Arial" panose="020B0604020202020204" pitchFamily="34" charset="0"/>
                <a:cs typeface="Arial" panose="020B0604020202020204" pitchFamily="34" charset="0"/>
              </a:defRPr>
            </a:lvl1pPr>
          </a:lstStyle>
          <a:p>
            <a:r>
              <a:rPr lang="de-DE" dirty="0"/>
              <a:t>Slide Title </a:t>
            </a:r>
            <a:endParaRPr lang="en-US" dirty="0"/>
          </a:p>
        </p:txBody>
      </p:sp>
      <p:cxnSp>
        <p:nvCxnSpPr>
          <p:cNvPr id="5" name="Gerade Verbindung 4">
            <a:extLst>
              <a:ext uri="{FF2B5EF4-FFF2-40B4-BE49-F238E27FC236}">
                <a16:creationId xmlns:a16="http://schemas.microsoft.com/office/drawing/2014/main" id="{4CBC83F2-DFA1-B449-B47E-9F6B07C647FF}"/>
              </a:ext>
            </a:extLst>
          </p:cNvPr>
          <p:cNvCxnSpPr>
            <a:cxnSpLocks/>
          </p:cNvCxnSpPr>
          <p:nvPr userDrawn="1"/>
        </p:nvCxnSpPr>
        <p:spPr>
          <a:xfrm>
            <a:off x="966061" y="0"/>
            <a:ext cx="0" cy="5715000"/>
          </a:xfrm>
          <a:prstGeom prst="line">
            <a:avLst/>
          </a:prstGeom>
          <a:ln w="19050" cap="flat"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cxnSp>
      <p:sp>
        <p:nvSpPr>
          <p:cNvPr id="20" name="Fußzeilenplatzhalter 2">
            <a:extLst>
              <a:ext uri="{FF2B5EF4-FFF2-40B4-BE49-F238E27FC236}">
                <a16:creationId xmlns:a16="http://schemas.microsoft.com/office/drawing/2014/main" id="{60D03090-BC84-4440-8166-08DCA5166715}"/>
              </a:ext>
            </a:extLst>
          </p:cNvPr>
          <p:cNvSpPr>
            <a:spLocks noGrp="1"/>
          </p:cNvSpPr>
          <p:nvPr>
            <p:ph type="ftr" sz="quarter" idx="3"/>
          </p:nvPr>
        </p:nvSpPr>
        <p:spPr>
          <a:xfrm>
            <a:off x="1224000" y="5364390"/>
            <a:ext cx="7511987" cy="238704"/>
          </a:xfrm>
          <a:prstGeom prst="rect">
            <a:avLst/>
          </a:prstGeom>
        </p:spPr>
        <p:txBody>
          <a:bodyPr vert="horz" lIns="0" tIns="0" rIns="0" bIns="0" rtlCol="0" anchor="ctr"/>
          <a:lstStyle>
            <a:lvl1pPr algn="l">
              <a:defRPr sz="7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endParaRPr lang="de-DE" dirty="0"/>
          </a:p>
        </p:txBody>
      </p:sp>
      <p:pic>
        <p:nvPicPr>
          <p:cNvPr id="4" name="Grafik 3" descr="Ein Bild, das sitzend, Tisch, Computer, Essen enthält.&#10;&#10;Automatisch generierte Beschreibung">
            <a:extLst>
              <a:ext uri="{FF2B5EF4-FFF2-40B4-BE49-F238E27FC236}">
                <a16:creationId xmlns:a16="http://schemas.microsoft.com/office/drawing/2014/main" id="{3F640471-65BF-C648-868D-963E292AF463}"/>
              </a:ext>
            </a:extLst>
          </p:cNvPr>
          <p:cNvPicPr>
            <a:picLocks noChangeAspect="1"/>
          </p:cNvPicPr>
          <p:nvPr userDrawn="1"/>
        </p:nvPicPr>
        <p:blipFill>
          <a:blip r:embed="rId2"/>
          <a:stretch>
            <a:fillRect/>
          </a:stretch>
        </p:blipFill>
        <p:spPr>
          <a:xfrm>
            <a:off x="3333647" y="-1"/>
            <a:ext cx="5436616" cy="5617837"/>
          </a:xfrm>
          <a:prstGeom prst="rect">
            <a:avLst/>
          </a:prstGeom>
        </p:spPr>
      </p:pic>
    </p:spTree>
    <p:extLst>
      <p:ext uri="{BB962C8B-B14F-4D97-AF65-F5344CB8AC3E}">
        <p14:creationId xmlns:p14="http://schemas.microsoft.com/office/powerpoint/2010/main" val="151642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Chapter title">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276A92E-9DD2-2F4E-8619-6D60BD8C3ECD}"/>
              </a:ext>
            </a:extLst>
          </p:cNvPr>
          <p:cNvSpPr/>
          <p:nvPr userDrawn="1"/>
        </p:nvSpPr>
        <p:spPr>
          <a:xfrm>
            <a:off x="0" y="0"/>
            <a:ext cx="9144000" cy="606056"/>
          </a:xfrm>
          <a:prstGeom prst="rect">
            <a:avLst/>
          </a:prstGeom>
          <a:gradFill flip="none" rotWithShape="1">
            <a:gsLst>
              <a:gs pos="3000">
                <a:schemeClr val="accent6"/>
              </a:gs>
              <a:gs pos="63000">
                <a:schemeClr val="accent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5734A693-5F7B-6046-90D0-257E6241D3C2}"/>
              </a:ext>
            </a:extLst>
          </p:cNvPr>
          <p:cNvSpPr/>
          <p:nvPr userDrawn="1"/>
        </p:nvSpPr>
        <p:spPr>
          <a:xfrm>
            <a:off x="0" y="606056"/>
            <a:ext cx="9144000" cy="4890977"/>
          </a:xfrm>
          <a:prstGeom prst="rect">
            <a:avLst/>
          </a:prstGeom>
          <a:solidFill>
            <a:srgbClr val="92A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atin typeface="Roboto" panose="02000000000000000000" pitchFamily="2" charset="0"/>
              <a:ea typeface="Roboto" panose="02000000000000000000" pitchFamily="2" charset="0"/>
              <a:cs typeface="Roboto" panose="02000000000000000000" pitchFamily="2" charset="0"/>
            </a:endParaRPr>
          </a:p>
        </p:txBody>
      </p:sp>
      <p:sp>
        <p:nvSpPr>
          <p:cNvPr id="13" name="Title 1">
            <a:extLst>
              <a:ext uri="{FF2B5EF4-FFF2-40B4-BE49-F238E27FC236}">
                <a16:creationId xmlns:a16="http://schemas.microsoft.com/office/drawing/2014/main" id="{4890F977-FE29-5A44-8A59-E92C8350D541}"/>
              </a:ext>
            </a:extLst>
          </p:cNvPr>
          <p:cNvSpPr>
            <a:spLocks noGrp="1"/>
          </p:cNvSpPr>
          <p:nvPr>
            <p:ph type="ctrTitle" hasCustomPrompt="1"/>
          </p:nvPr>
        </p:nvSpPr>
        <p:spPr>
          <a:xfrm>
            <a:off x="1224516" y="1044000"/>
            <a:ext cx="5484553" cy="1292662"/>
          </a:xfrm>
          <a:prstGeom prst="rect">
            <a:avLst/>
          </a:prstGeom>
        </p:spPr>
        <p:txBody>
          <a:bodyPr wrap="square" anchor="t">
            <a:spAutoFit/>
          </a:bodyPr>
          <a:lstStyle>
            <a:lvl1pPr algn="l">
              <a:lnSpc>
                <a:spcPct val="100000"/>
              </a:lnSpc>
              <a:defRPr sz="4200" b="0">
                <a:solidFill>
                  <a:srgbClr val="00386C"/>
                </a:solidFill>
                <a:latin typeface="Arial" panose="020B0604020202020204" pitchFamily="34" charset="0"/>
                <a:ea typeface="Arial" panose="020B0604020202020204" pitchFamily="34" charset="0"/>
                <a:cs typeface="Arial" panose="020B0604020202020204" pitchFamily="34" charset="0"/>
              </a:defRPr>
            </a:lvl1pPr>
          </a:lstStyle>
          <a:p>
            <a:r>
              <a:rPr lang="de-DE" dirty="0"/>
              <a:t>Chapter </a:t>
            </a:r>
            <a:br>
              <a:rPr lang="de-DE" dirty="0"/>
            </a:br>
            <a:r>
              <a:rPr lang="de-DE" dirty="0"/>
              <a:t>Title </a:t>
            </a:r>
            <a:endParaRPr lang="en-US" dirty="0"/>
          </a:p>
        </p:txBody>
      </p:sp>
      <p:cxnSp>
        <p:nvCxnSpPr>
          <p:cNvPr id="14" name="Gerade Verbindung 13">
            <a:extLst>
              <a:ext uri="{FF2B5EF4-FFF2-40B4-BE49-F238E27FC236}">
                <a16:creationId xmlns:a16="http://schemas.microsoft.com/office/drawing/2014/main" id="{6640156F-E036-7A4C-BC7D-099260826E00}"/>
              </a:ext>
            </a:extLst>
          </p:cNvPr>
          <p:cNvCxnSpPr>
            <a:cxnSpLocks/>
          </p:cNvCxnSpPr>
          <p:nvPr userDrawn="1"/>
        </p:nvCxnSpPr>
        <p:spPr>
          <a:xfrm>
            <a:off x="966061" y="0"/>
            <a:ext cx="0" cy="5524500"/>
          </a:xfrm>
          <a:prstGeom prst="line">
            <a:avLst/>
          </a:prstGeom>
          <a:ln w="19050" cap="flat"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8D691486-DA75-BD46-A06C-8E7CEDD4ADBD}"/>
              </a:ext>
            </a:extLst>
          </p:cNvPr>
          <p:cNvSpPr>
            <a:spLocks noGrp="1"/>
          </p:cNvSpPr>
          <p:nvPr>
            <p:ph type="sldNum" sz="quarter" idx="4"/>
          </p:nvPr>
        </p:nvSpPr>
        <p:spPr>
          <a:xfrm>
            <a:off x="8605224" y="5491424"/>
            <a:ext cx="180001" cy="238704"/>
          </a:xfrm>
          <a:prstGeom prst="rect">
            <a:avLst/>
          </a:prstGeom>
        </p:spPr>
        <p:txBody>
          <a:bodyPr vert="horz" lIns="0" tIns="0" rIns="0" bIns="0" rtlCol="0" anchor="ctr"/>
          <a:lstStyle>
            <a:lvl1pPr algn="ctr">
              <a:defRPr sz="600" b="0" i="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fld id="{15C29056-5AFA-7949-831A-3EC086771171}" type="slidenum">
              <a:rPr lang="de-DE" smtClean="0"/>
              <a:pPr/>
              <a:t>‹#›</a:t>
            </a:fld>
            <a:endParaRPr lang="de-DE" dirty="0"/>
          </a:p>
        </p:txBody>
      </p:sp>
      <p:sp>
        <p:nvSpPr>
          <p:cNvPr id="21" name="Fußzeilenplatzhalter 2">
            <a:extLst>
              <a:ext uri="{FF2B5EF4-FFF2-40B4-BE49-F238E27FC236}">
                <a16:creationId xmlns:a16="http://schemas.microsoft.com/office/drawing/2014/main" id="{91AEDB89-5697-504D-8D7B-0587643FE3E0}"/>
              </a:ext>
            </a:extLst>
          </p:cNvPr>
          <p:cNvSpPr>
            <a:spLocks noGrp="1"/>
          </p:cNvSpPr>
          <p:nvPr>
            <p:ph type="ftr" sz="quarter" idx="3"/>
          </p:nvPr>
        </p:nvSpPr>
        <p:spPr>
          <a:xfrm>
            <a:off x="358775" y="5491424"/>
            <a:ext cx="4011206" cy="238704"/>
          </a:xfrm>
          <a:prstGeom prst="rect">
            <a:avLst/>
          </a:prstGeom>
        </p:spPr>
        <p:txBody>
          <a:bodyPr vert="horz" lIns="0" tIns="0" rIns="0" bIns="0" rtlCol="0" anchor="ctr"/>
          <a:lstStyle>
            <a:lvl1pPr algn="l">
              <a:defRPr sz="700" b="1" i="0">
                <a:solidFill>
                  <a:schemeClr val="tx1"/>
                </a:solidFill>
                <a:latin typeface="Arial" panose="020B0604020202020204" pitchFamily="34" charset="0"/>
                <a:ea typeface="Arial" panose="020B0503030404040204" pitchFamily="34" charset="0"/>
                <a:cs typeface="Arial" panose="020B0604020202020204" pitchFamily="34" charset="0"/>
              </a:defRPr>
            </a:lvl1pPr>
          </a:lstStyle>
          <a:p>
            <a:endParaRPr lang="de-DE" b="0" dirty="0"/>
          </a:p>
        </p:txBody>
      </p:sp>
      <p:sp>
        <p:nvSpPr>
          <p:cNvPr id="8" name="Rechteck 7">
            <a:extLst>
              <a:ext uri="{FF2B5EF4-FFF2-40B4-BE49-F238E27FC236}">
                <a16:creationId xmlns:a16="http://schemas.microsoft.com/office/drawing/2014/main" id="{639EF751-B7DA-8D43-ABED-4011DBCBB00D}"/>
              </a:ext>
            </a:extLst>
          </p:cNvPr>
          <p:cNvSpPr/>
          <p:nvPr userDrawn="1"/>
        </p:nvSpPr>
        <p:spPr>
          <a:xfrm>
            <a:off x="0" y="606056"/>
            <a:ext cx="966061" cy="1550507"/>
          </a:xfrm>
          <a:prstGeom prst="rect">
            <a:avLst/>
          </a:prstGeom>
          <a:solidFill>
            <a:srgbClr val="CDDEE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8783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1 colum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1F8F476-5A63-1B43-B744-71E61ABBD3C2}"/>
              </a:ext>
            </a:extLst>
          </p:cNvPr>
          <p:cNvSpPr>
            <a:spLocks noGrp="1"/>
          </p:cNvSpPr>
          <p:nvPr>
            <p:ph type="title" hasCustomPrompt="1"/>
          </p:nvPr>
        </p:nvSpPr>
        <p:spPr>
          <a:xfrm>
            <a:off x="358775" y="175032"/>
            <a:ext cx="8426450" cy="246221"/>
          </a:xfrm>
          <a:prstGeom prst="rect">
            <a:avLst/>
          </a:prstGeom>
        </p:spPr>
        <p:txBody>
          <a:bodyPr wrap="square" lIns="0" tIns="0" rIns="0" bIns="0">
            <a:spAutoFit/>
          </a:bodyPr>
          <a:lstStyle>
            <a:lvl1pPr>
              <a:lnSpc>
                <a:spcPct val="100000"/>
              </a:lnSpc>
              <a:defRPr sz="1600"/>
            </a:lvl1pPr>
          </a:lstStyle>
          <a:p>
            <a:r>
              <a:rPr lang="en-US"/>
              <a:t>Click to edit Master title style</a:t>
            </a:r>
            <a:endParaRPr lang="en-US" dirty="0"/>
          </a:p>
        </p:txBody>
      </p:sp>
      <p:sp>
        <p:nvSpPr>
          <p:cNvPr id="3" name="Foliennummernplatzhalter 2">
            <a:extLst>
              <a:ext uri="{FF2B5EF4-FFF2-40B4-BE49-F238E27FC236}">
                <a16:creationId xmlns:a16="http://schemas.microsoft.com/office/drawing/2014/main" id="{46438E48-491D-0744-AD5E-C40A88ED1463}"/>
              </a:ext>
            </a:extLst>
          </p:cNvPr>
          <p:cNvSpPr>
            <a:spLocks noGrp="1"/>
          </p:cNvSpPr>
          <p:nvPr>
            <p:ph type="sldNum" sz="quarter" idx="13"/>
          </p:nvPr>
        </p:nvSpPr>
        <p:spPr/>
        <p:txBody>
          <a:bodyPr/>
          <a:lstStyle/>
          <a:p>
            <a:fld id="{15C29056-5AFA-7949-831A-3EC086771171}" type="slidenum">
              <a:rPr lang="de-DE" smtClean="0"/>
              <a:pPr/>
              <a:t>‹#›</a:t>
            </a:fld>
            <a:endParaRPr lang="de-DE" dirty="0"/>
          </a:p>
        </p:txBody>
      </p:sp>
      <p:sp>
        <p:nvSpPr>
          <p:cNvPr id="6" name="Textplatzhalter 5">
            <a:extLst>
              <a:ext uri="{FF2B5EF4-FFF2-40B4-BE49-F238E27FC236}">
                <a16:creationId xmlns:a16="http://schemas.microsoft.com/office/drawing/2014/main" id="{EDD48C0B-5391-7641-83FB-0699C7A9D049}"/>
              </a:ext>
            </a:extLst>
          </p:cNvPr>
          <p:cNvSpPr>
            <a:spLocks noGrp="1"/>
          </p:cNvSpPr>
          <p:nvPr>
            <p:ph type="body" sz="quarter" idx="14" hasCustomPrompt="1"/>
          </p:nvPr>
        </p:nvSpPr>
        <p:spPr>
          <a:xfrm>
            <a:off x="360000" y="900000"/>
            <a:ext cx="8378825" cy="4307679"/>
          </a:xfrm>
        </p:spPr>
        <p:txBody>
          <a:bodyPr/>
          <a:lstStyle>
            <a:lvl1pPr marL="266700" indent="-260350">
              <a:buFont typeface="Symbol" pitchFamily="2" charset="2"/>
              <a:buChar char="-"/>
              <a:tabLst/>
              <a:defRPr/>
            </a:lvl1pPr>
            <a:lvl2pPr>
              <a:defRPr sz="1400"/>
            </a:lvl2pPr>
            <a:lvl3pPr>
              <a:defRPr sz="1400"/>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a:lvl4pPr>
            <a:lvl5pPr>
              <a:defRPr sz="1400"/>
            </a:lvl5p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15" name="Fußzeilenplatzhalter 2">
            <a:extLst>
              <a:ext uri="{FF2B5EF4-FFF2-40B4-BE49-F238E27FC236}">
                <a16:creationId xmlns:a16="http://schemas.microsoft.com/office/drawing/2014/main" id="{B803BDE0-7686-6A44-87F6-24D51F182B08}"/>
              </a:ext>
            </a:extLst>
          </p:cNvPr>
          <p:cNvSpPr>
            <a:spLocks noGrp="1"/>
          </p:cNvSpPr>
          <p:nvPr>
            <p:ph type="ftr" sz="quarter" idx="3"/>
          </p:nvPr>
        </p:nvSpPr>
        <p:spPr>
          <a:xfrm>
            <a:off x="358775" y="5491424"/>
            <a:ext cx="4011206" cy="238704"/>
          </a:xfrm>
          <a:prstGeom prst="rect">
            <a:avLst/>
          </a:prstGeom>
        </p:spPr>
        <p:txBody>
          <a:bodyPr vert="horz" lIns="0" tIns="0" rIns="0" bIns="0" rtlCol="0" anchor="ctr"/>
          <a:lstStyle>
            <a:lvl1pPr algn="l">
              <a:defRPr sz="700" b="1" i="0">
                <a:solidFill>
                  <a:schemeClr val="tx1"/>
                </a:solidFill>
                <a:latin typeface="Arial" panose="020B0604020202020204" pitchFamily="34" charset="0"/>
                <a:ea typeface="Arial" panose="020B0503030404040204" pitchFamily="34" charset="0"/>
                <a:cs typeface="Arial" panose="020B0604020202020204" pitchFamily="34" charset="0"/>
              </a:defRPr>
            </a:lvl1pPr>
          </a:lstStyle>
          <a:p>
            <a:endParaRPr lang="de-DE" b="0" dirty="0"/>
          </a:p>
        </p:txBody>
      </p:sp>
    </p:spTree>
    <p:extLst>
      <p:ext uri="{BB962C8B-B14F-4D97-AF65-F5344CB8AC3E}">
        <p14:creationId xmlns:p14="http://schemas.microsoft.com/office/powerpoint/2010/main" val="3385855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Text (2 column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66214D-6AE7-6844-8B78-0FA1678C8F74}"/>
              </a:ext>
            </a:extLst>
          </p:cNvPr>
          <p:cNvSpPr>
            <a:spLocks noGrp="1"/>
          </p:cNvSpPr>
          <p:nvPr>
            <p:ph type="sldNum" sz="quarter" idx="15"/>
          </p:nvPr>
        </p:nvSpPr>
        <p:spPr/>
        <p:txBody>
          <a:bodyPr/>
          <a:lstStyle/>
          <a:p>
            <a:fld id="{15C29056-5AFA-7949-831A-3EC086771171}" type="slidenum">
              <a:rPr lang="de-DE" smtClean="0"/>
              <a:pPr/>
              <a:t>‹#›</a:t>
            </a:fld>
            <a:endParaRPr lang="de-DE" dirty="0"/>
          </a:p>
        </p:txBody>
      </p:sp>
      <p:sp>
        <p:nvSpPr>
          <p:cNvPr id="14" name="Titel 4">
            <a:extLst>
              <a:ext uri="{FF2B5EF4-FFF2-40B4-BE49-F238E27FC236}">
                <a16:creationId xmlns:a16="http://schemas.microsoft.com/office/drawing/2014/main" id="{BD365B8B-5868-3D40-B70D-97ACEBCFBEC4}"/>
              </a:ext>
            </a:extLst>
          </p:cNvPr>
          <p:cNvSpPr>
            <a:spLocks noGrp="1"/>
          </p:cNvSpPr>
          <p:nvPr>
            <p:ph type="title" hasCustomPrompt="1"/>
          </p:nvPr>
        </p:nvSpPr>
        <p:spPr>
          <a:xfrm>
            <a:off x="358775" y="173941"/>
            <a:ext cx="8433504" cy="246221"/>
          </a:xfrm>
        </p:spPr>
        <p:txBody>
          <a:bodyPr/>
          <a:lstStyle/>
          <a:p>
            <a:r>
              <a:rPr lang="en-US"/>
              <a:t>Click to edit Master title style</a:t>
            </a:r>
            <a:endParaRPr lang="de-DE"/>
          </a:p>
        </p:txBody>
      </p:sp>
      <p:sp>
        <p:nvSpPr>
          <p:cNvPr id="5" name="Textplatzhalter 4">
            <a:extLst>
              <a:ext uri="{FF2B5EF4-FFF2-40B4-BE49-F238E27FC236}">
                <a16:creationId xmlns:a16="http://schemas.microsoft.com/office/drawing/2014/main" id="{5BDE0700-9001-1346-BFE7-A17DD5863EBD}"/>
              </a:ext>
            </a:extLst>
          </p:cNvPr>
          <p:cNvSpPr>
            <a:spLocks noGrp="1"/>
          </p:cNvSpPr>
          <p:nvPr>
            <p:ph type="body" sz="quarter" idx="17" hasCustomPrompt="1"/>
          </p:nvPr>
        </p:nvSpPr>
        <p:spPr>
          <a:xfrm>
            <a:off x="358775" y="900113"/>
            <a:ext cx="4011613" cy="4305300"/>
          </a:xfrm>
        </p:spPr>
        <p:txBody>
          <a:bodyPr/>
          <a:lstStyle>
            <a:lvl1pPr marL="266700" indent="-260350">
              <a:buFont typeface="Symbol" pitchFamily="2" charset="2"/>
              <a:buChar char="-"/>
              <a:tabLst/>
              <a:defRPr/>
            </a:lvl1pPr>
            <a:lvl2pPr>
              <a:defRPr sz="1400"/>
            </a:lvl2pPr>
            <a:lvl3pPr>
              <a:defRPr sz="1400"/>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a:lvl4pPr>
            <a:lvl5pPr>
              <a:defRPr sz="1400"/>
            </a:lvl5p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7" name="Textplatzhalter 6">
            <a:extLst>
              <a:ext uri="{FF2B5EF4-FFF2-40B4-BE49-F238E27FC236}">
                <a16:creationId xmlns:a16="http://schemas.microsoft.com/office/drawing/2014/main" id="{3A2A4D7F-0FF9-9641-A4AC-28DCA004BBD2}"/>
              </a:ext>
            </a:extLst>
          </p:cNvPr>
          <p:cNvSpPr>
            <a:spLocks noGrp="1"/>
          </p:cNvSpPr>
          <p:nvPr>
            <p:ph type="body" sz="quarter" idx="18" hasCustomPrompt="1"/>
          </p:nvPr>
        </p:nvSpPr>
        <p:spPr>
          <a:xfrm>
            <a:off x="4680000" y="900113"/>
            <a:ext cx="4032250" cy="4305300"/>
          </a:xfrm>
        </p:spPr>
        <p:txBody>
          <a:bodyPr/>
          <a:lstStyle>
            <a:lvl1pPr marL="266700" indent="-260350">
              <a:buFont typeface="Symbol" pitchFamily="2" charset="2"/>
              <a:buChar char="-"/>
              <a:tabLst/>
              <a:defRPr/>
            </a:lvl1pPr>
            <a:lvl2pPr>
              <a:defRPr sz="1400"/>
            </a:lvl2pPr>
            <a:lvl3pPr>
              <a:defRPr sz="1400"/>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a:lvl4pPr>
            <a:lvl5pPr>
              <a:defRPr sz="1400"/>
            </a:lvl5p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19" name="Fußzeilenplatzhalter 2">
            <a:extLst>
              <a:ext uri="{FF2B5EF4-FFF2-40B4-BE49-F238E27FC236}">
                <a16:creationId xmlns:a16="http://schemas.microsoft.com/office/drawing/2014/main" id="{C431475C-FDC5-8142-BF55-F4F8ECC240CC}"/>
              </a:ext>
            </a:extLst>
          </p:cNvPr>
          <p:cNvSpPr>
            <a:spLocks noGrp="1"/>
          </p:cNvSpPr>
          <p:nvPr>
            <p:ph type="ftr" sz="quarter" idx="3"/>
          </p:nvPr>
        </p:nvSpPr>
        <p:spPr>
          <a:xfrm>
            <a:off x="358775" y="5491424"/>
            <a:ext cx="4011206" cy="238704"/>
          </a:xfrm>
          <a:prstGeom prst="rect">
            <a:avLst/>
          </a:prstGeom>
        </p:spPr>
        <p:txBody>
          <a:bodyPr vert="horz" lIns="0" tIns="0" rIns="0" bIns="0" rtlCol="0" anchor="ctr"/>
          <a:lstStyle>
            <a:lvl1pPr algn="l">
              <a:defRPr sz="700" b="1" i="0">
                <a:solidFill>
                  <a:schemeClr val="tx1"/>
                </a:solidFill>
                <a:latin typeface="Arial" panose="020B0604020202020204" pitchFamily="34" charset="0"/>
                <a:ea typeface="Arial" panose="020B0503030404040204" pitchFamily="34" charset="0"/>
                <a:cs typeface="Arial" panose="020B0604020202020204" pitchFamily="34" charset="0"/>
              </a:defRPr>
            </a:lvl1pPr>
          </a:lstStyle>
          <a:p>
            <a:endParaRPr lang="de-DE" b="0" dirty="0"/>
          </a:p>
        </p:txBody>
      </p:sp>
    </p:spTree>
    <p:extLst>
      <p:ext uri="{BB962C8B-B14F-4D97-AF65-F5344CB8AC3E}">
        <p14:creationId xmlns:p14="http://schemas.microsoft.com/office/powerpoint/2010/main" val="71081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Picture">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E2FFFC0-B0CF-0D4D-8A2D-A2A6C661B3D9}"/>
              </a:ext>
            </a:extLst>
          </p:cNvPr>
          <p:cNvSpPr>
            <a:spLocks noGrp="1"/>
          </p:cNvSpPr>
          <p:nvPr>
            <p:ph type="pic" sz="quarter" idx="11"/>
          </p:nvPr>
        </p:nvSpPr>
        <p:spPr>
          <a:xfrm>
            <a:off x="4679999" y="900001"/>
            <a:ext cx="4105225" cy="4342262"/>
          </a:xfrm>
          <a:ln w="57150" cap="sq">
            <a:noFill/>
            <a:miter lim="800000"/>
          </a:ln>
        </p:spPr>
        <p:txBody>
          <a:bodyPr/>
          <a:lstStyle>
            <a:lvl1pPr marL="6350" indent="0">
              <a:buNone/>
              <a:defRPr>
                <a:solidFill>
                  <a:schemeClr val="tx1">
                    <a:lumMod val="75000"/>
                  </a:schemeClr>
                </a:solidFill>
              </a:defRPr>
            </a:lvl1pPr>
          </a:lstStyle>
          <a:p>
            <a:r>
              <a:rPr lang="de-DE"/>
              <a:t>Bild durch Klicken auf Symbol hinzufügen</a:t>
            </a:r>
          </a:p>
        </p:txBody>
      </p:sp>
      <p:sp>
        <p:nvSpPr>
          <p:cNvPr id="3" name="Foliennummernplatzhalter 2">
            <a:extLst>
              <a:ext uri="{FF2B5EF4-FFF2-40B4-BE49-F238E27FC236}">
                <a16:creationId xmlns:a16="http://schemas.microsoft.com/office/drawing/2014/main" id="{51C1F53E-94CD-F14F-A6CD-D57201049D1E}"/>
              </a:ext>
            </a:extLst>
          </p:cNvPr>
          <p:cNvSpPr>
            <a:spLocks noGrp="1"/>
          </p:cNvSpPr>
          <p:nvPr>
            <p:ph type="sldNum" sz="quarter" idx="14"/>
          </p:nvPr>
        </p:nvSpPr>
        <p:spPr/>
        <p:txBody>
          <a:bodyPr/>
          <a:lstStyle/>
          <a:p>
            <a:fld id="{15C29056-5AFA-7949-831A-3EC086771171}" type="slidenum">
              <a:rPr lang="de-DE" smtClean="0"/>
              <a:pPr/>
              <a:t>‹#›</a:t>
            </a:fld>
            <a:endParaRPr lang="de-DE" dirty="0"/>
          </a:p>
        </p:txBody>
      </p:sp>
      <p:sp>
        <p:nvSpPr>
          <p:cNvPr id="13" name="Titel 4">
            <a:extLst>
              <a:ext uri="{FF2B5EF4-FFF2-40B4-BE49-F238E27FC236}">
                <a16:creationId xmlns:a16="http://schemas.microsoft.com/office/drawing/2014/main" id="{36EE8378-5CCF-9144-B82F-7C252F4CE31B}"/>
              </a:ext>
            </a:extLst>
          </p:cNvPr>
          <p:cNvSpPr>
            <a:spLocks noGrp="1"/>
          </p:cNvSpPr>
          <p:nvPr>
            <p:ph type="title" hasCustomPrompt="1"/>
          </p:nvPr>
        </p:nvSpPr>
        <p:spPr>
          <a:xfrm>
            <a:off x="358775" y="173941"/>
            <a:ext cx="8433504" cy="246221"/>
          </a:xfrm>
        </p:spPr>
        <p:txBody>
          <a:bodyPr/>
          <a:lstStyle/>
          <a:p>
            <a:r>
              <a:rPr lang="en-US"/>
              <a:t>Click to edit Master title style</a:t>
            </a:r>
            <a:endParaRPr lang="de-DE"/>
          </a:p>
        </p:txBody>
      </p:sp>
      <p:sp>
        <p:nvSpPr>
          <p:cNvPr id="6" name="Textplatzhalter 5">
            <a:extLst>
              <a:ext uri="{FF2B5EF4-FFF2-40B4-BE49-F238E27FC236}">
                <a16:creationId xmlns:a16="http://schemas.microsoft.com/office/drawing/2014/main" id="{60172A25-DB0F-0B40-80A4-0BCDD7F8AEB7}"/>
              </a:ext>
            </a:extLst>
          </p:cNvPr>
          <p:cNvSpPr>
            <a:spLocks noGrp="1"/>
          </p:cNvSpPr>
          <p:nvPr>
            <p:ph type="body" sz="quarter" idx="15" hasCustomPrompt="1"/>
          </p:nvPr>
        </p:nvSpPr>
        <p:spPr>
          <a:xfrm>
            <a:off x="358775" y="900001"/>
            <a:ext cx="4011613" cy="4302237"/>
          </a:xfrm>
        </p:spPr>
        <p:txBody>
          <a:bodyPr/>
          <a:lstStyle>
            <a:lvl1pPr marL="266700" indent="-260350">
              <a:buFont typeface="Symbol" pitchFamily="2" charset="2"/>
              <a:buChar char="-"/>
              <a:tabLst/>
              <a:defRPr/>
            </a:lvl1pPr>
            <a:lvl2pPr>
              <a:defRPr sz="1400"/>
            </a:lvl2pPr>
            <a:lvl3pPr>
              <a:defRPr sz="1400"/>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a:lvl4pPr>
            <a:lvl5pPr>
              <a:defRPr sz="1400"/>
            </a:lvl5p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16" name="Fußzeilenplatzhalter 2">
            <a:extLst>
              <a:ext uri="{FF2B5EF4-FFF2-40B4-BE49-F238E27FC236}">
                <a16:creationId xmlns:a16="http://schemas.microsoft.com/office/drawing/2014/main" id="{F167F8D4-D622-F340-8F6D-036447626CC4}"/>
              </a:ext>
            </a:extLst>
          </p:cNvPr>
          <p:cNvSpPr>
            <a:spLocks noGrp="1"/>
          </p:cNvSpPr>
          <p:nvPr>
            <p:ph type="ftr" sz="quarter" idx="3"/>
          </p:nvPr>
        </p:nvSpPr>
        <p:spPr>
          <a:xfrm>
            <a:off x="358775" y="5491424"/>
            <a:ext cx="4011206" cy="238704"/>
          </a:xfrm>
          <a:prstGeom prst="rect">
            <a:avLst/>
          </a:prstGeom>
        </p:spPr>
        <p:txBody>
          <a:bodyPr vert="horz" lIns="0" tIns="0" rIns="0" bIns="0" rtlCol="0" anchor="ctr"/>
          <a:lstStyle>
            <a:lvl1pPr algn="l">
              <a:defRPr sz="700" b="1" i="0">
                <a:solidFill>
                  <a:schemeClr val="tx1"/>
                </a:solidFill>
                <a:latin typeface="Arial" panose="020B0604020202020204" pitchFamily="34" charset="0"/>
                <a:ea typeface="Arial" panose="020B0503030404040204" pitchFamily="34" charset="0"/>
                <a:cs typeface="Arial" panose="020B0604020202020204" pitchFamily="34" charset="0"/>
              </a:defRPr>
            </a:lvl1pPr>
          </a:lstStyle>
          <a:p>
            <a:endParaRPr lang="de-DE" b="0" dirty="0"/>
          </a:p>
        </p:txBody>
      </p:sp>
    </p:spTree>
    <p:extLst>
      <p:ext uri="{BB962C8B-B14F-4D97-AF65-F5344CB8AC3E}">
        <p14:creationId xmlns:p14="http://schemas.microsoft.com/office/powerpoint/2010/main" val="58009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Picture + Text">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E2FFFC0-B0CF-0D4D-8A2D-A2A6C661B3D9}"/>
              </a:ext>
            </a:extLst>
          </p:cNvPr>
          <p:cNvSpPr>
            <a:spLocks noGrp="1"/>
          </p:cNvSpPr>
          <p:nvPr>
            <p:ph type="pic" sz="quarter" idx="11"/>
          </p:nvPr>
        </p:nvSpPr>
        <p:spPr>
          <a:xfrm>
            <a:off x="358776" y="900000"/>
            <a:ext cx="4011206" cy="4331420"/>
          </a:xfrm>
          <a:ln w="50800" cap="sq">
            <a:noFill/>
            <a:miter lim="800000"/>
          </a:ln>
        </p:spPr>
        <p:txBody>
          <a:bodyPr/>
          <a:lstStyle>
            <a:lvl1pPr marL="6350" indent="0">
              <a:buFont typeface="Arial" panose="020B0604020202020204" pitchFamily="34" charset="0"/>
              <a:buNone/>
              <a:defRPr>
                <a:solidFill>
                  <a:schemeClr val="tx1">
                    <a:lumMod val="75000"/>
                  </a:schemeClr>
                </a:solidFill>
              </a:defRPr>
            </a:lvl1pPr>
          </a:lstStyle>
          <a:p>
            <a:r>
              <a:rPr lang="de-DE"/>
              <a:t>Bild durch Klicken auf Symbol hinzufügen</a:t>
            </a:r>
          </a:p>
        </p:txBody>
      </p:sp>
      <p:sp>
        <p:nvSpPr>
          <p:cNvPr id="3" name="Foliennummernplatzhalter 2">
            <a:extLst>
              <a:ext uri="{FF2B5EF4-FFF2-40B4-BE49-F238E27FC236}">
                <a16:creationId xmlns:a16="http://schemas.microsoft.com/office/drawing/2014/main" id="{83E27F57-B2F4-9241-929D-68B182DD39DB}"/>
              </a:ext>
            </a:extLst>
          </p:cNvPr>
          <p:cNvSpPr>
            <a:spLocks noGrp="1"/>
          </p:cNvSpPr>
          <p:nvPr>
            <p:ph type="sldNum" sz="quarter" idx="15"/>
          </p:nvPr>
        </p:nvSpPr>
        <p:spPr/>
        <p:txBody>
          <a:bodyPr/>
          <a:lstStyle/>
          <a:p>
            <a:fld id="{15C29056-5AFA-7949-831A-3EC086771171}" type="slidenum">
              <a:rPr lang="de-DE" smtClean="0"/>
              <a:pPr/>
              <a:t>‹#›</a:t>
            </a:fld>
            <a:endParaRPr lang="de-DE" dirty="0"/>
          </a:p>
        </p:txBody>
      </p:sp>
      <p:sp>
        <p:nvSpPr>
          <p:cNvPr id="13" name="Titel 4">
            <a:extLst>
              <a:ext uri="{FF2B5EF4-FFF2-40B4-BE49-F238E27FC236}">
                <a16:creationId xmlns:a16="http://schemas.microsoft.com/office/drawing/2014/main" id="{15B9A3C3-445A-804B-AB66-80EE629EEB54}"/>
              </a:ext>
            </a:extLst>
          </p:cNvPr>
          <p:cNvSpPr>
            <a:spLocks noGrp="1"/>
          </p:cNvSpPr>
          <p:nvPr>
            <p:ph type="title" hasCustomPrompt="1"/>
          </p:nvPr>
        </p:nvSpPr>
        <p:spPr>
          <a:xfrm>
            <a:off x="358775" y="173941"/>
            <a:ext cx="8426450" cy="246221"/>
          </a:xfrm>
        </p:spPr>
        <p:txBody>
          <a:bodyPr/>
          <a:lstStyle/>
          <a:p>
            <a:r>
              <a:rPr lang="en-US"/>
              <a:t>Click to edit Master title style</a:t>
            </a:r>
            <a:endParaRPr lang="de-DE"/>
          </a:p>
        </p:txBody>
      </p:sp>
      <p:sp>
        <p:nvSpPr>
          <p:cNvPr id="6" name="Textplatzhalter 5">
            <a:extLst>
              <a:ext uri="{FF2B5EF4-FFF2-40B4-BE49-F238E27FC236}">
                <a16:creationId xmlns:a16="http://schemas.microsoft.com/office/drawing/2014/main" id="{E041EECD-9FC2-934F-AA63-0ED240232F9B}"/>
              </a:ext>
            </a:extLst>
          </p:cNvPr>
          <p:cNvSpPr>
            <a:spLocks noGrp="1"/>
          </p:cNvSpPr>
          <p:nvPr>
            <p:ph type="body" sz="quarter" idx="16" hasCustomPrompt="1"/>
          </p:nvPr>
        </p:nvSpPr>
        <p:spPr>
          <a:xfrm>
            <a:off x="4680000" y="900000"/>
            <a:ext cx="4037012" cy="4331420"/>
          </a:xfrm>
        </p:spPr>
        <p:txBody>
          <a:bodyPr/>
          <a:lstStyle>
            <a:lvl1pPr marL="266700" indent="-260350">
              <a:buFont typeface="Symbol" pitchFamily="2" charset="2"/>
              <a:buChar char="-"/>
              <a:tabLst/>
              <a:defRPr/>
            </a:lvl1pPr>
            <a:lvl2pPr>
              <a:defRPr sz="1400"/>
            </a:lvl2pPr>
            <a:lvl3pPr>
              <a:defRPr sz="1400"/>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a:lvl4pPr>
            <a:lvl5pPr>
              <a:defRPr sz="1400"/>
            </a:lvl5p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16" name="Fußzeilenplatzhalter 2">
            <a:extLst>
              <a:ext uri="{FF2B5EF4-FFF2-40B4-BE49-F238E27FC236}">
                <a16:creationId xmlns:a16="http://schemas.microsoft.com/office/drawing/2014/main" id="{5D5BE5F2-1E81-4C42-A169-8B0C817245E0}"/>
              </a:ext>
            </a:extLst>
          </p:cNvPr>
          <p:cNvSpPr>
            <a:spLocks noGrp="1"/>
          </p:cNvSpPr>
          <p:nvPr>
            <p:ph type="ftr" sz="quarter" idx="3"/>
          </p:nvPr>
        </p:nvSpPr>
        <p:spPr>
          <a:xfrm>
            <a:off x="358775" y="5491424"/>
            <a:ext cx="4011206" cy="238704"/>
          </a:xfrm>
          <a:prstGeom prst="rect">
            <a:avLst/>
          </a:prstGeom>
        </p:spPr>
        <p:txBody>
          <a:bodyPr vert="horz" lIns="0" tIns="0" rIns="0" bIns="0" rtlCol="0" anchor="ctr"/>
          <a:lstStyle>
            <a:lvl1pPr algn="l">
              <a:defRPr sz="700" b="1" i="0">
                <a:solidFill>
                  <a:schemeClr val="tx1"/>
                </a:solidFill>
                <a:latin typeface="Arial" panose="020B0604020202020204" pitchFamily="34" charset="0"/>
                <a:ea typeface="Arial" panose="020B0503030404040204" pitchFamily="34" charset="0"/>
                <a:cs typeface="Arial" panose="020B0604020202020204" pitchFamily="34" charset="0"/>
              </a:defRPr>
            </a:lvl1pPr>
          </a:lstStyle>
          <a:p>
            <a:endParaRPr lang="de-DE" b="0" dirty="0"/>
          </a:p>
        </p:txBody>
      </p:sp>
    </p:spTree>
    <p:extLst>
      <p:ext uri="{BB962C8B-B14F-4D97-AF65-F5344CB8AC3E}">
        <p14:creationId xmlns:p14="http://schemas.microsoft.com/office/powerpoint/2010/main" val="82932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D98B2BB-C54F-7F42-81FA-8650AF785A93}"/>
              </a:ext>
            </a:extLst>
          </p:cNvPr>
          <p:cNvSpPr/>
          <p:nvPr userDrawn="1"/>
        </p:nvSpPr>
        <p:spPr>
          <a:xfrm>
            <a:off x="0" y="-2713"/>
            <a:ext cx="9144000" cy="5507301"/>
          </a:xfrm>
          <a:prstGeom prst="rect">
            <a:avLst/>
          </a:prstGeom>
          <a:gradFill flip="none" rotWithShape="1">
            <a:gsLst>
              <a:gs pos="3000">
                <a:schemeClr val="accent6"/>
              </a:gs>
              <a:gs pos="63000">
                <a:schemeClr val="accent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atin typeface="Roboto" panose="02000000000000000000" pitchFamily="2" charset="0"/>
              <a:ea typeface="Roboto" panose="02000000000000000000" pitchFamily="2" charset="0"/>
              <a:cs typeface="Roboto" panose="02000000000000000000" pitchFamily="2" charset="0"/>
            </a:endParaRPr>
          </a:p>
        </p:txBody>
      </p:sp>
      <p:sp>
        <p:nvSpPr>
          <p:cNvPr id="17" name="Title 1">
            <a:extLst>
              <a:ext uri="{FF2B5EF4-FFF2-40B4-BE49-F238E27FC236}">
                <a16:creationId xmlns:a16="http://schemas.microsoft.com/office/drawing/2014/main" id="{A0F04939-8B07-1D47-9EBE-831B36D91298}"/>
              </a:ext>
            </a:extLst>
          </p:cNvPr>
          <p:cNvSpPr>
            <a:spLocks noGrp="1"/>
          </p:cNvSpPr>
          <p:nvPr>
            <p:ph type="ctrTitle" hasCustomPrompt="1"/>
          </p:nvPr>
        </p:nvSpPr>
        <p:spPr>
          <a:xfrm>
            <a:off x="1219204" y="1995726"/>
            <a:ext cx="7324049" cy="861774"/>
          </a:xfrm>
          <a:prstGeom prst="rect">
            <a:avLst/>
          </a:prstGeom>
        </p:spPr>
        <p:txBody>
          <a:bodyPr wrap="square" anchor="ctr">
            <a:spAutoFit/>
          </a:bodyPr>
          <a:lstStyle>
            <a:lvl1pPr algn="l">
              <a:lnSpc>
                <a:spcPct val="100000"/>
              </a:lnSpc>
              <a:defRPr sz="5600" b="1">
                <a:latin typeface="Arial" panose="020B0604020202020204" pitchFamily="34" charset="0"/>
                <a:ea typeface="Arial" panose="020B0604020202020204" pitchFamily="34" charset="0"/>
                <a:cs typeface="Arial" panose="020B0604020202020204" pitchFamily="34" charset="0"/>
              </a:defRPr>
            </a:lvl1pPr>
          </a:lstStyle>
          <a:p>
            <a:r>
              <a:rPr lang="de-DE" dirty="0"/>
              <a:t>Thank you</a:t>
            </a:r>
            <a:endParaRPr lang="en-US" dirty="0"/>
          </a:p>
        </p:txBody>
      </p:sp>
      <p:cxnSp>
        <p:nvCxnSpPr>
          <p:cNvPr id="5" name="Gerade Verbindung 4">
            <a:extLst>
              <a:ext uri="{FF2B5EF4-FFF2-40B4-BE49-F238E27FC236}">
                <a16:creationId xmlns:a16="http://schemas.microsoft.com/office/drawing/2014/main" id="{4CBC83F2-DFA1-B449-B47E-9F6B07C647FF}"/>
              </a:ext>
            </a:extLst>
          </p:cNvPr>
          <p:cNvCxnSpPr>
            <a:cxnSpLocks/>
          </p:cNvCxnSpPr>
          <p:nvPr userDrawn="1"/>
        </p:nvCxnSpPr>
        <p:spPr>
          <a:xfrm>
            <a:off x="966061" y="0"/>
            <a:ext cx="0" cy="5539740"/>
          </a:xfrm>
          <a:prstGeom prst="line">
            <a:avLst/>
          </a:prstGeom>
          <a:ln w="19050" cap="flat"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cxnSp>
      <p:sp>
        <p:nvSpPr>
          <p:cNvPr id="20" name="Fußzeilenplatzhalter 2">
            <a:extLst>
              <a:ext uri="{FF2B5EF4-FFF2-40B4-BE49-F238E27FC236}">
                <a16:creationId xmlns:a16="http://schemas.microsoft.com/office/drawing/2014/main" id="{60D03090-BC84-4440-8166-08DCA5166715}"/>
              </a:ext>
            </a:extLst>
          </p:cNvPr>
          <p:cNvSpPr>
            <a:spLocks noGrp="1"/>
          </p:cNvSpPr>
          <p:nvPr>
            <p:ph type="ftr" sz="quarter" idx="3"/>
          </p:nvPr>
        </p:nvSpPr>
        <p:spPr>
          <a:xfrm>
            <a:off x="1219219" y="2927047"/>
            <a:ext cx="7324026" cy="238704"/>
          </a:xfrm>
          <a:prstGeom prst="rect">
            <a:avLst/>
          </a:prstGeom>
        </p:spPr>
        <p:txBody>
          <a:bodyPr vert="horz" lIns="0" tIns="0" rIns="0" bIns="0" rtlCol="0" anchor="ctr"/>
          <a:lstStyle>
            <a:lvl1pPr algn="l">
              <a:defRPr lang="de-DE" b="0" i="0" u="none" strike="noStrike">
                <a:effectLst/>
              </a:defRPr>
            </a:lvl1pPr>
          </a:lstStyle>
          <a:p>
            <a:endParaRPr lang="en-US" dirty="0"/>
          </a:p>
        </p:txBody>
      </p:sp>
      <p:sp>
        <p:nvSpPr>
          <p:cNvPr id="11" name="Foliennummernplatzhalter 2">
            <a:extLst>
              <a:ext uri="{FF2B5EF4-FFF2-40B4-BE49-F238E27FC236}">
                <a16:creationId xmlns:a16="http://schemas.microsoft.com/office/drawing/2014/main" id="{6CCBAA98-D685-6E4B-94B8-8F1F3B208014}"/>
              </a:ext>
            </a:extLst>
          </p:cNvPr>
          <p:cNvSpPr>
            <a:spLocks noGrp="1"/>
          </p:cNvSpPr>
          <p:nvPr>
            <p:ph type="sldNum" sz="quarter" idx="15"/>
          </p:nvPr>
        </p:nvSpPr>
        <p:spPr>
          <a:xfrm>
            <a:off x="8605224" y="5491424"/>
            <a:ext cx="180001" cy="238704"/>
          </a:xfrm>
        </p:spPr>
        <p:txBody>
          <a:bodyPr/>
          <a:lstStyle/>
          <a:p>
            <a:fld id="{15C29056-5AFA-7949-831A-3EC086771171}" type="slidenum">
              <a:rPr lang="de-DE" smtClean="0"/>
              <a:pPr/>
              <a:t>‹#›</a:t>
            </a:fld>
            <a:endParaRPr lang="de-DE" dirty="0"/>
          </a:p>
        </p:txBody>
      </p:sp>
    </p:spTree>
    <p:extLst>
      <p:ext uri="{BB962C8B-B14F-4D97-AF65-F5344CB8AC3E}">
        <p14:creationId xmlns:p14="http://schemas.microsoft.com/office/powerpoint/2010/main" val="2306050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333"/>
            </a:lvl1pPr>
            <a:lvl2pPr>
              <a:defRPr sz="2000"/>
            </a:lvl2pPr>
            <a:lvl3pPr>
              <a:defRPr sz="1667"/>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liennummernplatzhalter 2">
            <a:extLst>
              <a:ext uri="{FF2B5EF4-FFF2-40B4-BE49-F238E27FC236}">
                <a16:creationId xmlns:a16="http://schemas.microsoft.com/office/drawing/2014/main" id="{83E27F57-B2F4-9241-929D-68B182DD39DB}"/>
              </a:ext>
            </a:extLst>
          </p:cNvPr>
          <p:cNvSpPr>
            <a:spLocks noGrp="1"/>
          </p:cNvSpPr>
          <p:nvPr>
            <p:ph type="sldNum" sz="quarter" idx="15"/>
          </p:nvPr>
        </p:nvSpPr>
        <p:spPr>
          <a:xfrm>
            <a:off x="8605224" y="5491424"/>
            <a:ext cx="180001" cy="238704"/>
          </a:xfrm>
        </p:spPr>
        <p:txBody>
          <a:bodyPr/>
          <a:lstStyle/>
          <a:p>
            <a:fld id="{15C29056-5AFA-7949-831A-3EC086771171}" type="slidenum">
              <a:rPr lang="de-DE" smtClean="0"/>
              <a:pPr/>
              <a:t>‹#›</a:t>
            </a:fld>
            <a:endParaRPr lang="de-DE" dirty="0"/>
          </a:p>
        </p:txBody>
      </p:sp>
    </p:spTree>
    <p:extLst>
      <p:ext uri="{BB962C8B-B14F-4D97-AF65-F5344CB8AC3E}">
        <p14:creationId xmlns:p14="http://schemas.microsoft.com/office/powerpoint/2010/main" val="3091786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3D1F176-F568-914A-980C-DFBCD5D79B7D}"/>
              </a:ext>
            </a:extLst>
          </p:cNvPr>
          <p:cNvSpPr/>
          <p:nvPr userDrawn="1"/>
        </p:nvSpPr>
        <p:spPr>
          <a:xfrm>
            <a:off x="0" y="1"/>
            <a:ext cx="9144000" cy="594102"/>
          </a:xfrm>
          <a:prstGeom prst="rect">
            <a:avLst/>
          </a:prstGeom>
          <a:solidFill>
            <a:srgbClr val="003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n>
                <a:noFill/>
              </a:ln>
              <a:latin typeface="Roboto" panose="02000000000000000000" pitchFamily="2" charset="0"/>
              <a:ea typeface="Roboto" panose="02000000000000000000" pitchFamily="2" charset="0"/>
              <a:cs typeface="Roboto" panose="02000000000000000000" pitchFamily="2" charset="0"/>
            </a:endParaRPr>
          </a:p>
        </p:txBody>
      </p:sp>
      <p:sp>
        <p:nvSpPr>
          <p:cNvPr id="4" name="Titelplatzhalter 3">
            <a:extLst>
              <a:ext uri="{FF2B5EF4-FFF2-40B4-BE49-F238E27FC236}">
                <a16:creationId xmlns:a16="http://schemas.microsoft.com/office/drawing/2014/main" id="{064A4E5B-C522-DA41-B39D-663910179814}"/>
              </a:ext>
            </a:extLst>
          </p:cNvPr>
          <p:cNvSpPr>
            <a:spLocks noGrp="1"/>
          </p:cNvSpPr>
          <p:nvPr>
            <p:ph type="title"/>
          </p:nvPr>
        </p:nvSpPr>
        <p:spPr>
          <a:xfrm>
            <a:off x="358775" y="173941"/>
            <a:ext cx="8426450" cy="246221"/>
          </a:xfrm>
          <a:prstGeom prst="rect">
            <a:avLst/>
          </a:prstGeom>
        </p:spPr>
        <p:txBody>
          <a:bodyPr vert="horz" wrap="square" lIns="0" tIns="0" rIns="0" bIns="0" rtlCol="0" anchor="t" anchorCtr="0">
            <a:spAutoFit/>
          </a:bodyPr>
          <a:lstStyle/>
          <a:p>
            <a:r>
              <a:rPr lang="en-US"/>
              <a:t>Click to edit Master title style</a:t>
            </a:r>
            <a:endParaRPr lang="de-DE" dirty="0"/>
          </a:p>
        </p:txBody>
      </p:sp>
      <p:sp>
        <p:nvSpPr>
          <p:cNvPr id="6" name="Textplatzhalter 5">
            <a:extLst>
              <a:ext uri="{FF2B5EF4-FFF2-40B4-BE49-F238E27FC236}">
                <a16:creationId xmlns:a16="http://schemas.microsoft.com/office/drawing/2014/main" id="{C66C6DAE-E1B6-094A-BCBD-2C4BDBBCE47B}"/>
              </a:ext>
            </a:extLst>
          </p:cNvPr>
          <p:cNvSpPr>
            <a:spLocks noGrp="1"/>
          </p:cNvSpPr>
          <p:nvPr>
            <p:ph type="body" idx="1"/>
          </p:nvPr>
        </p:nvSpPr>
        <p:spPr>
          <a:xfrm>
            <a:off x="358775" y="899999"/>
            <a:ext cx="8426450" cy="4304637"/>
          </a:xfrm>
          <a:prstGeom prst="rect">
            <a:avLst/>
          </a:prstGeom>
        </p:spPr>
        <p:txBody>
          <a:bodyPr vert="horz" lIns="0" tIns="0" rIns="0" bIns="0" rtlCol="0">
            <a:noAutofit/>
          </a:body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2" name="Rechteck 1">
            <a:extLst>
              <a:ext uri="{FF2B5EF4-FFF2-40B4-BE49-F238E27FC236}">
                <a16:creationId xmlns:a16="http://schemas.microsoft.com/office/drawing/2014/main" id="{D7C4B03B-722D-C840-8655-F27D5F4A86A5}"/>
              </a:ext>
            </a:extLst>
          </p:cNvPr>
          <p:cNvSpPr/>
          <p:nvPr userDrawn="1"/>
        </p:nvSpPr>
        <p:spPr>
          <a:xfrm>
            <a:off x="0" y="5496725"/>
            <a:ext cx="9144000" cy="238704"/>
          </a:xfrm>
          <a:prstGeom prst="rect">
            <a:avLst/>
          </a:prstGeom>
          <a:solidFill>
            <a:srgbClr val="CD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n>
                <a:noFill/>
              </a:ln>
              <a:latin typeface="Roboto" panose="02000000000000000000" pitchFamily="2" charset="0"/>
              <a:ea typeface="Roboto" panose="02000000000000000000" pitchFamily="2" charset="0"/>
              <a:cs typeface="Roboto" panose="02000000000000000000" pitchFamily="2" charset="0"/>
            </a:endParaRPr>
          </a:p>
        </p:txBody>
      </p:sp>
      <p:sp>
        <p:nvSpPr>
          <p:cNvPr id="7" name="Slide Number Placeholder 5">
            <a:extLst>
              <a:ext uri="{FF2B5EF4-FFF2-40B4-BE49-F238E27FC236}">
                <a16:creationId xmlns:a16="http://schemas.microsoft.com/office/drawing/2014/main" id="{D62618A8-57AB-7446-B906-4B72D5C58F8F}"/>
              </a:ext>
            </a:extLst>
          </p:cNvPr>
          <p:cNvSpPr>
            <a:spLocks noGrp="1"/>
          </p:cNvSpPr>
          <p:nvPr>
            <p:ph type="sldNum" sz="quarter" idx="4"/>
          </p:nvPr>
        </p:nvSpPr>
        <p:spPr>
          <a:xfrm>
            <a:off x="8605224" y="5491424"/>
            <a:ext cx="180001" cy="238704"/>
          </a:xfrm>
          <a:prstGeom prst="rect">
            <a:avLst/>
          </a:prstGeom>
        </p:spPr>
        <p:txBody>
          <a:bodyPr vert="horz" lIns="0" tIns="0" rIns="0" bIns="0" rtlCol="0" anchor="ctr"/>
          <a:lstStyle>
            <a:lvl1pPr algn="ctr">
              <a:defRPr sz="600" b="0" i="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fld id="{15C29056-5AFA-7949-831A-3EC086771171}" type="slidenum">
              <a:rPr lang="de-DE" smtClean="0"/>
              <a:pPr/>
              <a:t>‹#›</a:t>
            </a:fld>
            <a:endParaRPr lang="de-DE" dirty="0"/>
          </a:p>
        </p:txBody>
      </p:sp>
      <p:sp>
        <p:nvSpPr>
          <p:cNvPr id="9" name="Fußzeilenplatzhalter 2">
            <a:extLst>
              <a:ext uri="{FF2B5EF4-FFF2-40B4-BE49-F238E27FC236}">
                <a16:creationId xmlns:a16="http://schemas.microsoft.com/office/drawing/2014/main" id="{C65F74C8-D7E3-BF49-8FDF-E7FACFC3D657}"/>
              </a:ext>
            </a:extLst>
          </p:cNvPr>
          <p:cNvSpPr txBox="1">
            <a:spLocks/>
          </p:cNvSpPr>
          <p:nvPr userDrawn="1"/>
        </p:nvSpPr>
        <p:spPr>
          <a:xfrm>
            <a:off x="358775"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2616805225"/>
      </p:ext>
    </p:extLst>
  </p:cSld>
  <p:clrMap bg1="lt1" tx1="dk1" bg2="lt2" tx2="dk2" accent1="accent1" accent2="accent2" accent3="accent3" accent4="accent4" accent5="accent5" accent6="accent6" hlink="hlink" folHlink="folHlink"/>
  <p:sldLayoutIdLst>
    <p:sldLayoutId id="2147483685" r:id="rId1"/>
    <p:sldLayoutId id="2147483683" r:id="rId2"/>
    <p:sldLayoutId id="2147483662" r:id="rId3"/>
    <p:sldLayoutId id="2147483674" r:id="rId4"/>
    <p:sldLayoutId id="2147483679" r:id="rId5"/>
    <p:sldLayoutId id="2147483680" r:id="rId6"/>
    <p:sldLayoutId id="2147483686" r:id="rId7"/>
    <p:sldLayoutId id="2147483688" r:id="rId8"/>
  </p:sldLayoutIdLst>
  <p:hf hdr="0" ftr="0" dt="0"/>
  <p:txStyles>
    <p:titleStyle>
      <a:lvl1pPr marL="0" marR="0" indent="0" algn="l" defTabSz="685800" rtl="0" eaLnBrk="1" fontAlgn="auto" latinLnBrk="0" hangingPunct="1">
        <a:lnSpc>
          <a:spcPct val="100000"/>
        </a:lnSpc>
        <a:spcBef>
          <a:spcPct val="0"/>
        </a:spcBef>
        <a:spcAft>
          <a:spcPts val="0"/>
        </a:spcAft>
        <a:buClrTx/>
        <a:buSzTx/>
        <a:buFontTx/>
        <a:buNone/>
        <a:tabLst/>
        <a:defRPr lang="de-DE" sz="1600" b="0" i="0" kern="1200" smtClean="0">
          <a:solidFill>
            <a:schemeClr val="bg1"/>
          </a:solidFill>
          <a:effectLst/>
          <a:latin typeface="Arial" panose="020B0604020202020204" pitchFamily="34" charset="0"/>
          <a:ea typeface="Roboto" panose="02000000000000000000" pitchFamily="2" charset="0"/>
          <a:cs typeface="Arial" panose="020B0604020202020204" pitchFamily="34" charset="0"/>
        </a:defRPr>
      </a:lvl1pPr>
    </p:titleStyle>
    <p:bodyStyle>
      <a:lvl1pPr marL="269875" indent="-269875" algn="l" defTabSz="685800" rtl="0" eaLnBrk="1" latinLnBrk="0" hangingPunct="1">
        <a:lnSpc>
          <a:spcPct val="100000"/>
        </a:lnSpc>
        <a:spcBef>
          <a:spcPts val="750"/>
        </a:spcBef>
        <a:buClr>
          <a:srgbClr val="92AEBC"/>
        </a:buClr>
        <a:buFont typeface="Symbol" pitchFamily="2" charset="2"/>
        <a:buChar char="-"/>
        <a:tabLst/>
        <a:defRPr sz="20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1pPr>
      <a:lvl2pPr marL="488950" indent="-222250" algn="l" defTabSz="685800" rtl="0" eaLnBrk="1" latinLnBrk="0" hangingPunct="1">
        <a:lnSpc>
          <a:spcPct val="100000"/>
        </a:lnSpc>
        <a:spcBef>
          <a:spcPts val="375"/>
        </a:spcBef>
        <a:buClr>
          <a:srgbClr val="92AEBC"/>
        </a:buClr>
        <a:buFont typeface="Symbol" pitchFamily="2" charset="2"/>
        <a:buChar char="-"/>
        <a:tabLst/>
        <a:defRPr sz="16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2pPr>
      <a:lvl3pPr marL="711200" indent="-222250" algn="l" defTabSz="685800" rtl="0" eaLnBrk="1" latinLnBrk="0" hangingPunct="1">
        <a:lnSpc>
          <a:spcPct val="100000"/>
        </a:lnSpc>
        <a:spcBef>
          <a:spcPts val="375"/>
        </a:spcBef>
        <a:buClr>
          <a:srgbClr val="92AEBC"/>
        </a:buClr>
        <a:buFont typeface="Symbol" pitchFamily="2" charset="2"/>
        <a:buChar char="-"/>
        <a:tabLst/>
        <a:defRPr sz="16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600" kern="1200">
          <a:solidFill>
            <a:schemeClr val="tx1">
              <a:lumMod val="75000"/>
            </a:schemeClr>
          </a:solidFill>
          <a:latin typeface="Arial" panose="020B0604020202020204" pitchFamily="34" charset="0"/>
          <a:ea typeface="+mn-ea"/>
          <a:cs typeface="Arial" panose="020B0604020202020204" pitchFamily="34" charset="0"/>
        </a:defRPr>
      </a:lvl4pPr>
      <a:lvl5pPr marL="1155700" indent="-222250" algn="l" defTabSz="685800" rtl="0" eaLnBrk="1" latinLnBrk="0" hangingPunct="1">
        <a:lnSpc>
          <a:spcPct val="100000"/>
        </a:lnSpc>
        <a:spcBef>
          <a:spcPts val="375"/>
        </a:spcBef>
        <a:buClr>
          <a:srgbClr val="92AEBC"/>
        </a:buClr>
        <a:buFont typeface="Symbol" pitchFamily="2" charset="2"/>
        <a:buChar char="-"/>
        <a:tabLst/>
        <a:defRPr sz="1600" kern="1200">
          <a:solidFill>
            <a:schemeClr val="tx1">
              <a:lumMod val="7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orient="horz" pos="235" userDrawn="1">
          <p15:clr>
            <a:srgbClr val="F26B43"/>
          </p15:clr>
        </p15:guide>
        <p15:guide id="5" pos="557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00.png"/><Relationship Id="rId13" Type="http://schemas.openxmlformats.org/officeDocument/2006/relationships/image" Target="../media/image3201.png"/><Relationship Id="rId18" Type="http://schemas.openxmlformats.org/officeDocument/2006/relationships/image" Target="../media/image10.png"/><Relationship Id="rId3" Type="http://schemas.openxmlformats.org/officeDocument/2006/relationships/image" Target="../media/image5.png"/><Relationship Id="rId21" Type="http://schemas.openxmlformats.org/officeDocument/2006/relationships/image" Target="../media/image13.png"/><Relationship Id="rId7" Type="http://schemas.openxmlformats.org/officeDocument/2006/relationships/image" Target="../media/image2500.png"/><Relationship Id="rId12" Type="http://schemas.openxmlformats.org/officeDocument/2006/relationships/image" Target="../media/image3101.png"/><Relationship Id="rId17" Type="http://schemas.openxmlformats.org/officeDocument/2006/relationships/image" Target="../media/image3601.png"/><Relationship Id="rId2" Type="http://schemas.openxmlformats.org/officeDocument/2006/relationships/notesSlide" Target="../notesSlides/notesSlide4.xml"/><Relationship Id="rId16" Type="http://schemas.openxmlformats.org/officeDocument/2006/relationships/image" Target="../media/image3500.png"/><Relationship Id="rId20"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2401.png"/><Relationship Id="rId11" Type="http://schemas.openxmlformats.org/officeDocument/2006/relationships/image" Target="../media/image9.png"/><Relationship Id="rId24" Type="http://schemas.openxmlformats.org/officeDocument/2006/relationships/image" Target="../media/image16.png"/><Relationship Id="rId5" Type="http://schemas.openxmlformats.org/officeDocument/2006/relationships/image" Target="../media/image2301.png"/><Relationship Id="rId15" Type="http://schemas.openxmlformats.org/officeDocument/2006/relationships/image" Target="../media/image3400.png"/><Relationship Id="rId23" Type="http://schemas.openxmlformats.org/officeDocument/2006/relationships/image" Target="../media/image15.png"/><Relationship Id="rId10" Type="http://schemas.openxmlformats.org/officeDocument/2006/relationships/image" Target="../media/image8.png"/><Relationship Id="rId19"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png"/><Relationship Id="rId14" Type="http://schemas.openxmlformats.org/officeDocument/2006/relationships/image" Target="../media/image3301.png"/><Relationship Id="rId22"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23.png"/><Relationship Id="rId12" Type="http://schemas.openxmlformats.org/officeDocument/2006/relationships/image" Target="../media/image29.png"/><Relationship Id="rId17" Type="http://schemas.openxmlformats.org/officeDocument/2006/relationships/image" Target="../media/image42.png"/><Relationship Id="rId2" Type="http://schemas.openxmlformats.org/officeDocument/2006/relationships/image" Target="../media/image2.png"/><Relationship Id="rId16" Type="http://schemas.openxmlformats.org/officeDocument/2006/relationships/image" Target="../media/image41.png"/><Relationship Id="rId20"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image" Target="../media/image40.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26.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11.png"/><Relationship Id="rId26" Type="http://schemas.openxmlformats.org/officeDocument/2006/relationships/image" Target="../media/image50.png"/><Relationship Id="rId39" Type="http://schemas.openxmlformats.org/officeDocument/2006/relationships/image" Target="../media/image58.png"/><Relationship Id="rId21" Type="http://schemas.openxmlformats.org/officeDocument/2006/relationships/image" Target="../media/image48.png"/><Relationship Id="rId34" Type="http://schemas.openxmlformats.org/officeDocument/2006/relationships/image" Target="../media/image3301.png"/><Relationship Id="rId42" Type="http://schemas.openxmlformats.org/officeDocument/2006/relationships/image" Target="../media/image61.png"/><Relationship Id="rId7" Type="http://schemas.openxmlformats.org/officeDocument/2006/relationships/image" Target="../media/image4301.png"/><Relationship Id="rId2" Type="http://schemas.openxmlformats.org/officeDocument/2006/relationships/notesSlide" Target="../notesSlides/notesSlide5.xml"/><Relationship Id="rId16" Type="http://schemas.openxmlformats.org/officeDocument/2006/relationships/image" Target="../media/image5000.png"/><Relationship Id="rId20" Type="http://schemas.openxmlformats.org/officeDocument/2006/relationships/image" Target="../media/image47.png"/><Relationship Id="rId29" Type="http://schemas.openxmlformats.org/officeDocument/2006/relationships/image" Target="../media/image53.png"/><Relationship Id="rId41"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4200.png"/><Relationship Id="rId11" Type="http://schemas.openxmlformats.org/officeDocument/2006/relationships/image" Target="../media/image43.png"/><Relationship Id="rId24" Type="http://schemas.openxmlformats.org/officeDocument/2006/relationships/image" Target="../media/image570.png"/><Relationship Id="rId32" Type="http://schemas.openxmlformats.org/officeDocument/2006/relationships/image" Target="../media/image6400.png"/><Relationship Id="rId37" Type="http://schemas.openxmlformats.org/officeDocument/2006/relationships/image" Target="../media/image56.png"/><Relationship Id="rId40" Type="http://schemas.openxmlformats.org/officeDocument/2006/relationships/image" Target="../media/image59.png"/><Relationship Id="rId5" Type="http://schemas.openxmlformats.org/officeDocument/2006/relationships/image" Target="../media/image4100.png"/><Relationship Id="rId15" Type="http://schemas.openxmlformats.org/officeDocument/2006/relationships/image" Target="../media/image4900.png"/><Relationship Id="rId23" Type="http://schemas.openxmlformats.org/officeDocument/2006/relationships/image" Target="../media/image560.png"/><Relationship Id="rId28" Type="http://schemas.openxmlformats.org/officeDocument/2006/relationships/image" Target="../media/image52.png"/><Relationship Id="rId36" Type="http://schemas.openxmlformats.org/officeDocument/2006/relationships/image" Target="../media/image55.png"/><Relationship Id="rId10" Type="http://schemas.openxmlformats.org/officeDocument/2006/relationships/image" Target="../media/image420.png"/><Relationship Id="rId19" Type="http://schemas.openxmlformats.org/officeDocument/2006/relationships/image" Target="../media/image46.png"/><Relationship Id="rId31" Type="http://schemas.openxmlformats.org/officeDocument/2006/relationships/image" Target="../media/image6300.png"/><Relationship Id="rId4" Type="http://schemas.openxmlformats.org/officeDocument/2006/relationships/image" Target="../media/image4001.png"/><Relationship Id="rId9" Type="http://schemas.openxmlformats.org/officeDocument/2006/relationships/image" Target="../media/image440.png"/><Relationship Id="rId14" Type="http://schemas.openxmlformats.org/officeDocument/2006/relationships/image" Target="../media/image2500.png"/><Relationship Id="rId22" Type="http://schemas.openxmlformats.org/officeDocument/2006/relationships/image" Target="../media/image49.png"/><Relationship Id="rId27" Type="http://schemas.openxmlformats.org/officeDocument/2006/relationships/image" Target="../media/image51.png"/><Relationship Id="rId30" Type="http://schemas.openxmlformats.org/officeDocument/2006/relationships/image" Target="../media/image6200.png"/><Relationship Id="rId35" Type="http://schemas.openxmlformats.org/officeDocument/2006/relationships/image" Target="../media/image54.png"/><Relationship Id="rId8" Type="http://schemas.openxmlformats.org/officeDocument/2006/relationships/image" Target="../media/image2700.png"/><Relationship Id="rId3" Type="http://schemas.openxmlformats.org/officeDocument/2006/relationships/image" Target="../media/image410.png"/><Relationship Id="rId12" Type="http://schemas.openxmlformats.org/officeDocument/2006/relationships/image" Target="../media/image44.png"/><Relationship Id="rId17" Type="http://schemas.openxmlformats.org/officeDocument/2006/relationships/image" Target="../media/image2600.png"/><Relationship Id="rId25" Type="http://schemas.openxmlformats.org/officeDocument/2006/relationships/image" Target="../media/image3101.png"/><Relationship Id="rId33" Type="http://schemas.openxmlformats.org/officeDocument/2006/relationships/image" Target="../media/image6500.png"/><Relationship Id="rId38"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9.png"/><Relationship Id="rId18" Type="http://schemas.openxmlformats.org/officeDocument/2006/relationships/image" Target="../media/image270.png"/><Relationship Id="rId26" Type="http://schemas.openxmlformats.org/officeDocument/2006/relationships/image" Target="../media/image15.png"/><Relationship Id="rId3" Type="http://schemas.openxmlformats.org/officeDocument/2006/relationships/image" Target="../media/image5.png"/><Relationship Id="rId21" Type="http://schemas.openxmlformats.org/officeDocument/2006/relationships/image" Target="../media/image10.png"/><Relationship Id="rId7" Type="http://schemas.openxmlformats.org/officeDocument/2006/relationships/image" Target="../media/image190.png"/><Relationship Id="rId12" Type="http://schemas.openxmlformats.org/officeDocument/2006/relationships/image" Target="../media/image8.png"/><Relationship Id="rId17" Type="http://schemas.openxmlformats.org/officeDocument/2006/relationships/image" Target="../media/image260.png"/><Relationship Id="rId25"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250.png"/><Relationship Id="rId20" Type="http://schemas.openxmlformats.org/officeDocument/2006/relationships/image" Target="../media/image290.png"/><Relationship Id="rId1" Type="http://schemas.openxmlformats.org/officeDocument/2006/relationships/slideLayout" Target="../slideLayouts/slideLayout8.xml"/><Relationship Id="rId6" Type="http://schemas.openxmlformats.org/officeDocument/2006/relationships/image" Target="../media/image180.png"/><Relationship Id="rId11" Type="http://schemas.openxmlformats.org/officeDocument/2006/relationships/image" Target="../media/image7.png"/><Relationship Id="rId24" Type="http://schemas.openxmlformats.org/officeDocument/2006/relationships/image" Target="../media/image13.png"/><Relationship Id="rId5" Type="http://schemas.openxmlformats.org/officeDocument/2006/relationships/image" Target="../media/image170.png"/><Relationship Id="rId15" Type="http://schemas.openxmlformats.org/officeDocument/2006/relationships/image" Target="../media/image240.png"/><Relationship Id="rId23" Type="http://schemas.openxmlformats.org/officeDocument/2006/relationships/image" Target="../media/image12.png"/><Relationship Id="rId10" Type="http://schemas.openxmlformats.org/officeDocument/2006/relationships/image" Target="../media/image220.png"/><Relationship Id="rId19" Type="http://schemas.openxmlformats.org/officeDocument/2006/relationships/image" Target="../media/image280.png"/><Relationship Id="rId4" Type="http://schemas.openxmlformats.org/officeDocument/2006/relationships/image" Target="../media/image6.png"/><Relationship Id="rId9" Type="http://schemas.openxmlformats.org/officeDocument/2006/relationships/image" Target="../media/image210.png"/><Relationship Id="rId14" Type="http://schemas.openxmlformats.org/officeDocument/2006/relationships/image" Target="../media/image230.png"/><Relationship Id="rId22" Type="http://schemas.openxmlformats.org/officeDocument/2006/relationships/image" Target="../media/image11.png"/><Relationship Id="rId27"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30.png"/><Relationship Id="rId18" Type="http://schemas.openxmlformats.org/officeDocument/2006/relationships/image" Target="../media/image280.png"/><Relationship Id="rId26" Type="http://schemas.openxmlformats.org/officeDocument/2006/relationships/image" Target="../media/image350.png"/><Relationship Id="rId3" Type="http://schemas.openxmlformats.org/officeDocument/2006/relationships/image" Target="../media/image310.png"/><Relationship Id="rId21" Type="http://schemas.openxmlformats.org/officeDocument/2006/relationships/image" Target="../media/image11.png"/><Relationship Id="rId7" Type="http://schemas.openxmlformats.org/officeDocument/2006/relationships/image" Target="../media/image200.png"/><Relationship Id="rId12" Type="http://schemas.openxmlformats.org/officeDocument/2006/relationships/image" Target="../media/image320.png"/><Relationship Id="rId17" Type="http://schemas.openxmlformats.org/officeDocument/2006/relationships/image" Target="../media/image270.png"/><Relationship Id="rId25" Type="http://schemas.openxmlformats.org/officeDocument/2006/relationships/image" Target="../media/image340.png"/><Relationship Id="rId2" Type="http://schemas.openxmlformats.org/officeDocument/2006/relationships/image" Target="../media/image300.png"/><Relationship Id="rId16" Type="http://schemas.openxmlformats.org/officeDocument/2006/relationships/image" Target="../media/image260.png"/><Relationship Id="rId20"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90.png"/><Relationship Id="rId11" Type="http://schemas.openxmlformats.org/officeDocument/2006/relationships/image" Target="../media/image8.png"/><Relationship Id="rId24" Type="http://schemas.openxmlformats.org/officeDocument/2006/relationships/image" Target="../media/image330.png"/><Relationship Id="rId5" Type="http://schemas.openxmlformats.org/officeDocument/2006/relationships/image" Target="../media/image180.png"/><Relationship Id="rId15" Type="http://schemas.openxmlformats.org/officeDocument/2006/relationships/image" Target="../media/image250.png"/><Relationship Id="rId23" Type="http://schemas.openxmlformats.org/officeDocument/2006/relationships/image" Target="../media/image13.png"/><Relationship Id="rId28" Type="http://schemas.openxmlformats.org/officeDocument/2006/relationships/image" Target="../media/image370.png"/><Relationship Id="rId10" Type="http://schemas.openxmlformats.org/officeDocument/2006/relationships/image" Target="../media/image7.png"/><Relationship Id="rId19" Type="http://schemas.openxmlformats.org/officeDocument/2006/relationships/image" Target="../media/image290.png"/><Relationship Id="rId4" Type="http://schemas.openxmlformats.org/officeDocument/2006/relationships/image" Target="../media/image170.png"/><Relationship Id="rId9" Type="http://schemas.openxmlformats.org/officeDocument/2006/relationships/image" Target="../media/image220.png"/><Relationship Id="rId14" Type="http://schemas.openxmlformats.org/officeDocument/2006/relationships/image" Target="../media/image240.png"/><Relationship Id="rId22" Type="http://schemas.openxmlformats.org/officeDocument/2006/relationships/image" Target="../media/image12.png"/><Relationship Id="rId27" Type="http://schemas.openxmlformats.org/officeDocument/2006/relationships/image" Target="../media/image360.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6" Type="http://schemas.openxmlformats.org/officeDocument/2006/relationships/image" Target="../media/image71.png"/><Relationship Id="rId3" Type="http://schemas.openxmlformats.org/officeDocument/2006/relationships/image" Target="../media/image65.png"/><Relationship Id="rId25"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8.xml"/><Relationship Id="rId24" Type="http://schemas.openxmlformats.org/officeDocument/2006/relationships/image" Target="../media/image69.png"/><Relationship Id="rId23" Type="http://schemas.openxmlformats.org/officeDocument/2006/relationships/image" Target="../media/image68.png"/><Relationship Id="rId4" Type="http://schemas.openxmlformats.org/officeDocument/2006/relationships/hyperlink" Target="https://colah.github.io/posts/2015-08-Understanding-LSTMs/" TargetMode="External"/><Relationship Id="rId2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colah.github.io/posts/2015-08-Understanding-LSTM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77.png"/><Relationship Id="rId4" Type="http://schemas.openxmlformats.org/officeDocument/2006/relationships/image" Target="../media/image79.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3" Type="http://schemas.openxmlformats.org/officeDocument/2006/relationships/image" Target="../media/image87.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8.png"/><Relationship Id="rId4" Type="http://schemas.openxmlformats.org/officeDocument/2006/relationships/image" Target="../media/image67.png"/><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0.png"/><Relationship Id="rId3" Type="http://schemas.openxmlformats.org/officeDocument/2006/relationships/image" Target="../media/image87.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8.png"/><Relationship Id="rId4" Type="http://schemas.openxmlformats.org/officeDocument/2006/relationships/image" Target="../media/image67.png"/><Relationship Id="rId9" Type="http://schemas.openxmlformats.org/officeDocument/2006/relationships/image" Target="../media/image82.png"/><Relationship Id="rId1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image" Target="../media/image80.png"/><Relationship Id="rId12" Type="http://schemas.openxmlformats.org/officeDocument/2006/relationships/image" Target="../media/image82.png"/><Relationship Id="rId17" Type="http://schemas.openxmlformats.org/officeDocument/2006/relationships/image" Target="../media/image89.png"/><Relationship Id="rId2" Type="http://schemas.openxmlformats.org/officeDocument/2006/relationships/image" Target="../media/image86.png"/><Relationship Id="rId16" Type="http://schemas.openxmlformats.org/officeDocument/2006/relationships/image" Target="../media/image850.png"/><Relationship Id="rId1" Type="http://schemas.openxmlformats.org/officeDocument/2006/relationships/slideLayout" Target="../slideLayouts/slideLayout8.xml"/><Relationship Id="rId6" Type="http://schemas.openxmlformats.org/officeDocument/2006/relationships/image" Target="../media/image79.png"/><Relationship Id="rId11" Type="http://schemas.openxmlformats.org/officeDocument/2006/relationships/image" Target="../media/image92.png"/><Relationship Id="rId5" Type="http://schemas.openxmlformats.org/officeDocument/2006/relationships/image" Target="../media/image78.png"/><Relationship Id="rId15" Type="http://schemas.openxmlformats.org/officeDocument/2006/relationships/image" Target="../media/image84.png"/><Relationship Id="rId10" Type="http://schemas.openxmlformats.org/officeDocument/2006/relationships/image" Target="../media/image91.png"/><Relationship Id="rId4" Type="http://schemas.openxmlformats.org/officeDocument/2006/relationships/image" Target="../media/image67.png"/><Relationship Id="rId9" Type="http://schemas.openxmlformats.org/officeDocument/2006/relationships/image" Target="../media/image90.png"/><Relationship Id="rId1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87.png"/><Relationship Id="rId7" Type="http://schemas.openxmlformats.org/officeDocument/2006/relationships/image" Target="../media/image80.png"/><Relationship Id="rId12" Type="http://schemas.openxmlformats.org/officeDocument/2006/relationships/image" Target="../media/image82.png"/><Relationship Id="rId17" Type="http://schemas.openxmlformats.org/officeDocument/2006/relationships/image" Target="../media/image89.png"/><Relationship Id="rId2" Type="http://schemas.openxmlformats.org/officeDocument/2006/relationships/image" Target="../media/image86.png"/><Relationship Id="rId16" Type="http://schemas.openxmlformats.org/officeDocument/2006/relationships/image" Target="../media/image850.png"/><Relationship Id="rId1" Type="http://schemas.openxmlformats.org/officeDocument/2006/relationships/slideLayout" Target="../slideLayouts/slideLayout8.xml"/><Relationship Id="rId6" Type="http://schemas.openxmlformats.org/officeDocument/2006/relationships/image" Target="../media/image79.png"/><Relationship Id="rId11" Type="http://schemas.openxmlformats.org/officeDocument/2006/relationships/image" Target="../media/image92.png"/><Relationship Id="rId5" Type="http://schemas.openxmlformats.org/officeDocument/2006/relationships/image" Target="../media/image78.png"/><Relationship Id="rId15" Type="http://schemas.openxmlformats.org/officeDocument/2006/relationships/image" Target="../media/image84.png"/><Relationship Id="rId10" Type="http://schemas.openxmlformats.org/officeDocument/2006/relationships/image" Target="../media/image91.png"/><Relationship Id="rId19" Type="http://schemas.openxmlformats.org/officeDocument/2006/relationships/image" Target="../media/image94.png"/><Relationship Id="rId4" Type="http://schemas.openxmlformats.org/officeDocument/2006/relationships/image" Target="../media/image67.png"/><Relationship Id="rId9" Type="http://schemas.openxmlformats.org/officeDocument/2006/relationships/image" Target="../media/image90.png"/><Relationship Id="rId14"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8.png"/><Relationship Id="rId7"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95.png"/><Relationship Id="rId4" Type="http://schemas.openxmlformats.org/officeDocument/2006/relationships/image" Target="../media/image79.png"/><Relationship Id="rId9" Type="http://schemas.openxmlformats.org/officeDocument/2006/relationships/image" Target="../media/image100.png"/></Relationships>
</file>

<file path=ppt/slides/_rels/slide3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8.png"/><Relationship Id="rId7" Type="http://schemas.openxmlformats.org/officeDocument/2006/relationships/image" Target="../media/image96.png"/><Relationship Id="rId12"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xml"/><Relationship Id="rId6" Type="http://schemas.openxmlformats.org/officeDocument/2006/relationships/image" Target="../media/image84.png"/><Relationship Id="rId11" Type="http://schemas.openxmlformats.org/officeDocument/2006/relationships/image" Target="../media/image99.png"/><Relationship Id="rId5" Type="http://schemas.openxmlformats.org/officeDocument/2006/relationships/image" Target="../media/image83.png"/><Relationship Id="rId10" Type="http://schemas.openxmlformats.org/officeDocument/2006/relationships/image" Target="../media/image100.png"/><Relationship Id="rId4" Type="http://schemas.openxmlformats.org/officeDocument/2006/relationships/image" Target="../media/image79.png"/><Relationship Id="rId9"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8.png"/><Relationship Id="rId7" Type="http://schemas.openxmlformats.org/officeDocument/2006/relationships/image" Target="../media/image96.png"/><Relationship Id="rId12"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xml"/><Relationship Id="rId6" Type="http://schemas.openxmlformats.org/officeDocument/2006/relationships/image" Target="../media/image84.png"/><Relationship Id="rId11" Type="http://schemas.openxmlformats.org/officeDocument/2006/relationships/image" Target="../media/image99.png"/><Relationship Id="rId5" Type="http://schemas.openxmlformats.org/officeDocument/2006/relationships/image" Target="../media/image83.png"/><Relationship Id="rId10" Type="http://schemas.openxmlformats.org/officeDocument/2006/relationships/image" Target="../media/image100.png"/><Relationship Id="rId4" Type="http://schemas.openxmlformats.org/officeDocument/2006/relationships/image" Target="../media/image79.png"/><Relationship Id="rId9" Type="http://schemas.openxmlformats.org/officeDocument/2006/relationships/image" Target="../media/image98.png"/></Relationships>
</file>

<file path=ppt/slides/_rels/slide3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3.png"/><Relationship Id="rId3" Type="http://schemas.openxmlformats.org/officeDocument/2006/relationships/image" Target="../media/image78.png"/><Relationship Id="rId7" Type="http://schemas.openxmlformats.org/officeDocument/2006/relationships/image" Target="../media/image96.png"/><Relationship Id="rId12" Type="http://schemas.openxmlformats.org/officeDocument/2006/relationships/image" Target="../media/image105.png"/><Relationship Id="rId2" Type="http://schemas.openxmlformats.org/officeDocument/2006/relationships/image" Target="../media/image101.png"/><Relationship Id="rId16" Type="http://schemas.openxmlformats.org/officeDocument/2006/relationships/image" Target="../media/image89.png"/><Relationship Id="rId1" Type="http://schemas.openxmlformats.org/officeDocument/2006/relationships/slideLayout" Target="../slideLayouts/slideLayout8.xml"/><Relationship Id="rId6" Type="http://schemas.openxmlformats.org/officeDocument/2006/relationships/image" Target="../media/image84.png"/><Relationship Id="rId11" Type="http://schemas.openxmlformats.org/officeDocument/2006/relationships/image" Target="../media/image99.png"/><Relationship Id="rId5" Type="http://schemas.openxmlformats.org/officeDocument/2006/relationships/image" Target="../media/image83.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79.png"/><Relationship Id="rId9" Type="http://schemas.openxmlformats.org/officeDocument/2006/relationships/image" Target="../media/image98.png"/><Relationship Id="rId14" Type="http://schemas.openxmlformats.org/officeDocument/2006/relationships/image" Target="../media/image104.png"/></Relationships>
</file>

<file path=ppt/slides/_rels/slide3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4.png"/><Relationship Id="rId18" Type="http://schemas.openxmlformats.org/officeDocument/2006/relationships/image" Target="../media/image1080.png"/><Relationship Id="rId3" Type="http://schemas.openxmlformats.org/officeDocument/2006/relationships/image" Target="../media/image78.png"/><Relationship Id="rId7" Type="http://schemas.openxmlformats.org/officeDocument/2006/relationships/image" Target="../media/image96.png"/><Relationship Id="rId12" Type="http://schemas.openxmlformats.org/officeDocument/2006/relationships/image" Target="../media/image103.png"/><Relationship Id="rId17" Type="http://schemas.openxmlformats.org/officeDocument/2006/relationships/image" Target="../media/image1070.png"/><Relationship Id="rId2" Type="http://schemas.openxmlformats.org/officeDocument/2006/relationships/image" Target="../media/image101.png"/><Relationship Id="rId16" Type="http://schemas.openxmlformats.org/officeDocument/2006/relationships/image" Target="../media/image1060.png"/><Relationship Id="rId1" Type="http://schemas.openxmlformats.org/officeDocument/2006/relationships/slideLayout" Target="../slideLayouts/slideLayout8.xml"/><Relationship Id="rId6" Type="http://schemas.openxmlformats.org/officeDocument/2006/relationships/image" Target="../media/image84.png"/><Relationship Id="rId11" Type="http://schemas.openxmlformats.org/officeDocument/2006/relationships/image" Target="../media/image105.png"/><Relationship Id="rId5" Type="http://schemas.openxmlformats.org/officeDocument/2006/relationships/image" Target="../media/image83.png"/><Relationship Id="rId15" Type="http://schemas.openxmlformats.org/officeDocument/2006/relationships/image" Target="../media/image89.png"/><Relationship Id="rId10" Type="http://schemas.openxmlformats.org/officeDocument/2006/relationships/image" Target="../media/image100.png"/><Relationship Id="rId4" Type="http://schemas.openxmlformats.org/officeDocument/2006/relationships/image" Target="../media/image79.png"/><Relationship Id="rId9" Type="http://schemas.openxmlformats.org/officeDocument/2006/relationships/image" Target="../media/image108.png"/><Relationship Id="rId14" Type="http://schemas.openxmlformats.org/officeDocument/2006/relationships/image" Target="../media/image108.pn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12.png"/><Relationship Id="rId3" Type="http://schemas.openxmlformats.org/officeDocument/2006/relationships/image" Target="../media/image78.png"/><Relationship Id="rId7" Type="http://schemas.openxmlformats.org/officeDocument/2006/relationships/image" Target="../media/image109.png"/><Relationship Id="rId12" Type="http://schemas.openxmlformats.org/officeDocument/2006/relationships/image" Target="../media/image92.png"/><Relationship Id="rId2" Type="http://schemas.openxmlformats.org/officeDocument/2006/relationships/image" Target="../media/image101.png"/><Relationship Id="rId1" Type="http://schemas.openxmlformats.org/officeDocument/2006/relationships/slideLayout" Target="../slideLayouts/slideLayout8.xml"/><Relationship Id="rId6" Type="http://schemas.openxmlformats.org/officeDocument/2006/relationships/image" Target="../media/image84.png"/><Relationship Id="rId11" Type="http://schemas.openxmlformats.org/officeDocument/2006/relationships/image" Target="../media/image91.png"/><Relationship Id="rId5" Type="http://schemas.openxmlformats.org/officeDocument/2006/relationships/image" Target="../media/image83.png"/><Relationship Id="rId15" Type="http://schemas.openxmlformats.org/officeDocument/2006/relationships/image" Target="../media/image114.png"/><Relationship Id="rId10" Type="http://schemas.openxmlformats.org/officeDocument/2006/relationships/image" Target="../media/image111.png"/><Relationship Id="rId4" Type="http://schemas.openxmlformats.org/officeDocument/2006/relationships/image" Target="../media/image79.png"/><Relationship Id="rId9" Type="http://schemas.openxmlformats.org/officeDocument/2006/relationships/image" Target="../media/image110.png"/><Relationship Id="rId14" Type="http://schemas.openxmlformats.org/officeDocument/2006/relationships/image" Target="../media/image113.png"/></Relationships>
</file>

<file path=ppt/slides/_rels/slide3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92.png"/><Relationship Id="rId2" Type="http://schemas.openxmlformats.org/officeDocument/2006/relationships/image" Target="../media/image101.png"/><Relationship Id="rId1" Type="http://schemas.openxmlformats.org/officeDocument/2006/relationships/slideLayout" Target="../slideLayouts/slideLayout8.xml"/><Relationship Id="rId6" Type="http://schemas.openxmlformats.org/officeDocument/2006/relationships/image" Target="../media/image91.png"/><Relationship Id="rId11" Type="http://schemas.openxmlformats.org/officeDocument/2006/relationships/image" Target="../media/image116.png"/><Relationship Id="rId5" Type="http://schemas.openxmlformats.org/officeDocument/2006/relationships/image" Target="../media/image111.png"/><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3.png"/></Relationships>
</file>

<file path=ppt/slides/_rels/slide3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8.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22.png"/><Relationship Id="rId7" Type="http://schemas.openxmlformats.org/officeDocument/2006/relationships/image" Target="../media/image91.png"/><Relationship Id="rId2" Type="http://schemas.openxmlformats.org/officeDocument/2006/relationships/image" Target="../media/image118.png"/><Relationship Id="rId1" Type="http://schemas.openxmlformats.org/officeDocument/2006/relationships/slideLayout" Target="../slideLayouts/slideLayout8.xml"/><Relationship Id="rId6" Type="http://schemas.openxmlformats.org/officeDocument/2006/relationships/image" Target="../media/image111.png"/><Relationship Id="rId5" Type="http://schemas.openxmlformats.org/officeDocument/2006/relationships/image" Target="../media/image126.png"/><Relationship Id="rId10" Type="http://schemas.openxmlformats.org/officeDocument/2006/relationships/image" Target="../media/image128.png"/><Relationship Id="rId4" Type="http://schemas.openxmlformats.org/officeDocument/2006/relationships/image" Target="../media/image125.png"/><Relationship Id="rId9" Type="http://schemas.openxmlformats.org/officeDocument/2006/relationships/image" Target="../media/image127.png"/></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18.png"/><Relationship Id="rId7" Type="http://schemas.openxmlformats.org/officeDocument/2006/relationships/image" Target="../media/image111.png"/><Relationship Id="rId2" Type="http://schemas.openxmlformats.org/officeDocument/2006/relationships/image" Target="../media/image129.png"/><Relationship Id="rId1" Type="http://schemas.openxmlformats.org/officeDocument/2006/relationships/slideLayout" Target="../slideLayouts/slideLayout8.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27.png"/><Relationship Id="rId4" Type="http://schemas.openxmlformats.org/officeDocument/2006/relationships/image" Target="../media/image122.png"/><Relationship Id="rId9" Type="http://schemas.openxmlformats.org/officeDocument/2006/relationships/image" Target="../media/image92.png"/></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18.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image" Target="../media/image129.png"/><Relationship Id="rId1" Type="http://schemas.openxmlformats.org/officeDocument/2006/relationships/slideLayout" Target="../slideLayouts/slideLayout8.xml"/><Relationship Id="rId6" Type="http://schemas.openxmlformats.org/officeDocument/2006/relationships/image" Target="../media/image126.png"/><Relationship Id="rId11" Type="http://schemas.openxmlformats.org/officeDocument/2006/relationships/image" Target="../media/image132.png"/><Relationship Id="rId5" Type="http://schemas.openxmlformats.org/officeDocument/2006/relationships/image" Target="../media/image125.png"/><Relationship Id="rId10"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s://colah.github.io/posts/2015-08-Understanding-LSTM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neurohive.io/en/popular-networks/alexnet-imagenet-classification-with-deep-convolutional-neural-networks/" TargetMode="External"/><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hyperlink" Target="https://commons.wikimedia.org/wiki/File:Receptive_field_sizes_along_the_ventral_cortical_stream_in_the_primate.jpg" TargetMode="External"/><Relationship Id="rId2" Type="http://schemas.openxmlformats.org/officeDocument/2006/relationships/image" Target="../media/image136.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8.xml"/><Relationship Id="rId6" Type="http://schemas.openxmlformats.org/officeDocument/2006/relationships/image" Target="NULL"/><Relationship Id="rId5" Type="http://schemas.openxmlformats.org/officeDocument/2006/relationships/image" Target="../media/image137.jpg"/><Relationship Id="rId4" Type="http://schemas.openxmlformats.org/officeDocument/2006/relationships/image" Target="NULL"/></Relationships>
</file>

<file path=ppt/slides/_rels/slide5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40.gi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s://towardsdatascience.com/a-comprehensive-guide-to-convolutional-neural-networks-the-eli5-way-3bd2b1164a53"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8.xml"/><Relationship Id="rId5" Type="http://schemas.openxmlformats.org/officeDocument/2006/relationships/image" Target="../media/image147.jpg"/><Relationship Id="rId4" Type="http://schemas.openxmlformats.org/officeDocument/2006/relationships/image" Target="../media/image14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8.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9.xml.rels><?xml version="1.0" encoding="UTF-8" standalone="yes"?>
<Relationships xmlns="http://schemas.openxmlformats.org/package/2006/relationships"><Relationship Id="rId3" Type="http://schemas.openxmlformats.org/officeDocument/2006/relationships/hyperlink" Target="https://towardsdatascience.com/art-of-generative-adversarial-networks-gan-62e96a21bc35" TargetMode="External"/><Relationship Id="rId2" Type="http://schemas.openxmlformats.org/officeDocument/2006/relationships/image" Target="../media/image15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8.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01.png"/><Relationship Id="rId13" Type="http://schemas.openxmlformats.org/officeDocument/2006/relationships/image" Target="../media/image1600.png"/><Relationship Id="rId3" Type="http://schemas.openxmlformats.org/officeDocument/2006/relationships/image" Target="../media/image940.png"/><Relationship Id="rId7" Type="http://schemas.openxmlformats.org/officeDocument/2006/relationships/image" Target="../media/image1000.png"/><Relationship Id="rId12" Type="http://schemas.openxmlformats.org/officeDocument/2006/relationships/image" Target="../media/image1500.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920.png"/><Relationship Id="rId11" Type="http://schemas.openxmlformats.org/officeDocument/2006/relationships/image" Target="../media/image1400.png"/><Relationship Id="rId5" Type="http://schemas.openxmlformats.org/officeDocument/2006/relationships/image" Target="../media/image970.png"/><Relationship Id="rId15" Type="http://schemas.openxmlformats.org/officeDocument/2006/relationships/image" Target="../media/image1800.png"/><Relationship Id="rId10" Type="http://schemas.openxmlformats.org/officeDocument/2006/relationships/image" Target="../media/image1300.png"/><Relationship Id="rId4" Type="http://schemas.openxmlformats.org/officeDocument/2006/relationships/image" Target="../media/image960.png"/><Relationship Id="rId9" Type="http://schemas.openxmlformats.org/officeDocument/2006/relationships/image" Target="../media/image1201.png"/><Relationship Id="rId14" Type="http://schemas.openxmlformats.org/officeDocument/2006/relationships/image" Target="../media/image1700.png"/></Relationships>
</file>

<file path=ppt/slides/_rels/slide9.xml.rels><?xml version="1.0" encoding="UTF-8" standalone="yes"?>
<Relationships xmlns="http://schemas.openxmlformats.org/package/2006/relationships"><Relationship Id="rId8" Type="http://schemas.openxmlformats.org/officeDocument/2006/relationships/image" Target="../media/image1000.png"/><Relationship Id="rId13" Type="http://schemas.openxmlformats.org/officeDocument/2006/relationships/image" Target="../media/image1500.png"/><Relationship Id="rId3" Type="http://schemas.openxmlformats.org/officeDocument/2006/relationships/image" Target="../media/image4.png"/><Relationship Id="rId7" Type="http://schemas.openxmlformats.org/officeDocument/2006/relationships/image" Target="../media/image920.png"/><Relationship Id="rId12" Type="http://schemas.openxmlformats.org/officeDocument/2006/relationships/image" Target="../media/image1400.png"/><Relationship Id="rId2" Type="http://schemas.openxmlformats.org/officeDocument/2006/relationships/notesSlide" Target="../notesSlides/notesSlide3.xml"/><Relationship Id="rId16" Type="http://schemas.openxmlformats.org/officeDocument/2006/relationships/image" Target="../media/image1800.png"/><Relationship Id="rId1" Type="http://schemas.openxmlformats.org/officeDocument/2006/relationships/slideLayout" Target="../slideLayouts/slideLayout8.xml"/><Relationship Id="rId6" Type="http://schemas.openxmlformats.org/officeDocument/2006/relationships/image" Target="../media/image970.png"/><Relationship Id="rId11" Type="http://schemas.openxmlformats.org/officeDocument/2006/relationships/image" Target="../media/image1300.png"/><Relationship Id="rId5" Type="http://schemas.openxmlformats.org/officeDocument/2006/relationships/image" Target="../media/image960.png"/><Relationship Id="rId15" Type="http://schemas.openxmlformats.org/officeDocument/2006/relationships/image" Target="../media/image1700.png"/><Relationship Id="rId10" Type="http://schemas.openxmlformats.org/officeDocument/2006/relationships/image" Target="../media/image1201.png"/><Relationship Id="rId4" Type="http://schemas.openxmlformats.org/officeDocument/2006/relationships/image" Target="../media/image940.png"/><Relationship Id="rId9" Type="http://schemas.openxmlformats.org/officeDocument/2006/relationships/image" Target="../media/image1101.png"/><Relationship Id="rId14" Type="http://schemas.openxmlformats.org/officeDocument/2006/relationships/image" Target="../media/image16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B6E08-011C-D34D-A0C5-A112C618ECA6}"/>
              </a:ext>
            </a:extLst>
          </p:cNvPr>
          <p:cNvSpPr>
            <a:spLocks noGrp="1"/>
          </p:cNvSpPr>
          <p:nvPr>
            <p:ph type="ctrTitle"/>
          </p:nvPr>
        </p:nvSpPr>
        <p:spPr>
          <a:xfrm>
            <a:off x="1194034" y="1410930"/>
            <a:ext cx="3691186" cy="1292662"/>
          </a:xfrm>
        </p:spPr>
        <p:txBody>
          <a:bodyPr/>
          <a:lstStyle/>
          <a:p>
            <a:r>
              <a:rPr lang="de-DE" dirty="0"/>
              <a:t>Deep Learning</a:t>
            </a:r>
          </a:p>
        </p:txBody>
      </p:sp>
    </p:spTree>
    <p:extLst>
      <p:ext uri="{BB962C8B-B14F-4D97-AF65-F5344CB8AC3E}">
        <p14:creationId xmlns:p14="http://schemas.microsoft.com/office/powerpoint/2010/main" val="4067134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E56A503-3EA9-2249-8DC7-FA8D9951E974}"/>
              </a:ext>
            </a:extLst>
          </p:cNvPr>
          <p:cNvSpPr/>
          <p:nvPr/>
        </p:nvSpPr>
        <p:spPr>
          <a:xfrm>
            <a:off x="6206001" y="1705269"/>
            <a:ext cx="796269" cy="2286358"/>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741E09F-036A-BF4F-9E4F-10CBFA847251}"/>
              </a:ext>
            </a:extLst>
          </p:cNvPr>
          <p:cNvSpPr>
            <a:spLocks noGrp="1"/>
          </p:cNvSpPr>
          <p:nvPr>
            <p:ph type="title"/>
          </p:nvPr>
        </p:nvSpPr>
        <p:spPr/>
        <p:txBody>
          <a:bodyPr/>
          <a:lstStyle/>
          <a:p>
            <a:r>
              <a:rPr lang="en-US" dirty="0"/>
              <a:t>From Feed Forward to Recurrent Neural Networks</a:t>
            </a:r>
          </a:p>
        </p:txBody>
      </p:sp>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460B001F-01BA-6241-A720-B4D300AC935E}"/>
                  </a:ext>
                </a:extLst>
              </p:cNvPr>
              <p:cNvSpPr txBox="1"/>
              <p:nvPr/>
            </p:nvSpPr>
            <p:spPr>
              <a:xfrm>
                <a:off x="572241" y="2278117"/>
                <a:ext cx="276101"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oMath>
                  </m:oMathPara>
                </a14:m>
                <a:endParaRPr lang="en-US" dirty="0"/>
              </a:p>
            </p:txBody>
          </p:sp>
        </mc:Choice>
        <mc:Fallback xmlns="">
          <p:sp>
            <p:nvSpPr>
              <p:cNvPr id="248" name="TextBox 247">
                <a:extLst>
                  <a:ext uri="{FF2B5EF4-FFF2-40B4-BE49-F238E27FC236}">
                    <a16:creationId xmlns:a16="http://schemas.microsoft.com/office/drawing/2014/main" id="{460B001F-01BA-6241-A720-B4D300AC935E}"/>
                  </a:ext>
                </a:extLst>
              </p:cNvPr>
              <p:cNvSpPr txBox="1">
                <a:spLocks noRot="1" noChangeAspect="1" noMove="1" noResize="1" noEditPoints="1" noAdjustHandles="1" noChangeArrowheads="1" noChangeShapeType="1" noTextEdit="1"/>
              </p:cNvSpPr>
              <p:nvPr/>
            </p:nvSpPr>
            <p:spPr>
              <a:xfrm>
                <a:off x="572241" y="2278117"/>
                <a:ext cx="276101" cy="276999"/>
              </a:xfrm>
              <a:prstGeom prst="rect">
                <a:avLst/>
              </a:prstGeom>
              <a:blipFill>
                <a:blip r:embed="rId3"/>
                <a:stretch>
                  <a:fillRect l="-13333" r="-6667" b="-1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031AE341-195E-214D-BFC1-3727BCCD6046}"/>
                  </a:ext>
                </a:extLst>
              </p:cNvPr>
              <p:cNvSpPr txBox="1"/>
              <p:nvPr/>
            </p:nvSpPr>
            <p:spPr>
              <a:xfrm>
                <a:off x="575989" y="3073838"/>
                <a:ext cx="281424"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2</m:t>
                          </m:r>
                        </m:sub>
                      </m:sSub>
                    </m:oMath>
                  </m:oMathPara>
                </a14:m>
                <a:endParaRPr lang="en-US" dirty="0"/>
              </a:p>
            </p:txBody>
          </p:sp>
        </mc:Choice>
        <mc:Fallback xmlns="">
          <p:sp>
            <p:nvSpPr>
              <p:cNvPr id="246" name="TextBox 245">
                <a:extLst>
                  <a:ext uri="{FF2B5EF4-FFF2-40B4-BE49-F238E27FC236}">
                    <a16:creationId xmlns:a16="http://schemas.microsoft.com/office/drawing/2014/main" id="{031AE341-195E-214D-BFC1-3727BCCD6046}"/>
                  </a:ext>
                </a:extLst>
              </p:cNvPr>
              <p:cNvSpPr txBox="1">
                <a:spLocks noRot="1" noChangeAspect="1" noMove="1" noResize="1" noEditPoints="1" noAdjustHandles="1" noChangeArrowheads="1" noChangeShapeType="1" noTextEdit="1"/>
              </p:cNvSpPr>
              <p:nvPr/>
            </p:nvSpPr>
            <p:spPr>
              <a:xfrm>
                <a:off x="575989" y="3073838"/>
                <a:ext cx="281424" cy="276999"/>
              </a:xfrm>
              <a:prstGeom prst="rect">
                <a:avLst/>
              </a:prstGeom>
              <a:blipFill>
                <a:blip r:embed="rId4"/>
                <a:stretch>
                  <a:fillRect l="-12766" r="-6383" b="-15217"/>
                </a:stretch>
              </a:blipFill>
            </p:spPr>
            <p:txBody>
              <a:bodyPr/>
              <a:lstStyle/>
              <a:p>
                <a:r>
                  <a:rPr lang="en-GB">
                    <a:noFill/>
                  </a:rPr>
                  <a:t> </a:t>
                </a:r>
              </a:p>
            </p:txBody>
          </p:sp>
        </mc:Fallback>
      </mc:AlternateContent>
      <p:sp>
        <p:nvSpPr>
          <p:cNvPr id="204" name="TextBox 203">
            <a:extLst>
              <a:ext uri="{FF2B5EF4-FFF2-40B4-BE49-F238E27FC236}">
                <a16:creationId xmlns:a16="http://schemas.microsoft.com/office/drawing/2014/main" id="{561E0C76-E62C-B240-8381-07B0EF3561A9}"/>
              </a:ext>
            </a:extLst>
          </p:cNvPr>
          <p:cNvSpPr txBox="1"/>
          <p:nvPr/>
        </p:nvSpPr>
        <p:spPr>
          <a:xfrm>
            <a:off x="2285233" y="1579107"/>
            <a:ext cx="65" cy="207749"/>
          </a:xfrm>
          <a:prstGeom prst="rect">
            <a:avLst/>
          </a:prstGeom>
          <a:noFill/>
        </p:spPr>
        <p:txBody>
          <a:bodyPr wrap="none" lIns="0" tIns="0" rIns="0" bIns="0" rtlCol="0">
            <a:spAutoFit/>
          </a:bodyPr>
          <a:lstStyle/>
          <a:p>
            <a:endParaRPr lang="en-US" sz="1350" dirty="0"/>
          </a:p>
        </p:txBody>
      </p:sp>
      <p:cxnSp>
        <p:nvCxnSpPr>
          <p:cNvPr id="206" name="Straight Arrow Connector 205">
            <a:extLst>
              <a:ext uri="{FF2B5EF4-FFF2-40B4-BE49-F238E27FC236}">
                <a16:creationId xmlns:a16="http://schemas.microsoft.com/office/drawing/2014/main" id="{93F70D58-A25E-9341-B908-9CA7E6241B08}"/>
              </a:ext>
            </a:extLst>
          </p:cNvPr>
          <p:cNvCxnSpPr>
            <a:cxnSpLocks/>
            <a:endCxn id="239" idx="2"/>
          </p:cNvCxnSpPr>
          <p:nvPr/>
        </p:nvCxnSpPr>
        <p:spPr>
          <a:xfrm flipV="1">
            <a:off x="970316" y="2092600"/>
            <a:ext cx="540000" cy="34751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6502CBDD-7CD7-EC41-AEDC-704336F02912}"/>
              </a:ext>
            </a:extLst>
          </p:cNvPr>
          <p:cNvCxnSpPr>
            <a:cxnSpLocks/>
            <a:endCxn id="234" idx="2"/>
          </p:cNvCxnSpPr>
          <p:nvPr/>
        </p:nvCxnSpPr>
        <p:spPr>
          <a:xfrm>
            <a:off x="970316" y="2440119"/>
            <a:ext cx="540000" cy="40059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8954C8B2-5B0D-E440-BC21-597263101603}"/>
              </a:ext>
            </a:extLst>
          </p:cNvPr>
          <p:cNvCxnSpPr>
            <a:cxnSpLocks/>
            <a:endCxn id="229" idx="2"/>
          </p:cNvCxnSpPr>
          <p:nvPr/>
        </p:nvCxnSpPr>
        <p:spPr>
          <a:xfrm>
            <a:off x="970316" y="2440118"/>
            <a:ext cx="540000" cy="114871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1E71708-EB8C-834C-AC8A-21E1BEB1A80F}"/>
              </a:ext>
            </a:extLst>
          </p:cNvPr>
          <p:cNvCxnSpPr>
            <a:cxnSpLocks/>
            <a:endCxn id="239" idx="2"/>
          </p:cNvCxnSpPr>
          <p:nvPr/>
        </p:nvCxnSpPr>
        <p:spPr>
          <a:xfrm flipV="1">
            <a:off x="970316" y="2092600"/>
            <a:ext cx="540000" cy="115081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BEC49C3B-66D7-5641-97E9-463DC79EE80F}"/>
              </a:ext>
            </a:extLst>
          </p:cNvPr>
          <p:cNvCxnSpPr>
            <a:cxnSpLocks/>
            <a:endCxn id="234" idx="2"/>
          </p:cNvCxnSpPr>
          <p:nvPr/>
        </p:nvCxnSpPr>
        <p:spPr>
          <a:xfrm flipV="1">
            <a:off x="970316" y="2840715"/>
            <a:ext cx="540000" cy="4027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DA43C6A1-5564-5E40-8776-83728B3C4CDD}"/>
              </a:ext>
            </a:extLst>
          </p:cNvPr>
          <p:cNvCxnSpPr>
            <a:cxnSpLocks/>
            <a:endCxn id="229" idx="2"/>
          </p:cNvCxnSpPr>
          <p:nvPr/>
        </p:nvCxnSpPr>
        <p:spPr>
          <a:xfrm>
            <a:off x="970316" y="3243418"/>
            <a:ext cx="540000" cy="3454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C718E766-B9C1-AF46-BC12-49A54BE2167A}"/>
              </a:ext>
            </a:extLst>
          </p:cNvPr>
          <p:cNvCxnSpPr>
            <a:stCxn id="239" idx="6"/>
            <a:endCxn id="221" idx="2"/>
          </p:cNvCxnSpPr>
          <p:nvPr/>
        </p:nvCxnSpPr>
        <p:spPr>
          <a:xfrm>
            <a:off x="2050316" y="2092600"/>
            <a:ext cx="377384" cy="113639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05B2FE96-2E5A-114E-AF11-937E05C4AEC2}"/>
              </a:ext>
            </a:extLst>
          </p:cNvPr>
          <p:cNvCxnSpPr>
            <a:stCxn id="234" idx="6"/>
            <a:endCxn id="221" idx="2"/>
          </p:cNvCxnSpPr>
          <p:nvPr/>
        </p:nvCxnSpPr>
        <p:spPr>
          <a:xfrm>
            <a:off x="2050316" y="2840715"/>
            <a:ext cx="377384" cy="38828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E1C24223-491A-EB40-872E-54EB394866A1}"/>
              </a:ext>
            </a:extLst>
          </p:cNvPr>
          <p:cNvCxnSpPr>
            <a:stCxn id="229" idx="6"/>
            <a:endCxn id="221" idx="2"/>
          </p:cNvCxnSpPr>
          <p:nvPr/>
        </p:nvCxnSpPr>
        <p:spPr>
          <a:xfrm flipV="1">
            <a:off x="2050316" y="3228998"/>
            <a:ext cx="377384" cy="3598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2F8F70F-0B05-8249-93CD-99EE84FA082F}"/>
              </a:ext>
            </a:extLst>
          </p:cNvPr>
          <p:cNvGrpSpPr/>
          <p:nvPr/>
        </p:nvGrpSpPr>
        <p:grpSpPr>
          <a:xfrm>
            <a:off x="1510316" y="1822600"/>
            <a:ext cx="540000" cy="540000"/>
            <a:chOff x="3270425" y="2411833"/>
            <a:chExt cx="720000" cy="720000"/>
          </a:xfrm>
        </p:grpSpPr>
        <p:sp>
          <p:nvSpPr>
            <p:cNvPr id="239" name="Oval 238">
              <a:extLst>
                <a:ext uri="{FF2B5EF4-FFF2-40B4-BE49-F238E27FC236}">
                  <a16:creationId xmlns:a16="http://schemas.microsoft.com/office/drawing/2014/main" id="{FBDD162E-86F1-3C4B-B23B-B62442DEABB8}"/>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40" name="Straight Connector 239">
              <a:extLst>
                <a:ext uri="{FF2B5EF4-FFF2-40B4-BE49-F238E27FC236}">
                  <a16:creationId xmlns:a16="http://schemas.microsoft.com/office/drawing/2014/main" id="{70F948D0-C591-B445-B336-910B828433B2}"/>
                </a:ext>
              </a:extLst>
            </p:cNvPr>
            <p:cNvCxnSpPr>
              <a:stCxn id="239" idx="0"/>
              <a:endCxn id="239"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0F443BAC-BDC4-D04C-BA76-7F6FCD23BE31}"/>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41" name="TextBox 240">
                  <a:extLst>
                    <a:ext uri="{FF2B5EF4-FFF2-40B4-BE49-F238E27FC236}">
                      <a16:creationId xmlns:a16="http://schemas.microsoft.com/office/drawing/2014/main" id="{0F443BAC-BDC4-D04C-BA76-7F6FCD23BE31}"/>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5"/>
                  <a:stretch>
                    <a:fillRect l="-38462" r="-30769"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7CD8E704-B306-FF4A-813F-791B5BA68363}"/>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42" name="TextBox 241">
                  <a:extLst>
                    <a:ext uri="{FF2B5EF4-FFF2-40B4-BE49-F238E27FC236}">
                      <a16:creationId xmlns:a16="http://schemas.microsoft.com/office/drawing/2014/main" id="{7CD8E704-B306-FF4A-813F-791B5BA68363}"/>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6"/>
                  <a:stretch>
                    <a:fillRect l="-13333" r="-13333"/>
                  </a:stretch>
                </a:blipFill>
              </p:spPr>
              <p:txBody>
                <a:bodyPr/>
                <a:lstStyle/>
                <a:p>
                  <a:r>
                    <a:rPr lang="en-US">
                      <a:noFill/>
                    </a:rPr>
                    <a:t> </a:t>
                  </a:r>
                </a:p>
              </p:txBody>
            </p:sp>
          </mc:Fallback>
        </mc:AlternateContent>
      </p:grpSp>
      <p:grpSp>
        <p:nvGrpSpPr>
          <p:cNvPr id="227" name="Group 226">
            <a:extLst>
              <a:ext uri="{FF2B5EF4-FFF2-40B4-BE49-F238E27FC236}">
                <a16:creationId xmlns:a16="http://schemas.microsoft.com/office/drawing/2014/main" id="{FF04786B-D60D-6742-815F-A13BA9FF7760}"/>
              </a:ext>
            </a:extLst>
          </p:cNvPr>
          <p:cNvGrpSpPr/>
          <p:nvPr/>
        </p:nvGrpSpPr>
        <p:grpSpPr>
          <a:xfrm>
            <a:off x="1510316" y="2570715"/>
            <a:ext cx="540000" cy="540000"/>
            <a:chOff x="3270425" y="3496401"/>
            <a:chExt cx="720000" cy="720000"/>
          </a:xfrm>
        </p:grpSpPr>
        <p:sp>
          <p:nvSpPr>
            <p:cNvPr id="234" name="Oval 233">
              <a:extLst>
                <a:ext uri="{FF2B5EF4-FFF2-40B4-BE49-F238E27FC236}">
                  <a16:creationId xmlns:a16="http://schemas.microsoft.com/office/drawing/2014/main" id="{023D2A98-3B7C-1648-B8BE-14CEA034484B}"/>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35" name="Straight Connector 234">
              <a:extLst>
                <a:ext uri="{FF2B5EF4-FFF2-40B4-BE49-F238E27FC236}">
                  <a16:creationId xmlns:a16="http://schemas.microsoft.com/office/drawing/2014/main" id="{41D117CD-D041-8249-A346-341AD303BED0}"/>
                </a:ext>
              </a:extLst>
            </p:cNvPr>
            <p:cNvCxnSpPr>
              <a:stCxn id="234" idx="0"/>
              <a:endCxn id="234"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36" name="TextBox 235">
              <a:extLst>
                <a:ext uri="{FF2B5EF4-FFF2-40B4-BE49-F238E27FC236}">
                  <a16:creationId xmlns:a16="http://schemas.microsoft.com/office/drawing/2014/main" id="{AED0CFD9-51CF-A641-AE9A-7DF06B0AEAE4}"/>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7604474E-14EB-1249-A528-E3B6890C4B12}"/>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37" name="TextBox 236">
                  <a:extLst>
                    <a:ext uri="{FF2B5EF4-FFF2-40B4-BE49-F238E27FC236}">
                      <a16:creationId xmlns:a16="http://schemas.microsoft.com/office/drawing/2014/main" id="{7604474E-14EB-1249-A528-E3B6890C4B12}"/>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5"/>
                  <a:stretch>
                    <a:fillRect l="-38462" r="-30769"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 name="TextBox 237">
                  <a:extLst>
                    <a:ext uri="{FF2B5EF4-FFF2-40B4-BE49-F238E27FC236}">
                      <a16:creationId xmlns:a16="http://schemas.microsoft.com/office/drawing/2014/main" id="{4C2EA231-C6FF-8A4B-A0A8-36E692AD7703}"/>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38" name="TextBox 237">
                  <a:extLst>
                    <a:ext uri="{FF2B5EF4-FFF2-40B4-BE49-F238E27FC236}">
                      <a16:creationId xmlns:a16="http://schemas.microsoft.com/office/drawing/2014/main" id="{4C2EA231-C6FF-8A4B-A0A8-36E692AD7703}"/>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6"/>
                  <a:stretch>
                    <a:fillRect l="-13333" r="-13333"/>
                  </a:stretch>
                </a:blipFill>
              </p:spPr>
              <p:txBody>
                <a:bodyPr/>
                <a:lstStyle/>
                <a:p>
                  <a:r>
                    <a:rPr lang="en-US">
                      <a:noFill/>
                    </a:rPr>
                    <a:t> </a:t>
                  </a:r>
                </a:p>
              </p:txBody>
            </p:sp>
          </mc:Fallback>
        </mc:AlternateContent>
      </p:grpSp>
      <p:grpSp>
        <p:nvGrpSpPr>
          <p:cNvPr id="228" name="Group 227">
            <a:extLst>
              <a:ext uri="{FF2B5EF4-FFF2-40B4-BE49-F238E27FC236}">
                <a16:creationId xmlns:a16="http://schemas.microsoft.com/office/drawing/2014/main" id="{6CE1CAED-A015-CB40-B881-DF6754699728}"/>
              </a:ext>
            </a:extLst>
          </p:cNvPr>
          <p:cNvGrpSpPr/>
          <p:nvPr/>
        </p:nvGrpSpPr>
        <p:grpSpPr>
          <a:xfrm>
            <a:off x="1510316" y="3318830"/>
            <a:ext cx="540000" cy="540000"/>
            <a:chOff x="3270425" y="4724875"/>
            <a:chExt cx="720000" cy="720000"/>
          </a:xfrm>
        </p:grpSpPr>
        <p:sp>
          <p:nvSpPr>
            <p:cNvPr id="229" name="Oval 228">
              <a:extLst>
                <a:ext uri="{FF2B5EF4-FFF2-40B4-BE49-F238E27FC236}">
                  <a16:creationId xmlns:a16="http://schemas.microsoft.com/office/drawing/2014/main" id="{398B446F-4D71-684A-A5FF-8E0C20A4AC9C}"/>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30" name="Straight Connector 229">
              <a:extLst>
                <a:ext uri="{FF2B5EF4-FFF2-40B4-BE49-F238E27FC236}">
                  <a16:creationId xmlns:a16="http://schemas.microsoft.com/office/drawing/2014/main" id="{00E61373-91D3-FA46-B95F-6A775742E4FE}"/>
                </a:ext>
              </a:extLst>
            </p:cNvPr>
            <p:cNvCxnSpPr>
              <a:stCxn id="229" idx="0"/>
              <a:endCxn id="229"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53EDE585-504F-AE4B-82A4-5A02252C0E54}"/>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32" name="TextBox 231">
                  <a:extLst>
                    <a:ext uri="{FF2B5EF4-FFF2-40B4-BE49-F238E27FC236}">
                      <a16:creationId xmlns:a16="http://schemas.microsoft.com/office/drawing/2014/main" id="{1DEDB4D6-226A-6D42-9B4F-E36EB997F2B4}"/>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32" name="TextBox 231">
                  <a:extLst>
                    <a:ext uri="{FF2B5EF4-FFF2-40B4-BE49-F238E27FC236}">
                      <a16:creationId xmlns:a16="http://schemas.microsoft.com/office/drawing/2014/main" id="{1DEDB4D6-226A-6D42-9B4F-E36EB997F2B4}"/>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7"/>
                  <a:stretch>
                    <a:fillRect l="-28571" r="-28571"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2E5D001E-889C-8049-BCDF-112F4D59CF05}"/>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33" name="TextBox 232">
                  <a:extLst>
                    <a:ext uri="{FF2B5EF4-FFF2-40B4-BE49-F238E27FC236}">
                      <a16:creationId xmlns:a16="http://schemas.microsoft.com/office/drawing/2014/main" id="{2E5D001E-889C-8049-BCDF-112F4D59CF05}"/>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8"/>
                  <a:stretch>
                    <a:fillRect l="-13333" r="-13333"/>
                  </a:stretch>
                </a:blipFill>
              </p:spPr>
              <p:txBody>
                <a:bodyPr/>
                <a:lstStyle/>
                <a:p>
                  <a:r>
                    <a:rPr lang="en-US">
                      <a:noFill/>
                    </a:rPr>
                    <a:t> </a:t>
                  </a:r>
                </a:p>
              </p:txBody>
            </p:sp>
          </mc:Fallback>
        </mc:AlternateContent>
      </p:grpSp>
      <p:grpSp>
        <p:nvGrpSpPr>
          <p:cNvPr id="216" name="Group 215">
            <a:extLst>
              <a:ext uri="{FF2B5EF4-FFF2-40B4-BE49-F238E27FC236}">
                <a16:creationId xmlns:a16="http://schemas.microsoft.com/office/drawing/2014/main" id="{8017AE7A-0730-0B44-ADCE-E0FA8D95773C}"/>
              </a:ext>
            </a:extLst>
          </p:cNvPr>
          <p:cNvGrpSpPr/>
          <p:nvPr/>
        </p:nvGrpSpPr>
        <p:grpSpPr>
          <a:xfrm>
            <a:off x="2427700" y="2958998"/>
            <a:ext cx="540000" cy="540000"/>
            <a:chOff x="5256808" y="3354664"/>
            <a:chExt cx="720000" cy="720000"/>
          </a:xfrm>
          <a:solidFill>
            <a:schemeClr val="accent1">
              <a:lumMod val="60000"/>
              <a:lumOff val="40000"/>
            </a:schemeClr>
          </a:solidFill>
        </p:grpSpPr>
        <p:sp>
          <p:nvSpPr>
            <p:cNvPr id="221" name="Oval 220">
              <a:extLst>
                <a:ext uri="{FF2B5EF4-FFF2-40B4-BE49-F238E27FC236}">
                  <a16:creationId xmlns:a16="http://schemas.microsoft.com/office/drawing/2014/main" id="{0A5FC860-3A9A-CB43-959C-1A6A831463D9}"/>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222" name="TextBox 221">
              <a:extLst>
                <a:ext uri="{FF2B5EF4-FFF2-40B4-BE49-F238E27FC236}">
                  <a16:creationId xmlns:a16="http://schemas.microsoft.com/office/drawing/2014/main" id="{9B471127-DE31-2044-B4CA-EE064559647D}"/>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23" name="TextBox 222">
                  <a:extLst>
                    <a:ext uri="{FF2B5EF4-FFF2-40B4-BE49-F238E27FC236}">
                      <a16:creationId xmlns:a16="http://schemas.microsoft.com/office/drawing/2014/main" id="{01C1614D-0703-4F40-9E6D-01594D87ABCD}"/>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23" name="TextBox 222">
                  <a:extLst>
                    <a:ext uri="{FF2B5EF4-FFF2-40B4-BE49-F238E27FC236}">
                      <a16:creationId xmlns:a16="http://schemas.microsoft.com/office/drawing/2014/main" id="{01C1614D-0703-4F40-9E6D-01594D87ABCD}"/>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9"/>
                  <a:stretch>
                    <a:fillRect l="-42308" t="-2941" r="-38462"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4CD02CA1-8B7B-5740-A326-AD1BECA2A58C}"/>
                    </a:ext>
                  </a:extLst>
                </p:cNvPr>
                <p:cNvSpPr txBox="1"/>
                <p:nvPr/>
              </p:nvSpPr>
              <p:spPr>
                <a:xfrm>
                  <a:off x="5663532" y="3518916"/>
                  <a:ext cx="245795"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24" name="TextBox 223">
                  <a:extLst>
                    <a:ext uri="{FF2B5EF4-FFF2-40B4-BE49-F238E27FC236}">
                      <a16:creationId xmlns:a16="http://schemas.microsoft.com/office/drawing/2014/main" id="{4CD02CA1-8B7B-5740-A326-AD1BECA2A58C}"/>
                    </a:ext>
                  </a:extLst>
                </p:cNvPr>
                <p:cNvSpPr txBox="1">
                  <a:spLocks noRot="1" noChangeAspect="1" noMove="1" noResize="1" noEditPoints="1" noAdjustHandles="1" noChangeArrowheads="1" noChangeShapeType="1" noTextEdit="1"/>
                </p:cNvSpPr>
                <p:nvPr/>
              </p:nvSpPr>
              <p:spPr>
                <a:xfrm>
                  <a:off x="5663532" y="3518916"/>
                  <a:ext cx="245795" cy="369332"/>
                </a:xfrm>
                <a:prstGeom prst="rect">
                  <a:avLst/>
                </a:prstGeom>
                <a:blipFill>
                  <a:blip r:embed="rId10"/>
                  <a:stretch>
                    <a:fillRect l="-19355" r="-16129"/>
                  </a:stretch>
                </a:blipFill>
              </p:spPr>
              <p:txBody>
                <a:bodyPr/>
                <a:lstStyle/>
                <a:p>
                  <a:r>
                    <a:rPr lang="en-GB">
                      <a:noFill/>
                    </a:rPr>
                    <a:t> </a:t>
                  </a:r>
                </a:p>
              </p:txBody>
            </p:sp>
          </mc:Fallback>
        </mc:AlternateContent>
        <p:cxnSp>
          <p:nvCxnSpPr>
            <p:cNvPr id="225" name="Straight Connector 224">
              <a:extLst>
                <a:ext uri="{FF2B5EF4-FFF2-40B4-BE49-F238E27FC236}">
                  <a16:creationId xmlns:a16="http://schemas.microsoft.com/office/drawing/2014/main" id="{29421328-5F2C-5A4D-948B-AA3C4BB07F46}"/>
                </a:ext>
              </a:extLst>
            </p:cNvPr>
            <p:cNvCxnSpPr>
              <a:stCxn id="221" idx="0"/>
              <a:endCxn id="221" idx="4"/>
            </p:cNvCxnSpPr>
            <p:nvPr/>
          </p:nvCxnSpPr>
          <p:spPr>
            <a:xfrm>
              <a:off x="5616808" y="3354664"/>
              <a:ext cx="0" cy="720000"/>
            </a:xfrm>
            <a:prstGeom prst="line">
              <a:avLst/>
            </a:prstGeom>
            <a:grpFill/>
            <a:ln w="25400">
              <a:solidFill>
                <a:schemeClr val="accent1">
                  <a:lumMod val="75000"/>
                </a:schemeClr>
              </a:solidFill>
            </a:ln>
          </p:spPr>
          <p:style>
            <a:lnRef idx="1">
              <a:schemeClr val="dk1"/>
            </a:lnRef>
            <a:fillRef idx="0">
              <a:schemeClr val="dk1"/>
            </a:fillRef>
            <a:effectRef idx="0">
              <a:schemeClr val="dk1"/>
            </a:effectRef>
            <a:fontRef idx="minor">
              <a:schemeClr val="tx1"/>
            </a:fontRef>
          </p:style>
        </p:cxnSp>
      </p:grpSp>
      <p:cxnSp>
        <p:nvCxnSpPr>
          <p:cNvPr id="219" name="Straight Arrow Connector 218">
            <a:extLst>
              <a:ext uri="{FF2B5EF4-FFF2-40B4-BE49-F238E27FC236}">
                <a16:creationId xmlns:a16="http://schemas.microsoft.com/office/drawing/2014/main" id="{65180618-1E0F-834F-BFA3-557533A59474}"/>
              </a:ext>
            </a:extLst>
          </p:cNvPr>
          <p:cNvCxnSpPr>
            <a:stCxn id="221" idx="6"/>
          </p:cNvCxnSpPr>
          <p:nvPr/>
        </p:nvCxnSpPr>
        <p:spPr>
          <a:xfrm flipV="1">
            <a:off x="2967701" y="3228998"/>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BC9EB747-3462-CE4A-B4AB-D1137A6071A7}"/>
                  </a:ext>
                </a:extLst>
              </p:cNvPr>
              <p:cNvSpPr txBox="1"/>
              <p:nvPr/>
            </p:nvSpPr>
            <p:spPr>
              <a:xfrm>
                <a:off x="5509649" y="2640417"/>
                <a:ext cx="216406"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a:latin typeface="Cambria Math" panose="02040503050406030204" pitchFamily="18" charset="0"/>
                        </a:rPr>
                        <m:t>𝒙</m:t>
                      </m:r>
                    </m:oMath>
                  </m:oMathPara>
                </a14:m>
                <a:endParaRPr lang="en-US" sz="2100" b="1" dirty="0"/>
              </a:p>
            </p:txBody>
          </p:sp>
        </mc:Choice>
        <mc:Fallback xmlns="">
          <p:sp>
            <p:nvSpPr>
              <p:cNvPr id="254" name="TextBox 253">
                <a:extLst>
                  <a:ext uri="{FF2B5EF4-FFF2-40B4-BE49-F238E27FC236}">
                    <a16:creationId xmlns:a16="http://schemas.microsoft.com/office/drawing/2014/main" id="{BC9EB747-3462-CE4A-B4AB-D1137A6071A7}"/>
                  </a:ext>
                </a:extLst>
              </p:cNvPr>
              <p:cNvSpPr txBox="1">
                <a:spLocks noRot="1" noChangeAspect="1" noMove="1" noResize="1" noEditPoints="1" noAdjustHandles="1" noChangeArrowheads="1" noChangeShapeType="1" noTextEdit="1"/>
              </p:cNvSpPr>
              <p:nvPr/>
            </p:nvSpPr>
            <p:spPr>
              <a:xfrm>
                <a:off x="5509649" y="2640417"/>
                <a:ext cx="216406" cy="323165"/>
              </a:xfrm>
              <a:prstGeom prst="rect">
                <a:avLst/>
              </a:prstGeom>
              <a:blipFill>
                <a:blip r:embed="rId11"/>
                <a:stretch>
                  <a:fillRect l="-20000" r="-17143"/>
                </a:stretch>
              </a:blipFill>
            </p:spPr>
            <p:txBody>
              <a:bodyPr/>
              <a:lstStyle/>
              <a:p>
                <a:r>
                  <a:rPr lang="en-GB">
                    <a:noFill/>
                  </a:rPr>
                  <a:t> </a:t>
                </a:r>
              </a:p>
            </p:txBody>
          </p:sp>
        </mc:Fallback>
      </mc:AlternateContent>
      <p:sp>
        <p:nvSpPr>
          <p:cNvPr id="255" name="TextBox 254">
            <a:extLst>
              <a:ext uri="{FF2B5EF4-FFF2-40B4-BE49-F238E27FC236}">
                <a16:creationId xmlns:a16="http://schemas.microsoft.com/office/drawing/2014/main" id="{820DC59D-9C21-6C4C-8471-971BC1A7787E}"/>
              </a:ext>
            </a:extLst>
          </p:cNvPr>
          <p:cNvSpPr txBox="1"/>
          <p:nvPr/>
        </p:nvSpPr>
        <p:spPr>
          <a:xfrm>
            <a:off x="7110867" y="1593150"/>
            <a:ext cx="65" cy="207749"/>
          </a:xfrm>
          <a:prstGeom prst="rect">
            <a:avLst/>
          </a:prstGeom>
          <a:noFill/>
        </p:spPr>
        <p:txBody>
          <a:bodyPr wrap="none" lIns="0" tIns="0" rIns="0" bIns="0" rtlCol="0">
            <a:spAutoFit/>
          </a:bodyPr>
          <a:lstStyle/>
          <a:p>
            <a:endParaRPr lang="en-US" sz="1350" dirty="0"/>
          </a:p>
        </p:txBody>
      </p:sp>
      <p:grpSp>
        <p:nvGrpSpPr>
          <p:cNvPr id="265" name="Group 264">
            <a:extLst>
              <a:ext uri="{FF2B5EF4-FFF2-40B4-BE49-F238E27FC236}">
                <a16:creationId xmlns:a16="http://schemas.microsoft.com/office/drawing/2014/main" id="{9B37B9ED-CA53-AA4D-9376-CB8734A2229A}"/>
              </a:ext>
            </a:extLst>
          </p:cNvPr>
          <p:cNvGrpSpPr/>
          <p:nvPr/>
        </p:nvGrpSpPr>
        <p:grpSpPr>
          <a:xfrm>
            <a:off x="6335950" y="1836642"/>
            <a:ext cx="540000" cy="540000"/>
            <a:chOff x="3270425" y="2411833"/>
            <a:chExt cx="720000" cy="720000"/>
          </a:xfrm>
        </p:grpSpPr>
        <p:sp>
          <p:nvSpPr>
            <p:cNvPr id="266" name="Oval 265">
              <a:extLst>
                <a:ext uri="{FF2B5EF4-FFF2-40B4-BE49-F238E27FC236}">
                  <a16:creationId xmlns:a16="http://schemas.microsoft.com/office/drawing/2014/main" id="{C6634C93-61E0-144E-AD76-709426301C7E}"/>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67" name="Straight Connector 266">
              <a:extLst>
                <a:ext uri="{FF2B5EF4-FFF2-40B4-BE49-F238E27FC236}">
                  <a16:creationId xmlns:a16="http://schemas.microsoft.com/office/drawing/2014/main" id="{35C95BE8-0B5A-5741-B351-DAC624BD9708}"/>
                </a:ext>
              </a:extLst>
            </p:cNvPr>
            <p:cNvCxnSpPr>
              <a:stCxn id="266" idx="0"/>
              <a:endCxn id="266"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06A41671-88C6-A348-B2BE-5F54255230B6}"/>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68" name="TextBox 267">
                  <a:extLst>
                    <a:ext uri="{FF2B5EF4-FFF2-40B4-BE49-F238E27FC236}">
                      <a16:creationId xmlns:a16="http://schemas.microsoft.com/office/drawing/2014/main" id="{06A41671-88C6-A348-B2BE-5F54255230B6}"/>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12"/>
                  <a:stretch>
                    <a:fillRect l="-28571" r="-28571"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87FC11E6-D336-6D41-9319-C357CD1E1E20}"/>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69" name="TextBox 268">
                  <a:extLst>
                    <a:ext uri="{FF2B5EF4-FFF2-40B4-BE49-F238E27FC236}">
                      <a16:creationId xmlns:a16="http://schemas.microsoft.com/office/drawing/2014/main" id="{87FC11E6-D336-6D41-9319-C357CD1E1E20}"/>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6"/>
                  <a:stretch>
                    <a:fillRect l="-6250" r="-12500"/>
                  </a:stretch>
                </a:blipFill>
              </p:spPr>
              <p:txBody>
                <a:bodyPr/>
                <a:lstStyle/>
                <a:p>
                  <a:r>
                    <a:rPr lang="en-US">
                      <a:noFill/>
                    </a:rPr>
                    <a:t> </a:t>
                  </a:r>
                </a:p>
              </p:txBody>
            </p:sp>
          </mc:Fallback>
        </mc:AlternateContent>
      </p:grpSp>
      <p:grpSp>
        <p:nvGrpSpPr>
          <p:cNvPr id="270" name="Group 269">
            <a:extLst>
              <a:ext uri="{FF2B5EF4-FFF2-40B4-BE49-F238E27FC236}">
                <a16:creationId xmlns:a16="http://schemas.microsoft.com/office/drawing/2014/main" id="{B4469BC4-8BFA-CB4C-AF2B-C8D2501F0C7D}"/>
              </a:ext>
            </a:extLst>
          </p:cNvPr>
          <p:cNvGrpSpPr/>
          <p:nvPr/>
        </p:nvGrpSpPr>
        <p:grpSpPr>
          <a:xfrm>
            <a:off x="6335950" y="2584757"/>
            <a:ext cx="540000" cy="540000"/>
            <a:chOff x="3270425" y="3496401"/>
            <a:chExt cx="720000" cy="720000"/>
          </a:xfrm>
        </p:grpSpPr>
        <p:sp>
          <p:nvSpPr>
            <p:cNvPr id="271" name="Oval 270">
              <a:extLst>
                <a:ext uri="{FF2B5EF4-FFF2-40B4-BE49-F238E27FC236}">
                  <a16:creationId xmlns:a16="http://schemas.microsoft.com/office/drawing/2014/main" id="{7D8C4AD3-0BDA-8D48-811C-9D47B7E711A9}"/>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72" name="Straight Connector 271">
              <a:extLst>
                <a:ext uri="{FF2B5EF4-FFF2-40B4-BE49-F238E27FC236}">
                  <a16:creationId xmlns:a16="http://schemas.microsoft.com/office/drawing/2014/main" id="{ACBF5148-6471-E24F-8A31-F13DDF33F0C1}"/>
                </a:ext>
              </a:extLst>
            </p:cNvPr>
            <p:cNvCxnSpPr>
              <a:stCxn id="271" idx="0"/>
              <a:endCxn id="271"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73" name="TextBox 272">
              <a:extLst>
                <a:ext uri="{FF2B5EF4-FFF2-40B4-BE49-F238E27FC236}">
                  <a16:creationId xmlns:a16="http://schemas.microsoft.com/office/drawing/2014/main" id="{9D04C720-16B3-7447-97DE-A53D91DF47A5}"/>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71BA447A-FD3B-B349-BCD1-E5F8D298DE6F}"/>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74" name="TextBox 273">
                  <a:extLst>
                    <a:ext uri="{FF2B5EF4-FFF2-40B4-BE49-F238E27FC236}">
                      <a16:creationId xmlns:a16="http://schemas.microsoft.com/office/drawing/2014/main" id="{71BA447A-FD3B-B349-BCD1-E5F8D298DE6F}"/>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13"/>
                  <a:stretch>
                    <a:fillRect l="-38462" r="-30769"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5" name="TextBox 274">
                  <a:extLst>
                    <a:ext uri="{FF2B5EF4-FFF2-40B4-BE49-F238E27FC236}">
                      <a16:creationId xmlns:a16="http://schemas.microsoft.com/office/drawing/2014/main" id="{D64BC07E-3FBE-CB43-9E9B-CB000F62F0D0}"/>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75" name="TextBox 274">
                  <a:extLst>
                    <a:ext uri="{FF2B5EF4-FFF2-40B4-BE49-F238E27FC236}">
                      <a16:creationId xmlns:a16="http://schemas.microsoft.com/office/drawing/2014/main" id="{D64BC07E-3FBE-CB43-9E9B-CB000F62F0D0}"/>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14"/>
                  <a:stretch>
                    <a:fillRect l="-6250" r="-12500"/>
                  </a:stretch>
                </a:blipFill>
              </p:spPr>
              <p:txBody>
                <a:bodyPr/>
                <a:lstStyle/>
                <a:p>
                  <a:r>
                    <a:rPr lang="en-US">
                      <a:noFill/>
                    </a:rPr>
                    <a:t> </a:t>
                  </a:r>
                </a:p>
              </p:txBody>
            </p:sp>
          </mc:Fallback>
        </mc:AlternateContent>
      </p:grpSp>
      <p:grpSp>
        <p:nvGrpSpPr>
          <p:cNvPr id="276" name="Group 275">
            <a:extLst>
              <a:ext uri="{FF2B5EF4-FFF2-40B4-BE49-F238E27FC236}">
                <a16:creationId xmlns:a16="http://schemas.microsoft.com/office/drawing/2014/main" id="{D00A7F22-9429-5F44-AC42-A7DAD51B26E8}"/>
              </a:ext>
            </a:extLst>
          </p:cNvPr>
          <p:cNvGrpSpPr/>
          <p:nvPr/>
        </p:nvGrpSpPr>
        <p:grpSpPr>
          <a:xfrm>
            <a:off x="6335950" y="3332873"/>
            <a:ext cx="540000" cy="540000"/>
            <a:chOff x="3270425" y="4724875"/>
            <a:chExt cx="720000" cy="720000"/>
          </a:xfrm>
        </p:grpSpPr>
        <p:sp>
          <p:nvSpPr>
            <p:cNvPr id="277" name="Oval 276">
              <a:extLst>
                <a:ext uri="{FF2B5EF4-FFF2-40B4-BE49-F238E27FC236}">
                  <a16:creationId xmlns:a16="http://schemas.microsoft.com/office/drawing/2014/main" id="{DEDE58AB-D8D7-454F-926B-65D8733BDA98}"/>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78" name="Straight Connector 277">
              <a:extLst>
                <a:ext uri="{FF2B5EF4-FFF2-40B4-BE49-F238E27FC236}">
                  <a16:creationId xmlns:a16="http://schemas.microsoft.com/office/drawing/2014/main" id="{D7984C7C-29C8-534F-B89C-501D019152D1}"/>
                </a:ext>
              </a:extLst>
            </p:cNvPr>
            <p:cNvCxnSpPr>
              <a:stCxn id="277" idx="0"/>
              <a:endCxn id="277"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DE63C2F7-2085-224B-A970-F6BC58F42F68}"/>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80" name="TextBox 279">
                  <a:extLst>
                    <a:ext uri="{FF2B5EF4-FFF2-40B4-BE49-F238E27FC236}">
                      <a16:creationId xmlns:a16="http://schemas.microsoft.com/office/drawing/2014/main" id="{730E47FF-AA3B-7843-8D4A-431B1DB7184B}"/>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80" name="TextBox 279">
                  <a:extLst>
                    <a:ext uri="{FF2B5EF4-FFF2-40B4-BE49-F238E27FC236}">
                      <a16:creationId xmlns:a16="http://schemas.microsoft.com/office/drawing/2014/main" id="{730E47FF-AA3B-7843-8D4A-431B1DB7184B}"/>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15"/>
                  <a:stretch>
                    <a:fillRect l="-38462" r="-30769"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1" name="TextBox 280">
                  <a:extLst>
                    <a:ext uri="{FF2B5EF4-FFF2-40B4-BE49-F238E27FC236}">
                      <a16:creationId xmlns:a16="http://schemas.microsoft.com/office/drawing/2014/main" id="{5C57FBCF-5899-2F46-9536-A6D3CFD38546}"/>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81" name="TextBox 280">
                  <a:extLst>
                    <a:ext uri="{FF2B5EF4-FFF2-40B4-BE49-F238E27FC236}">
                      <a16:creationId xmlns:a16="http://schemas.microsoft.com/office/drawing/2014/main" id="{5C57FBCF-5899-2F46-9536-A6D3CFD38546}"/>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6"/>
                  <a:stretch>
                    <a:fillRect l="-13333" r="-13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8" name="TextBox 287">
                <a:extLst>
                  <a:ext uri="{FF2B5EF4-FFF2-40B4-BE49-F238E27FC236}">
                    <a16:creationId xmlns:a16="http://schemas.microsoft.com/office/drawing/2014/main" id="{353C5F02-E331-8243-8234-BF34C033D82E}"/>
                  </a:ext>
                </a:extLst>
              </p:cNvPr>
              <p:cNvSpPr txBox="1"/>
              <p:nvPr/>
            </p:nvSpPr>
            <p:spPr>
              <a:xfrm>
                <a:off x="5760132" y="2435062"/>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288" name="TextBox 287">
                <a:extLst>
                  <a:ext uri="{FF2B5EF4-FFF2-40B4-BE49-F238E27FC236}">
                    <a16:creationId xmlns:a16="http://schemas.microsoft.com/office/drawing/2014/main" id="{353C5F02-E331-8243-8234-BF34C033D82E}"/>
                  </a:ext>
                </a:extLst>
              </p:cNvPr>
              <p:cNvSpPr txBox="1">
                <a:spLocks noRot="1" noChangeAspect="1" noMove="1" noResize="1" noEditPoints="1" noAdjustHandles="1" noChangeArrowheads="1" noChangeShapeType="1" noTextEdit="1"/>
              </p:cNvSpPr>
              <p:nvPr/>
            </p:nvSpPr>
            <p:spPr>
              <a:xfrm>
                <a:off x="5760132" y="2435062"/>
                <a:ext cx="391069" cy="283219"/>
              </a:xfrm>
              <a:prstGeom prst="rect">
                <a:avLst/>
              </a:prstGeom>
              <a:blipFill>
                <a:blip r:embed="rId16"/>
                <a:stretch>
                  <a:fillRect l="-12903" t="-9091" r="-6452"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9" name="TextBox 288">
                <a:extLst>
                  <a:ext uri="{FF2B5EF4-FFF2-40B4-BE49-F238E27FC236}">
                    <a16:creationId xmlns:a16="http://schemas.microsoft.com/office/drawing/2014/main" id="{62F58B52-FE54-9B49-A854-3D6332A66995}"/>
                  </a:ext>
                </a:extLst>
              </p:cNvPr>
              <p:cNvSpPr txBox="1"/>
              <p:nvPr/>
            </p:nvSpPr>
            <p:spPr>
              <a:xfrm>
                <a:off x="7073994" y="243004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289" name="TextBox 288">
                <a:extLst>
                  <a:ext uri="{FF2B5EF4-FFF2-40B4-BE49-F238E27FC236}">
                    <a16:creationId xmlns:a16="http://schemas.microsoft.com/office/drawing/2014/main" id="{62F58B52-FE54-9B49-A854-3D6332A66995}"/>
                  </a:ext>
                </a:extLst>
              </p:cNvPr>
              <p:cNvSpPr txBox="1">
                <a:spLocks noRot="1" noChangeAspect="1" noMove="1" noResize="1" noEditPoints="1" noAdjustHandles="1" noChangeArrowheads="1" noChangeShapeType="1" noTextEdit="1"/>
              </p:cNvSpPr>
              <p:nvPr/>
            </p:nvSpPr>
            <p:spPr>
              <a:xfrm>
                <a:off x="7073994" y="2430047"/>
                <a:ext cx="391069" cy="315023"/>
              </a:xfrm>
              <a:prstGeom prst="rect">
                <a:avLst/>
              </a:prstGeom>
              <a:blipFill>
                <a:blip r:embed="rId17"/>
                <a:stretch>
                  <a:fillRect l="-12500" r="-3125"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a:extLst>
                  <a:ext uri="{FF2B5EF4-FFF2-40B4-BE49-F238E27FC236}">
                    <a16:creationId xmlns:a16="http://schemas.microsoft.com/office/drawing/2014/main" id="{A6557B52-2BF4-8347-A68C-084517EF7007}"/>
                  </a:ext>
                </a:extLst>
              </p:cNvPr>
              <p:cNvSpPr txBox="1"/>
              <p:nvPr/>
            </p:nvSpPr>
            <p:spPr>
              <a:xfrm>
                <a:off x="970316" y="1661419"/>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292" name="TextBox 291">
                <a:extLst>
                  <a:ext uri="{FF2B5EF4-FFF2-40B4-BE49-F238E27FC236}">
                    <a16:creationId xmlns:a16="http://schemas.microsoft.com/office/drawing/2014/main" id="{A6557B52-2BF4-8347-A68C-084517EF7007}"/>
                  </a:ext>
                </a:extLst>
              </p:cNvPr>
              <p:cNvSpPr txBox="1">
                <a:spLocks noRot="1" noChangeAspect="1" noMove="1" noResize="1" noEditPoints="1" noAdjustHandles="1" noChangeArrowheads="1" noChangeShapeType="1" noTextEdit="1"/>
              </p:cNvSpPr>
              <p:nvPr/>
            </p:nvSpPr>
            <p:spPr>
              <a:xfrm>
                <a:off x="970316" y="1661419"/>
                <a:ext cx="391069" cy="283219"/>
              </a:xfrm>
              <a:prstGeom prst="rect">
                <a:avLst/>
              </a:prstGeom>
              <a:blipFill>
                <a:blip r:embed="rId18"/>
                <a:stretch>
                  <a:fillRect l="-12500" t="-6522" r="-7813" b="-108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3" name="TextBox 292">
                <a:extLst>
                  <a:ext uri="{FF2B5EF4-FFF2-40B4-BE49-F238E27FC236}">
                    <a16:creationId xmlns:a16="http://schemas.microsoft.com/office/drawing/2014/main" id="{F7AE061E-F269-EE45-B494-4F53BE543359}"/>
                  </a:ext>
                </a:extLst>
              </p:cNvPr>
              <p:cNvSpPr txBox="1"/>
              <p:nvPr/>
            </p:nvSpPr>
            <p:spPr>
              <a:xfrm>
                <a:off x="2190611" y="165695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293" name="TextBox 292">
                <a:extLst>
                  <a:ext uri="{FF2B5EF4-FFF2-40B4-BE49-F238E27FC236}">
                    <a16:creationId xmlns:a16="http://schemas.microsoft.com/office/drawing/2014/main" id="{F7AE061E-F269-EE45-B494-4F53BE543359}"/>
                  </a:ext>
                </a:extLst>
              </p:cNvPr>
              <p:cNvSpPr txBox="1">
                <a:spLocks noRot="1" noChangeAspect="1" noMove="1" noResize="1" noEditPoints="1" noAdjustHandles="1" noChangeArrowheads="1" noChangeShapeType="1" noTextEdit="1"/>
              </p:cNvSpPr>
              <p:nvPr/>
            </p:nvSpPr>
            <p:spPr>
              <a:xfrm>
                <a:off x="2190611" y="1656957"/>
                <a:ext cx="391069" cy="315023"/>
              </a:xfrm>
              <a:prstGeom prst="rect">
                <a:avLst/>
              </a:prstGeom>
              <a:blipFill>
                <a:blip r:embed="rId19"/>
                <a:stretch>
                  <a:fillRect l="-12308" r="-7692" b="-21569"/>
                </a:stretch>
              </a:blipFill>
            </p:spPr>
            <p:txBody>
              <a:bodyPr/>
              <a:lstStyle/>
              <a:p>
                <a:r>
                  <a:rPr lang="en-GB">
                    <a:noFill/>
                  </a:rPr>
                  <a:t> </a:t>
                </a:r>
              </a:p>
            </p:txBody>
          </p:sp>
        </mc:Fallback>
      </mc:AlternateContent>
      <p:cxnSp>
        <p:nvCxnSpPr>
          <p:cNvPr id="27" name="Straight Arrow Connector 26">
            <a:extLst>
              <a:ext uri="{FF2B5EF4-FFF2-40B4-BE49-F238E27FC236}">
                <a16:creationId xmlns:a16="http://schemas.microsoft.com/office/drawing/2014/main" id="{CB6C1AE9-285D-0F49-9715-E6F88AED850F}"/>
              </a:ext>
            </a:extLst>
          </p:cNvPr>
          <p:cNvCxnSpPr>
            <a:cxnSpLocks/>
            <a:endCxn id="25" idx="1"/>
          </p:cNvCxnSpPr>
          <p:nvPr/>
        </p:nvCxnSpPr>
        <p:spPr>
          <a:xfrm flipV="1">
            <a:off x="5740761" y="2848448"/>
            <a:ext cx="465240" cy="63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16CD842-A5AE-784C-95BD-0310904C5D09}"/>
              </a:ext>
            </a:extLst>
          </p:cNvPr>
          <p:cNvCxnSpPr>
            <a:cxnSpLocks/>
            <a:stCxn id="25" idx="3"/>
          </p:cNvCxnSpPr>
          <p:nvPr/>
        </p:nvCxnSpPr>
        <p:spPr>
          <a:xfrm flipV="1">
            <a:off x="7002270" y="2840716"/>
            <a:ext cx="448696" cy="77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a16="http://schemas.microsoft.com/office/drawing/2014/main" id="{FFED9589-BBF1-4CD3-9B72-9C409CB44DCE}"/>
              </a:ext>
            </a:extLst>
          </p:cNvPr>
          <p:cNvSpPr/>
          <p:nvPr/>
        </p:nvSpPr>
        <p:spPr>
          <a:xfrm>
            <a:off x="3982628" y="2623935"/>
            <a:ext cx="978408" cy="484632"/>
          </a:xfrm>
          <a:prstGeom prst="rightArrow">
            <a:avLst/>
          </a:prstGeom>
          <a:solidFill>
            <a:schemeClr val="bg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5" name="Group 74">
            <a:extLst>
              <a:ext uri="{FF2B5EF4-FFF2-40B4-BE49-F238E27FC236}">
                <a16:creationId xmlns:a16="http://schemas.microsoft.com/office/drawing/2014/main" id="{3635770D-B5AF-4382-B2F2-3579D03A188F}"/>
              </a:ext>
            </a:extLst>
          </p:cNvPr>
          <p:cNvGrpSpPr/>
          <p:nvPr/>
        </p:nvGrpSpPr>
        <p:grpSpPr>
          <a:xfrm>
            <a:off x="2440205" y="2137187"/>
            <a:ext cx="540000" cy="540000"/>
            <a:chOff x="5256808" y="3354664"/>
            <a:chExt cx="720000" cy="720000"/>
          </a:xfrm>
          <a:solidFill>
            <a:schemeClr val="accent1">
              <a:lumMod val="20000"/>
              <a:lumOff val="80000"/>
            </a:schemeClr>
          </a:solidFill>
        </p:grpSpPr>
        <p:sp>
          <p:nvSpPr>
            <p:cNvPr id="76" name="Oval 75">
              <a:extLst>
                <a:ext uri="{FF2B5EF4-FFF2-40B4-BE49-F238E27FC236}">
                  <a16:creationId xmlns:a16="http://schemas.microsoft.com/office/drawing/2014/main" id="{B8E8D56B-44A6-42FE-A969-5908CE3BEB27}"/>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77" name="TextBox 76">
              <a:extLst>
                <a:ext uri="{FF2B5EF4-FFF2-40B4-BE49-F238E27FC236}">
                  <a16:creationId xmlns:a16="http://schemas.microsoft.com/office/drawing/2014/main" id="{A6F32261-E7A4-4F92-9278-9A1788BC6339}"/>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BBAF56A-5035-42BA-A12E-17F22991A024}"/>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78" name="TextBox 77">
                  <a:extLst>
                    <a:ext uri="{FF2B5EF4-FFF2-40B4-BE49-F238E27FC236}">
                      <a16:creationId xmlns:a16="http://schemas.microsoft.com/office/drawing/2014/main" id="{DBBAF56A-5035-42BA-A12E-17F22991A024}"/>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20"/>
                  <a:stretch>
                    <a:fillRect l="-42308" t="-2857" r="-38462" b="-3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3ADBF113-4E34-466F-B41B-A468B52FA329}"/>
                    </a:ext>
                  </a:extLst>
                </p:cNvPr>
                <p:cNvSpPr txBox="1"/>
                <p:nvPr/>
              </p:nvSpPr>
              <p:spPr>
                <a:xfrm>
                  <a:off x="5663532" y="3518916"/>
                  <a:ext cx="245795"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79" name="TextBox 78">
                  <a:extLst>
                    <a:ext uri="{FF2B5EF4-FFF2-40B4-BE49-F238E27FC236}">
                      <a16:creationId xmlns:a16="http://schemas.microsoft.com/office/drawing/2014/main" id="{3ADBF113-4E34-466F-B41B-A468B52FA329}"/>
                    </a:ext>
                  </a:extLst>
                </p:cNvPr>
                <p:cNvSpPr txBox="1">
                  <a:spLocks noRot="1" noChangeAspect="1" noMove="1" noResize="1" noEditPoints="1" noAdjustHandles="1" noChangeArrowheads="1" noChangeShapeType="1" noTextEdit="1"/>
                </p:cNvSpPr>
                <p:nvPr/>
              </p:nvSpPr>
              <p:spPr>
                <a:xfrm>
                  <a:off x="5663532" y="3518916"/>
                  <a:ext cx="245795" cy="369332"/>
                </a:xfrm>
                <a:prstGeom prst="rect">
                  <a:avLst/>
                </a:prstGeom>
                <a:blipFill>
                  <a:blip r:embed="rId21"/>
                  <a:stretch>
                    <a:fillRect l="-19355" r="-16129"/>
                  </a:stretch>
                </a:blipFill>
              </p:spPr>
              <p:txBody>
                <a:bodyPr/>
                <a:lstStyle/>
                <a:p>
                  <a:r>
                    <a:rPr lang="en-GB">
                      <a:noFill/>
                    </a:rPr>
                    <a:t> </a:t>
                  </a:r>
                </a:p>
              </p:txBody>
            </p:sp>
          </mc:Fallback>
        </mc:AlternateContent>
        <p:cxnSp>
          <p:nvCxnSpPr>
            <p:cNvPr id="80" name="Straight Connector 79">
              <a:extLst>
                <a:ext uri="{FF2B5EF4-FFF2-40B4-BE49-F238E27FC236}">
                  <a16:creationId xmlns:a16="http://schemas.microsoft.com/office/drawing/2014/main" id="{CB97E538-6A4E-4FB6-BD67-003EEDFF7BDA}"/>
                </a:ext>
              </a:extLst>
            </p:cNvPr>
            <p:cNvCxnSpPr>
              <a:stCxn id="76" idx="0"/>
              <a:endCxn id="76" idx="4"/>
            </p:cNvCxnSpPr>
            <p:nvPr/>
          </p:nvCxnSpPr>
          <p:spPr>
            <a:xfrm>
              <a:off x="5616808" y="3354664"/>
              <a:ext cx="0" cy="720000"/>
            </a:xfrm>
            <a:prstGeom prst="line">
              <a:avLst/>
            </a:prstGeom>
            <a:grpFill/>
            <a:ln w="25400">
              <a:solidFill>
                <a:schemeClr val="accent1">
                  <a:lumMod val="75000"/>
                </a:schemeClr>
              </a:solidFill>
            </a:ln>
          </p:spPr>
          <p:style>
            <a:lnRef idx="1">
              <a:schemeClr val="dk1"/>
            </a:lnRef>
            <a:fillRef idx="0">
              <a:schemeClr val="dk1"/>
            </a:fillRef>
            <a:effectRef idx="0">
              <a:schemeClr val="dk1"/>
            </a:effectRef>
            <a:fontRef idx="minor">
              <a:schemeClr val="tx1"/>
            </a:fontRef>
          </p:style>
        </p:cxnSp>
      </p:grpSp>
      <p:cxnSp>
        <p:nvCxnSpPr>
          <p:cNvPr id="81" name="Straight Arrow Connector 80">
            <a:extLst>
              <a:ext uri="{FF2B5EF4-FFF2-40B4-BE49-F238E27FC236}">
                <a16:creationId xmlns:a16="http://schemas.microsoft.com/office/drawing/2014/main" id="{951350BB-0979-40E8-B049-5A04C24B1C5F}"/>
              </a:ext>
            </a:extLst>
          </p:cNvPr>
          <p:cNvCxnSpPr>
            <a:cxnSpLocks/>
            <a:stCxn id="229" idx="6"/>
            <a:endCxn id="76" idx="2"/>
          </p:cNvCxnSpPr>
          <p:nvPr/>
        </p:nvCxnSpPr>
        <p:spPr>
          <a:xfrm flipV="1">
            <a:off x="2050316" y="2407187"/>
            <a:ext cx="389889" cy="118164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A2D925CE-AC9B-435F-8A0B-43191FB178FB}"/>
              </a:ext>
            </a:extLst>
          </p:cNvPr>
          <p:cNvCxnSpPr>
            <a:cxnSpLocks/>
            <a:stCxn id="234" idx="6"/>
            <a:endCxn id="76" idx="2"/>
          </p:cNvCxnSpPr>
          <p:nvPr/>
        </p:nvCxnSpPr>
        <p:spPr>
          <a:xfrm flipV="1">
            <a:off x="2050316" y="2407187"/>
            <a:ext cx="389889" cy="43352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3FA4F203-E907-425E-BBC7-FE7728B4CCF4}"/>
              </a:ext>
            </a:extLst>
          </p:cNvPr>
          <p:cNvCxnSpPr>
            <a:cxnSpLocks/>
            <a:stCxn id="239" idx="6"/>
            <a:endCxn id="76" idx="2"/>
          </p:cNvCxnSpPr>
          <p:nvPr/>
        </p:nvCxnSpPr>
        <p:spPr>
          <a:xfrm>
            <a:off x="2050316" y="2092600"/>
            <a:ext cx="389889" cy="3145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24452E9-3762-42D3-BC0D-40F67575EC12}"/>
              </a:ext>
            </a:extLst>
          </p:cNvPr>
          <p:cNvCxnSpPr/>
          <p:nvPr/>
        </p:nvCxnSpPr>
        <p:spPr>
          <a:xfrm flipV="1">
            <a:off x="2989672" y="2390631"/>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FC1644-6092-4281-A508-FAF2FCAFCD34}"/>
                  </a:ext>
                </a:extLst>
              </p:cNvPr>
              <p:cNvSpPr txBox="1"/>
              <p:nvPr/>
            </p:nvSpPr>
            <p:spPr>
              <a:xfrm>
                <a:off x="3338292" y="2238142"/>
                <a:ext cx="276101"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5DFC1644-6092-4281-A508-FAF2FCAFCD34}"/>
                  </a:ext>
                </a:extLst>
              </p:cNvPr>
              <p:cNvSpPr txBox="1">
                <a:spLocks noRot="1" noChangeAspect="1" noMove="1" noResize="1" noEditPoints="1" noAdjustHandles="1" noChangeArrowheads="1" noChangeShapeType="1" noTextEdit="1"/>
              </p:cNvSpPr>
              <p:nvPr/>
            </p:nvSpPr>
            <p:spPr>
              <a:xfrm>
                <a:off x="3338292" y="2238142"/>
                <a:ext cx="276101" cy="276999"/>
              </a:xfrm>
              <a:prstGeom prst="rect">
                <a:avLst/>
              </a:prstGeom>
              <a:blipFill>
                <a:blip r:embed="rId22"/>
                <a:stretch>
                  <a:fillRect l="-22222" r="-6667"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A3D7FB-3FE6-44AD-9CF6-DA0141085345}"/>
                  </a:ext>
                </a:extLst>
              </p:cNvPr>
              <p:cNvSpPr txBox="1"/>
              <p:nvPr/>
            </p:nvSpPr>
            <p:spPr>
              <a:xfrm>
                <a:off x="3342040" y="3033863"/>
                <a:ext cx="281424"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2</m:t>
                          </m:r>
                        </m:sub>
                      </m:sSub>
                    </m:oMath>
                  </m:oMathPara>
                </a14:m>
                <a:endParaRPr lang="en-US" dirty="0"/>
              </a:p>
            </p:txBody>
          </p:sp>
        </mc:Choice>
        <mc:Fallback xmlns="">
          <p:sp>
            <p:nvSpPr>
              <p:cNvPr id="13" name="TextBox 12">
                <a:extLst>
                  <a:ext uri="{FF2B5EF4-FFF2-40B4-BE49-F238E27FC236}">
                    <a16:creationId xmlns:a16="http://schemas.microsoft.com/office/drawing/2014/main" id="{84A3D7FB-3FE6-44AD-9CF6-DA0141085345}"/>
                  </a:ext>
                </a:extLst>
              </p:cNvPr>
              <p:cNvSpPr txBox="1">
                <a:spLocks noRot="1" noChangeAspect="1" noMove="1" noResize="1" noEditPoints="1" noAdjustHandles="1" noChangeArrowheads="1" noChangeShapeType="1" noTextEdit="1"/>
              </p:cNvSpPr>
              <p:nvPr/>
            </p:nvSpPr>
            <p:spPr>
              <a:xfrm>
                <a:off x="3342040" y="3033863"/>
                <a:ext cx="281424" cy="276999"/>
              </a:xfrm>
              <a:prstGeom prst="rect">
                <a:avLst/>
              </a:prstGeom>
              <a:blipFill>
                <a:blip r:embed="rId23"/>
                <a:stretch>
                  <a:fillRect l="-21739" r="-8696"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C6824D9-0811-4527-BA05-B8B6D0A0768E}"/>
                  </a:ext>
                </a:extLst>
              </p:cNvPr>
              <p:cNvSpPr txBox="1"/>
              <p:nvPr/>
            </p:nvSpPr>
            <p:spPr>
              <a:xfrm>
                <a:off x="7488837" y="2639294"/>
                <a:ext cx="221214"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𝒚</m:t>
                      </m:r>
                    </m:oMath>
                  </m:oMathPara>
                </a14:m>
                <a:endParaRPr lang="en-US" sz="2100" b="1" dirty="0"/>
              </a:p>
            </p:txBody>
          </p:sp>
        </mc:Choice>
        <mc:Fallback xmlns="">
          <p:sp>
            <p:nvSpPr>
              <p:cNvPr id="17" name="TextBox 16">
                <a:extLst>
                  <a:ext uri="{FF2B5EF4-FFF2-40B4-BE49-F238E27FC236}">
                    <a16:creationId xmlns:a16="http://schemas.microsoft.com/office/drawing/2014/main" id="{4C6824D9-0811-4527-BA05-B8B6D0A0768E}"/>
                  </a:ext>
                </a:extLst>
              </p:cNvPr>
              <p:cNvSpPr txBox="1">
                <a:spLocks noRot="1" noChangeAspect="1" noMove="1" noResize="1" noEditPoints="1" noAdjustHandles="1" noChangeArrowheads="1" noChangeShapeType="1" noTextEdit="1"/>
              </p:cNvSpPr>
              <p:nvPr/>
            </p:nvSpPr>
            <p:spPr>
              <a:xfrm>
                <a:off x="7488837" y="2639294"/>
                <a:ext cx="221214" cy="323165"/>
              </a:xfrm>
              <a:prstGeom prst="rect">
                <a:avLst/>
              </a:prstGeom>
              <a:blipFill>
                <a:blip r:embed="rId24"/>
                <a:stretch>
                  <a:fillRect l="-29730" r="-27027" b="-24528"/>
                </a:stretch>
              </a:blipFill>
            </p:spPr>
            <p:txBody>
              <a:bodyPr/>
              <a:lstStyle/>
              <a:p>
                <a:r>
                  <a:rPr lang="en-GB">
                    <a:noFill/>
                  </a:rPr>
                  <a:t> </a:t>
                </a:r>
              </a:p>
            </p:txBody>
          </p:sp>
        </mc:Fallback>
      </mc:AlternateContent>
      <p:sp>
        <p:nvSpPr>
          <p:cNvPr id="82"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10</a:t>
            </a:fld>
            <a:endParaRPr lang="de-DE" dirty="0"/>
          </a:p>
        </p:txBody>
      </p:sp>
    </p:spTree>
    <p:extLst>
      <p:ext uri="{BB962C8B-B14F-4D97-AF65-F5344CB8AC3E}">
        <p14:creationId xmlns:p14="http://schemas.microsoft.com/office/powerpoint/2010/main" val="3031702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E56A503-3EA9-2249-8DC7-FA8D9951E974}"/>
              </a:ext>
            </a:extLst>
          </p:cNvPr>
          <p:cNvSpPr/>
          <p:nvPr/>
        </p:nvSpPr>
        <p:spPr>
          <a:xfrm>
            <a:off x="6206001" y="1705269"/>
            <a:ext cx="796269" cy="2286358"/>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741E09F-036A-BF4F-9E4F-10CBFA847251}"/>
              </a:ext>
            </a:extLst>
          </p:cNvPr>
          <p:cNvSpPr>
            <a:spLocks noGrp="1"/>
          </p:cNvSpPr>
          <p:nvPr>
            <p:ph type="title"/>
          </p:nvPr>
        </p:nvSpPr>
        <p:spPr/>
        <p:txBody>
          <a:bodyPr/>
          <a:lstStyle/>
          <a:p>
            <a:r>
              <a:rPr lang="en-US" dirty="0"/>
              <a:t>From Feed Forward to Recurrent Neural Networks</a:t>
            </a:r>
          </a:p>
        </p:txBody>
      </p:sp>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460B001F-01BA-6241-A720-B4D300AC935E}"/>
                  </a:ext>
                </a:extLst>
              </p:cNvPr>
              <p:cNvSpPr txBox="1"/>
              <p:nvPr/>
            </p:nvSpPr>
            <p:spPr>
              <a:xfrm>
                <a:off x="222340" y="2224100"/>
                <a:ext cx="276101"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oMath>
                  </m:oMathPara>
                </a14:m>
                <a:endParaRPr lang="en-US" dirty="0"/>
              </a:p>
            </p:txBody>
          </p:sp>
        </mc:Choice>
        <mc:Fallback xmlns="">
          <p:sp>
            <p:nvSpPr>
              <p:cNvPr id="248" name="TextBox 247">
                <a:extLst>
                  <a:ext uri="{FF2B5EF4-FFF2-40B4-BE49-F238E27FC236}">
                    <a16:creationId xmlns:a16="http://schemas.microsoft.com/office/drawing/2014/main" id="{460B001F-01BA-6241-A720-B4D300AC935E}"/>
                  </a:ext>
                </a:extLst>
              </p:cNvPr>
              <p:cNvSpPr txBox="1">
                <a:spLocks noRot="1" noChangeAspect="1" noMove="1" noResize="1" noEditPoints="1" noAdjustHandles="1" noChangeArrowheads="1" noChangeShapeType="1" noTextEdit="1"/>
              </p:cNvSpPr>
              <p:nvPr/>
            </p:nvSpPr>
            <p:spPr>
              <a:xfrm>
                <a:off x="222340" y="2224100"/>
                <a:ext cx="276101" cy="276999"/>
              </a:xfrm>
              <a:prstGeom prst="rect">
                <a:avLst/>
              </a:prstGeom>
              <a:blipFill>
                <a:blip r:embed="rId2"/>
                <a:stretch>
                  <a:fillRect l="-13043" r="-6522" b="-1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031AE341-195E-214D-BFC1-3727BCCD6046}"/>
                  </a:ext>
                </a:extLst>
              </p:cNvPr>
              <p:cNvSpPr txBox="1"/>
              <p:nvPr/>
            </p:nvSpPr>
            <p:spPr>
              <a:xfrm>
                <a:off x="184059" y="3010219"/>
                <a:ext cx="281424"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2</m:t>
                          </m:r>
                        </m:sub>
                      </m:sSub>
                    </m:oMath>
                  </m:oMathPara>
                </a14:m>
                <a:endParaRPr lang="en-US" dirty="0"/>
              </a:p>
            </p:txBody>
          </p:sp>
        </mc:Choice>
        <mc:Fallback xmlns="">
          <p:sp>
            <p:nvSpPr>
              <p:cNvPr id="246" name="TextBox 245">
                <a:extLst>
                  <a:ext uri="{FF2B5EF4-FFF2-40B4-BE49-F238E27FC236}">
                    <a16:creationId xmlns:a16="http://schemas.microsoft.com/office/drawing/2014/main" id="{031AE341-195E-214D-BFC1-3727BCCD6046}"/>
                  </a:ext>
                </a:extLst>
              </p:cNvPr>
              <p:cNvSpPr txBox="1">
                <a:spLocks noRot="1" noChangeAspect="1" noMove="1" noResize="1" noEditPoints="1" noAdjustHandles="1" noChangeArrowheads="1" noChangeShapeType="1" noTextEdit="1"/>
              </p:cNvSpPr>
              <p:nvPr/>
            </p:nvSpPr>
            <p:spPr>
              <a:xfrm>
                <a:off x="184059" y="3010219"/>
                <a:ext cx="281424" cy="276999"/>
              </a:xfrm>
              <a:prstGeom prst="rect">
                <a:avLst/>
              </a:prstGeom>
              <a:blipFill>
                <a:blip r:embed="rId3"/>
                <a:stretch>
                  <a:fillRect l="-13043" r="-8696" b="-15556"/>
                </a:stretch>
              </a:blipFill>
            </p:spPr>
            <p:txBody>
              <a:bodyPr/>
              <a:lstStyle/>
              <a:p>
                <a:r>
                  <a:rPr lang="en-GB">
                    <a:noFill/>
                  </a:rPr>
                  <a:t> </a:t>
                </a:r>
              </a:p>
            </p:txBody>
          </p:sp>
        </mc:Fallback>
      </mc:AlternateContent>
      <p:sp>
        <p:nvSpPr>
          <p:cNvPr id="204" name="TextBox 203">
            <a:extLst>
              <a:ext uri="{FF2B5EF4-FFF2-40B4-BE49-F238E27FC236}">
                <a16:creationId xmlns:a16="http://schemas.microsoft.com/office/drawing/2014/main" id="{561E0C76-E62C-B240-8381-07B0EF3561A9}"/>
              </a:ext>
            </a:extLst>
          </p:cNvPr>
          <p:cNvSpPr txBox="1"/>
          <p:nvPr/>
        </p:nvSpPr>
        <p:spPr>
          <a:xfrm>
            <a:off x="2285233" y="1579107"/>
            <a:ext cx="65" cy="207749"/>
          </a:xfrm>
          <a:prstGeom prst="rect">
            <a:avLst/>
          </a:prstGeom>
          <a:noFill/>
        </p:spPr>
        <p:txBody>
          <a:bodyPr wrap="none" lIns="0" tIns="0" rIns="0" bIns="0" rtlCol="0">
            <a:spAutoFit/>
          </a:bodyPr>
          <a:lstStyle/>
          <a:p>
            <a:endParaRPr lang="en-US" sz="1350" dirty="0"/>
          </a:p>
        </p:txBody>
      </p:sp>
      <p:cxnSp>
        <p:nvCxnSpPr>
          <p:cNvPr id="206" name="Straight Arrow Connector 205">
            <a:extLst>
              <a:ext uri="{FF2B5EF4-FFF2-40B4-BE49-F238E27FC236}">
                <a16:creationId xmlns:a16="http://schemas.microsoft.com/office/drawing/2014/main" id="{93F70D58-A25E-9341-B908-9CA7E6241B08}"/>
              </a:ext>
            </a:extLst>
          </p:cNvPr>
          <p:cNvCxnSpPr>
            <a:cxnSpLocks/>
            <a:endCxn id="239" idx="2"/>
          </p:cNvCxnSpPr>
          <p:nvPr/>
        </p:nvCxnSpPr>
        <p:spPr>
          <a:xfrm flipV="1">
            <a:off x="970316" y="2092600"/>
            <a:ext cx="540000" cy="34751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6502CBDD-7CD7-EC41-AEDC-704336F02912}"/>
              </a:ext>
            </a:extLst>
          </p:cNvPr>
          <p:cNvCxnSpPr>
            <a:cxnSpLocks/>
            <a:endCxn id="234" idx="2"/>
          </p:cNvCxnSpPr>
          <p:nvPr/>
        </p:nvCxnSpPr>
        <p:spPr>
          <a:xfrm>
            <a:off x="970316" y="2440119"/>
            <a:ext cx="540000" cy="40059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8954C8B2-5B0D-E440-BC21-597263101603}"/>
              </a:ext>
            </a:extLst>
          </p:cNvPr>
          <p:cNvCxnSpPr>
            <a:cxnSpLocks/>
            <a:endCxn id="229" idx="2"/>
          </p:cNvCxnSpPr>
          <p:nvPr/>
        </p:nvCxnSpPr>
        <p:spPr>
          <a:xfrm>
            <a:off x="970316" y="2440118"/>
            <a:ext cx="540000" cy="114871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1E71708-EB8C-834C-AC8A-21E1BEB1A80F}"/>
              </a:ext>
            </a:extLst>
          </p:cNvPr>
          <p:cNvCxnSpPr>
            <a:cxnSpLocks/>
            <a:endCxn id="239" idx="2"/>
          </p:cNvCxnSpPr>
          <p:nvPr/>
        </p:nvCxnSpPr>
        <p:spPr>
          <a:xfrm flipV="1">
            <a:off x="970316" y="2092600"/>
            <a:ext cx="540000" cy="115081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BEC49C3B-66D7-5641-97E9-463DC79EE80F}"/>
              </a:ext>
            </a:extLst>
          </p:cNvPr>
          <p:cNvCxnSpPr>
            <a:cxnSpLocks/>
            <a:endCxn id="234" idx="2"/>
          </p:cNvCxnSpPr>
          <p:nvPr/>
        </p:nvCxnSpPr>
        <p:spPr>
          <a:xfrm flipV="1">
            <a:off x="970316" y="2840715"/>
            <a:ext cx="540000" cy="4027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DA43C6A1-5564-5E40-8776-83728B3C4CDD}"/>
              </a:ext>
            </a:extLst>
          </p:cNvPr>
          <p:cNvCxnSpPr>
            <a:cxnSpLocks/>
            <a:endCxn id="229" idx="2"/>
          </p:cNvCxnSpPr>
          <p:nvPr/>
        </p:nvCxnSpPr>
        <p:spPr>
          <a:xfrm>
            <a:off x="970316" y="3243418"/>
            <a:ext cx="540000" cy="3454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2F8F70F-0B05-8249-93CD-99EE84FA082F}"/>
              </a:ext>
            </a:extLst>
          </p:cNvPr>
          <p:cNvGrpSpPr/>
          <p:nvPr/>
        </p:nvGrpSpPr>
        <p:grpSpPr>
          <a:xfrm>
            <a:off x="1510316" y="1822600"/>
            <a:ext cx="540000" cy="540000"/>
            <a:chOff x="3270425" y="2411833"/>
            <a:chExt cx="720000" cy="720000"/>
          </a:xfrm>
        </p:grpSpPr>
        <p:sp>
          <p:nvSpPr>
            <p:cNvPr id="239" name="Oval 238">
              <a:extLst>
                <a:ext uri="{FF2B5EF4-FFF2-40B4-BE49-F238E27FC236}">
                  <a16:creationId xmlns:a16="http://schemas.microsoft.com/office/drawing/2014/main" id="{FBDD162E-86F1-3C4B-B23B-B62442DEABB8}"/>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40" name="Straight Connector 239">
              <a:extLst>
                <a:ext uri="{FF2B5EF4-FFF2-40B4-BE49-F238E27FC236}">
                  <a16:creationId xmlns:a16="http://schemas.microsoft.com/office/drawing/2014/main" id="{70F948D0-C591-B445-B336-910B828433B2}"/>
                </a:ext>
              </a:extLst>
            </p:cNvPr>
            <p:cNvCxnSpPr>
              <a:stCxn id="239" idx="0"/>
              <a:endCxn id="239"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0F443BAC-BDC4-D04C-BA76-7F6FCD23BE31}"/>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41" name="TextBox 240">
                  <a:extLst>
                    <a:ext uri="{FF2B5EF4-FFF2-40B4-BE49-F238E27FC236}">
                      <a16:creationId xmlns:a16="http://schemas.microsoft.com/office/drawing/2014/main" id="{0F443BAC-BDC4-D04C-BA76-7F6FCD23BE31}"/>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4"/>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7CD8E704-B306-FF4A-813F-791B5BA68363}"/>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42" name="TextBox 241">
                  <a:extLst>
                    <a:ext uri="{FF2B5EF4-FFF2-40B4-BE49-F238E27FC236}">
                      <a16:creationId xmlns:a16="http://schemas.microsoft.com/office/drawing/2014/main" id="{7CD8E704-B306-FF4A-813F-791B5BA68363}"/>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5"/>
                  <a:stretch>
                    <a:fillRect l="-20000" r="-20000"/>
                  </a:stretch>
                </a:blipFill>
              </p:spPr>
              <p:txBody>
                <a:bodyPr/>
                <a:lstStyle/>
                <a:p>
                  <a:r>
                    <a:rPr lang="en-GB">
                      <a:noFill/>
                    </a:rPr>
                    <a:t> </a:t>
                  </a:r>
                </a:p>
              </p:txBody>
            </p:sp>
          </mc:Fallback>
        </mc:AlternateContent>
      </p:grpSp>
      <p:grpSp>
        <p:nvGrpSpPr>
          <p:cNvPr id="227" name="Group 226">
            <a:extLst>
              <a:ext uri="{FF2B5EF4-FFF2-40B4-BE49-F238E27FC236}">
                <a16:creationId xmlns:a16="http://schemas.microsoft.com/office/drawing/2014/main" id="{FF04786B-D60D-6742-815F-A13BA9FF7760}"/>
              </a:ext>
            </a:extLst>
          </p:cNvPr>
          <p:cNvGrpSpPr/>
          <p:nvPr/>
        </p:nvGrpSpPr>
        <p:grpSpPr>
          <a:xfrm>
            <a:off x="1510316" y="2570715"/>
            <a:ext cx="540000" cy="540000"/>
            <a:chOff x="3270425" y="3496401"/>
            <a:chExt cx="720000" cy="720000"/>
          </a:xfrm>
        </p:grpSpPr>
        <p:sp>
          <p:nvSpPr>
            <p:cNvPr id="234" name="Oval 233">
              <a:extLst>
                <a:ext uri="{FF2B5EF4-FFF2-40B4-BE49-F238E27FC236}">
                  <a16:creationId xmlns:a16="http://schemas.microsoft.com/office/drawing/2014/main" id="{023D2A98-3B7C-1648-B8BE-14CEA034484B}"/>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35" name="Straight Connector 234">
              <a:extLst>
                <a:ext uri="{FF2B5EF4-FFF2-40B4-BE49-F238E27FC236}">
                  <a16:creationId xmlns:a16="http://schemas.microsoft.com/office/drawing/2014/main" id="{41D117CD-D041-8249-A346-341AD303BED0}"/>
                </a:ext>
              </a:extLst>
            </p:cNvPr>
            <p:cNvCxnSpPr>
              <a:stCxn id="234" idx="0"/>
              <a:endCxn id="234"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36" name="TextBox 235">
              <a:extLst>
                <a:ext uri="{FF2B5EF4-FFF2-40B4-BE49-F238E27FC236}">
                  <a16:creationId xmlns:a16="http://schemas.microsoft.com/office/drawing/2014/main" id="{AED0CFD9-51CF-A641-AE9A-7DF06B0AEAE4}"/>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7604474E-14EB-1249-A528-E3B6890C4B12}"/>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37" name="TextBox 236">
                  <a:extLst>
                    <a:ext uri="{FF2B5EF4-FFF2-40B4-BE49-F238E27FC236}">
                      <a16:creationId xmlns:a16="http://schemas.microsoft.com/office/drawing/2014/main" id="{7604474E-14EB-1249-A528-E3B6890C4B12}"/>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6"/>
                  <a:stretch>
                    <a:fillRect l="-42308" t="-2941" r="-38462"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8" name="TextBox 237">
                  <a:extLst>
                    <a:ext uri="{FF2B5EF4-FFF2-40B4-BE49-F238E27FC236}">
                      <a16:creationId xmlns:a16="http://schemas.microsoft.com/office/drawing/2014/main" id="{4C2EA231-C6FF-8A4B-A0A8-36E692AD7703}"/>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38" name="TextBox 237">
                  <a:extLst>
                    <a:ext uri="{FF2B5EF4-FFF2-40B4-BE49-F238E27FC236}">
                      <a16:creationId xmlns:a16="http://schemas.microsoft.com/office/drawing/2014/main" id="{4C2EA231-C6FF-8A4B-A0A8-36E692AD7703}"/>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7"/>
                  <a:stretch>
                    <a:fillRect l="-19355" r="-16129"/>
                  </a:stretch>
                </a:blipFill>
              </p:spPr>
              <p:txBody>
                <a:bodyPr/>
                <a:lstStyle/>
                <a:p>
                  <a:r>
                    <a:rPr lang="en-GB">
                      <a:noFill/>
                    </a:rPr>
                    <a:t> </a:t>
                  </a:r>
                </a:p>
              </p:txBody>
            </p:sp>
          </mc:Fallback>
        </mc:AlternateContent>
      </p:grpSp>
      <p:grpSp>
        <p:nvGrpSpPr>
          <p:cNvPr id="228" name="Group 227">
            <a:extLst>
              <a:ext uri="{FF2B5EF4-FFF2-40B4-BE49-F238E27FC236}">
                <a16:creationId xmlns:a16="http://schemas.microsoft.com/office/drawing/2014/main" id="{6CE1CAED-A015-CB40-B881-DF6754699728}"/>
              </a:ext>
            </a:extLst>
          </p:cNvPr>
          <p:cNvGrpSpPr/>
          <p:nvPr/>
        </p:nvGrpSpPr>
        <p:grpSpPr>
          <a:xfrm>
            <a:off x="1510316" y="3318830"/>
            <a:ext cx="540000" cy="540000"/>
            <a:chOff x="3270425" y="4724875"/>
            <a:chExt cx="720000" cy="720000"/>
          </a:xfrm>
        </p:grpSpPr>
        <p:sp>
          <p:nvSpPr>
            <p:cNvPr id="229" name="Oval 228">
              <a:extLst>
                <a:ext uri="{FF2B5EF4-FFF2-40B4-BE49-F238E27FC236}">
                  <a16:creationId xmlns:a16="http://schemas.microsoft.com/office/drawing/2014/main" id="{398B446F-4D71-684A-A5FF-8E0C20A4AC9C}"/>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30" name="Straight Connector 229">
              <a:extLst>
                <a:ext uri="{FF2B5EF4-FFF2-40B4-BE49-F238E27FC236}">
                  <a16:creationId xmlns:a16="http://schemas.microsoft.com/office/drawing/2014/main" id="{00E61373-91D3-FA46-B95F-6A775742E4FE}"/>
                </a:ext>
              </a:extLst>
            </p:cNvPr>
            <p:cNvCxnSpPr>
              <a:stCxn id="229" idx="0"/>
              <a:endCxn id="229"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53EDE585-504F-AE4B-82A4-5A02252C0E54}"/>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32" name="TextBox 231">
                  <a:extLst>
                    <a:ext uri="{FF2B5EF4-FFF2-40B4-BE49-F238E27FC236}">
                      <a16:creationId xmlns:a16="http://schemas.microsoft.com/office/drawing/2014/main" id="{1DEDB4D6-226A-6D42-9B4F-E36EB997F2B4}"/>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32" name="TextBox 231">
                  <a:extLst>
                    <a:ext uri="{FF2B5EF4-FFF2-40B4-BE49-F238E27FC236}">
                      <a16:creationId xmlns:a16="http://schemas.microsoft.com/office/drawing/2014/main" id="{1DEDB4D6-226A-6D42-9B4F-E36EB997F2B4}"/>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8"/>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2E5D001E-889C-8049-BCDF-112F4D59CF05}"/>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33" name="TextBox 232">
                  <a:extLst>
                    <a:ext uri="{FF2B5EF4-FFF2-40B4-BE49-F238E27FC236}">
                      <a16:creationId xmlns:a16="http://schemas.microsoft.com/office/drawing/2014/main" id="{2E5D001E-889C-8049-BCDF-112F4D59CF05}"/>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9"/>
                  <a:stretch>
                    <a:fillRect l="-20000" r="-20000"/>
                  </a:stretch>
                </a:blipFill>
              </p:spPr>
              <p:txBody>
                <a:bodyPr/>
                <a:lstStyle/>
                <a:p>
                  <a:r>
                    <a:rPr lang="en-GB">
                      <a:noFill/>
                    </a:rPr>
                    <a:t> </a:t>
                  </a:r>
                </a:p>
              </p:txBody>
            </p:sp>
          </mc:Fallback>
        </mc:AlternateContent>
      </p:grpSp>
      <p:cxnSp>
        <p:nvCxnSpPr>
          <p:cNvPr id="219" name="Straight Arrow Connector 218">
            <a:extLst>
              <a:ext uri="{FF2B5EF4-FFF2-40B4-BE49-F238E27FC236}">
                <a16:creationId xmlns:a16="http://schemas.microsoft.com/office/drawing/2014/main" id="{65180618-1E0F-834F-BFA3-557533A59474}"/>
              </a:ext>
            </a:extLst>
          </p:cNvPr>
          <p:cNvCxnSpPr>
            <a:cxnSpLocks/>
          </p:cNvCxnSpPr>
          <p:nvPr/>
        </p:nvCxnSpPr>
        <p:spPr>
          <a:xfrm flipV="1">
            <a:off x="2046771" y="3603969"/>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BC9EB747-3462-CE4A-B4AB-D1137A6071A7}"/>
                  </a:ext>
                </a:extLst>
              </p:cNvPr>
              <p:cNvSpPr txBox="1"/>
              <p:nvPr/>
            </p:nvSpPr>
            <p:spPr>
              <a:xfrm>
                <a:off x="5509649" y="2640417"/>
                <a:ext cx="216406"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a:latin typeface="Cambria Math" panose="02040503050406030204" pitchFamily="18" charset="0"/>
                        </a:rPr>
                        <m:t>𝒙</m:t>
                      </m:r>
                    </m:oMath>
                  </m:oMathPara>
                </a14:m>
                <a:endParaRPr lang="en-US" sz="2100" b="1" dirty="0"/>
              </a:p>
            </p:txBody>
          </p:sp>
        </mc:Choice>
        <mc:Fallback xmlns="">
          <p:sp>
            <p:nvSpPr>
              <p:cNvPr id="254" name="TextBox 253">
                <a:extLst>
                  <a:ext uri="{FF2B5EF4-FFF2-40B4-BE49-F238E27FC236}">
                    <a16:creationId xmlns:a16="http://schemas.microsoft.com/office/drawing/2014/main" id="{BC9EB747-3462-CE4A-B4AB-D1137A6071A7}"/>
                  </a:ext>
                </a:extLst>
              </p:cNvPr>
              <p:cNvSpPr txBox="1">
                <a:spLocks noRot="1" noChangeAspect="1" noMove="1" noResize="1" noEditPoints="1" noAdjustHandles="1" noChangeArrowheads="1" noChangeShapeType="1" noTextEdit="1"/>
              </p:cNvSpPr>
              <p:nvPr/>
            </p:nvSpPr>
            <p:spPr>
              <a:xfrm>
                <a:off x="5509649" y="2640417"/>
                <a:ext cx="216406" cy="323165"/>
              </a:xfrm>
              <a:prstGeom prst="rect">
                <a:avLst/>
              </a:prstGeom>
              <a:blipFill>
                <a:blip r:embed="rId10"/>
                <a:stretch>
                  <a:fillRect l="-20000" r="-17143"/>
                </a:stretch>
              </a:blipFill>
            </p:spPr>
            <p:txBody>
              <a:bodyPr/>
              <a:lstStyle/>
              <a:p>
                <a:r>
                  <a:rPr lang="en-GB">
                    <a:noFill/>
                  </a:rPr>
                  <a:t> </a:t>
                </a:r>
              </a:p>
            </p:txBody>
          </p:sp>
        </mc:Fallback>
      </mc:AlternateContent>
      <p:sp>
        <p:nvSpPr>
          <p:cNvPr id="255" name="TextBox 254">
            <a:extLst>
              <a:ext uri="{FF2B5EF4-FFF2-40B4-BE49-F238E27FC236}">
                <a16:creationId xmlns:a16="http://schemas.microsoft.com/office/drawing/2014/main" id="{820DC59D-9C21-6C4C-8471-971BC1A7787E}"/>
              </a:ext>
            </a:extLst>
          </p:cNvPr>
          <p:cNvSpPr txBox="1"/>
          <p:nvPr/>
        </p:nvSpPr>
        <p:spPr>
          <a:xfrm>
            <a:off x="7110867" y="1593150"/>
            <a:ext cx="65" cy="207749"/>
          </a:xfrm>
          <a:prstGeom prst="rect">
            <a:avLst/>
          </a:prstGeom>
          <a:noFill/>
        </p:spPr>
        <p:txBody>
          <a:bodyPr wrap="none" lIns="0" tIns="0" rIns="0" bIns="0" rtlCol="0">
            <a:spAutoFit/>
          </a:bodyPr>
          <a:lstStyle/>
          <a:p>
            <a:endParaRPr lang="en-US" sz="1350" dirty="0"/>
          </a:p>
        </p:txBody>
      </p:sp>
      <p:grpSp>
        <p:nvGrpSpPr>
          <p:cNvPr id="265" name="Group 264">
            <a:extLst>
              <a:ext uri="{FF2B5EF4-FFF2-40B4-BE49-F238E27FC236}">
                <a16:creationId xmlns:a16="http://schemas.microsoft.com/office/drawing/2014/main" id="{9B37B9ED-CA53-AA4D-9376-CB8734A2229A}"/>
              </a:ext>
            </a:extLst>
          </p:cNvPr>
          <p:cNvGrpSpPr/>
          <p:nvPr/>
        </p:nvGrpSpPr>
        <p:grpSpPr>
          <a:xfrm>
            <a:off x="6335950" y="1836642"/>
            <a:ext cx="540000" cy="540000"/>
            <a:chOff x="3270425" y="2411833"/>
            <a:chExt cx="720000" cy="720000"/>
          </a:xfrm>
        </p:grpSpPr>
        <p:sp>
          <p:nvSpPr>
            <p:cNvPr id="266" name="Oval 265">
              <a:extLst>
                <a:ext uri="{FF2B5EF4-FFF2-40B4-BE49-F238E27FC236}">
                  <a16:creationId xmlns:a16="http://schemas.microsoft.com/office/drawing/2014/main" id="{C6634C93-61E0-144E-AD76-709426301C7E}"/>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67" name="Straight Connector 266">
              <a:extLst>
                <a:ext uri="{FF2B5EF4-FFF2-40B4-BE49-F238E27FC236}">
                  <a16:creationId xmlns:a16="http://schemas.microsoft.com/office/drawing/2014/main" id="{35C95BE8-0B5A-5741-B351-DAC624BD9708}"/>
                </a:ext>
              </a:extLst>
            </p:cNvPr>
            <p:cNvCxnSpPr>
              <a:stCxn id="266" idx="0"/>
              <a:endCxn id="266"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06A41671-88C6-A348-B2BE-5F54255230B6}"/>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68" name="TextBox 267">
                  <a:extLst>
                    <a:ext uri="{FF2B5EF4-FFF2-40B4-BE49-F238E27FC236}">
                      <a16:creationId xmlns:a16="http://schemas.microsoft.com/office/drawing/2014/main" id="{06A41671-88C6-A348-B2BE-5F54255230B6}"/>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8"/>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87FC11E6-D336-6D41-9319-C357CD1E1E20}"/>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69" name="TextBox 268">
                  <a:extLst>
                    <a:ext uri="{FF2B5EF4-FFF2-40B4-BE49-F238E27FC236}">
                      <a16:creationId xmlns:a16="http://schemas.microsoft.com/office/drawing/2014/main" id="{87FC11E6-D336-6D41-9319-C357CD1E1E20}"/>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11"/>
                  <a:stretch>
                    <a:fillRect l="-20000" r="-20000"/>
                  </a:stretch>
                </a:blipFill>
              </p:spPr>
              <p:txBody>
                <a:bodyPr/>
                <a:lstStyle/>
                <a:p>
                  <a:r>
                    <a:rPr lang="en-GB">
                      <a:noFill/>
                    </a:rPr>
                    <a:t> </a:t>
                  </a:r>
                </a:p>
              </p:txBody>
            </p:sp>
          </mc:Fallback>
        </mc:AlternateContent>
      </p:grpSp>
      <p:grpSp>
        <p:nvGrpSpPr>
          <p:cNvPr id="270" name="Group 269">
            <a:extLst>
              <a:ext uri="{FF2B5EF4-FFF2-40B4-BE49-F238E27FC236}">
                <a16:creationId xmlns:a16="http://schemas.microsoft.com/office/drawing/2014/main" id="{B4469BC4-8BFA-CB4C-AF2B-C8D2501F0C7D}"/>
              </a:ext>
            </a:extLst>
          </p:cNvPr>
          <p:cNvGrpSpPr/>
          <p:nvPr/>
        </p:nvGrpSpPr>
        <p:grpSpPr>
          <a:xfrm>
            <a:off x="6335950" y="2584757"/>
            <a:ext cx="540000" cy="540000"/>
            <a:chOff x="3270425" y="3496401"/>
            <a:chExt cx="720000" cy="720000"/>
          </a:xfrm>
        </p:grpSpPr>
        <p:sp>
          <p:nvSpPr>
            <p:cNvPr id="271" name="Oval 270">
              <a:extLst>
                <a:ext uri="{FF2B5EF4-FFF2-40B4-BE49-F238E27FC236}">
                  <a16:creationId xmlns:a16="http://schemas.microsoft.com/office/drawing/2014/main" id="{7D8C4AD3-0BDA-8D48-811C-9D47B7E711A9}"/>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72" name="Straight Connector 271">
              <a:extLst>
                <a:ext uri="{FF2B5EF4-FFF2-40B4-BE49-F238E27FC236}">
                  <a16:creationId xmlns:a16="http://schemas.microsoft.com/office/drawing/2014/main" id="{ACBF5148-6471-E24F-8A31-F13DDF33F0C1}"/>
                </a:ext>
              </a:extLst>
            </p:cNvPr>
            <p:cNvCxnSpPr>
              <a:stCxn id="271" idx="0"/>
              <a:endCxn id="271"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73" name="TextBox 272">
              <a:extLst>
                <a:ext uri="{FF2B5EF4-FFF2-40B4-BE49-F238E27FC236}">
                  <a16:creationId xmlns:a16="http://schemas.microsoft.com/office/drawing/2014/main" id="{9D04C720-16B3-7447-97DE-A53D91DF47A5}"/>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71BA447A-FD3B-B349-BCD1-E5F8D298DE6F}"/>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74" name="TextBox 273">
                  <a:extLst>
                    <a:ext uri="{FF2B5EF4-FFF2-40B4-BE49-F238E27FC236}">
                      <a16:creationId xmlns:a16="http://schemas.microsoft.com/office/drawing/2014/main" id="{71BA447A-FD3B-B349-BCD1-E5F8D298DE6F}"/>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12"/>
                  <a:stretch>
                    <a:fillRect l="-42308" t="-2857" r="-38462" b="-3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5" name="TextBox 274">
                  <a:extLst>
                    <a:ext uri="{FF2B5EF4-FFF2-40B4-BE49-F238E27FC236}">
                      <a16:creationId xmlns:a16="http://schemas.microsoft.com/office/drawing/2014/main" id="{D64BC07E-3FBE-CB43-9E9B-CB000F62F0D0}"/>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75" name="TextBox 274">
                  <a:extLst>
                    <a:ext uri="{FF2B5EF4-FFF2-40B4-BE49-F238E27FC236}">
                      <a16:creationId xmlns:a16="http://schemas.microsoft.com/office/drawing/2014/main" id="{D64BC07E-3FBE-CB43-9E9B-CB000F62F0D0}"/>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13"/>
                  <a:stretch>
                    <a:fillRect l="-20000" r="-20000"/>
                  </a:stretch>
                </a:blipFill>
              </p:spPr>
              <p:txBody>
                <a:bodyPr/>
                <a:lstStyle/>
                <a:p>
                  <a:r>
                    <a:rPr lang="en-GB">
                      <a:noFill/>
                    </a:rPr>
                    <a:t> </a:t>
                  </a:r>
                </a:p>
              </p:txBody>
            </p:sp>
          </mc:Fallback>
        </mc:AlternateContent>
      </p:grpSp>
      <p:grpSp>
        <p:nvGrpSpPr>
          <p:cNvPr id="276" name="Group 275">
            <a:extLst>
              <a:ext uri="{FF2B5EF4-FFF2-40B4-BE49-F238E27FC236}">
                <a16:creationId xmlns:a16="http://schemas.microsoft.com/office/drawing/2014/main" id="{D00A7F22-9429-5F44-AC42-A7DAD51B26E8}"/>
              </a:ext>
            </a:extLst>
          </p:cNvPr>
          <p:cNvGrpSpPr/>
          <p:nvPr/>
        </p:nvGrpSpPr>
        <p:grpSpPr>
          <a:xfrm>
            <a:off x="6335950" y="3332873"/>
            <a:ext cx="540000" cy="540000"/>
            <a:chOff x="3270425" y="4724875"/>
            <a:chExt cx="720000" cy="720000"/>
          </a:xfrm>
        </p:grpSpPr>
        <p:sp>
          <p:nvSpPr>
            <p:cNvPr id="277" name="Oval 276">
              <a:extLst>
                <a:ext uri="{FF2B5EF4-FFF2-40B4-BE49-F238E27FC236}">
                  <a16:creationId xmlns:a16="http://schemas.microsoft.com/office/drawing/2014/main" id="{DEDE58AB-D8D7-454F-926B-65D8733BDA98}"/>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78" name="Straight Connector 277">
              <a:extLst>
                <a:ext uri="{FF2B5EF4-FFF2-40B4-BE49-F238E27FC236}">
                  <a16:creationId xmlns:a16="http://schemas.microsoft.com/office/drawing/2014/main" id="{D7984C7C-29C8-534F-B89C-501D019152D1}"/>
                </a:ext>
              </a:extLst>
            </p:cNvPr>
            <p:cNvCxnSpPr>
              <a:stCxn id="277" idx="0"/>
              <a:endCxn id="277"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DE63C2F7-2085-224B-A970-F6BC58F42F68}"/>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80" name="TextBox 279">
                  <a:extLst>
                    <a:ext uri="{FF2B5EF4-FFF2-40B4-BE49-F238E27FC236}">
                      <a16:creationId xmlns:a16="http://schemas.microsoft.com/office/drawing/2014/main" id="{730E47FF-AA3B-7843-8D4A-431B1DB7184B}"/>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80" name="TextBox 279">
                  <a:extLst>
                    <a:ext uri="{FF2B5EF4-FFF2-40B4-BE49-F238E27FC236}">
                      <a16:creationId xmlns:a16="http://schemas.microsoft.com/office/drawing/2014/main" id="{730E47FF-AA3B-7843-8D4A-431B1DB7184B}"/>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14"/>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1" name="TextBox 280">
                  <a:extLst>
                    <a:ext uri="{FF2B5EF4-FFF2-40B4-BE49-F238E27FC236}">
                      <a16:creationId xmlns:a16="http://schemas.microsoft.com/office/drawing/2014/main" id="{5C57FBCF-5899-2F46-9536-A6D3CFD38546}"/>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81" name="TextBox 280">
                  <a:extLst>
                    <a:ext uri="{FF2B5EF4-FFF2-40B4-BE49-F238E27FC236}">
                      <a16:creationId xmlns:a16="http://schemas.microsoft.com/office/drawing/2014/main" id="{5C57FBCF-5899-2F46-9536-A6D3CFD38546}"/>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15"/>
                  <a:stretch>
                    <a:fillRect l="-20000" r="-2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88" name="TextBox 287">
                <a:extLst>
                  <a:ext uri="{FF2B5EF4-FFF2-40B4-BE49-F238E27FC236}">
                    <a16:creationId xmlns:a16="http://schemas.microsoft.com/office/drawing/2014/main" id="{353C5F02-E331-8243-8234-BF34C033D82E}"/>
                  </a:ext>
                </a:extLst>
              </p:cNvPr>
              <p:cNvSpPr txBox="1"/>
              <p:nvPr/>
            </p:nvSpPr>
            <p:spPr>
              <a:xfrm>
                <a:off x="5760132" y="2435062"/>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288" name="TextBox 287">
                <a:extLst>
                  <a:ext uri="{FF2B5EF4-FFF2-40B4-BE49-F238E27FC236}">
                    <a16:creationId xmlns:a16="http://schemas.microsoft.com/office/drawing/2014/main" id="{353C5F02-E331-8243-8234-BF34C033D82E}"/>
                  </a:ext>
                </a:extLst>
              </p:cNvPr>
              <p:cNvSpPr txBox="1">
                <a:spLocks noRot="1" noChangeAspect="1" noMove="1" noResize="1" noEditPoints="1" noAdjustHandles="1" noChangeArrowheads="1" noChangeShapeType="1" noTextEdit="1"/>
              </p:cNvSpPr>
              <p:nvPr/>
            </p:nvSpPr>
            <p:spPr>
              <a:xfrm>
                <a:off x="5760132" y="2435062"/>
                <a:ext cx="391069" cy="283219"/>
              </a:xfrm>
              <a:prstGeom prst="rect">
                <a:avLst/>
              </a:prstGeom>
              <a:blipFill>
                <a:blip r:embed="rId16"/>
                <a:stretch>
                  <a:fillRect l="-14063" t="-4255" r="-7813"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9" name="TextBox 288">
                <a:extLst>
                  <a:ext uri="{FF2B5EF4-FFF2-40B4-BE49-F238E27FC236}">
                    <a16:creationId xmlns:a16="http://schemas.microsoft.com/office/drawing/2014/main" id="{62F58B52-FE54-9B49-A854-3D6332A66995}"/>
                  </a:ext>
                </a:extLst>
              </p:cNvPr>
              <p:cNvSpPr txBox="1"/>
              <p:nvPr/>
            </p:nvSpPr>
            <p:spPr>
              <a:xfrm>
                <a:off x="7073994" y="243004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289" name="TextBox 288">
                <a:extLst>
                  <a:ext uri="{FF2B5EF4-FFF2-40B4-BE49-F238E27FC236}">
                    <a16:creationId xmlns:a16="http://schemas.microsoft.com/office/drawing/2014/main" id="{62F58B52-FE54-9B49-A854-3D6332A66995}"/>
                  </a:ext>
                </a:extLst>
              </p:cNvPr>
              <p:cNvSpPr txBox="1">
                <a:spLocks noRot="1" noChangeAspect="1" noMove="1" noResize="1" noEditPoints="1" noAdjustHandles="1" noChangeArrowheads="1" noChangeShapeType="1" noTextEdit="1"/>
              </p:cNvSpPr>
              <p:nvPr/>
            </p:nvSpPr>
            <p:spPr>
              <a:xfrm>
                <a:off x="7073994" y="2430047"/>
                <a:ext cx="391069" cy="315023"/>
              </a:xfrm>
              <a:prstGeom prst="rect">
                <a:avLst/>
              </a:prstGeom>
              <a:blipFill>
                <a:blip r:embed="rId17"/>
                <a:stretch>
                  <a:fillRect l="-12308" t="-1961" r="-7692" b="-215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2" name="TextBox 291">
                <a:extLst>
                  <a:ext uri="{FF2B5EF4-FFF2-40B4-BE49-F238E27FC236}">
                    <a16:creationId xmlns:a16="http://schemas.microsoft.com/office/drawing/2014/main" id="{A6557B52-2BF4-8347-A68C-084517EF7007}"/>
                  </a:ext>
                </a:extLst>
              </p:cNvPr>
              <p:cNvSpPr txBox="1"/>
              <p:nvPr/>
            </p:nvSpPr>
            <p:spPr>
              <a:xfrm>
                <a:off x="358775" y="868374"/>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292" name="TextBox 291">
                <a:extLst>
                  <a:ext uri="{FF2B5EF4-FFF2-40B4-BE49-F238E27FC236}">
                    <a16:creationId xmlns:a16="http://schemas.microsoft.com/office/drawing/2014/main" id="{A6557B52-2BF4-8347-A68C-084517EF7007}"/>
                  </a:ext>
                </a:extLst>
              </p:cNvPr>
              <p:cNvSpPr txBox="1">
                <a:spLocks noRot="1" noChangeAspect="1" noMove="1" noResize="1" noEditPoints="1" noAdjustHandles="1" noChangeArrowheads="1" noChangeShapeType="1" noTextEdit="1"/>
              </p:cNvSpPr>
              <p:nvPr/>
            </p:nvSpPr>
            <p:spPr>
              <a:xfrm>
                <a:off x="358775" y="868374"/>
                <a:ext cx="391069" cy="283219"/>
              </a:xfrm>
              <a:prstGeom prst="rect">
                <a:avLst/>
              </a:prstGeom>
              <a:blipFill>
                <a:blip r:embed="rId18"/>
                <a:stretch>
                  <a:fillRect l="-14063" t="-4255" r="-7813"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3" name="TextBox 292">
                <a:extLst>
                  <a:ext uri="{FF2B5EF4-FFF2-40B4-BE49-F238E27FC236}">
                    <a16:creationId xmlns:a16="http://schemas.microsoft.com/office/drawing/2014/main" id="{F7AE061E-F269-EE45-B494-4F53BE543359}"/>
                  </a:ext>
                </a:extLst>
              </p:cNvPr>
              <p:cNvSpPr txBox="1"/>
              <p:nvPr/>
            </p:nvSpPr>
            <p:spPr>
              <a:xfrm>
                <a:off x="3476342" y="1264084"/>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293" name="TextBox 292">
                <a:extLst>
                  <a:ext uri="{FF2B5EF4-FFF2-40B4-BE49-F238E27FC236}">
                    <a16:creationId xmlns:a16="http://schemas.microsoft.com/office/drawing/2014/main" id="{F7AE061E-F269-EE45-B494-4F53BE543359}"/>
                  </a:ext>
                </a:extLst>
              </p:cNvPr>
              <p:cNvSpPr txBox="1">
                <a:spLocks noRot="1" noChangeAspect="1" noMove="1" noResize="1" noEditPoints="1" noAdjustHandles="1" noChangeArrowheads="1" noChangeShapeType="1" noTextEdit="1"/>
              </p:cNvSpPr>
              <p:nvPr/>
            </p:nvSpPr>
            <p:spPr>
              <a:xfrm>
                <a:off x="3476342" y="1264084"/>
                <a:ext cx="391069" cy="315023"/>
              </a:xfrm>
              <a:prstGeom prst="rect">
                <a:avLst/>
              </a:prstGeom>
              <a:blipFill>
                <a:blip r:embed="rId19"/>
                <a:stretch>
                  <a:fillRect l="-12500" r="-9375" b="-21154"/>
                </a:stretch>
              </a:blipFill>
            </p:spPr>
            <p:txBody>
              <a:bodyPr/>
              <a:lstStyle/>
              <a:p>
                <a:r>
                  <a:rPr lang="en-GB">
                    <a:noFill/>
                  </a:rPr>
                  <a:t> </a:t>
                </a:r>
              </a:p>
            </p:txBody>
          </p:sp>
        </mc:Fallback>
      </mc:AlternateContent>
      <p:cxnSp>
        <p:nvCxnSpPr>
          <p:cNvPr id="27" name="Straight Arrow Connector 26">
            <a:extLst>
              <a:ext uri="{FF2B5EF4-FFF2-40B4-BE49-F238E27FC236}">
                <a16:creationId xmlns:a16="http://schemas.microsoft.com/office/drawing/2014/main" id="{CB6C1AE9-285D-0F49-9715-E6F88AED850F}"/>
              </a:ext>
            </a:extLst>
          </p:cNvPr>
          <p:cNvCxnSpPr>
            <a:cxnSpLocks/>
            <a:endCxn id="25" idx="1"/>
          </p:cNvCxnSpPr>
          <p:nvPr/>
        </p:nvCxnSpPr>
        <p:spPr>
          <a:xfrm flipV="1">
            <a:off x="5740761" y="2848448"/>
            <a:ext cx="465240" cy="63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16CD842-A5AE-784C-95BD-0310904C5D09}"/>
              </a:ext>
            </a:extLst>
          </p:cNvPr>
          <p:cNvCxnSpPr>
            <a:cxnSpLocks/>
            <a:stCxn id="25" idx="3"/>
          </p:cNvCxnSpPr>
          <p:nvPr/>
        </p:nvCxnSpPr>
        <p:spPr>
          <a:xfrm flipV="1">
            <a:off x="7002270" y="2840716"/>
            <a:ext cx="448696" cy="77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a16="http://schemas.microsoft.com/office/drawing/2014/main" id="{FFED9589-BBF1-4CD3-9B72-9C409CB44DCE}"/>
              </a:ext>
            </a:extLst>
          </p:cNvPr>
          <p:cNvSpPr/>
          <p:nvPr/>
        </p:nvSpPr>
        <p:spPr>
          <a:xfrm>
            <a:off x="3982628" y="2623935"/>
            <a:ext cx="978408" cy="484632"/>
          </a:xfrm>
          <a:prstGeom prst="rightArrow">
            <a:avLst/>
          </a:prstGeom>
          <a:solidFill>
            <a:schemeClr val="bg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1" name="Straight Arrow Connector 90">
            <a:extLst>
              <a:ext uri="{FF2B5EF4-FFF2-40B4-BE49-F238E27FC236}">
                <a16:creationId xmlns:a16="http://schemas.microsoft.com/office/drawing/2014/main" id="{224452E9-3762-42D3-BC0D-40F67575EC12}"/>
              </a:ext>
            </a:extLst>
          </p:cNvPr>
          <p:cNvCxnSpPr/>
          <p:nvPr/>
        </p:nvCxnSpPr>
        <p:spPr>
          <a:xfrm flipV="1">
            <a:off x="2057723" y="2092598"/>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FC1644-6092-4281-A508-FAF2FCAFCD34}"/>
                  </a:ext>
                </a:extLst>
              </p:cNvPr>
              <p:cNvSpPr txBox="1"/>
              <p:nvPr/>
            </p:nvSpPr>
            <p:spPr>
              <a:xfrm>
                <a:off x="3338292" y="2238142"/>
                <a:ext cx="276101"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5DFC1644-6092-4281-A508-FAF2FCAFCD34}"/>
                  </a:ext>
                </a:extLst>
              </p:cNvPr>
              <p:cNvSpPr txBox="1">
                <a:spLocks noRot="1" noChangeAspect="1" noMove="1" noResize="1" noEditPoints="1" noAdjustHandles="1" noChangeArrowheads="1" noChangeShapeType="1" noTextEdit="1"/>
              </p:cNvSpPr>
              <p:nvPr/>
            </p:nvSpPr>
            <p:spPr>
              <a:xfrm>
                <a:off x="3338292" y="2238142"/>
                <a:ext cx="276101" cy="276999"/>
              </a:xfrm>
              <a:prstGeom prst="rect">
                <a:avLst/>
              </a:prstGeom>
              <a:blipFill>
                <a:blip r:embed="rId20"/>
                <a:stretch>
                  <a:fillRect l="-22222" r="-6667"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A3D7FB-3FE6-44AD-9CF6-DA0141085345}"/>
                  </a:ext>
                </a:extLst>
              </p:cNvPr>
              <p:cNvSpPr txBox="1"/>
              <p:nvPr/>
            </p:nvSpPr>
            <p:spPr>
              <a:xfrm>
                <a:off x="3342040" y="3033863"/>
                <a:ext cx="281424"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2</m:t>
                          </m:r>
                        </m:sub>
                      </m:sSub>
                    </m:oMath>
                  </m:oMathPara>
                </a14:m>
                <a:endParaRPr lang="en-US" dirty="0"/>
              </a:p>
            </p:txBody>
          </p:sp>
        </mc:Choice>
        <mc:Fallback xmlns="">
          <p:sp>
            <p:nvSpPr>
              <p:cNvPr id="13" name="TextBox 12">
                <a:extLst>
                  <a:ext uri="{FF2B5EF4-FFF2-40B4-BE49-F238E27FC236}">
                    <a16:creationId xmlns:a16="http://schemas.microsoft.com/office/drawing/2014/main" id="{84A3D7FB-3FE6-44AD-9CF6-DA0141085345}"/>
                  </a:ext>
                </a:extLst>
              </p:cNvPr>
              <p:cNvSpPr txBox="1">
                <a:spLocks noRot="1" noChangeAspect="1" noMove="1" noResize="1" noEditPoints="1" noAdjustHandles="1" noChangeArrowheads="1" noChangeShapeType="1" noTextEdit="1"/>
              </p:cNvSpPr>
              <p:nvPr/>
            </p:nvSpPr>
            <p:spPr>
              <a:xfrm>
                <a:off x="3342040" y="3033863"/>
                <a:ext cx="281424" cy="276999"/>
              </a:xfrm>
              <a:prstGeom prst="rect">
                <a:avLst/>
              </a:prstGeom>
              <a:blipFill>
                <a:blip r:embed="rId21"/>
                <a:stretch>
                  <a:fillRect l="-21739" r="-8696"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C6824D9-0811-4527-BA05-B8B6D0A0768E}"/>
                  </a:ext>
                </a:extLst>
              </p:cNvPr>
              <p:cNvSpPr txBox="1"/>
              <p:nvPr/>
            </p:nvSpPr>
            <p:spPr>
              <a:xfrm>
                <a:off x="7488837" y="2639294"/>
                <a:ext cx="221214"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𝒚</m:t>
                      </m:r>
                    </m:oMath>
                  </m:oMathPara>
                </a14:m>
                <a:endParaRPr lang="en-US" sz="2100" b="1" dirty="0"/>
              </a:p>
            </p:txBody>
          </p:sp>
        </mc:Choice>
        <mc:Fallback xmlns="">
          <p:sp>
            <p:nvSpPr>
              <p:cNvPr id="17" name="TextBox 16">
                <a:extLst>
                  <a:ext uri="{FF2B5EF4-FFF2-40B4-BE49-F238E27FC236}">
                    <a16:creationId xmlns:a16="http://schemas.microsoft.com/office/drawing/2014/main" id="{4C6824D9-0811-4527-BA05-B8B6D0A0768E}"/>
                  </a:ext>
                </a:extLst>
              </p:cNvPr>
              <p:cNvSpPr txBox="1">
                <a:spLocks noRot="1" noChangeAspect="1" noMove="1" noResize="1" noEditPoints="1" noAdjustHandles="1" noChangeArrowheads="1" noChangeShapeType="1" noTextEdit="1"/>
              </p:cNvSpPr>
              <p:nvPr/>
            </p:nvSpPr>
            <p:spPr>
              <a:xfrm>
                <a:off x="7488837" y="2639294"/>
                <a:ext cx="221214" cy="323165"/>
              </a:xfrm>
              <a:prstGeom prst="rect">
                <a:avLst/>
              </a:prstGeom>
              <a:blipFill>
                <a:blip r:embed="rId22"/>
                <a:stretch>
                  <a:fillRect l="-29730" r="-27027" b="-24528"/>
                </a:stretch>
              </a:blipFill>
            </p:spPr>
            <p:txBody>
              <a:bodyPr/>
              <a:lstStyle/>
              <a:p>
                <a:r>
                  <a:rPr lang="en-GB">
                    <a:noFill/>
                  </a:rPr>
                  <a:t> </a:t>
                </a:r>
              </a:p>
            </p:txBody>
          </p:sp>
        </mc:Fallback>
      </mc:AlternateContent>
      <p:cxnSp>
        <p:nvCxnSpPr>
          <p:cNvPr id="82" name="Straight Arrow Connector 81">
            <a:extLst>
              <a:ext uri="{FF2B5EF4-FFF2-40B4-BE49-F238E27FC236}">
                <a16:creationId xmlns:a16="http://schemas.microsoft.com/office/drawing/2014/main" id="{A098CD4C-7E3E-48F2-B946-434290B61DC3}"/>
              </a:ext>
            </a:extLst>
          </p:cNvPr>
          <p:cNvCxnSpPr/>
          <p:nvPr/>
        </p:nvCxnSpPr>
        <p:spPr>
          <a:xfrm flipV="1">
            <a:off x="2048839" y="2841268"/>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3"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11</a:t>
            </a:fld>
            <a:endParaRPr lang="de-DE" dirty="0"/>
          </a:p>
        </p:txBody>
      </p:sp>
    </p:spTree>
    <p:extLst>
      <p:ext uri="{BB962C8B-B14F-4D97-AF65-F5344CB8AC3E}">
        <p14:creationId xmlns:p14="http://schemas.microsoft.com/office/powerpoint/2010/main" val="775349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E56A503-3EA9-2249-8DC7-FA8D9951E974}"/>
              </a:ext>
            </a:extLst>
          </p:cNvPr>
          <p:cNvSpPr/>
          <p:nvPr/>
        </p:nvSpPr>
        <p:spPr>
          <a:xfrm>
            <a:off x="6206001" y="1705269"/>
            <a:ext cx="796269" cy="2286358"/>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741E09F-036A-BF4F-9E4F-10CBFA847251}"/>
              </a:ext>
            </a:extLst>
          </p:cNvPr>
          <p:cNvSpPr>
            <a:spLocks noGrp="1"/>
          </p:cNvSpPr>
          <p:nvPr>
            <p:ph type="title"/>
          </p:nvPr>
        </p:nvSpPr>
        <p:spPr/>
        <p:txBody>
          <a:bodyPr/>
          <a:lstStyle/>
          <a:p>
            <a:r>
              <a:rPr lang="en-US" dirty="0"/>
              <a:t>From Feed Forward to Recurrent Neural Networks</a:t>
            </a:r>
          </a:p>
        </p:txBody>
      </p:sp>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460B001F-01BA-6241-A720-B4D300AC935E}"/>
                  </a:ext>
                </a:extLst>
              </p:cNvPr>
              <p:cNvSpPr txBox="1"/>
              <p:nvPr/>
            </p:nvSpPr>
            <p:spPr>
              <a:xfrm>
                <a:off x="305100" y="2310458"/>
                <a:ext cx="276101"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oMath>
                  </m:oMathPara>
                </a14:m>
                <a:endParaRPr lang="en-US" dirty="0"/>
              </a:p>
            </p:txBody>
          </p:sp>
        </mc:Choice>
        <mc:Fallback xmlns="">
          <p:sp>
            <p:nvSpPr>
              <p:cNvPr id="248" name="TextBox 247">
                <a:extLst>
                  <a:ext uri="{FF2B5EF4-FFF2-40B4-BE49-F238E27FC236}">
                    <a16:creationId xmlns:a16="http://schemas.microsoft.com/office/drawing/2014/main" id="{460B001F-01BA-6241-A720-B4D300AC935E}"/>
                  </a:ext>
                </a:extLst>
              </p:cNvPr>
              <p:cNvSpPr txBox="1">
                <a:spLocks noRot="1" noChangeAspect="1" noMove="1" noResize="1" noEditPoints="1" noAdjustHandles="1" noChangeArrowheads="1" noChangeShapeType="1" noTextEdit="1"/>
              </p:cNvSpPr>
              <p:nvPr/>
            </p:nvSpPr>
            <p:spPr>
              <a:xfrm>
                <a:off x="305100" y="2310458"/>
                <a:ext cx="276101" cy="276999"/>
              </a:xfrm>
              <a:prstGeom prst="rect">
                <a:avLst/>
              </a:prstGeom>
              <a:blipFill>
                <a:blip r:embed="rId2"/>
                <a:stretch>
                  <a:fillRect l="-13333" r="-8889"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031AE341-195E-214D-BFC1-3727BCCD6046}"/>
                  </a:ext>
                </a:extLst>
              </p:cNvPr>
              <p:cNvSpPr txBox="1"/>
              <p:nvPr/>
            </p:nvSpPr>
            <p:spPr>
              <a:xfrm>
                <a:off x="302439" y="3104917"/>
                <a:ext cx="281424"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2</m:t>
                          </m:r>
                        </m:sub>
                      </m:sSub>
                    </m:oMath>
                  </m:oMathPara>
                </a14:m>
                <a:endParaRPr lang="en-US" dirty="0"/>
              </a:p>
            </p:txBody>
          </p:sp>
        </mc:Choice>
        <mc:Fallback xmlns="">
          <p:sp>
            <p:nvSpPr>
              <p:cNvPr id="246" name="TextBox 245">
                <a:extLst>
                  <a:ext uri="{FF2B5EF4-FFF2-40B4-BE49-F238E27FC236}">
                    <a16:creationId xmlns:a16="http://schemas.microsoft.com/office/drawing/2014/main" id="{031AE341-195E-214D-BFC1-3727BCCD6046}"/>
                  </a:ext>
                </a:extLst>
              </p:cNvPr>
              <p:cNvSpPr txBox="1">
                <a:spLocks noRot="1" noChangeAspect="1" noMove="1" noResize="1" noEditPoints="1" noAdjustHandles="1" noChangeArrowheads="1" noChangeShapeType="1" noTextEdit="1"/>
              </p:cNvSpPr>
              <p:nvPr/>
            </p:nvSpPr>
            <p:spPr>
              <a:xfrm>
                <a:off x="302439" y="3104917"/>
                <a:ext cx="281424" cy="276999"/>
              </a:xfrm>
              <a:prstGeom prst="rect">
                <a:avLst/>
              </a:prstGeom>
              <a:blipFill>
                <a:blip r:embed="rId3"/>
                <a:stretch>
                  <a:fillRect l="-13043" r="-6522" b="-15217"/>
                </a:stretch>
              </a:blipFill>
            </p:spPr>
            <p:txBody>
              <a:bodyPr/>
              <a:lstStyle/>
              <a:p>
                <a:r>
                  <a:rPr lang="en-US">
                    <a:noFill/>
                  </a:rPr>
                  <a:t> </a:t>
                </a:r>
              </a:p>
            </p:txBody>
          </p:sp>
        </mc:Fallback>
      </mc:AlternateContent>
      <p:sp>
        <p:nvSpPr>
          <p:cNvPr id="204" name="TextBox 203">
            <a:extLst>
              <a:ext uri="{FF2B5EF4-FFF2-40B4-BE49-F238E27FC236}">
                <a16:creationId xmlns:a16="http://schemas.microsoft.com/office/drawing/2014/main" id="{561E0C76-E62C-B240-8381-07B0EF3561A9}"/>
              </a:ext>
            </a:extLst>
          </p:cNvPr>
          <p:cNvSpPr txBox="1"/>
          <p:nvPr/>
        </p:nvSpPr>
        <p:spPr>
          <a:xfrm>
            <a:off x="2285233" y="1579107"/>
            <a:ext cx="65" cy="207749"/>
          </a:xfrm>
          <a:prstGeom prst="rect">
            <a:avLst/>
          </a:prstGeom>
          <a:noFill/>
        </p:spPr>
        <p:txBody>
          <a:bodyPr wrap="none" lIns="0" tIns="0" rIns="0" bIns="0" rtlCol="0">
            <a:spAutoFit/>
          </a:bodyPr>
          <a:lstStyle/>
          <a:p>
            <a:endParaRPr lang="en-US" sz="1350" dirty="0"/>
          </a:p>
        </p:txBody>
      </p:sp>
      <p:cxnSp>
        <p:nvCxnSpPr>
          <p:cNvPr id="206" name="Straight Arrow Connector 205">
            <a:extLst>
              <a:ext uri="{FF2B5EF4-FFF2-40B4-BE49-F238E27FC236}">
                <a16:creationId xmlns:a16="http://schemas.microsoft.com/office/drawing/2014/main" id="{93F70D58-A25E-9341-B908-9CA7E6241B08}"/>
              </a:ext>
            </a:extLst>
          </p:cNvPr>
          <p:cNvCxnSpPr>
            <a:cxnSpLocks/>
            <a:endCxn id="239" idx="2"/>
          </p:cNvCxnSpPr>
          <p:nvPr/>
        </p:nvCxnSpPr>
        <p:spPr>
          <a:xfrm flipV="1">
            <a:off x="970316" y="2092600"/>
            <a:ext cx="540000" cy="34751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6502CBDD-7CD7-EC41-AEDC-704336F02912}"/>
              </a:ext>
            </a:extLst>
          </p:cNvPr>
          <p:cNvCxnSpPr>
            <a:cxnSpLocks/>
            <a:endCxn id="234" idx="2"/>
          </p:cNvCxnSpPr>
          <p:nvPr/>
        </p:nvCxnSpPr>
        <p:spPr>
          <a:xfrm>
            <a:off x="970316" y="2440119"/>
            <a:ext cx="540000" cy="40059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8954C8B2-5B0D-E440-BC21-597263101603}"/>
              </a:ext>
            </a:extLst>
          </p:cNvPr>
          <p:cNvCxnSpPr>
            <a:cxnSpLocks/>
            <a:endCxn id="229" idx="2"/>
          </p:cNvCxnSpPr>
          <p:nvPr/>
        </p:nvCxnSpPr>
        <p:spPr>
          <a:xfrm>
            <a:off x="970316" y="2440118"/>
            <a:ext cx="540000" cy="114871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1E71708-EB8C-834C-AC8A-21E1BEB1A80F}"/>
              </a:ext>
            </a:extLst>
          </p:cNvPr>
          <p:cNvCxnSpPr>
            <a:cxnSpLocks/>
            <a:endCxn id="239" idx="2"/>
          </p:cNvCxnSpPr>
          <p:nvPr/>
        </p:nvCxnSpPr>
        <p:spPr>
          <a:xfrm flipV="1">
            <a:off x="970316" y="2092600"/>
            <a:ext cx="540000" cy="115081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BEC49C3B-66D7-5641-97E9-463DC79EE80F}"/>
              </a:ext>
            </a:extLst>
          </p:cNvPr>
          <p:cNvCxnSpPr>
            <a:cxnSpLocks/>
            <a:endCxn id="234" idx="2"/>
          </p:cNvCxnSpPr>
          <p:nvPr/>
        </p:nvCxnSpPr>
        <p:spPr>
          <a:xfrm flipV="1">
            <a:off x="970316" y="2840715"/>
            <a:ext cx="540000" cy="4027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DA43C6A1-5564-5E40-8776-83728B3C4CDD}"/>
              </a:ext>
            </a:extLst>
          </p:cNvPr>
          <p:cNvCxnSpPr>
            <a:cxnSpLocks/>
            <a:endCxn id="229" idx="2"/>
          </p:cNvCxnSpPr>
          <p:nvPr/>
        </p:nvCxnSpPr>
        <p:spPr>
          <a:xfrm>
            <a:off x="970316" y="3243418"/>
            <a:ext cx="540000" cy="3454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2F8F70F-0B05-8249-93CD-99EE84FA082F}"/>
              </a:ext>
            </a:extLst>
          </p:cNvPr>
          <p:cNvGrpSpPr/>
          <p:nvPr/>
        </p:nvGrpSpPr>
        <p:grpSpPr>
          <a:xfrm>
            <a:off x="1510319" y="1822600"/>
            <a:ext cx="540001" cy="540000"/>
            <a:chOff x="3270425" y="2411833"/>
            <a:chExt cx="720000" cy="720000"/>
          </a:xfrm>
        </p:grpSpPr>
        <p:sp>
          <p:nvSpPr>
            <p:cNvPr id="239" name="Oval 238">
              <a:extLst>
                <a:ext uri="{FF2B5EF4-FFF2-40B4-BE49-F238E27FC236}">
                  <a16:creationId xmlns:a16="http://schemas.microsoft.com/office/drawing/2014/main" id="{FBDD162E-86F1-3C4B-B23B-B62442DEABB8}"/>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40" name="Straight Connector 239">
              <a:extLst>
                <a:ext uri="{FF2B5EF4-FFF2-40B4-BE49-F238E27FC236}">
                  <a16:creationId xmlns:a16="http://schemas.microsoft.com/office/drawing/2014/main" id="{70F948D0-C591-B445-B336-910B828433B2}"/>
                </a:ext>
              </a:extLst>
            </p:cNvPr>
            <p:cNvCxnSpPr>
              <a:stCxn id="239" idx="0"/>
              <a:endCxn id="239"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0F443BAC-BDC4-D04C-BA76-7F6FCD23BE31}"/>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41" name="TextBox 240">
                  <a:extLst>
                    <a:ext uri="{FF2B5EF4-FFF2-40B4-BE49-F238E27FC236}">
                      <a16:creationId xmlns:a16="http://schemas.microsoft.com/office/drawing/2014/main" id="{0F443BAC-BDC4-D04C-BA76-7F6FCD23BE31}"/>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4"/>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7CD8E704-B306-FF4A-813F-791B5BA68363}"/>
                    </a:ext>
                  </a:extLst>
                </p:cNvPr>
                <p:cNvSpPr txBox="1"/>
                <p:nvPr/>
              </p:nvSpPr>
              <p:spPr>
                <a:xfrm rot="5400000">
                  <a:off x="3598709" y="2681219"/>
                  <a:ext cx="398315" cy="2051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000" b="0" i="1" smtClean="0">
                            <a:solidFill>
                              <a:schemeClr val="tx1">
                                <a:lumMod val="75000"/>
                              </a:schemeClr>
                            </a:solidFill>
                            <a:latin typeface="Cambria Math" panose="02040503050406030204" pitchFamily="18" charset="0"/>
                          </a:rPr>
                          <m:t>𝑡𝑎𝑛h</m:t>
                        </m:r>
                      </m:oMath>
                    </m:oMathPara>
                  </a14:m>
                  <a:endParaRPr lang="de-DE" sz="1000" dirty="0">
                    <a:solidFill>
                      <a:schemeClr val="tx1">
                        <a:lumMod val="75000"/>
                      </a:schemeClr>
                    </a:solidFill>
                  </a:endParaRPr>
                </a:p>
              </p:txBody>
            </p:sp>
          </mc:Choice>
          <mc:Fallback xmlns="">
            <p:sp>
              <p:nvSpPr>
                <p:cNvPr id="242" name="TextBox 241">
                  <a:extLst>
                    <a:ext uri="{FF2B5EF4-FFF2-40B4-BE49-F238E27FC236}">
                      <a16:creationId xmlns:a16="http://schemas.microsoft.com/office/drawing/2014/main" id="{7CD8E704-B306-FF4A-813F-791B5BA68363}"/>
                    </a:ext>
                  </a:extLst>
                </p:cNvPr>
                <p:cNvSpPr txBox="1">
                  <a:spLocks noRot="1" noChangeAspect="1" noMove="1" noResize="1" noEditPoints="1" noAdjustHandles="1" noChangeArrowheads="1" noChangeShapeType="1" noTextEdit="1"/>
                </p:cNvSpPr>
                <p:nvPr/>
              </p:nvSpPr>
              <p:spPr>
                <a:xfrm rot="5400000">
                  <a:off x="3598709" y="2681219"/>
                  <a:ext cx="398315" cy="205184"/>
                </a:xfrm>
                <a:prstGeom prst="rect">
                  <a:avLst/>
                </a:prstGeom>
                <a:blipFill>
                  <a:blip r:embed="rId5"/>
                  <a:stretch>
                    <a:fillRect l="-12000" t="-10204" b="-12245"/>
                  </a:stretch>
                </a:blipFill>
              </p:spPr>
              <p:txBody>
                <a:bodyPr/>
                <a:lstStyle/>
                <a:p>
                  <a:r>
                    <a:rPr lang="en-GB">
                      <a:noFill/>
                    </a:rPr>
                    <a:t> </a:t>
                  </a:r>
                </a:p>
              </p:txBody>
            </p:sp>
          </mc:Fallback>
        </mc:AlternateContent>
      </p:grpSp>
      <p:grpSp>
        <p:nvGrpSpPr>
          <p:cNvPr id="227" name="Group 226">
            <a:extLst>
              <a:ext uri="{FF2B5EF4-FFF2-40B4-BE49-F238E27FC236}">
                <a16:creationId xmlns:a16="http://schemas.microsoft.com/office/drawing/2014/main" id="{FF04786B-D60D-6742-815F-A13BA9FF7760}"/>
              </a:ext>
            </a:extLst>
          </p:cNvPr>
          <p:cNvGrpSpPr/>
          <p:nvPr/>
        </p:nvGrpSpPr>
        <p:grpSpPr>
          <a:xfrm>
            <a:off x="1510320" y="2570715"/>
            <a:ext cx="540001" cy="540000"/>
            <a:chOff x="3270425" y="3496401"/>
            <a:chExt cx="720000" cy="720000"/>
          </a:xfrm>
        </p:grpSpPr>
        <p:sp>
          <p:nvSpPr>
            <p:cNvPr id="234" name="Oval 233">
              <a:extLst>
                <a:ext uri="{FF2B5EF4-FFF2-40B4-BE49-F238E27FC236}">
                  <a16:creationId xmlns:a16="http://schemas.microsoft.com/office/drawing/2014/main" id="{023D2A98-3B7C-1648-B8BE-14CEA034484B}"/>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35" name="Straight Connector 234">
              <a:extLst>
                <a:ext uri="{FF2B5EF4-FFF2-40B4-BE49-F238E27FC236}">
                  <a16:creationId xmlns:a16="http://schemas.microsoft.com/office/drawing/2014/main" id="{41D117CD-D041-8249-A346-341AD303BED0}"/>
                </a:ext>
              </a:extLst>
            </p:cNvPr>
            <p:cNvCxnSpPr>
              <a:stCxn id="234" idx="0"/>
              <a:endCxn id="234"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36" name="TextBox 235">
              <a:extLst>
                <a:ext uri="{FF2B5EF4-FFF2-40B4-BE49-F238E27FC236}">
                  <a16:creationId xmlns:a16="http://schemas.microsoft.com/office/drawing/2014/main" id="{AED0CFD9-51CF-A641-AE9A-7DF06B0AEAE4}"/>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7604474E-14EB-1249-A528-E3B6890C4B12}"/>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37" name="TextBox 236">
                  <a:extLst>
                    <a:ext uri="{FF2B5EF4-FFF2-40B4-BE49-F238E27FC236}">
                      <a16:creationId xmlns:a16="http://schemas.microsoft.com/office/drawing/2014/main" id="{7604474E-14EB-1249-A528-E3B6890C4B12}"/>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6"/>
                  <a:stretch>
                    <a:fillRect l="-42308" t="-2941" r="-38462"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8" name="TextBox 237">
                  <a:extLst>
                    <a:ext uri="{FF2B5EF4-FFF2-40B4-BE49-F238E27FC236}">
                      <a16:creationId xmlns:a16="http://schemas.microsoft.com/office/drawing/2014/main" id="{4C2EA231-C6FF-8A4B-A0A8-36E692AD7703}"/>
                    </a:ext>
                  </a:extLst>
                </p:cNvPr>
                <p:cNvSpPr txBox="1"/>
                <p:nvPr/>
              </p:nvSpPr>
              <p:spPr>
                <a:xfrm rot="5400000">
                  <a:off x="3617821" y="3743721"/>
                  <a:ext cx="398315" cy="2051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000" b="0" i="1" smtClean="0">
                            <a:solidFill>
                              <a:schemeClr val="tx1">
                                <a:lumMod val="75000"/>
                              </a:schemeClr>
                            </a:solidFill>
                            <a:latin typeface="Cambria Math" panose="02040503050406030204" pitchFamily="18" charset="0"/>
                          </a:rPr>
                          <m:t>𝑡𝑎𝑛h</m:t>
                        </m:r>
                      </m:oMath>
                    </m:oMathPara>
                  </a14:m>
                  <a:endParaRPr lang="de-DE" sz="1000" dirty="0">
                    <a:solidFill>
                      <a:schemeClr val="tx1">
                        <a:lumMod val="75000"/>
                      </a:schemeClr>
                    </a:solidFill>
                  </a:endParaRPr>
                </a:p>
              </p:txBody>
            </p:sp>
          </mc:Choice>
          <mc:Fallback xmlns="">
            <p:sp>
              <p:nvSpPr>
                <p:cNvPr id="238" name="TextBox 237">
                  <a:extLst>
                    <a:ext uri="{FF2B5EF4-FFF2-40B4-BE49-F238E27FC236}">
                      <a16:creationId xmlns:a16="http://schemas.microsoft.com/office/drawing/2014/main" id="{4C2EA231-C6FF-8A4B-A0A8-36E692AD7703}"/>
                    </a:ext>
                  </a:extLst>
                </p:cNvPr>
                <p:cNvSpPr txBox="1">
                  <a:spLocks noRot="1" noChangeAspect="1" noMove="1" noResize="1" noEditPoints="1" noAdjustHandles="1" noChangeArrowheads="1" noChangeShapeType="1" noTextEdit="1"/>
                </p:cNvSpPr>
                <p:nvPr/>
              </p:nvSpPr>
              <p:spPr>
                <a:xfrm rot="5400000">
                  <a:off x="3617821" y="3743721"/>
                  <a:ext cx="398315" cy="205184"/>
                </a:xfrm>
                <a:prstGeom prst="rect">
                  <a:avLst/>
                </a:prstGeom>
                <a:blipFill>
                  <a:blip r:embed="rId5"/>
                  <a:stretch>
                    <a:fillRect l="-7692" t="-10204" b="-12245"/>
                  </a:stretch>
                </a:blipFill>
              </p:spPr>
              <p:txBody>
                <a:bodyPr/>
                <a:lstStyle/>
                <a:p>
                  <a:r>
                    <a:rPr lang="en-GB">
                      <a:noFill/>
                    </a:rPr>
                    <a:t> </a:t>
                  </a:r>
                </a:p>
              </p:txBody>
            </p:sp>
          </mc:Fallback>
        </mc:AlternateContent>
      </p:grpSp>
      <p:grpSp>
        <p:nvGrpSpPr>
          <p:cNvPr id="228" name="Group 227">
            <a:extLst>
              <a:ext uri="{FF2B5EF4-FFF2-40B4-BE49-F238E27FC236}">
                <a16:creationId xmlns:a16="http://schemas.microsoft.com/office/drawing/2014/main" id="{6CE1CAED-A015-CB40-B881-DF6754699728}"/>
              </a:ext>
            </a:extLst>
          </p:cNvPr>
          <p:cNvGrpSpPr/>
          <p:nvPr/>
        </p:nvGrpSpPr>
        <p:grpSpPr>
          <a:xfrm>
            <a:off x="1510322" y="3318830"/>
            <a:ext cx="540001" cy="540001"/>
            <a:chOff x="3270423" y="4724874"/>
            <a:chExt cx="719999" cy="720001"/>
          </a:xfrm>
        </p:grpSpPr>
        <p:sp>
          <p:nvSpPr>
            <p:cNvPr id="229" name="Oval 228">
              <a:extLst>
                <a:ext uri="{FF2B5EF4-FFF2-40B4-BE49-F238E27FC236}">
                  <a16:creationId xmlns:a16="http://schemas.microsoft.com/office/drawing/2014/main" id="{398B446F-4D71-684A-A5FF-8E0C20A4AC9C}"/>
                </a:ext>
              </a:extLst>
            </p:cNvPr>
            <p:cNvSpPr/>
            <p:nvPr/>
          </p:nvSpPr>
          <p:spPr>
            <a:xfrm>
              <a:off x="3270423" y="4724874"/>
              <a:ext cx="719999"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30" name="Straight Connector 229">
              <a:extLst>
                <a:ext uri="{FF2B5EF4-FFF2-40B4-BE49-F238E27FC236}">
                  <a16:creationId xmlns:a16="http://schemas.microsoft.com/office/drawing/2014/main" id="{00E61373-91D3-FA46-B95F-6A775742E4FE}"/>
                </a:ext>
              </a:extLst>
            </p:cNvPr>
            <p:cNvCxnSpPr>
              <a:stCxn id="229" idx="0"/>
              <a:endCxn id="229"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53EDE585-504F-AE4B-82A4-5A02252C0E54}"/>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32" name="TextBox 231">
                  <a:extLst>
                    <a:ext uri="{FF2B5EF4-FFF2-40B4-BE49-F238E27FC236}">
                      <a16:creationId xmlns:a16="http://schemas.microsoft.com/office/drawing/2014/main" id="{1DEDB4D6-226A-6D42-9B4F-E36EB997F2B4}"/>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32" name="TextBox 231">
                  <a:extLst>
                    <a:ext uri="{FF2B5EF4-FFF2-40B4-BE49-F238E27FC236}">
                      <a16:creationId xmlns:a16="http://schemas.microsoft.com/office/drawing/2014/main" id="{1DEDB4D6-226A-6D42-9B4F-E36EB997F2B4}"/>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7"/>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2E5D001E-889C-8049-BCDF-112F4D59CF05}"/>
                    </a:ext>
                  </a:extLst>
                </p:cNvPr>
                <p:cNvSpPr txBox="1"/>
                <p:nvPr/>
              </p:nvSpPr>
              <p:spPr>
                <a:xfrm rot="5400000">
                  <a:off x="3608592" y="4971290"/>
                  <a:ext cx="398314" cy="2051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000" b="0" i="1" smtClean="0">
                            <a:solidFill>
                              <a:schemeClr val="tx1">
                                <a:lumMod val="75000"/>
                              </a:schemeClr>
                            </a:solidFill>
                            <a:latin typeface="Cambria Math" panose="02040503050406030204" pitchFamily="18" charset="0"/>
                          </a:rPr>
                          <m:t>𝑡𝑎𝑛h</m:t>
                        </m:r>
                      </m:oMath>
                    </m:oMathPara>
                  </a14:m>
                  <a:endParaRPr lang="de-DE" sz="1000" dirty="0">
                    <a:solidFill>
                      <a:schemeClr val="tx1">
                        <a:lumMod val="75000"/>
                      </a:schemeClr>
                    </a:solidFill>
                  </a:endParaRPr>
                </a:p>
              </p:txBody>
            </p:sp>
          </mc:Choice>
          <mc:Fallback xmlns="">
            <p:sp>
              <p:nvSpPr>
                <p:cNvPr id="233" name="TextBox 232">
                  <a:extLst>
                    <a:ext uri="{FF2B5EF4-FFF2-40B4-BE49-F238E27FC236}">
                      <a16:creationId xmlns:a16="http://schemas.microsoft.com/office/drawing/2014/main" id="{2E5D001E-889C-8049-BCDF-112F4D59CF05}"/>
                    </a:ext>
                  </a:extLst>
                </p:cNvPr>
                <p:cNvSpPr txBox="1">
                  <a:spLocks noRot="1" noChangeAspect="1" noMove="1" noResize="1" noEditPoints="1" noAdjustHandles="1" noChangeArrowheads="1" noChangeShapeType="1" noTextEdit="1"/>
                </p:cNvSpPr>
                <p:nvPr/>
              </p:nvSpPr>
              <p:spPr>
                <a:xfrm rot="5400000">
                  <a:off x="3608592" y="4971290"/>
                  <a:ext cx="398314" cy="205183"/>
                </a:xfrm>
                <a:prstGeom prst="rect">
                  <a:avLst/>
                </a:prstGeom>
                <a:blipFill>
                  <a:blip r:embed="rId5"/>
                  <a:stretch>
                    <a:fillRect l="-12000" t="-10204" b="-12245"/>
                  </a:stretch>
                </a:blipFill>
              </p:spPr>
              <p:txBody>
                <a:bodyPr/>
                <a:lstStyle/>
                <a:p>
                  <a:r>
                    <a:rPr lang="en-GB">
                      <a:noFill/>
                    </a:rPr>
                    <a:t> </a:t>
                  </a:r>
                </a:p>
              </p:txBody>
            </p:sp>
          </mc:Fallback>
        </mc:AlternateContent>
      </p:grpSp>
      <p:cxnSp>
        <p:nvCxnSpPr>
          <p:cNvPr id="219" name="Straight Arrow Connector 218">
            <a:extLst>
              <a:ext uri="{FF2B5EF4-FFF2-40B4-BE49-F238E27FC236}">
                <a16:creationId xmlns:a16="http://schemas.microsoft.com/office/drawing/2014/main" id="{65180618-1E0F-834F-BFA3-557533A59474}"/>
              </a:ext>
            </a:extLst>
          </p:cNvPr>
          <p:cNvCxnSpPr>
            <a:cxnSpLocks/>
          </p:cNvCxnSpPr>
          <p:nvPr/>
        </p:nvCxnSpPr>
        <p:spPr>
          <a:xfrm flipV="1">
            <a:off x="2054932" y="2848447"/>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BC9EB747-3462-CE4A-B4AB-D1137A6071A7}"/>
                  </a:ext>
                </a:extLst>
              </p:cNvPr>
              <p:cNvSpPr txBox="1"/>
              <p:nvPr/>
            </p:nvSpPr>
            <p:spPr>
              <a:xfrm>
                <a:off x="5509649" y="2640417"/>
                <a:ext cx="216406"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a:latin typeface="Cambria Math" panose="02040503050406030204" pitchFamily="18" charset="0"/>
                        </a:rPr>
                        <m:t>𝒙</m:t>
                      </m:r>
                    </m:oMath>
                  </m:oMathPara>
                </a14:m>
                <a:endParaRPr lang="en-US" sz="2100" b="1" dirty="0"/>
              </a:p>
            </p:txBody>
          </p:sp>
        </mc:Choice>
        <mc:Fallback xmlns="">
          <p:sp>
            <p:nvSpPr>
              <p:cNvPr id="254" name="TextBox 253">
                <a:extLst>
                  <a:ext uri="{FF2B5EF4-FFF2-40B4-BE49-F238E27FC236}">
                    <a16:creationId xmlns:a16="http://schemas.microsoft.com/office/drawing/2014/main" id="{BC9EB747-3462-CE4A-B4AB-D1137A6071A7}"/>
                  </a:ext>
                </a:extLst>
              </p:cNvPr>
              <p:cNvSpPr txBox="1">
                <a:spLocks noRot="1" noChangeAspect="1" noMove="1" noResize="1" noEditPoints="1" noAdjustHandles="1" noChangeArrowheads="1" noChangeShapeType="1" noTextEdit="1"/>
              </p:cNvSpPr>
              <p:nvPr/>
            </p:nvSpPr>
            <p:spPr>
              <a:xfrm>
                <a:off x="5509649" y="2640417"/>
                <a:ext cx="216406" cy="323165"/>
              </a:xfrm>
              <a:prstGeom prst="rect">
                <a:avLst/>
              </a:prstGeom>
              <a:blipFill>
                <a:blip r:embed="rId8"/>
                <a:stretch>
                  <a:fillRect l="-20000" r="-17143"/>
                </a:stretch>
              </a:blipFill>
            </p:spPr>
            <p:txBody>
              <a:bodyPr/>
              <a:lstStyle/>
              <a:p>
                <a:r>
                  <a:rPr lang="en-GB">
                    <a:noFill/>
                  </a:rPr>
                  <a:t> </a:t>
                </a:r>
              </a:p>
            </p:txBody>
          </p:sp>
        </mc:Fallback>
      </mc:AlternateContent>
      <p:sp>
        <p:nvSpPr>
          <p:cNvPr id="255" name="TextBox 254">
            <a:extLst>
              <a:ext uri="{FF2B5EF4-FFF2-40B4-BE49-F238E27FC236}">
                <a16:creationId xmlns:a16="http://schemas.microsoft.com/office/drawing/2014/main" id="{820DC59D-9C21-6C4C-8471-971BC1A7787E}"/>
              </a:ext>
            </a:extLst>
          </p:cNvPr>
          <p:cNvSpPr txBox="1"/>
          <p:nvPr/>
        </p:nvSpPr>
        <p:spPr>
          <a:xfrm>
            <a:off x="7110867" y="1593150"/>
            <a:ext cx="65" cy="207749"/>
          </a:xfrm>
          <a:prstGeom prst="rect">
            <a:avLst/>
          </a:prstGeom>
          <a:noFill/>
        </p:spPr>
        <p:txBody>
          <a:bodyPr wrap="none" lIns="0" tIns="0" rIns="0" bIns="0" rtlCol="0">
            <a:spAutoFit/>
          </a:bodyPr>
          <a:lstStyle/>
          <a:p>
            <a:endParaRPr lang="en-US" sz="1350" dirty="0"/>
          </a:p>
        </p:txBody>
      </p:sp>
      <p:grpSp>
        <p:nvGrpSpPr>
          <p:cNvPr id="265" name="Group 264">
            <a:extLst>
              <a:ext uri="{FF2B5EF4-FFF2-40B4-BE49-F238E27FC236}">
                <a16:creationId xmlns:a16="http://schemas.microsoft.com/office/drawing/2014/main" id="{9B37B9ED-CA53-AA4D-9376-CB8734A2229A}"/>
              </a:ext>
            </a:extLst>
          </p:cNvPr>
          <p:cNvGrpSpPr/>
          <p:nvPr/>
        </p:nvGrpSpPr>
        <p:grpSpPr>
          <a:xfrm>
            <a:off x="6335950" y="1836642"/>
            <a:ext cx="540000" cy="540000"/>
            <a:chOff x="3270425" y="2411833"/>
            <a:chExt cx="720000" cy="720000"/>
          </a:xfrm>
        </p:grpSpPr>
        <p:sp>
          <p:nvSpPr>
            <p:cNvPr id="266" name="Oval 265">
              <a:extLst>
                <a:ext uri="{FF2B5EF4-FFF2-40B4-BE49-F238E27FC236}">
                  <a16:creationId xmlns:a16="http://schemas.microsoft.com/office/drawing/2014/main" id="{C6634C93-61E0-144E-AD76-709426301C7E}"/>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67" name="Straight Connector 266">
              <a:extLst>
                <a:ext uri="{FF2B5EF4-FFF2-40B4-BE49-F238E27FC236}">
                  <a16:creationId xmlns:a16="http://schemas.microsoft.com/office/drawing/2014/main" id="{35C95BE8-0B5A-5741-B351-DAC624BD9708}"/>
                </a:ext>
              </a:extLst>
            </p:cNvPr>
            <p:cNvCxnSpPr>
              <a:stCxn id="266" idx="0"/>
              <a:endCxn id="266"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06A41671-88C6-A348-B2BE-5F54255230B6}"/>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68" name="TextBox 267">
                  <a:extLst>
                    <a:ext uri="{FF2B5EF4-FFF2-40B4-BE49-F238E27FC236}">
                      <a16:creationId xmlns:a16="http://schemas.microsoft.com/office/drawing/2014/main" id="{06A41671-88C6-A348-B2BE-5F54255230B6}"/>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7"/>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87FC11E6-D336-6D41-9319-C357CD1E1E20}"/>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69" name="TextBox 268">
                  <a:extLst>
                    <a:ext uri="{FF2B5EF4-FFF2-40B4-BE49-F238E27FC236}">
                      <a16:creationId xmlns:a16="http://schemas.microsoft.com/office/drawing/2014/main" id="{87FC11E6-D336-6D41-9319-C357CD1E1E20}"/>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9"/>
                  <a:stretch>
                    <a:fillRect l="-20000" r="-20000"/>
                  </a:stretch>
                </a:blipFill>
              </p:spPr>
              <p:txBody>
                <a:bodyPr/>
                <a:lstStyle/>
                <a:p>
                  <a:r>
                    <a:rPr lang="en-GB">
                      <a:noFill/>
                    </a:rPr>
                    <a:t> </a:t>
                  </a:r>
                </a:p>
              </p:txBody>
            </p:sp>
          </mc:Fallback>
        </mc:AlternateContent>
      </p:grpSp>
      <p:grpSp>
        <p:nvGrpSpPr>
          <p:cNvPr id="270" name="Group 269">
            <a:extLst>
              <a:ext uri="{FF2B5EF4-FFF2-40B4-BE49-F238E27FC236}">
                <a16:creationId xmlns:a16="http://schemas.microsoft.com/office/drawing/2014/main" id="{B4469BC4-8BFA-CB4C-AF2B-C8D2501F0C7D}"/>
              </a:ext>
            </a:extLst>
          </p:cNvPr>
          <p:cNvGrpSpPr/>
          <p:nvPr/>
        </p:nvGrpSpPr>
        <p:grpSpPr>
          <a:xfrm>
            <a:off x="6335950" y="2584757"/>
            <a:ext cx="540000" cy="540000"/>
            <a:chOff x="3270425" y="3496401"/>
            <a:chExt cx="720000" cy="720000"/>
          </a:xfrm>
        </p:grpSpPr>
        <p:sp>
          <p:nvSpPr>
            <p:cNvPr id="271" name="Oval 270">
              <a:extLst>
                <a:ext uri="{FF2B5EF4-FFF2-40B4-BE49-F238E27FC236}">
                  <a16:creationId xmlns:a16="http://schemas.microsoft.com/office/drawing/2014/main" id="{7D8C4AD3-0BDA-8D48-811C-9D47B7E711A9}"/>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72" name="Straight Connector 271">
              <a:extLst>
                <a:ext uri="{FF2B5EF4-FFF2-40B4-BE49-F238E27FC236}">
                  <a16:creationId xmlns:a16="http://schemas.microsoft.com/office/drawing/2014/main" id="{ACBF5148-6471-E24F-8A31-F13DDF33F0C1}"/>
                </a:ext>
              </a:extLst>
            </p:cNvPr>
            <p:cNvCxnSpPr>
              <a:stCxn id="271" idx="0"/>
              <a:endCxn id="271"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73" name="TextBox 272">
              <a:extLst>
                <a:ext uri="{FF2B5EF4-FFF2-40B4-BE49-F238E27FC236}">
                  <a16:creationId xmlns:a16="http://schemas.microsoft.com/office/drawing/2014/main" id="{9D04C720-16B3-7447-97DE-A53D91DF47A5}"/>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71BA447A-FD3B-B349-BCD1-E5F8D298DE6F}"/>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74" name="TextBox 273">
                  <a:extLst>
                    <a:ext uri="{FF2B5EF4-FFF2-40B4-BE49-F238E27FC236}">
                      <a16:creationId xmlns:a16="http://schemas.microsoft.com/office/drawing/2014/main" id="{71BA447A-FD3B-B349-BCD1-E5F8D298DE6F}"/>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10"/>
                  <a:stretch>
                    <a:fillRect l="-42308" t="-2857" r="-38462" b="-3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5" name="TextBox 274">
                  <a:extLst>
                    <a:ext uri="{FF2B5EF4-FFF2-40B4-BE49-F238E27FC236}">
                      <a16:creationId xmlns:a16="http://schemas.microsoft.com/office/drawing/2014/main" id="{D64BC07E-3FBE-CB43-9E9B-CB000F62F0D0}"/>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75" name="TextBox 274">
                  <a:extLst>
                    <a:ext uri="{FF2B5EF4-FFF2-40B4-BE49-F238E27FC236}">
                      <a16:creationId xmlns:a16="http://schemas.microsoft.com/office/drawing/2014/main" id="{D64BC07E-3FBE-CB43-9E9B-CB000F62F0D0}"/>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11"/>
                  <a:stretch>
                    <a:fillRect l="-20000" r="-20000"/>
                  </a:stretch>
                </a:blipFill>
              </p:spPr>
              <p:txBody>
                <a:bodyPr/>
                <a:lstStyle/>
                <a:p>
                  <a:r>
                    <a:rPr lang="en-GB">
                      <a:noFill/>
                    </a:rPr>
                    <a:t> </a:t>
                  </a:r>
                </a:p>
              </p:txBody>
            </p:sp>
          </mc:Fallback>
        </mc:AlternateContent>
      </p:grpSp>
      <p:grpSp>
        <p:nvGrpSpPr>
          <p:cNvPr id="276" name="Group 275">
            <a:extLst>
              <a:ext uri="{FF2B5EF4-FFF2-40B4-BE49-F238E27FC236}">
                <a16:creationId xmlns:a16="http://schemas.microsoft.com/office/drawing/2014/main" id="{D00A7F22-9429-5F44-AC42-A7DAD51B26E8}"/>
              </a:ext>
            </a:extLst>
          </p:cNvPr>
          <p:cNvGrpSpPr/>
          <p:nvPr/>
        </p:nvGrpSpPr>
        <p:grpSpPr>
          <a:xfrm>
            <a:off x="6335950" y="3332873"/>
            <a:ext cx="540000" cy="540000"/>
            <a:chOff x="3270425" y="4724875"/>
            <a:chExt cx="720000" cy="720000"/>
          </a:xfrm>
        </p:grpSpPr>
        <p:sp>
          <p:nvSpPr>
            <p:cNvPr id="277" name="Oval 276">
              <a:extLst>
                <a:ext uri="{FF2B5EF4-FFF2-40B4-BE49-F238E27FC236}">
                  <a16:creationId xmlns:a16="http://schemas.microsoft.com/office/drawing/2014/main" id="{DEDE58AB-D8D7-454F-926B-65D8733BDA98}"/>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78" name="Straight Connector 277">
              <a:extLst>
                <a:ext uri="{FF2B5EF4-FFF2-40B4-BE49-F238E27FC236}">
                  <a16:creationId xmlns:a16="http://schemas.microsoft.com/office/drawing/2014/main" id="{D7984C7C-29C8-534F-B89C-501D019152D1}"/>
                </a:ext>
              </a:extLst>
            </p:cNvPr>
            <p:cNvCxnSpPr>
              <a:stCxn id="277" idx="0"/>
              <a:endCxn id="277"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DE63C2F7-2085-224B-A970-F6BC58F42F68}"/>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80" name="TextBox 279">
                  <a:extLst>
                    <a:ext uri="{FF2B5EF4-FFF2-40B4-BE49-F238E27FC236}">
                      <a16:creationId xmlns:a16="http://schemas.microsoft.com/office/drawing/2014/main" id="{730E47FF-AA3B-7843-8D4A-431B1DB7184B}"/>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80" name="TextBox 279">
                  <a:extLst>
                    <a:ext uri="{FF2B5EF4-FFF2-40B4-BE49-F238E27FC236}">
                      <a16:creationId xmlns:a16="http://schemas.microsoft.com/office/drawing/2014/main" id="{730E47FF-AA3B-7843-8D4A-431B1DB7184B}"/>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12"/>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1" name="TextBox 280">
                  <a:extLst>
                    <a:ext uri="{FF2B5EF4-FFF2-40B4-BE49-F238E27FC236}">
                      <a16:creationId xmlns:a16="http://schemas.microsoft.com/office/drawing/2014/main" id="{5C57FBCF-5899-2F46-9536-A6D3CFD38546}"/>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81" name="TextBox 280">
                  <a:extLst>
                    <a:ext uri="{FF2B5EF4-FFF2-40B4-BE49-F238E27FC236}">
                      <a16:creationId xmlns:a16="http://schemas.microsoft.com/office/drawing/2014/main" id="{5C57FBCF-5899-2F46-9536-A6D3CFD38546}"/>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13"/>
                  <a:stretch>
                    <a:fillRect l="-20000" r="-2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88" name="TextBox 287">
                <a:extLst>
                  <a:ext uri="{FF2B5EF4-FFF2-40B4-BE49-F238E27FC236}">
                    <a16:creationId xmlns:a16="http://schemas.microsoft.com/office/drawing/2014/main" id="{353C5F02-E331-8243-8234-BF34C033D82E}"/>
                  </a:ext>
                </a:extLst>
              </p:cNvPr>
              <p:cNvSpPr txBox="1"/>
              <p:nvPr/>
            </p:nvSpPr>
            <p:spPr>
              <a:xfrm>
                <a:off x="5760132" y="2435062"/>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288" name="TextBox 287">
                <a:extLst>
                  <a:ext uri="{FF2B5EF4-FFF2-40B4-BE49-F238E27FC236}">
                    <a16:creationId xmlns:a16="http://schemas.microsoft.com/office/drawing/2014/main" id="{353C5F02-E331-8243-8234-BF34C033D82E}"/>
                  </a:ext>
                </a:extLst>
              </p:cNvPr>
              <p:cNvSpPr txBox="1">
                <a:spLocks noRot="1" noChangeAspect="1" noMove="1" noResize="1" noEditPoints="1" noAdjustHandles="1" noChangeArrowheads="1" noChangeShapeType="1" noTextEdit="1"/>
              </p:cNvSpPr>
              <p:nvPr/>
            </p:nvSpPr>
            <p:spPr>
              <a:xfrm>
                <a:off x="5760132" y="2435062"/>
                <a:ext cx="391069" cy="283219"/>
              </a:xfrm>
              <a:prstGeom prst="rect">
                <a:avLst/>
              </a:prstGeom>
              <a:blipFill>
                <a:blip r:embed="rId14"/>
                <a:stretch>
                  <a:fillRect l="-14063" t="-4255" r="-7813"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9" name="TextBox 288">
                <a:extLst>
                  <a:ext uri="{FF2B5EF4-FFF2-40B4-BE49-F238E27FC236}">
                    <a16:creationId xmlns:a16="http://schemas.microsoft.com/office/drawing/2014/main" id="{62F58B52-FE54-9B49-A854-3D6332A66995}"/>
                  </a:ext>
                </a:extLst>
              </p:cNvPr>
              <p:cNvSpPr txBox="1"/>
              <p:nvPr/>
            </p:nvSpPr>
            <p:spPr>
              <a:xfrm>
                <a:off x="7073994" y="243004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289" name="TextBox 288">
                <a:extLst>
                  <a:ext uri="{FF2B5EF4-FFF2-40B4-BE49-F238E27FC236}">
                    <a16:creationId xmlns:a16="http://schemas.microsoft.com/office/drawing/2014/main" id="{62F58B52-FE54-9B49-A854-3D6332A66995}"/>
                  </a:ext>
                </a:extLst>
              </p:cNvPr>
              <p:cNvSpPr txBox="1">
                <a:spLocks noRot="1" noChangeAspect="1" noMove="1" noResize="1" noEditPoints="1" noAdjustHandles="1" noChangeArrowheads="1" noChangeShapeType="1" noTextEdit="1"/>
              </p:cNvSpPr>
              <p:nvPr/>
            </p:nvSpPr>
            <p:spPr>
              <a:xfrm>
                <a:off x="7073994" y="2430047"/>
                <a:ext cx="391069" cy="315023"/>
              </a:xfrm>
              <a:prstGeom prst="rect">
                <a:avLst/>
              </a:prstGeom>
              <a:blipFill>
                <a:blip r:embed="rId15"/>
                <a:stretch>
                  <a:fillRect l="-12308" t="-1961" r="-7692" b="-215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2" name="TextBox 291">
                <a:extLst>
                  <a:ext uri="{FF2B5EF4-FFF2-40B4-BE49-F238E27FC236}">
                    <a16:creationId xmlns:a16="http://schemas.microsoft.com/office/drawing/2014/main" id="{A6557B52-2BF4-8347-A68C-084517EF7007}"/>
                  </a:ext>
                </a:extLst>
              </p:cNvPr>
              <p:cNvSpPr txBox="1"/>
              <p:nvPr/>
            </p:nvSpPr>
            <p:spPr>
              <a:xfrm>
                <a:off x="579247" y="1141885"/>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292" name="TextBox 291">
                <a:extLst>
                  <a:ext uri="{FF2B5EF4-FFF2-40B4-BE49-F238E27FC236}">
                    <a16:creationId xmlns:a16="http://schemas.microsoft.com/office/drawing/2014/main" id="{A6557B52-2BF4-8347-A68C-084517EF7007}"/>
                  </a:ext>
                </a:extLst>
              </p:cNvPr>
              <p:cNvSpPr txBox="1">
                <a:spLocks noRot="1" noChangeAspect="1" noMove="1" noResize="1" noEditPoints="1" noAdjustHandles="1" noChangeArrowheads="1" noChangeShapeType="1" noTextEdit="1"/>
              </p:cNvSpPr>
              <p:nvPr/>
            </p:nvSpPr>
            <p:spPr>
              <a:xfrm>
                <a:off x="579247" y="1141885"/>
                <a:ext cx="391069" cy="283219"/>
              </a:xfrm>
              <a:prstGeom prst="rect">
                <a:avLst/>
              </a:prstGeom>
              <a:blipFill>
                <a:blip r:embed="rId16"/>
                <a:stretch>
                  <a:fillRect l="-12500" t="-4255" r="-7813"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3" name="TextBox 292">
                <a:extLst>
                  <a:ext uri="{FF2B5EF4-FFF2-40B4-BE49-F238E27FC236}">
                    <a16:creationId xmlns:a16="http://schemas.microsoft.com/office/drawing/2014/main" id="{F7AE061E-F269-EE45-B494-4F53BE543359}"/>
                  </a:ext>
                </a:extLst>
              </p:cNvPr>
              <p:cNvSpPr txBox="1"/>
              <p:nvPr/>
            </p:nvSpPr>
            <p:spPr>
              <a:xfrm>
                <a:off x="3280807" y="1253279"/>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293" name="TextBox 292">
                <a:extLst>
                  <a:ext uri="{FF2B5EF4-FFF2-40B4-BE49-F238E27FC236}">
                    <a16:creationId xmlns:a16="http://schemas.microsoft.com/office/drawing/2014/main" id="{F7AE061E-F269-EE45-B494-4F53BE543359}"/>
                  </a:ext>
                </a:extLst>
              </p:cNvPr>
              <p:cNvSpPr txBox="1">
                <a:spLocks noRot="1" noChangeAspect="1" noMove="1" noResize="1" noEditPoints="1" noAdjustHandles="1" noChangeArrowheads="1" noChangeShapeType="1" noTextEdit="1"/>
              </p:cNvSpPr>
              <p:nvPr/>
            </p:nvSpPr>
            <p:spPr>
              <a:xfrm>
                <a:off x="3280807" y="1253279"/>
                <a:ext cx="391069" cy="315023"/>
              </a:xfrm>
              <a:prstGeom prst="rect">
                <a:avLst/>
              </a:prstGeom>
              <a:blipFill>
                <a:blip r:embed="rId17"/>
                <a:stretch>
                  <a:fillRect l="-12500" t="-1961" r="-9375" b="-21569"/>
                </a:stretch>
              </a:blipFill>
            </p:spPr>
            <p:txBody>
              <a:bodyPr/>
              <a:lstStyle/>
              <a:p>
                <a:r>
                  <a:rPr lang="en-GB">
                    <a:noFill/>
                  </a:rPr>
                  <a:t> </a:t>
                </a:r>
              </a:p>
            </p:txBody>
          </p:sp>
        </mc:Fallback>
      </mc:AlternateContent>
      <p:cxnSp>
        <p:nvCxnSpPr>
          <p:cNvPr id="27" name="Straight Arrow Connector 26">
            <a:extLst>
              <a:ext uri="{FF2B5EF4-FFF2-40B4-BE49-F238E27FC236}">
                <a16:creationId xmlns:a16="http://schemas.microsoft.com/office/drawing/2014/main" id="{CB6C1AE9-285D-0F49-9715-E6F88AED850F}"/>
              </a:ext>
            </a:extLst>
          </p:cNvPr>
          <p:cNvCxnSpPr>
            <a:cxnSpLocks/>
            <a:endCxn id="25" idx="1"/>
          </p:cNvCxnSpPr>
          <p:nvPr/>
        </p:nvCxnSpPr>
        <p:spPr>
          <a:xfrm flipV="1">
            <a:off x="5740761" y="2848448"/>
            <a:ext cx="465240" cy="63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16CD842-A5AE-784C-95BD-0310904C5D09}"/>
              </a:ext>
            </a:extLst>
          </p:cNvPr>
          <p:cNvCxnSpPr>
            <a:cxnSpLocks/>
            <a:stCxn id="25" idx="3"/>
          </p:cNvCxnSpPr>
          <p:nvPr/>
        </p:nvCxnSpPr>
        <p:spPr>
          <a:xfrm flipV="1">
            <a:off x="7002270" y="2840716"/>
            <a:ext cx="448696" cy="77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a16="http://schemas.microsoft.com/office/drawing/2014/main" id="{FFED9589-BBF1-4CD3-9B72-9C409CB44DCE}"/>
              </a:ext>
            </a:extLst>
          </p:cNvPr>
          <p:cNvSpPr/>
          <p:nvPr/>
        </p:nvSpPr>
        <p:spPr>
          <a:xfrm>
            <a:off x="3982628" y="2623935"/>
            <a:ext cx="978408" cy="484632"/>
          </a:xfrm>
          <a:prstGeom prst="rightArrow">
            <a:avLst/>
          </a:prstGeom>
          <a:solidFill>
            <a:schemeClr val="bg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1" name="Straight Arrow Connector 90">
            <a:extLst>
              <a:ext uri="{FF2B5EF4-FFF2-40B4-BE49-F238E27FC236}">
                <a16:creationId xmlns:a16="http://schemas.microsoft.com/office/drawing/2014/main" id="{224452E9-3762-42D3-BC0D-40F67575EC12}"/>
              </a:ext>
            </a:extLst>
          </p:cNvPr>
          <p:cNvCxnSpPr/>
          <p:nvPr/>
        </p:nvCxnSpPr>
        <p:spPr>
          <a:xfrm flipV="1">
            <a:off x="2050323" y="2083791"/>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FC1644-6092-4281-A508-FAF2FCAFCD34}"/>
                  </a:ext>
                </a:extLst>
              </p:cNvPr>
              <p:cNvSpPr txBox="1"/>
              <p:nvPr/>
            </p:nvSpPr>
            <p:spPr>
              <a:xfrm>
                <a:off x="3338292" y="2238142"/>
                <a:ext cx="276101"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5DFC1644-6092-4281-A508-FAF2FCAFCD34}"/>
                  </a:ext>
                </a:extLst>
              </p:cNvPr>
              <p:cNvSpPr txBox="1">
                <a:spLocks noRot="1" noChangeAspect="1" noMove="1" noResize="1" noEditPoints="1" noAdjustHandles="1" noChangeArrowheads="1" noChangeShapeType="1" noTextEdit="1"/>
              </p:cNvSpPr>
              <p:nvPr/>
            </p:nvSpPr>
            <p:spPr>
              <a:xfrm>
                <a:off x="3338292" y="2238142"/>
                <a:ext cx="276101" cy="276999"/>
              </a:xfrm>
              <a:prstGeom prst="rect">
                <a:avLst/>
              </a:prstGeom>
              <a:blipFill>
                <a:blip r:embed="rId18"/>
                <a:stretch>
                  <a:fillRect l="-22222" r="-6667"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A3D7FB-3FE6-44AD-9CF6-DA0141085345}"/>
                  </a:ext>
                </a:extLst>
              </p:cNvPr>
              <p:cNvSpPr txBox="1"/>
              <p:nvPr/>
            </p:nvSpPr>
            <p:spPr>
              <a:xfrm>
                <a:off x="3342040" y="3033863"/>
                <a:ext cx="281424"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2</m:t>
                          </m:r>
                        </m:sub>
                      </m:sSub>
                    </m:oMath>
                  </m:oMathPara>
                </a14:m>
                <a:endParaRPr lang="en-US" dirty="0"/>
              </a:p>
            </p:txBody>
          </p:sp>
        </mc:Choice>
        <mc:Fallback xmlns="">
          <p:sp>
            <p:nvSpPr>
              <p:cNvPr id="13" name="TextBox 12">
                <a:extLst>
                  <a:ext uri="{FF2B5EF4-FFF2-40B4-BE49-F238E27FC236}">
                    <a16:creationId xmlns:a16="http://schemas.microsoft.com/office/drawing/2014/main" id="{84A3D7FB-3FE6-44AD-9CF6-DA0141085345}"/>
                  </a:ext>
                </a:extLst>
              </p:cNvPr>
              <p:cNvSpPr txBox="1">
                <a:spLocks noRot="1" noChangeAspect="1" noMove="1" noResize="1" noEditPoints="1" noAdjustHandles="1" noChangeArrowheads="1" noChangeShapeType="1" noTextEdit="1"/>
              </p:cNvSpPr>
              <p:nvPr/>
            </p:nvSpPr>
            <p:spPr>
              <a:xfrm>
                <a:off x="3342040" y="3033863"/>
                <a:ext cx="281424" cy="276999"/>
              </a:xfrm>
              <a:prstGeom prst="rect">
                <a:avLst/>
              </a:prstGeom>
              <a:blipFill>
                <a:blip r:embed="rId19"/>
                <a:stretch>
                  <a:fillRect l="-21739" r="-8696"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C6824D9-0811-4527-BA05-B8B6D0A0768E}"/>
                  </a:ext>
                </a:extLst>
              </p:cNvPr>
              <p:cNvSpPr txBox="1"/>
              <p:nvPr/>
            </p:nvSpPr>
            <p:spPr>
              <a:xfrm>
                <a:off x="7488837" y="2639294"/>
                <a:ext cx="221214"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𝒚</m:t>
                      </m:r>
                    </m:oMath>
                  </m:oMathPara>
                </a14:m>
                <a:endParaRPr lang="en-US" sz="2100" b="1" dirty="0"/>
              </a:p>
            </p:txBody>
          </p:sp>
        </mc:Choice>
        <mc:Fallback xmlns="">
          <p:sp>
            <p:nvSpPr>
              <p:cNvPr id="17" name="TextBox 16">
                <a:extLst>
                  <a:ext uri="{FF2B5EF4-FFF2-40B4-BE49-F238E27FC236}">
                    <a16:creationId xmlns:a16="http://schemas.microsoft.com/office/drawing/2014/main" id="{4C6824D9-0811-4527-BA05-B8B6D0A0768E}"/>
                  </a:ext>
                </a:extLst>
              </p:cNvPr>
              <p:cNvSpPr txBox="1">
                <a:spLocks noRot="1" noChangeAspect="1" noMove="1" noResize="1" noEditPoints="1" noAdjustHandles="1" noChangeArrowheads="1" noChangeShapeType="1" noTextEdit="1"/>
              </p:cNvSpPr>
              <p:nvPr/>
            </p:nvSpPr>
            <p:spPr>
              <a:xfrm>
                <a:off x="7488837" y="2639294"/>
                <a:ext cx="221214" cy="323165"/>
              </a:xfrm>
              <a:prstGeom prst="rect">
                <a:avLst/>
              </a:prstGeom>
              <a:blipFill>
                <a:blip r:embed="rId20"/>
                <a:stretch>
                  <a:fillRect l="-29730" r="-27027" b="-24528"/>
                </a:stretch>
              </a:blipFill>
            </p:spPr>
            <p:txBody>
              <a:bodyPr/>
              <a:lstStyle/>
              <a:p>
                <a:r>
                  <a:rPr lang="en-GB">
                    <a:noFill/>
                  </a:rPr>
                  <a:t> </a:t>
                </a:r>
              </a:p>
            </p:txBody>
          </p:sp>
        </mc:Fallback>
      </mc:AlternateContent>
      <p:cxnSp>
        <p:nvCxnSpPr>
          <p:cNvPr id="83" name="Straight Arrow Connector 82">
            <a:extLst>
              <a:ext uri="{FF2B5EF4-FFF2-40B4-BE49-F238E27FC236}">
                <a16:creationId xmlns:a16="http://schemas.microsoft.com/office/drawing/2014/main" id="{1B5192ED-CA8A-444A-8779-460A8CB1502C}"/>
              </a:ext>
            </a:extLst>
          </p:cNvPr>
          <p:cNvCxnSpPr>
            <a:cxnSpLocks/>
          </p:cNvCxnSpPr>
          <p:nvPr/>
        </p:nvCxnSpPr>
        <p:spPr>
          <a:xfrm flipV="1">
            <a:off x="2045062" y="3596562"/>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3"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12</a:t>
            </a:fld>
            <a:endParaRPr lang="de-DE" dirty="0"/>
          </a:p>
        </p:txBody>
      </p:sp>
    </p:spTree>
    <p:extLst>
      <p:ext uri="{BB962C8B-B14F-4D97-AF65-F5344CB8AC3E}">
        <p14:creationId xmlns:p14="http://schemas.microsoft.com/office/powerpoint/2010/main" val="166637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A156-5C87-D94D-BE6A-1E3553D3B7DA}"/>
              </a:ext>
            </a:extLst>
          </p:cNvPr>
          <p:cNvSpPr>
            <a:spLocks noGrp="1"/>
          </p:cNvSpPr>
          <p:nvPr>
            <p:ph type="title"/>
          </p:nvPr>
        </p:nvSpPr>
        <p:spPr/>
        <p:txBody>
          <a:bodyPr/>
          <a:lstStyle/>
          <a:p>
            <a:r>
              <a:rPr lang="en-US" dirty="0"/>
              <a:t>Unrolling of a RNN over time</a:t>
            </a:r>
          </a:p>
        </p:txBody>
      </p:sp>
      <p:sp>
        <p:nvSpPr>
          <p:cNvPr id="5" name="Rectangle 4">
            <a:extLst>
              <a:ext uri="{FF2B5EF4-FFF2-40B4-BE49-F238E27FC236}">
                <a16:creationId xmlns:a16="http://schemas.microsoft.com/office/drawing/2014/main" id="{4D4B32DD-F1B2-2643-80C7-F81579FB3CDB}"/>
              </a:ext>
            </a:extLst>
          </p:cNvPr>
          <p:cNvSpPr/>
          <p:nvPr/>
        </p:nvSpPr>
        <p:spPr>
          <a:xfrm>
            <a:off x="1562511" y="1724432"/>
            <a:ext cx="796269" cy="228635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D6033C-2698-604D-A757-91117EB94BF7}"/>
                  </a:ext>
                </a:extLst>
              </p:cNvPr>
              <p:cNvSpPr txBox="1"/>
              <p:nvPr/>
            </p:nvSpPr>
            <p:spPr>
              <a:xfrm>
                <a:off x="1777650" y="4282382"/>
                <a:ext cx="304506"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2100" i="1" smtClean="0">
                              <a:latin typeface="Cambria Math" panose="02040503050406030204" pitchFamily="18" charset="0"/>
                            </a:rPr>
                          </m:ctrlPr>
                        </m:sSubPr>
                        <m:e>
                          <m:r>
                            <a:rPr lang="de-DE" sz="2100" b="1" i="1">
                              <a:latin typeface="Cambria Math" panose="02040503050406030204" pitchFamily="18" charset="0"/>
                            </a:rPr>
                            <m:t>𝒙</m:t>
                          </m:r>
                        </m:e>
                        <m:sub>
                          <m:r>
                            <m:rPr>
                              <m:sty m:val="p"/>
                            </m:rPr>
                            <a:rPr lang="de-DE" sz="2100" b="0" i="0" smtClean="0">
                              <a:latin typeface="Cambria Math" panose="02040503050406030204" pitchFamily="18" charset="0"/>
                            </a:rPr>
                            <m:t>t</m:t>
                          </m:r>
                        </m:sub>
                      </m:sSub>
                    </m:oMath>
                  </m:oMathPara>
                </a14:m>
                <a:endParaRPr lang="de-DE" sz="2100" dirty="0"/>
              </a:p>
            </p:txBody>
          </p:sp>
        </mc:Choice>
        <mc:Fallback xmlns="">
          <p:sp>
            <p:nvSpPr>
              <p:cNvPr id="8" name="TextBox 7">
                <a:extLst>
                  <a:ext uri="{FF2B5EF4-FFF2-40B4-BE49-F238E27FC236}">
                    <a16:creationId xmlns:a16="http://schemas.microsoft.com/office/drawing/2014/main" id="{3DD6033C-2698-604D-A757-91117EB94BF7}"/>
                  </a:ext>
                </a:extLst>
              </p:cNvPr>
              <p:cNvSpPr txBox="1">
                <a:spLocks noRot="1" noChangeAspect="1" noMove="1" noResize="1" noEditPoints="1" noAdjustHandles="1" noChangeArrowheads="1" noChangeShapeType="1" noTextEdit="1"/>
              </p:cNvSpPr>
              <p:nvPr/>
            </p:nvSpPr>
            <p:spPr>
              <a:xfrm>
                <a:off x="1777650" y="4282382"/>
                <a:ext cx="304506" cy="323165"/>
              </a:xfrm>
              <a:prstGeom prst="rect">
                <a:avLst/>
              </a:prstGeom>
              <a:blipFill>
                <a:blip r:embed="rId3"/>
                <a:stretch>
                  <a:fillRect l="-14000" r="-6000" b="-12963"/>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63C4D090-071F-C84E-8036-8CC3285BCA82}"/>
              </a:ext>
            </a:extLst>
          </p:cNvPr>
          <p:cNvSpPr txBox="1"/>
          <p:nvPr/>
        </p:nvSpPr>
        <p:spPr>
          <a:xfrm>
            <a:off x="2467378" y="1612313"/>
            <a:ext cx="65" cy="207749"/>
          </a:xfrm>
          <a:prstGeom prst="rect">
            <a:avLst/>
          </a:prstGeom>
          <a:noFill/>
        </p:spPr>
        <p:txBody>
          <a:bodyPr wrap="none" lIns="0" tIns="0" rIns="0" bIns="0" rtlCol="0">
            <a:spAutoFit/>
          </a:bodyPr>
          <a:lstStyle/>
          <a:p>
            <a:endParaRPr lang="en-US" sz="1350" dirty="0"/>
          </a:p>
        </p:txBody>
      </p:sp>
      <p:grpSp>
        <p:nvGrpSpPr>
          <p:cNvPr id="10" name="Group 9">
            <a:extLst>
              <a:ext uri="{FF2B5EF4-FFF2-40B4-BE49-F238E27FC236}">
                <a16:creationId xmlns:a16="http://schemas.microsoft.com/office/drawing/2014/main" id="{7F68A438-A904-3349-93AD-FA8F21706D44}"/>
              </a:ext>
            </a:extLst>
          </p:cNvPr>
          <p:cNvGrpSpPr/>
          <p:nvPr/>
        </p:nvGrpSpPr>
        <p:grpSpPr>
          <a:xfrm>
            <a:off x="1692460" y="1855805"/>
            <a:ext cx="540000" cy="540000"/>
            <a:chOff x="3270425" y="2411833"/>
            <a:chExt cx="720000" cy="720000"/>
          </a:xfrm>
        </p:grpSpPr>
        <p:sp>
          <p:nvSpPr>
            <p:cNvPr id="11" name="Oval 10">
              <a:extLst>
                <a:ext uri="{FF2B5EF4-FFF2-40B4-BE49-F238E27FC236}">
                  <a16:creationId xmlns:a16="http://schemas.microsoft.com/office/drawing/2014/main" id="{1C04E138-8507-5448-AF41-B4C8664074CD}"/>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2" name="Straight Connector 11">
              <a:extLst>
                <a:ext uri="{FF2B5EF4-FFF2-40B4-BE49-F238E27FC236}">
                  <a16:creationId xmlns:a16="http://schemas.microsoft.com/office/drawing/2014/main" id="{D86932A4-750F-CD4F-A0E1-0B970802D5E9}"/>
                </a:ext>
              </a:extLst>
            </p:cNvPr>
            <p:cNvCxnSpPr>
              <a:stCxn id="11" idx="0"/>
              <a:endCxn id="11"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0566332-8D2F-314F-9339-3BED93853C90}"/>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3" name="TextBox 12">
                  <a:extLst>
                    <a:ext uri="{FF2B5EF4-FFF2-40B4-BE49-F238E27FC236}">
                      <a16:creationId xmlns:a16="http://schemas.microsoft.com/office/drawing/2014/main" id="{90566332-8D2F-314F-9339-3BED93853C90}"/>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4"/>
                  <a:stretch>
                    <a:fillRect l="-38462" r="-30769"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52B81A-0359-9942-907D-BF45AFF8A61E}"/>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14" name="TextBox 13">
                  <a:extLst>
                    <a:ext uri="{FF2B5EF4-FFF2-40B4-BE49-F238E27FC236}">
                      <a16:creationId xmlns:a16="http://schemas.microsoft.com/office/drawing/2014/main" id="{A952B81A-0359-9942-907D-BF45AFF8A61E}"/>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5"/>
                  <a:stretch>
                    <a:fillRect l="-13333" r="-13333"/>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15D700F9-253C-C542-8EBC-AF93F62F76C6}"/>
              </a:ext>
            </a:extLst>
          </p:cNvPr>
          <p:cNvGrpSpPr/>
          <p:nvPr/>
        </p:nvGrpSpPr>
        <p:grpSpPr>
          <a:xfrm>
            <a:off x="1692460" y="2603921"/>
            <a:ext cx="540000" cy="540000"/>
            <a:chOff x="3270425" y="3496401"/>
            <a:chExt cx="720000" cy="720000"/>
          </a:xfrm>
        </p:grpSpPr>
        <p:sp>
          <p:nvSpPr>
            <p:cNvPr id="16" name="Oval 15">
              <a:extLst>
                <a:ext uri="{FF2B5EF4-FFF2-40B4-BE49-F238E27FC236}">
                  <a16:creationId xmlns:a16="http://schemas.microsoft.com/office/drawing/2014/main" id="{DD328762-2970-EC4F-9D73-ED4C8996D7FB}"/>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7" name="Straight Connector 16">
              <a:extLst>
                <a:ext uri="{FF2B5EF4-FFF2-40B4-BE49-F238E27FC236}">
                  <a16:creationId xmlns:a16="http://schemas.microsoft.com/office/drawing/2014/main" id="{6BB7E409-46BC-1D4E-91ED-DBE95D578EF3}"/>
                </a:ext>
              </a:extLst>
            </p:cNvPr>
            <p:cNvCxnSpPr>
              <a:stCxn id="16" idx="0"/>
              <a:endCxn id="16"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F6A5499C-03D3-784B-AF4C-87495F09F2D0}"/>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D05A642-1051-AF4F-ABCF-8F32A3577E71}"/>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9" name="TextBox 18">
                  <a:extLst>
                    <a:ext uri="{FF2B5EF4-FFF2-40B4-BE49-F238E27FC236}">
                      <a16:creationId xmlns:a16="http://schemas.microsoft.com/office/drawing/2014/main" id="{5D05A642-1051-AF4F-ABCF-8F32A3577E71}"/>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6"/>
                  <a:stretch>
                    <a:fillRect l="-38462" r="-38462"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C36711A-04F0-F741-9525-F569609B932A}"/>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0" name="TextBox 19">
                  <a:extLst>
                    <a:ext uri="{FF2B5EF4-FFF2-40B4-BE49-F238E27FC236}">
                      <a16:creationId xmlns:a16="http://schemas.microsoft.com/office/drawing/2014/main" id="{DC36711A-04F0-F741-9525-F569609B932A}"/>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7"/>
                  <a:stretch>
                    <a:fillRect l="-21429" r="-14286"/>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52B1A073-6801-594A-8851-1E0FF797C7DF}"/>
              </a:ext>
            </a:extLst>
          </p:cNvPr>
          <p:cNvGrpSpPr/>
          <p:nvPr/>
        </p:nvGrpSpPr>
        <p:grpSpPr>
          <a:xfrm>
            <a:off x="1692460" y="3352036"/>
            <a:ext cx="540000" cy="540000"/>
            <a:chOff x="3270425" y="4724875"/>
            <a:chExt cx="720000" cy="720000"/>
          </a:xfrm>
        </p:grpSpPr>
        <p:sp>
          <p:nvSpPr>
            <p:cNvPr id="22" name="Oval 21">
              <a:extLst>
                <a:ext uri="{FF2B5EF4-FFF2-40B4-BE49-F238E27FC236}">
                  <a16:creationId xmlns:a16="http://schemas.microsoft.com/office/drawing/2014/main" id="{5533F7A9-D2B4-BF4B-8FA2-2E87F89EE89A}"/>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3" name="Straight Connector 22">
              <a:extLst>
                <a:ext uri="{FF2B5EF4-FFF2-40B4-BE49-F238E27FC236}">
                  <a16:creationId xmlns:a16="http://schemas.microsoft.com/office/drawing/2014/main" id="{1BE7F540-3D8F-8948-9B43-37A6CD588134}"/>
                </a:ext>
              </a:extLst>
            </p:cNvPr>
            <p:cNvCxnSpPr>
              <a:stCxn id="22" idx="0"/>
              <a:endCxn id="22"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9B224B-1E95-3A4E-A70C-FA955E6986A0}"/>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811DF5A-1AB2-A644-98D3-A0FD3D05692B}"/>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5" name="TextBox 24">
                  <a:extLst>
                    <a:ext uri="{FF2B5EF4-FFF2-40B4-BE49-F238E27FC236}">
                      <a16:creationId xmlns:a16="http://schemas.microsoft.com/office/drawing/2014/main" id="{6811DF5A-1AB2-A644-98D3-A0FD3D05692B}"/>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8"/>
                  <a:stretch>
                    <a:fillRect l="-28571" r="-28571"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FBB3423-9A83-A643-839D-A9AF8FF73225}"/>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6" name="TextBox 25">
                  <a:extLst>
                    <a:ext uri="{FF2B5EF4-FFF2-40B4-BE49-F238E27FC236}">
                      <a16:creationId xmlns:a16="http://schemas.microsoft.com/office/drawing/2014/main" id="{5FBB3423-9A83-A643-839D-A9AF8FF73225}"/>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9"/>
                  <a:stretch>
                    <a:fillRect l="-13333" r="-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28602E2-34C5-3649-8A02-A3217BB2D82D}"/>
                  </a:ext>
                </a:extLst>
              </p:cNvPr>
              <p:cNvSpPr txBox="1"/>
              <p:nvPr/>
            </p:nvSpPr>
            <p:spPr>
              <a:xfrm>
                <a:off x="1371133" y="4098726"/>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27" name="TextBox 26">
                <a:extLst>
                  <a:ext uri="{FF2B5EF4-FFF2-40B4-BE49-F238E27FC236}">
                    <a16:creationId xmlns:a16="http://schemas.microsoft.com/office/drawing/2014/main" id="{528602E2-34C5-3649-8A02-A3217BB2D82D}"/>
                  </a:ext>
                </a:extLst>
              </p:cNvPr>
              <p:cNvSpPr txBox="1">
                <a:spLocks noRot="1" noChangeAspect="1" noMove="1" noResize="1" noEditPoints="1" noAdjustHandles="1" noChangeArrowheads="1" noChangeShapeType="1" noTextEdit="1"/>
              </p:cNvSpPr>
              <p:nvPr/>
            </p:nvSpPr>
            <p:spPr>
              <a:xfrm>
                <a:off x="1371133" y="4098726"/>
                <a:ext cx="391069" cy="283219"/>
              </a:xfrm>
              <a:prstGeom prst="rect">
                <a:avLst/>
              </a:prstGeom>
              <a:blipFill>
                <a:blip r:embed="rId10"/>
                <a:stretch>
                  <a:fillRect l="-14063" t="-4255" r="-7813"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B6A6587-C57F-3C43-9100-5DF5381F7A58}"/>
                  </a:ext>
                </a:extLst>
              </p:cNvPr>
              <p:cNvSpPr txBox="1"/>
              <p:nvPr/>
            </p:nvSpPr>
            <p:spPr>
              <a:xfrm>
                <a:off x="1371133" y="1316136"/>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28" name="TextBox 27">
                <a:extLst>
                  <a:ext uri="{FF2B5EF4-FFF2-40B4-BE49-F238E27FC236}">
                    <a16:creationId xmlns:a16="http://schemas.microsoft.com/office/drawing/2014/main" id="{6B6A6587-C57F-3C43-9100-5DF5381F7A58}"/>
                  </a:ext>
                </a:extLst>
              </p:cNvPr>
              <p:cNvSpPr txBox="1">
                <a:spLocks noRot="1" noChangeAspect="1" noMove="1" noResize="1" noEditPoints="1" noAdjustHandles="1" noChangeArrowheads="1" noChangeShapeType="1" noTextEdit="1"/>
              </p:cNvSpPr>
              <p:nvPr/>
            </p:nvSpPr>
            <p:spPr>
              <a:xfrm>
                <a:off x="1371133" y="1316136"/>
                <a:ext cx="391069" cy="315023"/>
              </a:xfrm>
              <a:prstGeom prst="rect">
                <a:avLst/>
              </a:prstGeom>
              <a:blipFill>
                <a:blip r:embed="rId11"/>
                <a:stretch>
                  <a:fillRect l="-14063" r="-7813" b="-1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C715F8EA-5FBB-9347-BBF4-F88D9DC74F9F}"/>
                  </a:ext>
                </a:extLst>
              </p:cNvPr>
              <p:cNvSpPr/>
              <p:nvPr/>
            </p:nvSpPr>
            <p:spPr>
              <a:xfrm>
                <a:off x="1707210" y="880280"/>
                <a:ext cx="506870"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100" i="1" smtClean="0">
                              <a:latin typeface="Cambria Math" panose="02040503050406030204" pitchFamily="18" charset="0"/>
                            </a:rPr>
                          </m:ctrlPr>
                        </m:sSubPr>
                        <m:e>
                          <m:r>
                            <a:rPr lang="de-DE" sz="2100" b="1" i="1">
                              <a:latin typeface="Cambria Math" panose="02040503050406030204" pitchFamily="18" charset="0"/>
                            </a:rPr>
                            <m:t>𝒚</m:t>
                          </m:r>
                        </m:e>
                        <m:sub>
                          <m:r>
                            <a:rPr lang="de-DE" sz="2100" b="0" i="1" smtClean="0">
                              <a:latin typeface="Cambria Math" panose="02040503050406030204" pitchFamily="18" charset="0"/>
                            </a:rPr>
                            <m:t>𝑡</m:t>
                          </m:r>
                        </m:sub>
                      </m:sSub>
                    </m:oMath>
                  </m:oMathPara>
                </a14:m>
                <a:endParaRPr lang="de-DE" sz="2100" dirty="0"/>
              </a:p>
            </p:txBody>
          </p:sp>
        </mc:Choice>
        <mc:Fallback xmlns="">
          <p:sp>
            <p:nvSpPr>
              <p:cNvPr id="29" name="Rectangle 28">
                <a:extLst>
                  <a:ext uri="{FF2B5EF4-FFF2-40B4-BE49-F238E27FC236}">
                    <a16:creationId xmlns:a16="http://schemas.microsoft.com/office/drawing/2014/main" id="{C715F8EA-5FBB-9347-BBF4-F88D9DC74F9F}"/>
                  </a:ext>
                </a:extLst>
              </p:cNvPr>
              <p:cNvSpPr>
                <a:spLocks noRot="1" noChangeAspect="1" noMove="1" noResize="1" noEditPoints="1" noAdjustHandles="1" noChangeArrowheads="1" noChangeShapeType="1" noTextEdit="1"/>
              </p:cNvSpPr>
              <p:nvPr/>
            </p:nvSpPr>
            <p:spPr>
              <a:xfrm>
                <a:off x="1707210" y="880280"/>
                <a:ext cx="506870" cy="415498"/>
              </a:xfrm>
              <a:prstGeom prst="rect">
                <a:avLst/>
              </a:prstGeom>
              <a:blipFill>
                <a:blip r:embed="rId12"/>
                <a:stretch>
                  <a:fillRect b="-7246"/>
                </a:stretch>
              </a:blipFill>
            </p:spPr>
            <p:txBody>
              <a:bodyPr/>
              <a:lstStyle/>
              <a:p>
                <a:r>
                  <a:rPr lang="en-GB">
                    <a:noFill/>
                  </a:rPr>
                  <a:t> </a:t>
                </a:r>
              </a:p>
            </p:txBody>
          </p:sp>
        </mc:Fallback>
      </mc:AlternateContent>
      <p:cxnSp>
        <p:nvCxnSpPr>
          <p:cNvPr id="33" name="Straight Arrow Connector 32">
            <a:extLst>
              <a:ext uri="{FF2B5EF4-FFF2-40B4-BE49-F238E27FC236}">
                <a16:creationId xmlns:a16="http://schemas.microsoft.com/office/drawing/2014/main" id="{851CDBE4-4C71-7644-B79C-17A0D12E6ED8}"/>
              </a:ext>
            </a:extLst>
          </p:cNvPr>
          <p:cNvCxnSpPr>
            <a:stCxn id="5" idx="0"/>
            <a:endCxn id="29" idx="2"/>
          </p:cNvCxnSpPr>
          <p:nvPr/>
        </p:nvCxnSpPr>
        <p:spPr>
          <a:xfrm flipH="1" flipV="1">
            <a:off x="1960645" y="1295778"/>
            <a:ext cx="1" cy="42865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FF466D9-8F51-0A4C-A3BF-220490771C65}"/>
              </a:ext>
            </a:extLst>
          </p:cNvPr>
          <p:cNvCxnSpPr>
            <a:cxnSpLocks/>
            <a:endCxn id="5" idx="2"/>
          </p:cNvCxnSpPr>
          <p:nvPr/>
        </p:nvCxnSpPr>
        <p:spPr>
          <a:xfrm flipH="1" flipV="1">
            <a:off x="1960646" y="4010789"/>
            <a:ext cx="1814" cy="32042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F22098CA-BB31-D44A-BEC6-8EA665877F7F}"/>
              </a:ext>
            </a:extLst>
          </p:cNvPr>
          <p:cNvSpPr/>
          <p:nvPr/>
        </p:nvSpPr>
        <p:spPr>
          <a:xfrm>
            <a:off x="3241535" y="1724432"/>
            <a:ext cx="796269" cy="228635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CCF3EEE-FF16-E74E-B5A4-81F9C8797D55}"/>
                  </a:ext>
                </a:extLst>
              </p:cNvPr>
              <p:cNvSpPr txBox="1"/>
              <p:nvPr/>
            </p:nvSpPr>
            <p:spPr>
              <a:xfrm>
                <a:off x="3456674" y="4282382"/>
                <a:ext cx="56098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2100" i="1" smtClean="0">
                              <a:latin typeface="Cambria Math" panose="02040503050406030204" pitchFamily="18" charset="0"/>
                            </a:rPr>
                          </m:ctrlPr>
                        </m:sSubPr>
                        <m:e>
                          <m:r>
                            <a:rPr lang="de-DE" sz="2100" b="1" i="1">
                              <a:latin typeface="Cambria Math" panose="02040503050406030204" pitchFamily="18" charset="0"/>
                            </a:rPr>
                            <m:t>𝒙</m:t>
                          </m:r>
                        </m:e>
                        <m:sub>
                          <m:r>
                            <m:rPr>
                              <m:sty m:val="p"/>
                            </m:rPr>
                            <a:rPr lang="de-DE" sz="2100" b="0" i="0" smtClean="0">
                              <a:latin typeface="Cambria Math" panose="02040503050406030204" pitchFamily="18" charset="0"/>
                            </a:rPr>
                            <m:t>t</m:t>
                          </m:r>
                          <m:r>
                            <a:rPr lang="de-DE" sz="2100" b="0" i="0" smtClean="0">
                              <a:latin typeface="Cambria Math" panose="02040503050406030204" pitchFamily="18" charset="0"/>
                            </a:rPr>
                            <m:t>+1</m:t>
                          </m:r>
                        </m:sub>
                      </m:sSub>
                    </m:oMath>
                  </m:oMathPara>
                </a14:m>
                <a:endParaRPr lang="de-DE" sz="2100" dirty="0"/>
              </a:p>
            </p:txBody>
          </p:sp>
        </mc:Choice>
        <mc:Fallback xmlns="">
          <p:sp>
            <p:nvSpPr>
              <p:cNvPr id="65" name="TextBox 64">
                <a:extLst>
                  <a:ext uri="{FF2B5EF4-FFF2-40B4-BE49-F238E27FC236}">
                    <a16:creationId xmlns:a16="http://schemas.microsoft.com/office/drawing/2014/main" id="{7CCF3EEE-FF16-E74E-B5A4-81F9C8797D55}"/>
                  </a:ext>
                </a:extLst>
              </p:cNvPr>
              <p:cNvSpPr txBox="1">
                <a:spLocks noRot="1" noChangeAspect="1" noMove="1" noResize="1" noEditPoints="1" noAdjustHandles="1" noChangeArrowheads="1" noChangeShapeType="1" noTextEdit="1"/>
              </p:cNvSpPr>
              <p:nvPr/>
            </p:nvSpPr>
            <p:spPr>
              <a:xfrm>
                <a:off x="3456674" y="4282382"/>
                <a:ext cx="560987" cy="323165"/>
              </a:xfrm>
              <a:prstGeom prst="rect">
                <a:avLst/>
              </a:prstGeom>
              <a:blipFill>
                <a:blip r:embed="rId13"/>
                <a:stretch>
                  <a:fillRect l="-6522" r="-4348" b="-12963"/>
                </a:stretch>
              </a:blipFill>
            </p:spPr>
            <p:txBody>
              <a:bodyPr/>
              <a:lstStyle/>
              <a:p>
                <a:r>
                  <a:rPr lang="en-GB">
                    <a:noFill/>
                  </a:rPr>
                  <a:t> </a:t>
                </a:r>
              </a:p>
            </p:txBody>
          </p:sp>
        </mc:Fallback>
      </mc:AlternateContent>
      <p:sp>
        <p:nvSpPr>
          <p:cNvPr id="41" name="TextBox 40">
            <a:extLst>
              <a:ext uri="{FF2B5EF4-FFF2-40B4-BE49-F238E27FC236}">
                <a16:creationId xmlns:a16="http://schemas.microsoft.com/office/drawing/2014/main" id="{1BF9A05A-AE09-D843-8007-D4A0B58E80DA}"/>
              </a:ext>
            </a:extLst>
          </p:cNvPr>
          <p:cNvSpPr txBox="1"/>
          <p:nvPr/>
        </p:nvSpPr>
        <p:spPr>
          <a:xfrm>
            <a:off x="4146402" y="1612313"/>
            <a:ext cx="65" cy="207749"/>
          </a:xfrm>
          <a:prstGeom prst="rect">
            <a:avLst/>
          </a:prstGeom>
          <a:noFill/>
        </p:spPr>
        <p:txBody>
          <a:bodyPr wrap="none" lIns="0" tIns="0" rIns="0" bIns="0" rtlCol="0">
            <a:spAutoFit/>
          </a:bodyPr>
          <a:lstStyle/>
          <a:p>
            <a:endParaRPr lang="en-US" sz="1350" dirty="0"/>
          </a:p>
        </p:txBody>
      </p:sp>
      <p:grpSp>
        <p:nvGrpSpPr>
          <p:cNvPr id="42" name="Group 41">
            <a:extLst>
              <a:ext uri="{FF2B5EF4-FFF2-40B4-BE49-F238E27FC236}">
                <a16:creationId xmlns:a16="http://schemas.microsoft.com/office/drawing/2014/main" id="{3CB0D1DF-21D8-DA4E-92D5-935B731FF40F}"/>
              </a:ext>
            </a:extLst>
          </p:cNvPr>
          <p:cNvGrpSpPr/>
          <p:nvPr/>
        </p:nvGrpSpPr>
        <p:grpSpPr>
          <a:xfrm>
            <a:off x="3371484" y="1855805"/>
            <a:ext cx="540000" cy="540000"/>
            <a:chOff x="3270425" y="2411833"/>
            <a:chExt cx="720000" cy="720000"/>
          </a:xfrm>
        </p:grpSpPr>
        <p:sp>
          <p:nvSpPr>
            <p:cNvPr id="60" name="Oval 59">
              <a:extLst>
                <a:ext uri="{FF2B5EF4-FFF2-40B4-BE49-F238E27FC236}">
                  <a16:creationId xmlns:a16="http://schemas.microsoft.com/office/drawing/2014/main" id="{ABE888FB-2A7D-5A44-8FE4-E3397AD04C9B}"/>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61" name="Straight Connector 60">
              <a:extLst>
                <a:ext uri="{FF2B5EF4-FFF2-40B4-BE49-F238E27FC236}">
                  <a16:creationId xmlns:a16="http://schemas.microsoft.com/office/drawing/2014/main" id="{9A4AB774-9F13-F044-B865-EF91B78AD776}"/>
                </a:ext>
              </a:extLst>
            </p:cNvPr>
            <p:cNvCxnSpPr>
              <a:stCxn id="60" idx="0"/>
              <a:endCxn id="60"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B282AECF-547F-664F-B8E6-43089FBB6BFD}"/>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62" name="TextBox 61">
                  <a:extLst>
                    <a:ext uri="{FF2B5EF4-FFF2-40B4-BE49-F238E27FC236}">
                      <a16:creationId xmlns:a16="http://schemas.microsoft.com/office/drawing/2014/main" id="{B282AECF-547F-664F-B8E6-43089FBB6BFD}"/>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14"/>
                  <a:stretch>
                    <a:fillRect l="-28571" r="-28571"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C7C24D6C-6802-954B-AB02-07AEC958B86E}"/>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63" name="TextBox 62">
                  <a:extLst>
                    <a:ext uri="{FF2B5EF4-FFF2-40B4-BE49-F238E27FC236}">
                      <a16:creationId xmlns:a16="http://schemas.microsoft.com/office/drawing/2014/main" id="{C7C24D6C-6802-954B-AB02-07AEC958B86E}"/>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15"/>
                  <a:stretch>
                    <a:fillRect l="-6667" r="-13333"/>
                  </a:stretch>
                </a:blipFill>
              </p:spPr>
              <p:txBody>
                <a:bodyPr/>
                <a:lstStyle/>
                <a:p>
                  <a:r>
                    <a:rPr lang="en-US">
                      <a:noFill/>
                    </a:rPr>
                    <a:t> </a:t>
                  </a:r>
                </a:p>
              </p:txBody>
            </p:sp>
          </mc:Fallback>
        </mc:AlternateContent>
      </p:grpSp>
      <p:grpSp>
        <p:nvGrpSpPr>
          <p:cNvPr id="43" name="Group 42">
            <a:extLst>
              <a:ext uri="{FF2B5EF4-FFF2-40B4-BE49-F238E27FC236}">
                <a16:creationId xmlns:a16="http://schemas.microsoft.com/office/drawing/2014/main" id="{35661B1F-0572-E146-91CF-87B25661462B}"/>
              </a:ext>
            </a:extLst>
          </p:cNvPr>
          <p:cNvGrpSpPr/>
          <p:nvPr/>
        </p:nvGrpSpPr>
        <p:grpSpPr>
          <a:xfrm>
            <a:off x="3371484" y="2603921"/>
            <a:ext cx="540000" cy="540000"/>
            <a:chOff x="3270425" y="3496401"/>
            <a:chExt cx="720000" cy="720000"/>
          </a:xfrm>
        </p:grpSpPr>
        <p:sp>
          <p:nvSpPr>
            <p:cNvPr id="55" name="Oval 54">
              <a:extLst>
                <a:ext uri="{FF2B5EF4-FFF2-40B4-BE49-F238E27FC236}">
                  <a16:creationId xmlns:a16="http://schemas.microsoft.com/office/drawing/2014/main" id="{BFBEB772-FDA1-244D-9587-5ED31512E15C}"/>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56" name="Straight Connector 55">
              <a:extLst>
                <a:ext uri="{FF2B5EF4-FFF2-40B4-BE49-F238E27FC236}">
                  <a16:creationId xmlns:a16="http://schemas.microsoft.com/office/drawing/2014/main" id="{698EA9CC-E234-4D43-A631-204B4BB10FC5}"/>
                </a:ext>
              </a:extLst>
            </p:cNvPr>
            <p:cNvCxnSpPr>
              <a:stCxn id="55" idx="0"/>
              <a:endCxn id="55"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18DC1E44-C278-DC44-8F16-70E56A436471}"/>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55829407-CCE4-1C4B-BA70-F95118A1BA86}"/>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8" name="TextBox 57">
                  <a:extLst>
                    <a:ext uri="{FF2B5EF4-FFF2-40B4-BE49-F238E27FC236}">
                      <a16:creationId xmlns:a16="http://schemas.microsoft.com/office/drawing/2014/main" id="{55829407-CCE4-1C4B-BA70-F95118A1BA86}"/>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16"/>
                  <a:stretch>
                    <a:fillRect l="-35714" r="-28571"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940F3C0-4253-A54A-A93C-F47AEDFC625A}"/>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59" name="TextBox 58">
                  <a:extLst>
                    <a:ext uri="{FF2B5EF4-FFF2-40B4-BE49-F238E27FC236}">
                      <a16:creationId xmlns:a16="http://schemas.microsoft.com/office/drawing/2014/main" id="{B940F3C0-4253-A54A-A93C-F47AEDFC625A}"/>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17"/>
                  <a:stretch>
                    <a:fillRect l="-21429" r="-14286"/>
                  </a:stretch>
                </a:blipFill>
              </p:spPr>
              <p:txBody>
                <a:bodyPr/>
                <a:lstStyle/>
                <a:p>
                  <a:r>
                    <a:rPr lang="en-US">
                      <a:noFill/>
                    </a:rPr>
                    <a:t> </a:t>
                  </a:r>
                </a:p>
              </p:txBody>
            </p:sp>
          </mc:Fallback>
        </mc:AlternateContent>
      </p:grpSp>
      <p:grpSp>
        <p:nvGrpSpPr>
          <p:cNvPr id="44" name="Group 43">
            <a:extLst>
              <a:ext uri="{FF2B5EF4-FFF2-40B4-BE49-F238E27FC236}">
                <a16:creationId xmlns:a16="http://schemas.microsoft.com/office/drawing/2014/main" id="{DB9E1DD4-8865-A743-936E-E55F4D24ECAF}"/>
              </a:ext>
            </a:extLst>
          </p:cNvPr>
          <p:cNvGrpSpPr/>
          <p:nvPr/>
        </p:nvGrpSpPr>
        <p:grpSpPr>
          <a:xfrm>
            <a:off x="3371484" y="3352036"/>
            <a:ext cx="540000" cy="540000"/>
            <a:chOff x="3270425" y="4724875"/>
            <a:chExt cx="720000" cy="720000"/>
          </a:xfrm>
        </p:grpSpPr>
        <p:sp>
          <p:nvSpPr>
            <p:cNvPr id="50" name="Oval 49">
              <a:extLst>
                <a:ext uri="{FF2B5EF4-FFF2-40B4-BE49-F238E27FC236}">
                  <a16:creationId xmlns:a16="http://schemas.microsoft.com/office/drawing/2014/main" id="{006A0F36-0A74-9C47-ACAF-2B95E4CE8961}"/>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51" name="Straight Connector 50">
              <a:extLst>
                <a:ext uri="{FF2B5EF4-FFF2-40B4-BE49-F238E27FC236}">
                  <a16:creationId xmlns:a16="http://schemas.microsoft.com/office/drawing/2014/main" id="{531DA38B-CF5E-2D4F-ACE8-005CC4DF2AEF}"/>
                </a:ext>
              </a:extLst>
            </p:cNvPr>
            <p:cNvCxnSpPr>
              <a:stCxn id="50" idx="0"/>
              <a:endCxn id="50"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83D0E95-6EEC-6B49-A511-B998CF611A79}"/>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E93A4A1-DFDE-6D4A-A782-D73275AE0A4E}"/>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3" name="TextBox 52">
                  <a:extLst>
                    <a:ext uri="{FF2B5EF4-FFF2-40B4-BE49-F238E27FC236}">
                      <a16:creationId xmlns:a16="http://schemas.microsoft.com/office/drawing/2014/main" id="{6E93A4A1-DFDE-6D4A-A782-D73275AE0A4E}"/>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8"/>
                  <a:stretch>
                    <a:fillRect l="-28571" r="-28571"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D7DE530-72F6-B84A-9ED7-08919B33B057}"/>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54" name="TextBox 53">
                  <a:extLst>
                    <a:ext uri="{FF2B5EF4-FFF2-40B4-BE49-F238E27FC236}">
                      <a16:creationId xmlns:a16="http://schemas.microsoft.com/office/drawing/2014/main" id="{4D7DE530-72F6-B84A-9ED7-08919B33B057}"/>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18"/>
                  <a:stretch>
                    <a:fillRect l="-13333" r="-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84E89A9-428B-774D-A80E-9C3A049D78E0}"/>
                  </a:ext>
                </a:extLst>
              </p:cNvPr>
              <p:cNvSpPr txBox="1"/>
              <p:nvPr/>
            </p:nvSpPr>
            <p:spPr>
              <a:xfrm>
                <a:off x="3050157" y="4098726"/>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45" name="TextBox 44">
                <a:extLst>
                  <a:ext uri="{FF2B5EF4-FFF2-40B4-BE49-F238E27FC236}">
                    <a16:creationId xmlns:a16="http://schemas.microsoft.com/office/drawing/2014/main" id="{484E89A9-428B-774D-A80E-9C3A049D78E0}"/>
                  </a:ext>
                </a:extLst>
              </p:cNvPr>
              <p:cNvSpPr txBox="1">
                <a:spLocks noRot="1" noChangeAspect="1" noMove="1" noResize="1" noEditPoints="1" noAdjustHandles="1" noChangeArrowheads="1" noChangeShapeType="1" noTextEdit="1"/>
              </p:cNvSpPr>
              <p:nvPr/>
            </p:nvSpPr>
            <p:spPr>
              <a:xfrm>
                <a:off x="3050157" y="4098726"/>
                <a:ext cx="391069" cy="283219"/>
              </a:xfrm>
              <a:prstGeom prst="rect">
                <a:avLst/>
              </a:prstGeom>
              <a:blipFill>
                <a:blip r:embed="rId19"/>
                <a:stretch>
                  <a:fillRect l="-12308" t="-4255" r="-6154"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3F6189E-63BB-7048-B19A-7BA5AAD27591}"/>
                  </a:ext>
                </a:extLst>
              </p:cNvPr>
              <p:cNvSpPr txBox="1"/>
              <p:nvPr/>
            </p:nvSpPr>
            <p:spPr>
              <a:xfrm>
                <a:off x="3050157" y="1316136"/>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46" name="TextBox 45">
                <a:extLst>
                  <a:ext uri="{FF2B5EF4-FFF2-40B4-BE49-F238E27FC236}">
                    <a16:creationId xmlns:a16="http://schemas.microsoft.com/office/drawing/2014/main" id="{03F6189E-63BB-7048-B19A-7BA5AAD27591}"/>
                  </a:ext>
                </a:extLst>
              </p:cNvPr>
              <p:cNvSpPr txBox="1">
                <a:spLocks noRot="1" noChangeAspect="1" noMove="1" noResize="1" noEditPoints="1" noAdjustHandles="1" noChangeArrowheads="1" noChangeShapeType="1" noTextEdit="1"/>
              </p:cNvSpPr>
              <p:nvPr/>
            </p:nvSpPr>
            <p:spPr>
              <a:xfrm>
                <a:off x="3050157" y="1316136"/>
                <a:ext cx="391069" cy="315023"/>
              </a:xfrm>
              <a:prstGeom prst="rect">
                <a:avLst/>
              </a:prstGeom>
              <a:blipFill>
                <a:blip r:embed="rId20"/>
                <a:stretch>
                  <a:fillRect l="-12308" r="-7692" b="-1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3391BDB6-F77B-BC48-8874-F82AE5011CCE}"/>
                  </a:ext>
                </a:extLst>
              </p:cNvPr>
              <p:cNvSpPr/>
              <p:nvPr/>
            </p:nvSpPr>
            <p:spPr>
              <a:xfrm>
                <a:off x="3276362" y="880821"/>
                <a:ext cx="765338"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100" i="1" smtClean="0">
                              <a:latin typeface="Cambria Math" panose="02040503050406030204" pitchFamily="18" charset="0"/>
                            </a:rPr>
                          </m:ctrlPr>
                        </m:sSubPr>
                        <m:e>
                          <m:r>
                            <a:rPr lang="de-DE" sz="2100" b="1" i="1">
                              <a:latin typeface="Cambria Math" panose="02040503050406030204" pitchFamily="18" charset="0"/>
                            </a:rPr>
                            <m:t>𝒚</m:t>
                          </m:r>
                        </m:e>
                        <m:sub>
                          <m:r>
                            <a:rPr lang="de-DE" sz="2100" b="0" i="1" smtClean="0">
                              <a:latin typeface="Cambria Math" panose="02040503050406030204" pitchFamily="18" charset="0"/>
                            </a:rPr>
                            <m:t>𝑡</m:t>
                          </m:r>
                          <m:r>
                            <a:rPr lang="de-DE" sz="2100" b="0" i="1" smtClean="0">
                              <a:latin typeface="Cambria Math" panose="02040503050406030204" pitchFamily="18" charset="0"/>
                            </a:rPr>
                            <m:t>+1</m:t>
                          </m:r>
                        </m:sub>
                      </m:sSub>
                    </m:oMath>
                  </m:oMathPara>
                </a14:m>
                <a:endParaRPr lang="de-DE" sz="2100" dirty="0"/>
              </a:p>
            </p:txBody>
          </p:sp>
        </mc:Choice>
        <mc:Fallback xmlns="">
          <p:sp>
            <p:nvSpPr>
              <p:cNvPr id="47" name="Rectangle 46">
                <a:extLst>
                  <a:ext uri="{FF2B5EF4-FFF2-40B4-BE49-F238E27FC236}">
                    <a16:creationId xmlns:a16="http://schemas.microsoft.com/office/drawing/2014/main" id="{3391BDB6-F77B-BC48-8874-F82AE5011CCE}"/>
                  </a:ext>
                </a:extLst>
              </p:cNvPr>
              <p:cNvSpPr>
                <a:spLocks noRot="1" noChangeAspect="1" noMove="1" noResize="1" noEditPoints="1" noAdjustHandles="1" noChangeArrowheads="1" noChangeShapeType="1" noTextEdit="1"/>
              </p:cNvSpPr>
              <p:nvPr/>
            </p:nvSpPr>
            <p:spPr>
              <a:xfrm>
                <a:off x="3276362" y="880821"/>
                <a:ext cx="765338" cy="415498"/>
              </a:xfrm>
              <a:prstGeom prst="rect">
                <a:avLst/>
              </a:prstGeom>
              <a:blipFill>
                <a:blip r:embed="rId21"/>
                <a:stretch>
                  <a:fillRect b="-7246"/>
                </a:stretch>
              </a:blipFill>
            </p:spPr>
            <p:txBody>
              <a:bodyPr/>
              <a:lstStyle/>
              <a:p>
                <a:r>
                  <a:rPr lang="en-GB">
                    <a:noFill/>
                  </a:rPr>
                  <a:t> </a:t>
                </a:r>
              </a:p>
            </p:txBody>
          </p:sp>
        </mc:Fallback>
      </mc:AlternateContent>
      <p:cxnSp>
        <p:nvCxnSpPr>
          <p:cNvPr id="48" name="Straight Arrow Connector 47">
            <a:extLst>
              <a:ext uri="{FF2B5EF4-FFF2-40B4-BE49-F238E27FC236}">
                <a16:creationId xmlns:a16="http://schemas.microsoft.com/office/drawing/2014/main" id="{438A9300-6D45-4B43-B03D-B3123A81083D}"/>
              </a:ext>
            </a:extLst>
          </p:cNvPr>
          <p:cNvCxnSpPr>
            <a:stCxn id="39" idx="0"/>
            <a:endCxn id="47" idx="2"/>
          </p:cNvCxnSpPr>
          <p:nvPr/>
        </p:nvCxnSpPr>
        <p:spPr>
          <a:xfrm flipV="1">
            <a:off x="3639670" y="1296319"/>
            <a:ext cx="19361" cy="4281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628ED12-C410-FA46-8664-5EB73CBCD424}"/>
              </a:ext>
            </a:extLst>
          </p:cNvPr>
          <p:cNvCxnSpPr>
            <a:cxnSpLocks/>
            <a:endCxn id="39" idx="2"/>
          </p:cNvCxnSpPr>
          <p:nvPr/>
        </p:nvCxnSpPr>
        <p:spPr>
          <a:xfrm flipH="1" flipV="1">
            <a:off x="3639670" y="4010789"/>
            <a:ext cx="1814" cy="32042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FEABA791-2B60-024A-BD4B-E3CCD2523189}"/>
              </a:ext>
            </a:extLst>
          </p:cNvPr>
          <p:cNvSpPr/>
          <p:nvPr/>
        </p:nvSpPr>
        <p:spPr>
          <a:xfrm>
            <a:off x="4920560" y="1724432"/>
            <a:ext cx="796269" cy="228635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4A5ADDDA-349B-DA4D-AF8F-ECF83840CEF1}"/>
                  </a:ext>
                </a:extLst>
              </p:cNvPr>
              <p:cNvSpPr txBox="1"/>
              <p:nvPr/>
            </p:nvSpPr>
            <p:spPr>
              <a:xfrm>
                <a:off x="5135699" y="4282382"/>
                <a:ext cx="56098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2100" i="1" smtClean="0">
                              <a:latin typeface="Cambria Math" panose="02040503050406030204" pitchFamily="18" charset="0"/>
                            </a:rPr>
                          </m:ctrlPr>
                        </m:sSubPr>
                        <m:e>
                          <m:r>
                            <a:rPr lang="de-DE" sz="2100" b="1" i="1">
                              <a:latin typeface="Cambria Math" panose="02040503050406030204" pitchFamily="18" charset="0"/>
                            </a:rPr>
                            <m:t>𝒙</m:t>
                          </m:r>
                        </m:e>
                        <m:sub>
                          <m:r>
                            <m:rPr>
                              <m:sty m:val="p"/>
                            </m:rPr>
                            <a:rPr lang="de-DE" sz="2100" b="0" i="0" smtClean="0">
                              <a:latin typeface="Cambria Math" panose="02040503050406030204" pitchFamily="18" charset="0"/>
                            </a:rPr>
                            <m:t>t</m:t>
                          </m:r>
                          <m:r>
                            <a:rPr lang="de-DE" sz="2100" b="0" i="0" smtClean="0">
                              <a:latin typeface="Cambria Math" panose="02040503050406030204" pitchFamily="18" charset="0"/>
                            </a:rPr>
                            <m:t>+2</m:t>
                          </m:r>
                        </m:sub>
                      </m:sSub>
                    </m:oMath>
                  </m:oMathPara>
                </a14:m>
                <a:endParaRPr lang="de-DE" sz="2100" dirty="0"/>
              </a:p>
            </p:txBody>
          </p:sp>
        </mc:Choice>
        <mc:Fallback xmlns="">
          <p:sp>
            <p:nvSpPr>
              <p:cNvPr id="93" name="TextBox 92">
                <a:extLst>
                  <a:ext uri="{FF2B5EF4-FFF2-40B4-BE49-F238E27FC236}">
                    <a16:creationId xmlns:a16="http://schemas.microsoft.com/office/drawing/2014/main" id="{4A5ADDDA-349B-DA4D-AF8F-ECF83840CEF1}"/>
                  </a:ext>
                </a:extLst>
              </p:cNvPr>
              <p:cNvSpPr txBox="1">
                <a:spLocks noRot="1" noChangeAspect="1" noMove="1" noResize="1" noEditPoints="1" noAdjustHandles="1" noChangeArrowheads="1" noChangeShapeType="1" noTextEdit="1"/>
              </p:cNvSpPr>
              <p:nvPr/>
            </p:nvSpPr>
            <p:spPr>
              <a:xfrm>
                <a:off x="5135699" y="4282382"/>
                <a:ext cx="560987" cy="323165"/>
              </a:xfrm>
              <a:prstGeom prst="rect">
                <a:avLst/>
              </a:prstGeom>
              <a:blipFill>
                <a:blip r:embed="rId22"/>
                <a:stretch>
                  <a:fillRect l="-6522" r="-4348" b="-12963"/>
                </a:stretch>
              </a:blipFill>
            </p:spPr>
            <p:txBody>
              <a:bodyPr/>
              <a:lstStyle/>
              <a:p>
                <a:r>
                  <a:rPr lang="en-GB">
                    <a:noFill/>
                  </a:rPr>
                  <a:t> </a:t>
                </a:r>
              </a:p>
            </p:txBody>
          </p:sp>
        </mc:Fallback>
      </mc:AlternateContent>
      <p:sp>
        <p:nvSpPr>
          <p:cNvPr id="69" name="TextBox 68">
            <a:extLst>
              <a:ext uri="{FF2B5EF4-FFF2-40B4-BE49-F238E27FC236}">
                <a16:creationId xmlns:a16="http://schemas.microsoft.com/office/drawing/2014/main" id="{F32BCBD2-7289-0D4A-8E22-B6183F42FA56}"/>
              </a:ext>
            </a:extLst>
          </p:cNvPr>
          <p:cNvSpPr txBox="1"/>
          <p:nvPr/>
        </p:nvSpPr>
        <p:spPr>
          <a:xfrm>
            <a:off x="5825427" y="1612313"/>
            <a:ext cx="65" cy="207749"/>
          </a:xfrm>
          <a:prstGeom prst="rect">
            <a:avLst/>
          </a:prstGeom>
          <a:noFill/>
        </p:spPr>
        <p:txBody>
          <a:bodyPr wrap="none" lIns="0" tIns="0" rIns="0" bIns="0" rtlCol="0">
            <a:spAutoFit/>
          </a:bodyPr>
          <a:lstStyle/>
          <a:p>
            <a:endParaRPr lang="en-US" sz="1350" dirty="0"/>
          </a:p>
        </p:txBody>
      </p:sp>
      <p:grpSp>
        <p:nvGrpSpPr>
          <p:cNvPr id="70" name="Group 69">
            <a:extLst>
              <a:ext uri="{FF2B5EF4-FFF2-40B4-BE49-F238E27FC236}">
                <a16:creationId xmlns:a16="http://schemas.microsoft.com/office/drawing/2014/main" id="{4AD6B122-876C-DE47-BBEF-639B31E6EDF2}"/>
              </a:ext>
            </a:extLst>
          </p:cNvPr>
          <p:cNvGrpSpPr/>
          <p:nvPr/>
        </p:nvGrpSpPr>
        <p:grpSpPr>
          <a:xfrm>
            <a:off x="5050509" y="1855805"/>
            <a:ext cx="540000" cy="540000"/>
            <a:chOff x="3270425" y="2411833"/>
            <a:chExt cx="720000" cy="720000"/>
          </a:xfrm>
        </p:grpSpPr>
        <p:sp>
          <p:nvSpPr>
            <p:cNvPr id="88" name="Oval 87">
              <a:extLst>
                <a:ext uri="{FF2B5EF4-FFF2-40B4-BE49-F238E27FC236}">
                  <a16:creationId xmlns:a16="http://schemas.microsoft.com/office/drawing/2014/main" id="{4E141B4B-1051-BA41-9D66-8CA02A786931}"/>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89" name="Straight Connector 88">
              <a:extLst>
                <a:ext uri="{FF2B5EF4-FFF2-40B4-BE49-F238E27FC236}">
                  <a16:creationId xmlns:a16="http://schemas.microsoft.com/office/drawing/2014/main" id="{10865DDC-5322-A746-B6A7-E9E863CBAB5D}"/>
                </a:ext>
              </a:extLst>
            </p:cNvPr>
            <p:cNvCxnSpPr>
              <a:stCxn id="88" idx="0"/>
              <a:endCxn id="88"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44033D97-822A-0448-B841-7A8581CCB2FD}"/>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90" name="TextBox 89">
                  <a:extLst>
                    <a:ext uri="{FF2B5EF4-FFF2-40B4-BE49-F238E27FC236}">
                      <a16:creationId xmlns:a16="http://schemas.microsoft.com/office/drawing/2014/main" id="{44033D97-822A-0448-B841-7A8581CCB2FD}"/>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23"/>
                  <a:stretch>
                    <a:fillRect l="-28571" r="-28571"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ACEE8FF-167B-BB48-AD2D-83D5B4F45547}"/>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91" name="TextBox 90">
                  <a:extLst>
                    <a:ext uri="{FF2B5EF4-FFF2-40B4-BE49-F238E27FC236}">
                      <a16:creationId xmlns:a16="http://schemas.microsoft.com/office/drawing/2014/main" id="{9ACEE8FF-167B-BB48-AD2D-83D5B4F45547}"/>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15"/>
                  <a:stretch>
                    <a:fillRect l="-6250" r="-6250"/>
                  </a:stretch>
                </a:blipFill>
              </p:spPr>
              <p:txBody>
                <a:bodyPr/>
                <a:lstStyle/>
                <a:p>
                  <a:r>
                    <a:rPr lang="en-US">
                      <a:noFill/>
                    </a:rPr>
                    <a:t> </a:t>
                  </a:r>
                </a:p>
              </p:txBody>
            </p:sp>
          </mc:Fallback>
        </mc:AlternateContent>
      </p:grpSp>
      <p:grpSp>
        <p:nvGrpSpPr>
          <p:cNvPr id="71" name="Group 70">
            <a:extLst>
              <a:ext uri="{FF2B5EF4-FFF2-40B4-BE49-F238E27FC236}">
                <a16:creationId xmlns:a16="http://schemas.microsoft.com/office/drawing/2014/main" id="{DEFEFF8A-9CD0-E24F-B88E-F1E747B0DAF5}"/>
              </a:ext>
            </a:extLst>
          </p:cNvPr>
          <p:cNvGrpSpPr/>
          <p:nvPr/>
        </p:nvGrpSpPr>
        <p:grpSpPr>
          <a:xfrm>
            <a:off x="5050509" y="2603921"/>
            <a:ext cx="540000" cy="540000"/>
            <a:chOff x="3270425" y="3496401"/>
            <a:chExt cx="720000" cy="720000"/>
          </a:xfrm>
        </p:grpSpPr>
        <p:sp>
          <p:nvSpPr>
            <p:cNvPr id="83" name="Oval 82">
              <a:extLst>
                <a:ext uri="{FF2B5EF4-FFF2-40B4-BE49-F238E27FC236}">
                  <a16:creationId xmlns:a16="http://schemas.microsoft.com/office/drawing/2014/main" id="{E817C834-9C21-1D4A-82A8-D3C518774C3C}"/>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84" name="Straight Connector 83">
              <a:extLst>
                <a:ext uri="{FF2B5EF4-FFF2-40B4-BE49-F238E27FC236}">
                  <a16:creationId xmlns:a16="http://schemas.microsoft.com/office/drawing/2014/main" id="{82C45129-A796-4649-B474-53B1F26F7036}"/>
                </a:ext>
              </a:extLst>
            </p:cNvPr>
            <p:cNvCxnSpPr>
              <a:stCxn id="83" idx="0"/>
              <a:endCxn id="83"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85" name="TextBox 84">
              <a:extLst>
                <a:ext uri="{FF2B5EF4-FFF2-40B4-BE49-F238E27FC236}">
                  <a16:creationId xmlns:a16="http://schemas.microsoft.com/office/drawing/2014/main" id="{0ECB9DEB-3E25-134A-A461-BD2537A4B26B}"/>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BB8D6224-E34E-214E-995E-10912D4066DC}"/>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86" name="TextBox 85">
                  <a:extLst>
                    <a:ext uri="{FF2B5EF4-FFF2-40B4-BE49-F238E27FC236}">
                      <a16:creationId xmlns:a16="http://schemas.microsoft.com/office/drawing/2014/main" id="{BB8D6224-E34E-214E-995E-10912D4066DC}"/>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23"/>
                  <a:stretch>
                    <a:fillRect l="-28571" r="-28571"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0DB8DD2F-AF34-D74F-A7E2-0EC7089005B0}"/>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87" name="TextBox 86">
                  <a:extLst>
                    <a:ext uri="{FF2B5EF4-FFF2-40B4-BE49-F238E27FC236}">
                      <a16:creationId xmlns:a16="http://schemas.microsoft.com/office/drawing/2014/main" id="{0DB8DD2F-AF34-D74F-A7E2-0EC7089005B0}"/>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24"/>
                  <a:stretch>
                    <a:fillRect l="-13333" r="-6667"/>
                  </a:stretch>
                </a:blipFill>
              </p:spPr>
              <p:txBody>
                <a:bodyPr/>
                <a:lstStyle/>
                <a:p>
                  <a:r>
                    <a:rPr lang="en-US">
                      <a:noFill/>
                    </a:rPr>
                    <a:t> </a:t>
                  </a:r>
                </a:p>
              </p:txBody>
            </p:sp>
          </mc:Fallback>
        </mc:AlternateContent>
      </p:grpSp>
      <p:grpSp>
        <p:nvGrpSpPr>
          <p:cNvPr id="72" name="Group 71">
            <a:extLst>
              <a:ext uri="{FF2B5EF4-FFF2-40B4-BE49-F238E27FC236}">
                <a16:creationId xmlns:a16="http://schemas.microsoft.com/office/drawing/2014/main" id="{DF8BBC93-F86E-7D4A-B13F-624EED7C8E8F}"/>
              </a:ext>
            </a:extLst>
          </p:cNvPr>
          <p:cNvGrpSpPr/>
          <p:nvPr/>
        </p:nvGrpSpPr>
        <p:grpSpPr>
          <a:xfrm>
            <a:off x="5050509" y="3352036"/>
            <a:ext cx="540000" cy="540000"/>
            <a:chOff x="3270425" y="4724875"/>
            <a:chExt cx="720000" cy="720000"/>
          </a:xfrm>
        </p:grpSpPr>
        <p:sp>
          <p:nvSpPr>
            <p:cNvPr id="78" name="Oval 77">
              <a:extLst>
                <a:ext uri="{FF2B5EF4-FFF2-40B4-BE49-F238E27FC236}">
                  <a16:creationId xmlns:a16="http://schemas.microsoft.com/office/drawing/2014/main" id="{9EDFF08D-D615-C94F-84CE-B159D58FF46B}"/>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79" name="Straight Connector 78">
              <a:extLst>
                <a:ext uri="{FF2B5EF4-FFF2-40B4-BE49-F238E27FC236}">
                  <a16:creationId xmlns:a16="http://schemas.microsoft.com/office/drawing/2014/main" id="{3AB39C3F-8ED3-FA46-99C1-D7E77A495BA3}"/>
                </a:ext>
              </a:extLst>
            </p:cNvPr>
            <p:cNvCxnSpPr>
              <a:stCxn id="78" idx="0"/>
              <a:endCxn id="78"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47CCB79-1A51-0843-BC7B-44E02ED59A83}"/>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E5C2263B-2293-EF43-BD0E-0A7AB52FF8BD}"/>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81" name="TextBox 80">
                  <a:extLst>
                    <a:ext uri="{FF2B5EF4-FFF2-40B4-BE49-F238E27FC236}">
                      <a16:creationId xmlns:a16="http://schemas.microsoft.com/office/drawing/2014/main" id="{E5C2263B-2293-EF43-BD0E-0A7AB52FF8BD}"/>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25"/>
                  <a:stretch>
                    <a:fillRect l="-28571" r="-28571"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017B028-E524-354C-94DF-38472BC66CF0}"/>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82" name="TextBox 81">
                  <a:extLst>
                    <a:ext uri="{FF2B5EF4-FFF2-40B4-BE49-F238E27FC236}">
                      <a16:creationId xmlns:a16="http://schemas.microsoft.com/office/drawing/2014/main" id="{8017B028-E524-354C-94DF-38472BC66CF0}"/>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18"/>
                  <a:stretch>
                    <a:fillRect l="-13333" r="-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60E422DB-F559-4645-AC06-D0C74C7A5F2F}"/>
                  </a:ext>
                </a:extLst>
              </p:cNvPr>
              <p:cNvSpPr txBox="1"/>
              <p:nvPr/>
            </p:nvSpPr>
            <p:spPr>
              <a:xfrm>
                <a:off x="4729182" y="4098726"/>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73" name="TextBox 72">
                <a:extLst>
                  <a:ext uri="{FF2B5EF4-FFF2-40B4-BE49-F238E27FC236}">
                    <a16:creationId xmlns:a16="http://schemas.microsoft.com/office/drawing/2014/main" id="{60E422DB-F559-4645-AC06-D0C74C7A5F2F}"/>
                  </a:ext>
                </a:extLst>
              </p:cNvPr>
              <p:cNvSpPr txBox="1">
                <a:spLocks noRot="1" noChangeAspect="1" noMove="1" noResize="1" noEditPoints="1" noAdjustHandles="1" noChangeArrowheads="1" noChangeShapeType="1" noTextEdit="1"/>
              </p:cNvSpPr>
              <p:nvPr/>
            </p:nvSpPr>
            <p:spPr>
              <a:xfrm>
                <a:off x="4729182" y="4098726"/>
                <a:ext cx="391069" cy="283219"/>
              </a:xfrm>
              <a:prstGeom prst="rect">
                <a:avLst/>
              </a:prstGeom>
              <a:blipFill>
                <a:blip r:embed="rId26"/>
                <a:stretch>
                  <a:fillRect l="-14063" t="-4255" r="-7813"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B3547DB1-22DF-0246-8EA6-C7B919A38A66}"/>
                  </a:ext>
                </a:extLst>
              </p:cNvPr>
              <p:cNvSpPr txBox="1"/>
              <p:nvPr/>
            </p:nvSpPr>
            <p:spPr>
              <a:xfrm>
                <a:off x="4729182" y="1316136"/>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74" name="TextBox 73">
                <a:extLst>
                  <a:ext uri="{FF2B5EF4-FFF2-40B4-BE49-F238E27FC236}">
                    <a16:creationId xmlns:a16="http://schemas.microsoft.com/office/drawing/2014/main" id="{B3547DB1-22DF-0246-8EA6-C7B919A38A66}"/>
                  </a:ext>
                </a:extLst>
              </p:cNvPr>
              <p:cNvSpPr txBox="1">
                <a:spLocks noRot="1" noChangeAspect="1" noMove="1" noResize="1" noEditPoints="1" noAdjustHandles="1" noChangeArrowheads="1" noChangeShapeType="1" noTextEdit="1"/>
              </p:cNvSpPr>
              <p:nvPr/>
            </p:nvSpPr>
            <p:spPr>
              <a:xfrm>
                <a:off x="4729182" y="1316136"/>
                <a:ext cx="391069" cy="315023"/>
              </a:xfrm>
              <a:prstGeom prst="rect">
                <a:avLst/>
              </a:prstGeom>
              <a:blipFill>
                <a:blip r:embed="rId27"/>
                <a:stretch>
                  <a:fillRect l="-14063" r="-7813" b="-1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6D53CD53-2794-7B4F-80B2-C37EFDE3A3BA}"/>
                  </a:ext>
                </a:extLst>
              </p:cNvPr>
              <p:cNvSpPr/>
              <p:nvPr/>
            </p:nvSpPr>
            <p:spPr>
              <a:xfrm>
                <a:off x="4944906" y="888041"/>
                <a:ext cx="765338"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100" i="1" smtClean="0">
                              <a:latin typeface="Cambria Math" panose="02040503050406030204" pitchFamily="18" charset="0"/>
                            </a:rPr>
                          </m:ctrlPr>
                        </m:sSubPr>
                        <m:e>
                          <m:r>
                            <a:rPr lang="de-DE" sz="2100" b="1" i="1">
                              <a:latin typeface="Cambria Math" panose="02040503050406030204" pitchFamily="18" charset="0"/>
                            </a:rPr>
                            <m:t>𝒚</m:t>
                          </m:r>
                        </m:e>
                        <m:sub>
                          <m:r>
                            <a:rPr lang="de-DE" sz="2100" b="0" i="1" smtClean="0">
                              <a:latin typeface="Cambria Math" panose="02040503050406030204" pitchFamily="18" charset="0"/>
                            </a:rPr>
                            <m:t>𝑡</m:t>
                          </m:r>
                          <m:r>
                            <a:rPr lang="de-DE" sz="2100" b="0" i="1" smtClean="0">
                              <a:latin typeface="Cambria Math" panose="02040503050406030204" pitchFamily="18" charset="0"/>
                            </a:rPr>
                            <m:t>+2</m:t>
                          </m:r>
                        </m:sub>
                      </m:sSub>
                    </m:oMath>
                  </m:oMathPara>
                </a14:m>
                <a:endParaRPr lang="de-DE" sz="2100" dirty="0"/>
              </a:p>
            </p:txBody>
          </p:sp>
        </mc:Choice>
        <mc:Fallback xmlns="">
          <p:sp>
            <p:nvSpPr>
              <p:cNvPr id="75" name="Rectangle 74">
                <a:extLst>
                  <a:ext uri="{FF2B5EF4-FFF2-40B4-BE49-F238E27FC236}">
                    <a16:creationId xmlns:a16="http://schemas.microsoft.com/office/drawing/2014/main" id="{6D53CD53-2794-7B4F-80B2-C37EFDE3A3BA}"/>
                  </a:ext>
                </a:extLst>
              </p:cNvPr>
              <p:cNvSpPr>
                <a:spLocks noRot="1" noChangeAspect="1" noMove="1" noResize="1" noEditPoints="1" noAdjustHandles="1" noChangeArrowheads="1" noChangeShapeType="1" noTextEdit="1"/>
              </p:cNvSpPr>
              <p:nvPr/>
            </p:nvSpPr>
            <p:spPr>
              <a:xfrm>
                <a:off x="4944906" y="888041"/>
                <a:ext cx="765338" cy="415498"/>
              </a:xfrm>
              <a:prstGeom prst="rect">
                <a:avLst/>
              </a:prstGeom>
              <a:blipFill>
                <a:blip r:embed="rId28"/>
                <a:stretch>
                  <a:fillRect b="-7353"/>
                </a:stretch>
              </a:blipFill>
            </p:spPr>
            <p:txBody>
              <a:bodyPr/>
              <a:lstStyle/>
              <a:p>
                <a:r>
                  <a:rPr lang="en-GB">
                    <a:noFill/>
                  </a:rPr>
                  <a:t> </a:t>
                </a:r>
              </a:p>
            </p:txBody>
          </p:sp>
        </mc:Fallback>
      </mc:AlternateContent>
      <p:cxnSp>
        <p:nvCxnSpPr>
          <p:cNvPr id="76" name="Straight Arrow Connector 75">
            <a:extLst>
              <a:ext uri="{FF2B5EF4-FFF2-40B4-BE49-F238E27FC236}">
                <a16:creationId xmlns:a16="http://schemas.microsoft.com/office/drawing/2014/main" id="{D60D3C4E-BB3F-FA45-B934-F54040487A64}"/>
              </a:ext>
            </a:extLst>
          </p:cNvPr>
          <p:cNvCxnSpPr>
            <a:stCxn id="67" idx="0"/>
            <a:endCxn id="75" idx="2"/>
          </p:cNvCxnSpPr>
          <p:nvPr/>
        </p:nvCxnSpPr>
        <p:spPr>
          <a:xfrm flipV="1">
            <a:off x="5318695" y="1303539"/>
            <a:ext cx="8880" cy="42089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16DD1D9-B014-704A-8131-2D8B3EF81B95}"/>
              </a:ext>
            </a:extLst>
          </p:cNvPr>
          <p:cNvCxnSpPr>
            <a:cxnSpLocks/>
            <a:endCxn id="67" idx="2"/>
          </p:cNvCxnSpPr>
          <p:nvPr/>
        </p:nvCxnSpPr>
        <p:spPr>
          <a:xfrm flipH="1" flipV="1">
            <a:off x="5318695" y="4010789"/>
            <a:ext cx="1814" cy="32042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338515EC-75B3-5948-B346-5D5B69FC510D}"/>
              </a:ext>
            </a:extLst>
          </p:cNvPr>
          <p:cNvSpPr/>
          <p:nvPr/>
        </p:nvSpPr>
        <p:spPr>
          <a:xfrm>
            <a:off x="6599583" y="1724432"/>
            <a:ext cx="796269" cy="228635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C0D98FE5-2D4E-0A4A-AF5C-3686ECBD7C09}"/>
                  </a:ext>
                </a:extLst>
              </p:cNvPr>
              <p:cNvSpPr txBox="1"/>
              <p:nvPr/>
            </p:nvSpPr>
            <p:spPr>
              <a:xfrm>
                <a:off x="6814722" y="4282382"/>
                <a:ext cx="56098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2100" i="1" smtClean="0">
                              <a:latin typeface="Cambria Math" panose="02040503050406030204" pitchFamily="18" charset="0"/>
                            </a:rPr>
                          </m:ctrlPr>
                        </m:sSubPr>
                        <m:e>
                          <m:r>
                            <a:rPr lang="de-DE" sz="2100" b="1" i="1">
                              <a:latin typeface="Cambria Math" panose="02040503050406030204" pitchFamily="18" charset="0"/>
                            </a:rPr>
                            <m:t>𝒙</m:t>
                          </m:r>
                        </m:e>
                        <m:sub>
                          <m:r>
                            <m:rPr>
                              <m:sty m:val="p"/>
                            </m:rPr>
                            <a:rPr lang="de-DE" sz="2100" b="0" i="0" smtClean="0">
                              <a:latin typeface="Cambria Math" panose="02040503050406030204" pitchFamily="18" charset="0"/>
                            </a:rPr>
                            <m:t>t</m:t>
                          </m:r>
                          <m:r>
                            <a:rPr lang="de-DE" sz="2100" b="0" i="0" smtClean="0">
                              <a:latin typeface="Cambria Math" panose="02040503050406030204" pitchFamily="18" charset="0"/>
                            </a:rPr>
                            <m:t>+3</m:t>
                          </m:r>
                        </m:sub>
                      </m:sSub>
                    </m:oMath>
                  </m:oMathPara>
                </a14:m>
                <a:endParaRPr lang="de-DE" sz="2100" dirty="0"/>
              </a:p>
            </p:txBody>
          </p:sp>
        </mc:Choice>
        <mc:Fallback xmlns="">
          <p:sp>
            <p:nvSpPr>
              <p:cNvPr id="121" name="TextBox 120">
                <a:extLst>
                  <a:ext uri="{FF2B5EF4-FFF2-40B4-BE49-F238E27FC236}">
                    <a16:creationId xmlns:a16="http://schemas.microsoft.com/office/drawing/2014/main" id="{C0D98FE5-2D4E-0A4A-AF5C-3686ECBD7C09}"/>
                  </a:ext>
                </a:extLst>
              </p:cNvPr>
              <p:cNvSpPr txBox="1">
                <a:spLocks noRot="1" noChangeAspect="1" noMove="1" noResize="1" noEditPoints="1" noAdjustHandles="1" noChangeArrowheads="1" noChangeShapeType="1" noTextEdit="1"/>
              </p:cNvSpPr>
              <p:nvPr/>
            </p:nvSpPr>
            <p:spPr>
              <a:xfrm>
                <a:off x="6814722" y="4282382"/>
                <a:ext cx="560987" cy="323165"/>
              </a:xfrm>
              <a:prstGeom prst="rect">
                <a:avLst/>
              </a:prstGeom>
              <a:blipFill>
                <a:blip r:embed="rId29"/>
                <a:stretch>
                  <a:fillRect l="-7609" r="-3261" b="-12963"/>
                </a:stretch>
              </a:blipFill>
            </p:spPr>
            <p:txBody>
              <a:bodyPr/>
              <a:lstStyle/>
              <a:p>
                <a:r>
                  <a:rPr lang="en-GB">
                    <a:noFill/>
                  </a:rPr>
                  <a:t> </a:t>
                </a:r>
              </a:p>
            </p:txBody>
          </p:sp>
        </mc:Fallback>
      </mc:AlternateContent>
      <p:sp>
        <p:nvSpPr>
          <p:cNvPr id="97" name="TextBox 96">
            <a:extLst>
              <a:ext uri="{FF2B5EF4-FFF2-40B4-BE49-F238E27FC236}">
                <a16:creationId xmlns:a16="http://schemas.microsoft.com/office/drawing/2014/main" id="{8F732566-33C7-754F-8E78-75FA8B42B0E4}"/>
              </a:ext>
            </a:extLst>
          </p:cNvPr>
          <p:cNvSpPr txBox="1"/>
          <p:nvPr/>
        </p:nvSpPr>
        <p:spPr>
          <a:xfrm>
            <a:off x="7504450" y="1612313"/>
            <a:ext cx="65" cy="207749"/>
          </a:xfrm>
          <a:prstGeom prst="rect">
            <a:avLst/>
          </a:prstGeom>
          <a:noFill/>
        </p:spPr>
        <p:txBody>
          <a:bodyPr wrap="none" lIns="0" tIns="0" rIns="0" bIns="0" rtlCol="0">
            <a:spAutoFit/>
          </a:bodyPr>
          <a:lstStyle/>
          <a:p>
            <a:endParaRPr lang="en-US" sz="1350" dirty="0"/>
          </a:p>
        </p:txBody>
      </p:sp>
      <p:grpSp>
        <p:nvGrpSpPr>
          <p:cNvPr id="98" name="Group 97">
            <a:extLst>
              <a:ext uri="{FF2B5EF4-FFF2-40B4-BE49-F238E27FC236}">
                <a16:creationId xmlns:a16="http://schemas.microsoft.com/office/drawing/2014/main" id="{996B2A72-2974-4F43-B5DE-1E31E136B57B}"/>
              </a:ext>
            </a:extLst>
          </p:cNvPr>
          <p:cNvGrpSpPr/>
          <p:nvPr/>
        </p:nvGrpSpPr>
        <p:grpSpPr>
          <a:xfrm>
            <a:off x="6729532" y="1855805"/>
            <a:ext cx="540000" cy="540000"/>
            <a:chOff x="3270425" y="2411833"/>
            <a:chExt cx="720000" cy="720000"/>
          </a:xfrm>
        </p:grpSpPr>
        <p:sp>
          <p:nvSpPr>
            <p:cNvPr id="116" name="Oval 115">
              <a:extLst>
                <a:ext uri="{FF2B5EF4-FFF2-40B4-BE49-F238E27FC236}">
                  <a16:creationId xmlns:a16="http://schemas.microsoft.com/office/drawing/2014/main" id="{6DD45DAA-51C9-9E44-ABA2-0F59CBF33658}"/>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17" name="Straight Connector 116">
              <a:extLst>
                <a:ext uri="{FF2B5EF4-FFF2-40B4-BE49-F238E27FC236}">
                  <a16:creationId xmlns:a16="http://schemas.microsoft.com/office/drawing/2014/main" id="{51AD5A04-842E-4746-993C-B9700BE833EE}"/>
                </a:ext>
              </a:extLst>
            </p:cNvPr>
            <p:cNvCxnSpPr>
              <a:stCxn id="116" idx="0"/>
              <a:endCxn id="116"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4488FACE-0063-5C47-A5D7-D547CAFF27EC}"/>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18" name="TextBox 117">
                  <a:extLst>
                    <a:ext uri="{FF2B5EF4-FFF2-40B4-BE49-F238E27FC236}">
                      <a16:creationId xmlns:a16="http://schemas.microsoft.com/office/drawing/2014/main" id="{4488FACE-0063-5C47-A5D7-D547CAFF27EC}"/>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30"/>
                  <a:stretch>
                    <a:fillRect l="-28571" r="-28571"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31A069F4-718C-BB4D-9885-121DFA4A87CF}"/>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119" name="TextBox 118">
                  <a:extLst>
                    <a:ext uri="{FF2B5EF4-FFF2-40B4-BE49-F238E27FC236}">
                      <a16:creationId xmlns:a16="http://schemas.microsoft.com/office/drawing/2014/main" id="{31A069F4-718C-BB4D-9885-121DFA4A87CF}"/>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31"/>
                  <a:stretch>
                    <a:fillRect l="-6250" r="-6250"/>
                  </a:stretch>
                </a:blipFill>
              </p:spPr>
              <p:txBody>
                <a:bodyPr/>
                <a:lstStyle/>
                <a:p>
                  <a:r>
                    <a:rPr lang="en-US">
                      <a:noFill/>
                    </a:rPr>
                    <a:t> </a:t>
                  </a:r>
                </a:p>
              </p:txBody>
            </p:sp>
          </mc:Fallback>
        </mc:AlternateContent>
      </p:grpSp>
      <p:grpSp>
        <p:nvGrpSpPr>
          <p:cNvPr id="99" name="Group 98">
            <a:extLst>
              <a:ext uri="{FF2B5EF4-FFF2-40B4-BE49-F238E27FC236}">
                <a16:creationId xmlns:a16="http://schemas.microsoft.com/office/drawing/2014/main" id="{A9558D50-89C8-8A4B-937B-E5E877DD2853}"/>
              </a:ext>
            </a:extLst>
          </p:cNvPr>
          <p:cNvGrpSpPr/>
          <p:nvPr/>
        </p:nvGrpSpPr>
        <p:grpSpPr>
          <a:xfrm>
            <a:off x="6729532" y="2603921"/>
            <a:ext cx="540000" cy="540000"/>
            <a:chOff x="3270425" y="3496401"/>
            <a:chExt cx="720000" cy="720000"/>
          </a:xfrm>
        </p:grpSpPr>
        <p:sp>
          <p:nvSpPr>
            <p:cNvPr id="111" name="Oval 110">
              <a:extLst>
                <a:ext uri="{FF2B5EF4-FFF2-40B4-BE49-F238E27FC236}">
                  <a16:creationId xmlns:a16="http://schemas.microsoft.com/office/drawing/2014/main" id="{C15850D4-6810-1F4D-A6A6-C2A56472C728}"/>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12" name="Straight Connector 111">
              <a:extLst>
                <a:ext uri="{FF2B5EF4-FFF2-40B4-BE49-F238E27FC236}">
                  <a16:creationId xmlns:a16="http://schemas.microsoft.com/office/drawing/2014/main" id="{561E3A8C-8B9C-3946-BDC9-EECF586C49DF}"/>
                </a:ext>
              </a:extLst>
            </p:cNvPr>
            <p:cNvCxnSpPr>
              <a:stCxn id="111" idx="0"/>
              <a:endCxn id="111"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113" name="TextBox 112">
              <a:extLst>
                <a:ext uri="{FF2B5EF4-FFF2-40B4-BE49-F238E27FC236}">
                  <a16:creationId xmlns:a16="http://schemas.microsoft.com/office/drawing/2014/main" id="{C7A59A6A-00DE-EC4A-8203-8285E754E1B9}"/>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0E94FD7-6D3F-5B44-BB6E-5EB4E26E1FEC}"/>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14" name="TextBox 113">
                  <a:extLst>
                    <a:ext uri="{FF2B5EF4-FFF2-40B4-BE49-F238E27FC236}">
                      <a16:creationId xmlns:a16="http://schemas.microsoft.com/office/drawing/2014/main" id="{A0E94FD7-6D3F-5B44-BB6E-5EB4E26E1FEC}"/>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30"/>
                  <a:stretch>
                    <a:fillRect l="-28571" r="-28571"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653C4890-F4AF-9940-AA6E-9CD46224D7A8}"/>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115" name="TextBox 114">
                  <a:extLst>
                    <a:ext uri="{FF2B5EF4-FFF2-40B4-BE49-F238E27FC236}">
                      <a16:creationId xmlns:a16="http://schemas.microsoft.com/office/drawing/2014/main" id="{653C4890-F4AF-9940-AA6E-9CD46224D7A8}"/>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32"/>
                  <a:stretch>
                    <a:fillRect l="-13333" r="-6667"/>
                  </a:stretch>
                </a:blipFill>
              </p:spPr>
              <p:txBody>
                <a:bodyPr/>
                <a:lstStyle/>
                <a:p>
                  <a:r>
                    <a:rPr lang="en-US">
                      <a:noFill/>
                    </a:rPr>
                    <a:t> </a:t>
                  </a:r>
                </a:p>
              </p:txBody>
            </p:sp>
          </mc:Fallback>
        </mc:AlternateContent>
      </p:grpSp>
      <p:grpSp>
        <p:nvGrpSpPr>
          <p:cNvPr id="100" name="Group 99">
            <a:extLst>
              <a:ext uri="{FF2B5EF4-FFF2-40B4-BE49-F238E27FC236}">
                <a16:creationId xmlns:a16="http://schemas.microsoft.com/office/drawing/2014/main" id="{1CE50638-FA9A-834F-B0BC-DDDFE4383EAD}"/>
              </a:ext>
            </a:extLst>
          </p:cNvPr>
          <p:cNvGrpSpPr/>
          <p:nvPr/>
        </p:nvGrpSpPr>
        <p:grpSpPr>
          <a:xfrm>
            <a:off x="6729532" y="3352036"/>
            <a:ext cx="540000" cy="540000"/>
            <a:chOff x="3270425" y="4724875"/>
            <a:chExt cx="720000" cy="720000"/>
          </a:xfrm>
        </p:grpSpPr>
        <p:sp>
          <p:nvSpPr>
            <p:cNvPr id="106" name="Oval 105">
              <a:extLst>
                <a:ext uri="{FF2B5EF4-FFF2-40B4-BE49-F238E27FC236}">
                  <a16:creationId xmlns:a16="http://schemas.microsoft.com/office/drawing/2014/main" id="{EC31BE4E-77FA-1D44-8A6B-B382EEECDDE6}"/>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07" name="Straight Connector 106">
              <a:extLst>
                <a:ext uri="{FF2B5EF4-FFF2-40B4-BE49-F238E27FC236}">
                  <a16:creationId xmlns:a16="http://schemas.microsoft.com/office/drawing/2014/main" id="{914D80B6-B88F-9C48-9EBD-B699B5630AEC}"/>
                </a:ext>
              </a:extLst>
            </p:cNvPr>
            <p:cNvCxnSpPr>
              <a:stCxn id="106" idx="0"/>
              <a:endCxn id="106"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F88E3451-1CC5-324C-9C0A-5D144FB2EDFE}"/>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046B63AF-6891-C24C-A035-86A0FC47296C}"/>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09" name="TextBox 108">
                  <a:extLst>
                    <a:ext uri="{FF2B5EF4-FFF2-40B4-BE49-F238E27FC236}">
                      <a16:creationId xmlns:a16="http://schemas.microsoft.com/office/drawing/2014/main" id="{046B63AF-6891-C24C-A035-86A0FC47296C}"/>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33"/>
                  <a:stretch>
                    <a:fillRect l="-38462" r="-30769"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EB8277F0-2FB4-494F-A05B-8983E949E359}"/>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110" name="TextBox 109">
                  <a:extLst>
                    <a:ext uri="{FF2B5EF4-FFF2-40B4-BE49-F238E27FC236}">
                      <a16:creationId xmlns:a16="http://schemas.microsoft.com/office/drawing/2014/main" id="{EB8277F0-2FB4-494F-A05B-8983E949E359}"/>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34"/>
                  <a:stretch>
                    <a:fillRect l="-13333" r="-13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36543F5E-F206-B843-9BE7-049C3C2F207D}"/>
                  </a:ext>
                </a:extLst>
              </p:cNvPr>
              <p:cNvSpPr txBox="1"/>
              <p:nvPr/>
            </p:nvSpPr>
            <p:spPr>
              <a:xfrm>
                <a:off x="6408205" y="4098726"/>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101" name="TextBox 100">
                <a:extLst>
                  <a:ext uri="{FF2B5EF4-FFF2-40B4-BE49-F238E27FC236}">
                    <a16:creationId xmlns:a16="http://schemas.microsoft.com/office/drawing/2014/main" id="{36543F5E-F206-B843-9BE7-049C3C2F207D}"/>
                  </a:ext>
                </a:extLst>
              </p:cNvPr>
              <p:cNvSpPr txBox="1">
                <a:spLocks noRot="1" noChangeAspect="1" noMove="1" noResize="1" noEditPoints="1" noAdjustHandles="1" noChangeArrowheads="1" noChangeShapeType="1" noTextEdit="1"/>
              </p:cNvSpPr>
              <p:nvPr/>
            </p:nvSpPr>
            <p:spPr>
              <a:xfrm>
                <a:off x="6408205" y="4098726"/>
                <a:ext cx="391069" cy="283219"/>
              </a:xfrm>
              <a:prstGeom prst="rect">
                <a:avLst/>
              </a:prstGeom>
              <a:blipFill>
                <a:blip r:embed="rId35"/>
                <a:stretch>
                  <a:fillRect l="-12500" t="-4255" r="-7813"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3D639345-D9B8-5046-A255-7307CA63B245}"/>
                  </a:ext>
                </a:extLst>
              </p:cNvPr>
              <p:cNvSpPr txBox="1"/>
              <p:nvPr/>
            </p:nvSpPr>
            <p:spPr>
              <a:xfrm>
                <a:off x="6408205" y="1316136"/>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102" name="TextBox 101">
                <a:extLst>
                  <a:ext uri="{FF2B5EF4-FFF2-40B4-BE49-F238E27FC236}">
                    <a16:creationId xmlns:a16="http://schemas.microsoft.com/office/drawing/2014/main" id="{3D639345-D9B8-5046-A255-7307CA63B245}"/>
                  </a:ext>
                </a:extLst>
              </p:cNvPr>
              <p:cNvSpPr txBox="1">
                <a:spLocks noRot="1" noChangeAspect="1" noMove="1" noResize="1" noEditPoints="1" noAdjustHandles="1" noChangeArrowheads="1" noChangeShapeType="1" noTextEdit="1"/>
              </p:cNvSpPr>
              <p:nvPr/>
            </p:nvSpPr>
            <p:spPr>
              <a:xfrm>
                <a:off x="6408205" y="1316136"/>
                <a:ext cx="391069" cy="315023"/>
              </a:xfrm>
              <a:prstGeom prst="rect">
                <a:avLst/>
              </a:prstGeom>
              <a:blipFill>
                <a:blip r:embed="rId36"/>
                <a:stretch>
                  <a:fillRect l="-12500" r="-9375" b="-1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C4E0045F-E5BE-DB45-8582-30902FD129F2}"/>
                  </a:ext>
                </a:extLst>
              </p:cNvPr>
              <p:cNvSpPr/>
              <p:nvPr/>
            </p:nvSpPr>
            <p:spPr>
              <a:xfrm>
                <a:off x="6623928" y="860670"/>
                <a:ext cx="765338"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100" i="1" smtClean="0">
                              <a:latin typeface="Cambria Math" panose="02040503050406030204" pitchFamily="18" charset="0"/>
                            </a:rPr>
                          </m:ctrlPr>
                        </m:sSubPr>
                        <m:e>
                          <m:r>
                            <a:rPr lang="de-DE" sz="2100" b="1" i="1">
                              <a:latin typeface="Cambria Math" panose="02040503050406030204" pitchFamily="18" charset="0"/>
                            </a:rPr>
                            <m:t>𝒚</m:t>
                          </m:r>
                        </m:e>
                        <m:sub>
                          <m:r>
                            <a:rPr lang="de-DE" sz="2100" b="0" i="1" smtClean="0">
                              <a:latin typeface="Cambria Math" panose="02040503050406030204" pitchFamily="18" charset="0"/>
                            </a:rPr>
                            <m:t>𝑡</m:t>
                          </m:r>
                          <m:r>
                            <a:rPr lang="de-DE" sz="2100" b="0" i="1" smtClean="0">
                              <a:latin typeface="Cambria Math" panose="02040503050406030204" pitchFamily="18" charset="0"/>
                            </a:rPr>
                            <m:t>+3</m:t>
                          </m:r>
                        </m:sub>
                      </m:sSub>
                    </m:oMath>
                  </m:oMathPara>
                </a14:m>
                <a:endParaRPr lang="de-DE" sz="2100" dirty="0"/>
              </a:p>
            </p:txBody>
          </p:sp>
        </mc:Choice>
        <mc:Fallback xmlns="">
          <p:sp>
            <p:nvSpPr>
              <p:cNvPr id="103" name="Rectangle 102">
                <a:extLst>
                  <a:ext uri="{FF2B5EF4-FFF2-40B4-BE49-F238E27FC236}">
                    <a16:creationId xmlns:a16="http://schemas.microsoft.com/office/drawing/2014/main" id="{C4E0045F-E5BE-DB45-8582-30902FD129F2}"/>
                  </a:ext>
                </a:extLst>
              </p:cNvPr>
              <p:cNvSpPr>
                <a:spLocks noRot="1" noChangeAspect="1" noMove="1" noResize="1" noEditPoints="1" noAdjustHandles="1" noChangeArrowheads="1" noChangeShapeType="1" noTextEdit="1"/>
              </p:cNvSpPr>
              <p:nvPr/>
            </p:nvSpPr>
            <p:spPr>
              <a:xfrm>
                <a:off x="6623928" y="860670"/>
                <a:ext cx="765338" cy="415498"/>
              </a:xfrm>
              <a:prstGeom prst="rect">
                <a:avLst/>
              </a:prstGeom>
              <a:blipFill>
                <a:blip r:embed="rId37"/>
                <a:stretch>
                  <a:fillRect b="-8824"/>
                </a:stretch>
              </a:blipFill>
            </p:spPr>
            <p:txBody>
              <a:bodyPr/>
              <a:lstStyle/>
              <a:p>
                <a:r>
                  <a:rPr lang="en-GB">
                    <a:noFill/>
                  </a:rPr>
                  <a:t> </a:t>
                </a:r>
              </a:p>
            </p:txBody>
          </p:sp>
        </mc:Fallback>
      </mc:AlternateContent>
      <p:cxnSp>
        <p:nvCxnSpPr>
          <p:cNvPr id="104" name="Straight Arrow Connector 103">
            <a:extLst>
              <a:ext uri="{FF2B5EF4-FFF2-40B4-BE49-F238E27FC236}">
                <a16:creationId xmlns:a16="http://schemas.microsoft.com/office/drawing/2014/main" id="{8BB755FC-8C5C-E348-AB90-7204B0A6F6BC}"/>
              </a:ext>
            </a:extLst>
          </p:cNvPr>
          <p:cNvCxnSpPr>
            <a:stCxn id="95" idx="0"/>
            <a:endCxn id="103" idx="2"/>
          </p:cNvCxnSpPr>
          <p:nvPr/>
        </p:nvCxnSpPr>
        <p:spPr>
          <a:xfrm flipV="1">
            <a:off x="6997718" y="1276168"/>
            <a:ext cx="8879" cy="44826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A4F5B81D-9C76-DC4A-9279-204ED1977982}"/>
              </a:ext>
            </a:extLst>
          </p:cNvPr>
          <p:cNvCxnSpPr>
            <a:cxnSpLocks/>
            <a:endCxn id="95" idx="2"/>
          </p:cNvCxnSpPr>
          <p:nvPr/>
        </p:nvCxnSpPr>
        <p:spPr>
          <a:xfrm flipH="1" flipV="1">
            <a:off x="6997718" y="4010789"/>
            <a:ext cx="1814" cy="32042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F824D513-44E6-AF44-9093-2714A0D848DB}"/>
              </a:ext>
            </a:extLst>
          </p:cNvPr>
          <p:cNvCxnSpPr>
            <a:stCxn id="5" idx="3"/>
            <a:endCxn id="39" idx="1"/>
          </p:cNvCxnSpPr>
          <p:nvPr/>
        </p:nvCxnSpPr>
        <p:spPr>
          <a:xfrm>
            <a:off x="2358780" y="2867610"/>
            <a:ext cx="88275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E32FC1BD-1130-4442-881B-D123827A97CC}"/>
              </a:ext>
            </a:extLst>
          </p:cNvPr>
          <p:cNvCxnSpPr>
            <a:stCxn id="39" idx="3"/>
            <a:endCxn id="67" idx="1"/>
          </p:cNvCxnSpPr>
          <p:nvPr/>
        </p:nvCxnSpPr>
        <p:spPr>
          <a:xfrm>
            <a:off x="4037804" y="2867610"/>
            <a:ext cx="88275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D1DEB33-9F7C-3D46-BA3F-BD2BF13F3082}"/>
              </a:ext>
            </a:extLst>
          </p:cNvPr>
          <p:cNvCxnSpPr>
            <a:stCxn id="67" idx="3"/>
            <a:endCxn id="95" idx="1"/>
          </p:cNvCxnSpPr>
          <p:nvPr/>
        </p:nvCxnSpPr>
        <p:spPr>
          <a:xfrm>
            <a:off x="5716828" y="2867610"/>
            <a:ext cx="88275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1A1ED350-4515-ED42-A748-0D40E53390C3}"/>
              </a:ext>
            </a:extLst>
          </p:cNvPr>
          <p:cNvCxnSpPr/>
          <p:nvPr/>
        </p:nvCxnSpPr>
        <p:spPr>
          <a:xfrm>
            <a:off x="7395852" y="2852867"/>
            <a:ext cx="88275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3C790966-F327-FB44-B3C4-869C6C902835}"/>
              </a:ext>
            </a:extLst>
          </p:cNvPr>
          <p:cNvCxnSpPr/>
          <p:nvPr/>
        </p:nvCxnSpPr>
        <p:spPr>
          <a:xfrm>
            <a:off x="679756" y="2867610"/>
            <a:ext cx="88275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8C1F957-0A02-462F-99BB-946829898283}"/>
                  </a:ext>
                </a:extLst>
              </p:cNvPr>
              <p:cNvSpPr txBox="1"/>
              <p:nvPr/>
            </p:nvSpPr>
            <p:spPr>
              <a:xfrm>
                <a:off x="832080" y="2851439"/>
                <a:ext cx="573810"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2100" i="1" smtClean="0">
                              <a:latin typeface="Cambria Math" panose="02040503050406030204" pitchFamily="18" charset="0"/>
                            </a:rPr>
                          </m:ctrlPr>
                        </m:sSubPr>
                        <m:e>
                          <m:r>
                            <a:rPr lang="de-DE" sz="2100" b="1" i="1" smtClean="0">
                              <a:latin typeface="Cambria Math" panose="02040503050406030204" pitchFamily="18" charset="0"/>
                            </a:rPr>
                            <m:t>𝑪</m:t>
                          </m:r>
                        </m:e>
                        <m:sub>
                          <m:r>
                            <m:rPr>
                              <m:sty m:val="p"/>
                            </m:rPr>
                            <a:rPr lang="de-DE" sz="2100" b="0" i="0" smtClean="0">
                              <a:latin typeface="Cambria Math" panose="02040503050406030204" pitchFamily="18" charset="0"/>
                            </a:rPr>
                            <m:t>t</m:t>
                          </m:r>
                          <m:r>
                            <a:rPr lang="de-DE" sz="2100" b="0" i="1" smtClean="0">
                              <a:latin typeface="Cambria Math" panose="02040503050406030204" pitchFamily="18" charset="0"/>
                            </a:rPr>
                            <m:t>−1</m:t>
                          </m:r>
                        </m:sub>
                      </m:sSub>
                    </m:oMath>
                  </m:oMathPara>
                </a14:m>
                <a:endParaRPr lang="de-DE" sz="2100" dirty="0"/>
              </a:p>
            </p:txBody>
          </p:sp>
        </mc:Choice>
        <mc:Fallback xmlns="">
          <p:sp>
            <p:nvSpPr>
              <p:cNvPr id="32" name="TextBox 31">
                <a:extLst>
                  <a:ext uri="{FF2B5EF4-FFF2-40B4-BE49-F238E27FC236}">
                    <a16:creationId xmlns:a16="http://schemas.microsoft.com/office/drawing/2014/main" id="{D8C1F957-0A02-462F-99BB-946829898283}"/>
                  </a:ext>
                </a:extLst>
              </p:cNvPr>
              <p:cNvSpPr txBox="1">
                <a:spLocks noRot="1" noChangeAspect="1" noMove="1" noResize="1" noEditPoints="1" noAdjustHandles="1" noChangeArrowheads="1" noChangeShapeType="1" noTextEdit="1"/>
              </p:cNvSpPr>
              <p:nvPr/>
            </p:nvSpPr>
            <p:spPr>
              <a:xfrm>
                <a:off x="832080" y="2851439"/>
                <a:ext cx="573810" cy="323165"/>
              </a:xfrm>
              <a:prstGeom prst="rect">
                <a:avLst/>
              </a:prstGeom>
              <a:blipFill>
                <a:blip r:embed="rId38"/>
                <a:stretch>
                  <a:fillRect l="-10526" r="-4211" b="-132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5551DDD-6BCE-446B-A15F-FDDBC6BC41A1}"/>
                  </a:ext>
                </a:extLst>
              </p:cNvPr>
              <p:cNvSpPr txBox="1"/>
              <p:nvPr/>
            </p:nvSpPr>
            <p:spPr>
              <a:xfrm>
                <a:off x="2794070" y="2873921"/>
                <a:ext cx="317331"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2100" i="1" smtClean="0">
                              <a:latin typeface="Cambria Math" panose="02040503050406030204" pitchFamily="18" charset="0"/>
                            </a:rPr>
                          </m:ctrlPr>
                        </m:sSubPr>
                        <m:e>
                          <m:r>
                            <a:rPr lang="de-DE" sz="2100" b="1" i="1" smtClean="0">
                              <a:latin typeface="Cambria Math" panose="02040503050406030204" pitchFamily="18" charset="0"/>
                            </a:rPr>
                            <m:t>𝑪</m:t>
                          </m:r>
                        </m:e>
                        <m:sub>
                          <m:r>
                            <m:rPr>
                              <m:sty m:val="p"/>
                            </m:rPr>
                            <a:rPr lang="de-DE" sz="2100" b="0" i="0" smtClean="0">
                              <a:latin typeface="Cambria Math" panose="02040503050406030204" pitchFamily="18" charset="0"/>
                            </a:rPr>
                            <m:t>t</m:t>
                          </m:r>
                        </m:sub>
                      </m:sSub>
                    </m:oMath>
                  </m:oMathPara>
                </a14:m>
                <a:endParaRPr lang="de-DE" sz="2100" dirty="0"/>
              </a:p>
            </p:txBody>
          </p:sp>
        </mc:Choice>
        <mc:Fallback xmlns="">
          <p:sp>
            <p:nvSpPr>
              <p:cNvPr id="34" name="TextBox 33">
                <a:extLst>
                  <a:ext uri="{FF2B5EF4-FFF2-40B4-BE49-F238E27FC236}">
                    <a16:creationId xmlns:a16="http://schemas.microsoft.com/office/drawing/2014/main" id="{D5551DDD-6BCE-446B-A15F-FDDBC6BC41A1}"/>
                  </a:ext>
                </a:extLst>
              </p:cNvPr>
              <p:cNvSpPr txBox="1">
                <a:spLocks noRot="1" noChangeAspect="1" noMove="1" noResize="1" noEditPoints="1" noAdjustHandles="1" noChangeArrowheads="1" noChangeShapeType="1" noTextEdit="1"/>
              </p:cNvSpPr>
              <p:nvPr/>
            </p:nvSpPr>
            <p:spPr>
              <a:xfrm>
                <a:off x="2794070" y="2873921"/>
                <a:ext cx="317331" cy="323165"/>
              </a:xfrm>
              <a:prstGeom prst="rect">
                <a:avLst/>
              </a:prstGeom>
              <a:blipFill>
                <a:blip r:embed="rId39"/>
                <a:stretch>
                  <a:fillRect l="-19231" r="-9615" b="-150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6CE86E1-6974-41B1-A3BD-0E23444CA621}"/>
                  </a:ext>
                </a:extLst>
              </p:cNvPr>
              <p:cNvSpPr txBox="1"/>
              <p:nvPr/>
            </p:nvSpPr>
            <p:spPr>
              <a:xfrm>
                <a:off x="4343416" y="2887729"/>
                <a:ext cx="573810"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2100" i="1" smtClean="0">
                              <a:latin typeface="Cambria Math" panose="02040503050406030204" pitchFamily="18" charset="0"/>
                            </a:rPr>
                          </m:ctrlPr>
                        </m:sSubPr>
                        <m:e>
                          <m:r>
                            <a:rPr lang="de-DE" sz="2100" b="1" i="1" smtClean="0">
                              <a:latin typeface="Cambria Math" panose="02040503050406030204" pitchFamily="18" charset="0"/>
                            </a:rPr>
                            <m:t>𝑪</m:t>
                          </m:r>
                        </m:e>
                        <m:sub>
                          <m:r>
                            <m:rPr>
                              <m:sty m:val="p"/>
                            </m:rPr>
                            <a:rPr lang="de-DE" sz="2100" b="0" i="0" smtClean="0">
                              <a:latin typeface="Cambria Math" panose="02040503050406030204" pitchFamily="18" charset="0"/>
                            </a:rPr>
                            <m:t>t</m:t>
                          </m:r>
                          <m:r>
                            <a:rPr lang="de-DE" sz="2100" b="0" i="1" smtClean="0">
                              <a:latin typeface="Cambria Math" panose="02040503050406030204" pitchFamily="18" charset="0"/>
                            </a:rPr>
                            <m:t>+1</m:t>
                          </m:r>
                        </m:sub>
                      </m:sSub>
                    </m:oMath>
                  </m:oMathPara>
                </a14:m>
                <a:endParaRPr lang="de-DE" sz="2100" dirty="0"/>
              </a:p>
            </p:txBody>
          </p:sp>
        </mc:Choice>
        <mc:Fallback xmlns="">
          <p:sp>
            <p:nvSpPr>
              <p:cNvPr id="37" name="TextBox 36">
                <a:extLst>
                  <a:ext uri="{FF2B5EF4-FFF2-40B4-BE49-F238E27FC236}">
                    <a16:creationId xmlns:a16="http://schemas.microsoft.com/office/drawing/2014/main" id="{C6CE86E1-6974-41B1-A3BD-0E23444CA621}"/>
                  </a:ext>
                </a:extLst>
              </p:cNvPr>
              <p:cNvSpPr txBox="1">
                <a:spLocks noRot="1" noChangeAspect="1" noMove="1" noResize="1" noEditPoints="1" noAdjustHandles="1" noChangeArrowheads="1" noChangeShapeType="1" noTextEdit="1"/>
              </p:cNvSpPr>
              <p:nvPr/>
            </p:nvSpPr>
            <p:spPr>
              <a:xfrm>
                <a:off x="4343416" y="2887729"/>
                <a:ext cx="573810" cy="323165"/>
              </a:xfrm>
              <a:prstGeom prst="rect">
                <a:avLst/>
              </a:prstGeom>
              <a:blipFill>
                <a:blip r:embed="rId40"/>
                <a:stretch>
                  <a:fillRect l="-11702" r="-4255" b="-132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4732D264-173D-4FD5-833E-F5F5190A7CF0}"/>
                  </a:ext>
                </a:extLst>
              </p:cNvPr>
              <p:cNvSpPr txBox="1"/>
              <p:nvPr/>
            </p:nvSpPr>
            <p:spPr>
              <a:xfrm>
                <a:off x="6029591" y="2887728"/>
                <a:ext cx="573810"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2100" i="1" smtClean="0">
                              <a:latin typeface="Cambria Math" panose="02040503050406030204" pitchFamily="18" charset="0"/>
                            </a:rPr>
                          </m:ctrlPr>
                        </m:sSubPr>
                        <m:e>
                          <m:r>
                            <a:rPr lang="de-DE" sz="2100" b="1" i="1" smtClean="0">
                              <a:latin typeface="Cambria Math" panose="02040503050406030204" pitchFamily="18" charset="0"/>
                            </a:rPr>
                            <m:t>𝑪</m:t>
                          </m:r>
                        </m:e>
                        <m:sub>
                          <m:r>
                            <m:rPr>
                              <m:sty m:val="p"/>
                            </m:rPr>
                            <a:rPr lang="de-DE" sz="2100" b="0" i="0" smtClean="0">
                              <a:latin typeface="Cambria Math" panose="02040503050406030204" pitchFamily="18" charset="0"/>
                            </a:rPr>
                            <m:t>t</m:t>
                          </m:r>
                          <m:r>
                            <a:rPr lang="de-DE" sz="2100" b="0" i="1" smtClean="0">
                              <a:latin typeface="Cambria Math" panose="02040503050406030204" pitchFamily="18" charset="0"/>
                            </a:rPr>
                            <m:t>+2</m:t>
                          </m:r>
                        </m:sub>
                      </m:sSub>
                    </m:oMath>
                  </m:oMathPara>
                </a14:m>
                <a:endParaRPr lang="de-DE" sz="2100" dirty="0"/>
              </a:p>
            </p:txBody>
          </p:sp>
        </mc:Choice>
        <mc:Fallback xmlns="">
          <p:sp>
            <p:nvSpPr>
              <p:cNvPr id="122" name="TextBox 121">
                <a:extLst>
                  <a:ext uri="{FF2B5EF4-FFF2-40B4-BE49-F238E27FC236}">
                    <a16:creationId xmlns:a16="http://schemas.microsoft.com/office/drawing/2014/main" id="{4732D264-173D-4FD5-833E-F5F5190A7CF0}"/>
                  </a:ext>
                </a:extLst>
              </p:cNvPr>
              <p:cNvSpPr txBox="1">
                <a:spLocks noRot="1" noChangeAspect="1" noMove="1" noResize="1" noEditPoints="1" noAdjustHandles="1" noChangeArrowheads="1" noChangeShapeType="1" noTextEdit="1"/>
              </p:cNvSpPr>
              <p:nvPr/>
            </p:nvSpPr>
            <p:spPr>
              <a:xfrm>
                <a:off x="6029591" y="2887728"/>
                <a:ext cx="573810" cy="323165"/>
              </a:xfrm>
              <a:prstGeom prst="rect">
                <a:avLst/>
              </a:prstGeom>
              <a:blipFill>
                <a:blip r:embed="rId41"/>
                <a:stretch>
                  <a:fillRect l="-10638" r="-5319" b="-132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6090BE2F-D85F-4979-B7A7-DF6C91F5E6A7}"/>
                  </a:ext>
                </a:extLst>
              </p:cNvPr>
              <p:cNvSpPr txBox="1"/>
              <p:nvPr/>
            </p:nvSpPr>
            <p:spPr>
              <a:xfrm>
                <a:off x="7593879" y="2887727"/>
                <a:ext cx="573810"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2100" i="1" smtClean="0">
                              <a:latin typeface="Cambria Math" panose="02040503050406030204" pitchFamily="18" charset="0"/>
                            </a:rPr>
                          </m:ctrlPr>
                        </m:sSubPr>
                        <m:e>
                          <m:r>
                            <a:rPr lang="de-DE" sz="2100" b="1" i="1" smtClean="0">
                              <a:latin typeface="Cambria Math" panose="02040503050406030204" pitchFamily="18" charset="0"/>
                            </a:rPr>
                            <m:t>𝑪</m:t>
                          </m:r>
                        </m:e>
                        <m:sub>
                          <m:r>
                            <m:rPr>
                              <m:sty m:val="p"/>
                            </m:rPr>
                            <a:rPr lang="de-DE" sz="2100" b="0" i="0" smtClean="0">
                              <a:latin typeface="Cambria Math" panose="02040503050406030204" pitchFamily="18" charset="0"/>
                            </a:rPr>
                            <m:t>t</m:t>
                          </m:r>
                          <m:r>
                            <a:rPr lang="de-DE" sz="2100" b="0" i="1" smtClean="0">
                              <a:latin typeface="Cambria Math" panose="02040503050406030204" pitchFamily="18" charset="0"/>
                            </a:rPr>
                            <m:t>+3</m:t>
                          </m:r>
                        </m:sub>
                      </m:sSub>
                    </m:oMath>
                  </m:oMathPara>
                </a14:m>
                <a:endParaRPr lang="de-DE" sz="2100" dirty="0"/>
              </a:p>
            </p:txBody>
          </p:sp>
        </mc:Choice>
        <mc:Fallback xmlns="">
          <p:sp>
            <p:nvSpPr>
              <p:cNvPr id="123" name="TextBox 122">
                <a:extLst>
                  <a:ext uri="{FF2B5EF4-FFF2-40B4-BE49-F238E27FC236}">
                    <a16:creationId xmlns:a16="http://schemas.microsoft.com/office/drawing/2014/main" id="{6090BE2F-D85F-4979-B7A7-DF6C91F5E6A7}"/>
                  </a:ext>
                </a:extLst>
              </p:cNvPr>
              <p:cNvSpPr txBox="1">
                <a:spLocks noRot="1" noChangeAspect="1" noMove="1" noResize="1" noEditPoints="1" noAdjustHandles="1" noChangeArrowheads="1" noChangeShapeType="1" noTextEdit="1"/>
              </p:cNvSpPr>
              <p:nvPr/>
            </p:nvSpPr>
            <p:spPr>
              <a:xfrm>
                <a:off x="7593879" y="2887727"/>
                <a:ext cx="573810" cy="323165"/>
              </a:xfrm>
              <a:prstGeom prst="rect">
                <a:avLst/>
              </a:prstGeom>
              <a:blipFill>
                <a:blip r:embed="rId42"/>
                <a:stretch>
                  <a:fillRect l="-11702" r="-4255" b="-13208"/>
                </a:stretch>
              </a:blipFill>
            </p:spPr>
            <p:txBody>
              <a:bodyPr/>
              <a:lstStyle/>
              <a:p>
                <a:r>
                  <a:rPr lang="en-GB">
                    <a:noFill/>
                  </a:rPr>
                  <a:t> </a:t>
                </a:r>
              </a:p>
            </p:txBody>
          </p:sp>
        </mc:Fallback>
      </mc:AlternateContent>
      <p:cxnSp>
        <p:nvCxnSpPr>
          <p:cNvPr id="135" name="Straight Arrow Connector 134">
            <a:extLst>
              <a:ext uri="{FF2B5EF4-FFF2-40B4-BE49-F238E27FC236}">
                <a16:creationId xmlns:a16="http://schemas.microsoft.com/office/drawing/2014/main" id="{93DDF229-86F8-4ADC-844A-A7940BBAAE3C}"/>
              </a:ext>
            </a:extLst>
          </p:cNvPr>
          <p:cNvCxnSpPr/>
          <p:nvPr/>
        </p:nvCxnSpPr>
        <p:spPr>
          <a:xfrm>
            <a:off x="779929" y="4854388"/>
            <a:ext cx="7896786"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7EE57F99-5012-43A5-B995-CE6CFF3BA7A4}"/>
              </a:ext>
            </a:extLst>
          </p:cNvPr>
          <p:cNvSpPr txBox="1"/>
          <p:nvPr/>
        </p:nvSpPr>
        <p:spPr>
          <a:xfrm>
            <a:off x="8281882" y="4895373"/>
            <a:ext cx="503343" cy="246221"/>
          </a:xfrm>
          <a:prstGeom prst="rect">
            <a:avLst/>
          </a:prstGeom>
          <a:solidFill>
            <a:schemeClr val="bg1"/>
          </a:solidFill>
        </p:spPr>
        <p:txBody>
          <a:bodyPr wrap="none" lIns="0" tIns="0" rIns="0" bIns="0" rtlCol="0">
            <a:spAutoFit/>
          </a:bodyPr>
          <a:lstStyle/>
          <a:p>
            <a:pPr algn="l">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time t</a:t>
            </a:r>
            <a:endParaRPr lang="en-GB"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120"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13</a:t>
            </a:fld>
            <a:endParaRPr lang="de-DE" dirty="0"/>
          </a:p>
        </p:txBody>
      </p:sp>
    </p:spTree>
    <p:extLst>
      <p:ext uri="{BB962C8B-B14F-4D97-AF65-F5344CB8AC3E}">
        <p14:creationId xmlns:p14="http://schemas.microsoft.com/office/powerpoint/2010/main" val="31357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E56A503-3EA9-2249-8DC7-FA8D9951E974}"/>
              </a:ext>
            </a:extLst>
          </p:cNvPr>
          <p:cNvSpPr/>
          <p:nvPr/>
        </p:nvSpPr>
        <p:spPr>
          <a:xfrm>
            <a:off x="6206001" y="1705269"/>
            <a:ext cx="796269" cy="2286358"/>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741E09F-036A-BF4F-9E4F-10CBFA847251}"/>
              </a:ext>
            </a:extLst>
          </p:cNvPr>
          <p:cNvSpPr>
            <a:spLocks noGrp="1"/>
          </p:cNvSpPr>
          <p:nvPr>
            <p:ph type="title"/>
          </p:nvPr>
        </p:nvSpPr>
        <p:spPr/>
        <p:txBody>
          <a:bodyPr/>
          <a:lstStyle/>
          <a:p>
            <a:r>
              <a:rPr lang="en-US"/>
              <a:t>From Feed Forward to Recurrent Neural Networks</a:t>
            </a:r>
            <a:endParaRPr lang="en-US" dirty="0"/>
          </a:p>
        </p:txBody>
      </p:sp>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460B001F-01BA-6241-A720-B4D300AC935E}"/>
                  </a:ext>
                </a:extLst>
              </p:cNvPr>
              <p:cNvSpPr txBox="1"/>
              <p:nvPr/>
            </p:nvSpPr>
            <p:spPr>
              <a:xfrm>
                <a:off x="572241" y="2278117"/>
                <a:ext cx="276101"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oMath>
                  </m:oMathPara>
                </a14:m>
                <a:endParaRPr lang="en-US" dirty="0"/>
              </a:p>
            </p:txBody>
          </p:sp>
        </mc:Choice>
        <mc:Fallback xmlns="">
          <p:sp>
            <p:nvSpPr>
              <p:cNvPr id="248" name="TextBox 247">
                <a:extLst>
                  <a:ext uri="{FF2B5EF4-FFF2-40B4-BE49-F238E27FC236}">
                    <a16:creationId xmlns:a16="http://schemas.microsoft.com/office/drawing/2014/main" id="{460B001F-01BA-6241-A720-B4D300AC935E}"/>
                  </a:ext>
                </a:extLst>
              </p:cNvPr>
              <p:cNvSpPr txBox="1">
                <a:spLocks noRot="1" noChangeAspect="1" noMove="1" noResize="1" noEditPoints="1" noAdjustHandles="1" noChangeArrowheads="1" noChangeShapeType="1" noTextEdit="1"/>
              </p:cNvSpPr>
              <p:nvPr/>
            </p:nvSpPr>
            <p:spPr>
              <a:xfrm>
                <a:off x="572241" y="2278117"/>
                <a:ext cx="276101" cy="276999"/>
              </a:xfrm>
              <a:prstGeom prst="rect">
                <a:avLst/>
              </a:prstGeom>
              <a:blipFill>
                <a:blip r:embed="rId3"/>
                <a:stretch>
                  <a:fillRect l="-13333" r="-6667" b="-1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031AE341-195E-214D-BFC1-3727BCCD6046}"/>
                  </a:ext>
                </a:extLst>
              </p:cNvPr>
              <p:cNvSpPr txBox="1"/>
              <p:nvPr/>
            </p:nvSpPr>
            <p:spPr>
              <a:xfrm>
                <a:off x="575989" y="3073838"/>
                <a:ext cx="281424"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2</m:t>
                          </m:r>
                        </m:sub>
                      </m:sSub>
                    </m:oMath>
                  </m:oMathPara>
                </a14:m>
                <a:endParaRPr lang="en-US" dirty="0"/>
              </a:p>
            </p:txBody>
          </p:sp>
        </mc:Choice>
        <mc:Fallback xmlns="">
          <p:sp>
            <p:nvSpPr>
              <p:cNvPr id="246" name="TextBox 245">
                <a:extLst>
                  <a:ext uri="{FF2B5EF4-FFF2-40B4-BE49-F238E27FC236}">
                    <a16:creationId xmlns:a16="http://schemas.microsoft.com/office/drawing/2014/main" id="{031AE341-195E-214D-BFC1-3727BCCD6046}"/>
                  </a:ext>
                </a:extLst>
              </p:cNvPr>
              <p:cNvSpPr txBox="1">
                <a:spLocks noRot="1" noChangeAspect="1" noMove="1" noResize="1" noEditPoints="1" noAdjustHandles="1" noChangeArrowheads="1" noChangeShapeType="1" noTextEdit="1"/>
              </p:cNvSpPr>
              <p:nvPr/>
            </p:nvSpPr>
            <p:spPr>
              <a:xfrm>
                <a:off x="575989" y="3073838"/>
                <a:ext cx="281424" cy="276999"/>
              </a:xfrm>
              <a:prstGeom prst="rect">
                <a:avLst/>
              </a:prstGeom>
              <a:blipFill>
                <a:blip r:embed="rId4"/>
                <a:stretch>
                  <a:fillRect l="-12766" r="-6383" b="-15217"/>
                </a:stretch>
              </a:blipFill>
            </p:spPr>
            <p:txBody>
              <a:bodyPr/>
              <a:lstStyle/>
              <a:p>
                <a:r>
                  <a:rPr lang="en-GB">
                    <a:noFill/>
                  </a:rPr>
                  <a:t> </a:t>
                </a:r>
              </a:p>
            </p:txBody>
          </p:sp>
        </mc:Fallback>
      </mc:AlternateContent>
      <p:sp>
        <p:nvSpPr>
          <p:cNvPr id="204" name="TextBox 203">
            <a:extLst>
              <a:ext uri="{FF2B5EF4-FFF2-40B4-BE49-F238E27FC236}">
                <a16:creationId xmlns:a16="http://schemas.microsoft.com/office/drawing/2014/main" id="{561E0C76-E62C-B240-8381-07B0EF3561A9}"/>
              </a:ext>
            </a:extLst>
          </p:cNvPr>
          <p:cNvSpPr txBox="1"/>
          <p:nvPr/>
        </p:nvSpPr>
        <p:spPr>
          <a:xfrm>
            <a:off x="2285233" y="1579107"/>
            <a:ext cx="65" cy="207749"/>
          </a:xfrm>
          <a:prstGeom prst="rect">
            <a:avLst/>
          </a:prstGeom>
          <a:noFill/>
        </p:spPr>
        <p:txBody>
          <a:bodyPr wrap="none" lIns="0" tIns="0" rIns="0" bIns="0" rtlCol="0">
            <a:spAutoFit/>
          </a:bodyPr>
          <a:lstStyle/>
          <a:p>
            <a:endParaRPr lang="en-US" sz="1350" dirty="0"/>
          </a:p>
        </p:txBody>
      </p:sp>
      <p:cxnSp>
        <p:nvCxnSpPr>
          <p:cNvPr id="206" name="Straight Arrow Connector 205">
            <a:extLst>
              <a:ext uri="{FF2B5EF4-FFF2-40B4-BE49-F238E27FC236}">
                <a16:creationId xmlns:a16="http://schemas.microsoft.com/office/drawing/2014/main" id="{93F70D58-A25E-9341-B908-9CA7E6241B08}"/>
              </a:ext>
            </a:extLst>
          </p:cNvPr>
          <p:cNvCxnSpPr>
            <a:cxnSpLocks/>
            <a:endCxn id="239" idx="2"/>
          </p:cNvCxnSpPr>
          <p:nvPr/>
        </p:nvCxnSpPr>
        <p:spPr>
          <a:xfrm flipV="1">
            <a:off x="970316" y="2092600"/>
            <a:ext cx="540000" cy="34751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6502CBDD-7CD7-EC41-AEDC-704336F02912}"/>
              </a:ext>
            </a:extLst>
          </p:cNvPr>
          <p:cNvCxnSpPr>
            <a:cxnSpLocks/>
            <a:endCxn id="234" idx="2"/>
          </p:cNvCxnSpPr>
          <p:nvPr/>
        </p:nvCxnSpPr>
        <p:spPr>
          <a:xfrm>
            <a:off x="970316" y="2440119"/>
            <a:ext cx="540000" cy="40059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8954C8B2-5B0D-E440-BC21-597263101603}"/>
              </a:ext>
            </a:extLst>
          </p:cNvPr>
          <p:cNvCxnSpPr>
            <a:cxnSpLocks/>
            <a:endCxn id="229" idx="2"/>
          </p:cNvCxnSpPr>
          <p:nvPr/>
        </p:nvCxnSpPr>
        <p:spPr>
          <a:xfrm>
            <a:off x="970316" y="2440118"/>
            <a:ext cx="540000" cy="114871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1E71708-EB8C-834C-AC8A-21E1BEB1A80F}"/>
              </a:ext>
            </a:extLst>
          </p:cNvPr>
          <p:cNvCxnSpPr>
            <a:cxnSpLocks/>
            <a:endCxn id="239" idx="2"/>
          </p:cNvCxnSpPr>
          <p:nvPr/>
        </p:nvCxnSpPr>
        <p:spPr>
          <a:xfrm flipV="1">
            <a:off x="970316" y="2092600"/>
            <a:ext cx="540000" cy="115081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BEC49C3B-66D7-5641-97E9-463DC79EE80F}"/>
              </a:ext>
            </a:extLst>
          </p:cNvPr>
          <p:cNvCxnSpPr>
            <a:cxnSpLocks/>
            <a:endCxn id="234" idx="2"/>
          </p:cNvCxnSpPr>
          <p:nvPr/>
        </p:nvCxnSpPr>
        <p:spPr>
          <a:xfrm flipV="1">
            <a:off x="970316" y="2840715"/>
            <a:ext cx="540000" cy="4027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DA43C6A1-5564-5E40-8776-83728B3C4CDD}"/>
              </a:ext>
            </a:extLst>
          </p:cNvPr>
          <p:cNvCxnSpPr>
            <a:cxnSpLocks/>
            <a:endCxn id="229" idx="2"/>
          </p:cNvCxnSpPr>
          <p:nvPr/>
        </p:nvCxnSpPr>
        <p:spPr>
          <a:xfrm>
            <a:off x="970316" y="3243418"/>
            <a:ext cx="540000" cy="3454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C718E766-B9C1-AF46-BC12-49A54BE2167A}"/>
              </a:ext>
            </a:extLst>
          </p:cNvPr>
          <p:cNvCxnSpPr>
            <a:stCxn id="239" idx="6"/>
            <a:endCxn id="221" idx="2"/>
          </p:cNvCxnSpPr>
          <p:nvPr/>
        </p:nvCxnSpPr>
        <p:spPr>
          <a:xfrm>
            <a:off x="2050316" y="2092600"/>
            <a:ext cx="377384" cy="113639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05B2FE96-2E5A-114E-AF11-937E05C4AEC2}"/>
              </a:ext>
            </a:extLst>
          </p:cNvPr>
          <p:cNvCxnSpPr>
            <a:stCxn id="234" idx="6"/>
            <a:endCxn id="221" idx="2"/>
          </p:cNvCxnSpPr>
          <p:nvPr/>
        </p:nvCxnSpPr>
        <p:spPr>
          <a:xfrm>
            <a:off x="2050316" y="2840715"/>
            <a:ext cx="377384" cy="38828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E1C24223-491A-EB40-872E-54EB394866A1}"/>
              </a:ext>
            </a:extLst>
          </p:cNvPr>
          <p:cNvCxnSpPr>
            <a:stCxn id="229" idx="6"/>
            <a:endCxn id="221" idx="2"/>
          </p:cNvCxnSpPr>
          <p:nvPr/>
        </p:nvCxnSpPr>
        <p:spPr>
          <a:xfrm flipV="1">
            <a:off x="2050316" y="3228998"/>
            <a:ext cx="377384" cy="3598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2F8F70F-0B05-8249-93CD-99EE84FA082F}"/>
              </a:ext>
            </a:extLst>
          </p:cNvPr>
          <p:cNvGrpSpPr/>
          <p:nvPr/>
        </p:nvGrpSpPr>
        <p:grpSpPr>
          <a:xfrm>
            <a:off x="1510316" y="1822600"/>
            <a:ext cx="540000" cy="540000"/>
            <a:chOff x="3270425" y="2411833"/>
            <a:chExt cx="720000" cy="720000"/>
          </a:xfrm>
        </p:grpSpPr>
        <p:sp>
          <p:nvSpPr>
            <p:cNvPr id="239" name="Oval 238">
              <a:extLst>
                <a:ext uri="{FF2B5EF4-FFF2-40B4-BE49-F238E27FC236}">
                  <a16:creationId xmlns:a16="http://schemas.microsoft.com/office/drawing/2014/main" id="{FBDD162E-86F1-3C4B-B23B-B62442DEABB8}"/>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40" name="Straight Connector 239">
              <a:extLst>
                <a:ext uri="{FF2B5EF4-FFF2-40B4-BE49-F238E27FC236}">
                  <a16:creationId xmlns:a16="http://schemas.microsoft.com/office/drawing/2014/main" id="{70F948D0-C591-B445-B336-910B828433B2}"/>
                </a:ext>
              </a:extLst>
            </p:cNvPr>
            <p:cNvCxnSpPr>
              <a:stCxn id="239" idx="0"/>
              <a:endCxn id="239"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0F443BAC-BDC4-D04C-BA76-7F6FCD23BE31}"/>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41" name="TextBox 240">
                  <a:extLst>
                    <a:ext uri="{FF2B5EF4-FFF2-40B4-BE49-F238E27FC236}">
                      <a16:creationId xmlns:a16="http://schemas.microsoft.com/office/drawing/2014/main" id="{0F443BAC-BDC4-D04C-BA76-7F6FCD23BE31}"/>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5"/>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7CD8E704-B306-FF4A-813F-791B5BA68363}"/>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42" name="TextBox 241">
                  <a:extLst>
                    <a:ext uri="{FF2B5EF4-FFF2-40B4-BE49-F238E27FC236}">
                      <a16:creationId xmlns:a16="http://schemas.microsoft.com/office/drawing/2014/main" id="{7CD8E704-B306-FF4A-813F-791B5BA68363}"/>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6"/>
                  <a:stretch>
                    <a:fillRect l="-20000" r="-20000"/>
                  </a:stretch>
                </a:blipFill>
              </p:spPr>
              <p:txBody>
                <a:bodyPr/>
                <a:lstStyle/>
                <a:p>
                  <a:r>
                    <a:rPr lang="en-GB">
                      <a:noFill/>
                    </a:rPr>
                    <a:t> </a:t>
                  </a:r>
                </a:p>
              </p:txBody>
            </p:sp>
          </mc:Fallback>
        </mc:AlternateContent>
      </p:grpSp>
      <p:grpSp>
        <p:nvGrpSpPr>
          <p:cNvPr id="227" name="Group 226">
            <a:extLst>
              <a:ext uri="{FF2B5EF4-FFF2-40B4-BE49-F238E27FC236}">
                <a16:creationId xmlns:a16="http://schemas.microsoft.com/office/drawing/2014/main" id="{FF04786B-D60D-6742-815F-A13BA9FF7760}"/>
              </a:ext>
            </a:extLst>
          </p:cNvPr>
          <p:cNvGrpSpPr/>
          <p:nvPr/>
        </p:nvGrpSpPr>
        <p:grpSpPr>
          <a:xfrm>
            <a:off x="1510316" y="2570715"/>
            <a:ext cx="540000" cy="540000"/>
            <a:chOff x="3270425" y="3496401"/>
            <a:chExt cx="720000" cy="720000"/>
          </a:xfrm>
        </p:grpSpPr>
        <p:sp>
          <p:nvSpPr>
            <p:cNvPr id="234" name="Oval 233">
              <a:extLst>
                <a:ext uri="{FF2B5EF4-FFF2-40B4-BE49-F238E27FC236}">
                  <a16:creationId xmlns:a16="http://schemas.microsoft.com/office/drawing/2014/main" id="{023D2A98-3B7C-1648-B8BE-14CEA034484B}"/>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35" name="Straight Connector 234">
              <a:extLst>
                <a:ext uri="{FF2B5EF4-FFF2-40B4-BE49-F238E27FC236}">
                  <a16:creationId xmlns:a16="http://schemas.microsoft.com/office/drawing/2014/main" id="{41D117CD-D041-8249-A346-341AD303BED0}"/>
                </a:ext>
              </a:extLst>
            </p:cNvPr>
            <p:cNvCxnSpPr>
              <a:stCxn id="234" idx="0"/>
              <a:endCxn id="234"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36" name="TextBox 235">
              <a:extLst>
                <a:ext uri="{FF2B5EF4-FFF2-40B4-BE49-F238E27FC236}">
                  <a16:creationId xmlns:a16="http://schemas.microsoft.com/office/drawing/2014/main" id="{AED0CFD9-51CF-A641-AE9A-7DF06B0AEAE4}"/>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7604474E-14EB-1249-A528-E3B6890C4B12}"/>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37" name="TextBox 236">
                  <a:extLst>
                    <a:ext uri="{FF2B5EF4-FFF2-40B4-BE49-F238E27FC236}">
                      <a16:creationId xmlns:a16="http://schemas.microsoft.com/office/drawing/2014/main" id="{7604474E-14EB-1249-A528-E3B6890C4B12}"/>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7"/>
                  <a:stretch>
                    <a:fillRect l="-42308" t="-2941" r="-38462"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8" name="TextBox 237">
                  <a:extLst>
                    <a:ext uri="{FF2B5EF4-FFF2-40B4-BE49-F238E27FC236}">
                      <a16:creationId xmlns:a16="http://schemas.microsoft.com/office/drawing/2014/main" id="{4C2EA231-C6FF-8A4B-A0A8-36E692AD7703}"/>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38" name="TextBox 237">
                  <a:extLst>
                    <a:ext uri="{FF2B5EF4-FFF2-40B4-BE49-F238E27FC236}">
                      <a16:creationId xmlns:a16="http://schemas.microsoft.com/office/drawing/2014/main" id="{4C2EA231-C6FF-8A4B-A0A8-36E692AD7703}"/>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8"/>
                  <a:stretch>
                    <a:fillRect l="-19355" r="-16129"/>
                  </a:stretch>
                </a:blipFill>
              </p:spPr>
              <p:txBody>
                <a:bodyPr/>
                <a:lstStyle/>
                <a:p>
                  <a:r>
                    <a:rPr lang="en-GB">
                      <a:noFill/>
                    </a:rPr>
                    <a:t> </a:t>
                  </a:r>
                </a:p>
              </p:txBody>
            </p:sp>
          </mc:Fallback>
        </mc:AlternateContent>
      </p:grpSp>
      <p:grpSp>
        <p:nvGrpSpPr>
          <p:cNvPr id="228" name="Group 227">
            <a:extLst>
              <a:ext uri="{FF2B5EF4-FFF2-40B4-BE49-F238E27FC236}">
                <a16:creationId xmlns:a16="http://schemas.microsoft.com/office/drawing/2014/main" id="{6CE1CAED-A015-CB40-B881-DF6754699728}"/>
              </a:ext>
            </a:extLst>
          </p:cNvPr>
          <p:cNvGrpSpPr/>
          <p:nvPr/>
        </p:nvGrpSpPr>
        <p:grpSpPr>
          <a:xfrm>
            <a:off x="1510316" y="3318830"/>
            <a:ext cx="540000" cy="540000"/>
            <a:chOff x="3270425" y="4724875"/>
            <a:chExt cx="720000" cy="720000"/>
          </a:xfrm>
        </p:grpSpPr>
        <p:sp>
          <p:nvSpPr>
            <p:cNvPr id="229" name="Oval 228">
              <a:extLst>
                <a:ext uri="{FF2B5EF4-FFF2-40B4-BE49-F238E27FC236}">
                  <a16:creationId xmlns:a16="http://schemas.microsoft.com/office/drawing/2014/main" id="{398B446F-4D71-684A-A5FF-8E0C20A4AC9C}"/>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30" name="Straight Connector 229">
              <a:extLst>
                <a:ext uri="{FF2B5EF4-FFF2-40B4-BE49-F238E27FC236}">
                  <a16:creationId xmlns:a16="http://schemas.microsoft.com/office/drawing/2014/main" id="{00E61373-91D3-FA46-B95F-6A775742E4FE}"/>
                </a:ext>
              </a:extLst>
            </p:cNvPr>
            <p:cNvCxnSpPr>
              <a:stCxn id="229" idx="0"/>
              <a:endCxn id="229"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53EDE585-504F-AE4B-82A4-5A02252C0E54}"/>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32" name="TextBox 231">
                  <a:extLst>
                    <a:ext uri="{FF2B5EF4-FFF2-40B4-BE49-F238E27FC236}">
                      <a16:creationId xmlns:a16="http://schemas.microsoft.com/office/drawing/2014/main" id="{1DEDB4D6-226A-6D42-9B4F-E36EB997F2B4}"/>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32" name="TextBox 231">
                  <a:extLst>
                    <a:ext uri="{FF2B5EF4-FFF2-40B4-BE49-F238E27FC236}">
                      <a16:creationId xmlns:a16="http://schemas.microsoft.com/office/drawing/2014/main" id="{1DEDB4D6-226A-6D42-9B4F-E36EB997F2B4}"/>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9"/>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2E5D001E-889C-8049-BCDF-112F4D59CF05}"/>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33" name="TextBox 232">
                  <a:extLst>
                    <a:ext uri="{FF2B5EF4-FFF2-40B4-BE49-F238E27FC236}">
                      <a16:creationId xmlns:a16="http://schemas.microsoft.com/office/drawing/2014/main" id="{2E5D001E-889C-8049-BCDF-112F4D59CF05}"/>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10"/>
                  <a:stretch>
                    <a:fillRect l="-20000" r="-20000"/>
                  </a:stretch>
                </a:blipFill>
              </p:spPr>
              <p:txBody>
                <a:bodyPr/>
                <a:lstStyle/>
                <a:p>
                  <a:r>
                    <a:rPr lang="en-GB">
                      <a:noFill/>
                    </a:rPr>
                    <a:t> </a:t>
                  </a:r>
                </a:p>
              </p:txBody>
            </p:sp>
          </mc:Fallback>
        </mc:AlternateContent>
      </p:grpSp>
      <p:grpSp>
        <p:nvGrpSpPr>
          <p:cNvPr id="216" name="Group 215">
            <a:extLst>
              <a:ext uri="{FF2B5EF4-FFF2-40B4-BE49-F238E27FC236}">
                <a16:creationId xmlns:a16="http://schemas.microsoft.com/office/drawing/2014/main" id="{8017AE7A-0730-0B44-ADCE-E0FA8D95773C}"/>
              </a:ext>
            </a:extLst>
          </p:cNvPr>
          <p:cNvGrpSpPr/>
          <p:nvPr/>
        </p:nvGrpSpPr>
        <p:grpSpPr>
          <a:xfrm>
            <a:off x="2427700" y="2958998"/>
            <a:ext cx="540000" cy="540000"/>
            <a:chOff x="5256808" y="3354664"/>
            <a:chExt cx="720000" cy="720000"/>
          </a:xfrm>
          <a:solidFill>
            <a:schemeClr val="accent1">
              <a:lumMod val="60000"/>
              <a:lumOff val="40000"/>
            </a:schemeClr>
          </a:solidFill>
        </p:grpSpPr>
        <p:sp>
          <p:nvSpPr>
            <p:cNvPr id="221" name="Oval 220">
              <a:extLst>
                <a:ext uri="{FF2B5EF4-FFF2-40B4-BE49-F238E27FC236}">
                  <a16:creationId xmlns:a16="http://schemas.microsoft.com/office/drawing/2014/main" id="{0A5FC860-3A9A-CB43-959C-1A6A831463D9}"/>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222" name="TextBox 221">
              <a:extLst>
                <a:ext uri="{FF2B5EF4-FFF2-40B4-BE49-F238E27FC236}">
                  <a16:creationId xmlns:a16="http://schemas.microsoft.com/office/drawing/2014/main" id="{9B471127-DE31-2044-B4CA-EE064559647D}"/>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23" name="TextBox 222">
                  <a:extLst>
                    <a:ext uri="{FF2B5EF4-FFF2-40B4-BE49-F238E27FC236}">
                      <a16:creationId xmlns:a16="http://schemas.microsoft.com/office/drawing/2014/main" id="{01C1614D-0703-4F40-9E6D-01594D87ABCD}"/>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23" name="TextBox 222">
                  <a:extLst>
                    <a:ext uri="{FF2B5EF4-FFF2-40B4-BE49-F238E27FC236}">
                      <a16:creationId xmlns:a16="http://schemas.microsoft.com/office/drawing/2014/main" id="{01C1614D-0703-4F40-9E6D-01594D87ABCD}"/>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1"/>
                  <a:stretch>
                    <a:fillRect l="-42308" t="-2941" r="-38462"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4CD02CA1-8B7B-5740-A326-AD1BECA2A58C}"/>
                    </a:ext>
                  </a:extLst>
                </p:cNvPr>
                <p:cNvSpPr txBox="1"/>
                <p:nvPr/>
              </p:nvSpPr>
              <p:spPr>
                <a:xfrm>
                  <a:off x="5663532" y="3518916"/>
                  <a:ext cx="245795"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24" name="TextBox 223">
                  <a:extLst>
                    <a:ext uri="{FF2B5EF4-FFF2-40B4-BE49-F238E27FC236}">
                      <a16:creationId xmlns:a16="http://schemas.microsoft.com/office/drawing/2014/main" id="{4CD02CA1-8B7B-5740-A326-AD1BECA2A58C}"/>
                    </a:ext>
                  </a:extLst>
                </p:cNvPr>
                <p:cNvSpPr txBox="1">
                  <a:spLocks noRot="1" noChangeAspect="1" noMove="1" noResize="1" noEditPoints="1" noAdjustHandles="1" noChangeArrowheads="1" noChangeShapeType="1" noTextEdit="1"/>
                </p:cNvSpPr>
                <p:nvPr/>
              </p:nvSpPr>
              <p:spPr>
                <a:xfrm>
                  <a:off x="5663532" y="3518916"/>
                  <a:ext cx="245795" cy="369332"/>
                </a:xfrm>
                <a:prstGeom prst="rect">
                  <a:avLst/>
                </a:prstGeom>
                <a:blipFill>
                  <a:blip r:embed="rId12"/>
                  <a:stretch>
                    <a:fillRect l="-19355" r="-16129"/>
                  </a:stretch>
                </a:blipFill>
              </p:spPr>
              <p:txBody>
                <a:bodyPr/>
                <a:lstStyle/>
                <a:p>
                  <a:r>
                    <a:rPr lang="en-GB">
                      <a:noFill/>
                    </a:rPr>
                    <a:t> </a:t>
                  </a:r>
                </a:p>
              </p:txBody>
            </p:sp>
          </mc:Fallback>
        </mc:AlternateContent>
        <p:cxnSp>
          <p:nvCxnSpPr>
            <p:cNvPr id="225" name="Straight Connector 224">
              <a:extLst>
                <a:ext uri="{FF2B5EF4-FFF2-40B4-BE49-F238E27FC236}">
                  <a16:creationId xmlns:a16="http://schemas.microsoft.com/office/drawing/2014/main" id="{29421328-5F2C-5A4D-948B-AA3C4BB07F46}"/>
                </a:ext>
              </a:extLst>
            </p:cNvPr>
            <p:cNvCxnSpPr>
              <a:stCxn id="221" idx="0"/>
              <a:endCxn id="221" idx="4"/>
            </p:cNvCxnSpPr>
            <p:nvPr/>
          </p:nvCxnSpPr>
          <p:spPr>
            <a:xfrm>
              <a:off x="5616808" y="3354664"/>
              <a:ext cx="0" cy="720000"/>
            </a:xfrm>
            <a:prstGeom prst="line">
              <a:avLst/>
            </a:prstGeom>
            <a:grpFill/>
            <a:ln w="25400">
              <a:solidFill>
                <a:schemeClr val="accent1">
                  <a:lumMod val="75000"/>
                </a:schemeClr>
              </a:solidFill>
            </a:ln>
          </p:spPr>
          <p:style>
            <a:lnRef idx="1">
              <a:schemeClr val="dk1"/>
            </a:lnRef>
            <a:fillRef idx="0">
              <a:schemeClr val="dk1"/>
            </a:fillRef>
            <a:effectRef idx="0">
              <a:schemeClr val="dk1"/>
            </a:effectRef>
            <a:fontRef idx="minor">
              <a:schemeClr val="tx1"/>
            </a:fontRef>
          </p:style>
        </p:cxnSp>
      </p:grpSp>
      <p:cxnSp>
        <p:nvCxnSpPr>
          <p:cNvPr id="219" name="Straight Arrow Connector 218">
            <a:extLst>
              <a:ext uri="{FF2B5EF4-FFF2-40B4-BE49-F238E27FC236}">
                <a16:creationId xmlns:a16="http://schemas.microsoft.com/office/drawing/2014/main" id="{65180618-1E0F-834F-BFA3-557533A59474}"/>
              </a:ext>
            </a:extLst>
          </p:cNvPr>
          <p:cNvCxnSpPr>
            <a:stCxn id="221" idx="6"/>
          </p:cNvCxnSpPr>
          <p:nvPr/>
        </p:nvCxnSpPr>
        <p:spPr>
          <a:xfrm flipV="1">
            <a:off x="2967701" y="3228998"/>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BC9EB747-3462-CE4A-B4AB-D1137A6071A7}"/>
                  </a:ext>
                </a:extLst>
              </p:cNvPr>
              <p:cNvSpPr txBox="1"/>
              <p:nvPr/>
            </p:nvSpPr>
            <p:spPr>
              <a:xfrm>
                <a:off x="5509649" y="2640417"/>
                <a:ext cx="216406"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a:latin typeface="Cambria Math" panose="02040503050406030204" pitchFamily="18" charset="0"/>
                        </a:rPr>
                        <m:t>𝒙</m:t>
                      </m:r>
                    </m:oMath>
                  </m:oMathPara>
                </a14:m>
                <a:endParaRPr lang="en-US" sz="2100" b="1" dirty="0"/>
              </a:p>
            </p:txBody>
          </p:sp>
        </mc:Choice>
        <mc:Fallback xmlns="">
          <p:sp>
            <p:nvSpPr>
              <p:cNvPr id="254" name="TextBox 253">
                <a:extLst>
                  <a:ext uri="{FF2B5EF4-FFF2-40B4-BE49-F238E27FC236}">
                    <a16:creationId xmlns:a16="http://schemas.microsoft.com/office/drawing/2014/main" id="{BC9EB747-3462-CE4A-B4AB-D1137A6071A7}"/>
                  </a:ext>
                </a:extLst>
              </p:cNvPr>
              <p:cNvSpPr txBox="1">
                <a:spLocks noRot="1" noChangeAspect="1" noMove="1" noResize="1" noEditPoints="1" noAdjustHandles="1" noChangeArrowheads="1" noChangeShapeType="1" noTextEdit="1"/>
              </p:cNvSpPr>
              <p:nvPr/>
            </p:nvSpPr>
            <p:spPr>
              <a:xfrm>
                <a:off x="5509649" y="2640417"/>
                <a:ext cx="216406" cy="323165"/>
              </a:xfrm>
              <a:prstGeom prst="rect">
                <a:avLst/>
              </a:prstGeom>
              <a:blipFill>
                <a:blip r:embed="rId13"/>
                <a:stretch>
                  <a:fillRect l="-20000" r="-17143"/>
                </a:stretch>
              </a:blipFill>
            </p:spPr>
            <p:txBody>
              <a:bodyPr/>
              <a:lstStyle/>
              <a:p>
                <a:r>
                  <a:rPr lang="en-GB">
                    <a:noFill/>
                  </a:rPr>
                  <a:t> </a:t>
                </a:r>
              </a:p>
            </p:txBody>
          </p:sp>
        </mc:Fallback>
      </mc:AlternateContent>
      <p:sp>
        <p:nvSpPr>
          <p:cNvPr id="255" name="TextBox 254">
            <a:extLst>
              <a:ext uri="{FF2B5EF4-FFF2-40B4-BE49-F238E27FC236}">
                <a16:creationId xmlns:a16="http://schemas.microsoft.com/office/drawing/2014/main" id="{820DC59D-9C21-6C4C-8471-971BC1A7787E}"/>
              </a:ext>
            </a:extLst>
          </p:cNvPr>
          <p:cNvSpPr txBox="1"/>
          <p:nvPr/>
        </p:nvSpPr>
        <p:spPr>
          <a:xfrm>
            <a:off x="7110867" y="1593150"/>
            <a:ext cx="65" cy="207749"/>
          </a:xfrm>
          <a:prstGeom prst="rect">
            <a:avLst/>
          </a:prstGeom>
          <a:noFill/>
        </p:spPr>
        <p:txBody>
          <a:bodyPr wrap="none" lIns="0" tIns="0" rIns="0" bIns="0" rtlCol="0">
            <a:spAutoFit/>
          </a:bodyPr>
          <a:lstStyle/>
          <a:p>
            <a:endParaRPr lang="en-US" sz="1350" dirty="0"/>
          </a:p>
        </p:txBody>
      </p:sp>
      <p:grpSp>
        <p:nvGrpSpPr>
          <p:cNvPr id="265" name="Group 264">
            <a:extLst>
              <a:ext uri="{FF2B5EF4-FFF2-40B4-BE49-F238E27FC236}">
                <a16:creationId xmlns:a16="http://schemas.microsoft.com/office/drawing/2014/main" id="{9B37B9ED-CA53-AA4D-9376-CB8734A2229A}"/>
              </a:ext>
            </a:extLst>
          </p:cNvPr>
          <p:cNvGrpSpPr/>
          <p:nvPr/>
        </p:nvGrpSpPr>
        <p:grpSpPr>
          <a:xfrm>
            <a:off x="6335950" y="1836642"/>
            <a:ext cx="540000" cy="540000"/>
            <a:chOff x="3270425" y="2411833"/>
            <a:chExt cx="720000" cy="720000"/>
          </a:xfrm>
        </p:grpSpPr>
        <p:sp>
          <p:nvSpPr>
            <p:cNvPr id="266" name="Oval 265">
              <a:extLst>
                <a:ext uri="{FF2B5EF4-FFF2-40B4-BE49-F238E27FC236}">
                  <a16:creationId xmlns:a16="http://schemas.microsoft.com/office/drawing/2014/main" id="{C6634C93-61E0-144E-AD76-709426301C7E}"/>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67" name="Straight Connector 266">
              <a:extLst>
                <a:ext uri="{FF2B5EF4-FFF2-40B4-BE49-F238E27FC236}">
                  <a16:creationId xmlns:a16="http://schemas.microsoft.com/office/drawing/2014/main" id="{35C95BE8-0B5A-5741-B351-DAC624BD9708}"/>
                </a:ext>
              </a:extLst>
            </p:cNvPr>
            <p:cNvCxnSpPr>
              <a:stCxn id="266" idx="0"/>
              <a:endCxn id="266"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06A41671-88C6-A348-B2BE-5F54255230B6}"/>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68" name="TextBox 267">
                  <a:extLst>
                    <a:ext uri="{FF2B5EF4-FFF2-40B4-BE49-F238E27FC236}">
                      <a16:creationId xmlns:a16="http://schemas.microsoft.com/office/drawing/2014/main" id="{06A41671-88C6-A348-B2BE-5F54255230B6}"/>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9"/>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87FC11E6-D336-6D41-9319-C357CD1E1E20}"/>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69" name="TextBox 268">
                  <a:extLst>
                    <a:ext uri="{FF2B5EF4-FFF2-40B4-BE49-F238E27FC236}">
                      <a16:creationId xmlns:a16="http://schemas.microsoft.com/office/drawing/2014/main" id="{87FC11E6-D336-6D41-9319-C357CD1E1E20}"/>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14"/>
                  <a:stretch>
                    <a:fillRect l="-20000" r="-20000"/>
                  </a:stretch>
                </a:blipFill>
              </p:spPr>
              <p:txBody>
                <a:bodyPr/>
                <a:lstStyle/>
                <a:p>
                  <a:r>
                    <a:rPr lang="en-GB">
                      <a:noFill/>
                    </a:rPr>
                    <a:t> </a:t>
                  </a:r>
                </a:p>
              </p:txBody>
            </p:sp>
          </mc:Fallback>
        </mc:AlternateContent>
      </p:grpSp>
      <p:grpSp>
        <p:nvGrpSpPr>
          <p:cNvPr id="270" name="Group 269">
            <a:extLst>
              <a:ext uri="{FF2B5EF4-FFF2-40B4-BE49-F238E27FC236}">
                <a16:creationId xmlns:a16="http://schemas.microsoft.com/office/drawing/2014/main" id="{B4469BC4-8BFA-CB4C-AF2B-C8D2501F0C7D}"/>
              </a:ext>
            </a:extLst>
          </p:cNvPr>
          <p:cNvGrpSpPr/>
          <p:nvPr/>
        </p:nvGrpSpPr>
        <p:grpSpPr>
          <a:xfrm>
            <a:off x="6335950" y="2584757"/>
            <a:ext cx="540000" cy="540000"/>
            <a:chOff x="3270425" y="3496401"/>
            <a:chExt cx="720000" cy="720000"/>
          </a:xfrm>
        </p:grpSpPr>
        <p:sp>
          <p:nvSpPr>
            <p:cNvPr id="271" name="Oval 270">
              <a:extLst>
                <a:ext uri="{FF2B5EF4-FFF2-40B4-BE49-F238E27FC236}">
                  <a16:creationId xmlns:a16="http://schemas.microsoft.com/office/drawing/2014/main" id="{7D8C4AD3-0BDA-8D48-811C-9D47B7E711A9}"/>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72" name="Straight Connector 271">
              <a:extLst>
                <a:ext uri="{FF2B5EF4-FFF2-40B4-BE49-F238E27FC236}">
                  <a16:creationId xmlns:a16="http://schemas.microsoft.com/office/drawing/2014/main" id="{ACBF5148-6471-E24F-8A31-F13DDF33F0C1}"/>
                </a:ext>
              </a:extLst>
            </p:cNvPr>
            <p:cNvCxnSpPr>
              <a:stCxn id="271" idx="0"/>
              <a:endCxn id="271"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73" name="TextBox 272">
              <a:extLst>
                <a:ext uri="{FF2B5EF4-FFF2-40B4-BE49-F238E27FC236}">
                  <a16:creationId xmlns:a16="http://schemas.microsoft.com/office/drawing/2014/main" id="{9D04C720-16B3-7447-97DE-A53D91DF47A5}"/>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71BA447A-FD3B-B349-BCD1-E5F8D298DE6F}"/>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74" name="TextBox 273">
                  <a:extLst>
                    <a:ext uri="{FF2B5EF4-FFF2-40B4-BE49-F238E27FC236}">
                      <a16:creationId xmlns:a16="http://schemas.microsoft.com/office/drawing/2014/main" id="{71BA447A-FD3B-B349-BCD1-E5F8D298DE6F}"/>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15"/>
                  <a:stretch>
                    <a:fillRect l="-42308" t="-2857" r="-38462" b="-3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5" name="TextBox 274">
                  <a:extLst>
                    <a:ext uri="{FF2B5EF4-FFF2-40B4-BE49-F238E27FC236}">
                      <a16:creationId xmlns:a16="http://schemas.microsoft.com/office/drawing/2014/main" id="{D64BC07E-3FBE-CB43-9E9B-CB000F62F0D0}"/>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75" name="TextBox 274">
                  <a:extLst>
                    <a:ext uri="{FF2B5EF4-FFF2-40B4-BE49-F238E27FC236}">
                      <a16:creationId xmlns:a16="http://schemas.microsoft.com/office/drawing/2014/main" id="{D64BC07E-3FBE-CB43-9E9B-CB000F62F0D0}"/>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16"/>
                  <a:stretch>
                    <a:fillRect l="-20000" r="-20000"/>
                  </a:stretch>
                </a:blipFill>
              </p:spPr>
              <p:txBody>
                <a:bodyPr/>
                <a:lstStyle/>
                <a:p>
                  <a:r>
                    <a:rPr lang="en-GB">
                      <a:noFill/>
                    </a:rPr>
                    <a:t> </a:t>
                  </a:r>
                </a:p>
              </p:txBody>
            </p:sp>
          </mc:Fallback>
        </mc:AlternateContent>
      </p:grpSp>
      <p:grpSp>
        <p:nvGrpSpPr>
          <p:cNvPr id="276" name="Group 275">
            <a:extLst>
              <a:ext uri="{FF2B5EF4-FFF2-40B4-BE49-F238E27FC236}">
                <a16:creationId xmlns:a16="http://schemas.microsoft.com/office/drawing/2014/main" id="{D00A7F22-9429-5F44-AC42-A7DAD51B26E8}"/>
              </a:ext>
            </a:extLst>
          </p:cNvPr>
          <p:cNvGrpSpPr/>
          <p:nvPr/>
        </p:nvGrpSpPr>
        <p:grpSpPr>
          <a:xfrm>
            <a:off x="6335950" y="3332873"/>
            <a:ext cx="540000" cy="540000"/>
            <a:chOff x="3270425" y="4724875"/>
            <a:chExt cx="720000" cy="720000"/>
          </a:xfrm>
        </p:grpSpPr>
        <p:sp>
          <p:nvSpPr>
            <p:cNvPr id="277" name="Oval 276">
              <a:extLst>
                <a:ext uri="{FF2B5EF4-FFF2-40B4-BE49-F238E27FC236}">
                  <a16:creationId xmlns:a16="http://schemas.microsoft.com/office/drawing/2014/main" id="{DEDE58AB-D8D7-454F-926B-65D8733BDA98}"/>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78" name="Straight Connector 277">
              <a:extLst>
                <a:ext uri="{FF2B5EF4-FFF2-40B4-BE49-F238E27FC236}">
                  <a16:creationId xmlns:a16="http://schemas.microsoft.com/office/drawing/2014/main" id="{D7984C7C-29C8-534F-B89C-501D019152D1}"/>
                </a:ext>
              </a:extLst>
            </p:cNvPr>
            <p:cNvCxnSpPr>
              <a:stCxn id="277" idx="0"/>
              <a:endCxn id="277"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DE63C2F7-2085-224B-A970-F6BC58F42F68}"/>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80" name="TextBox 279">
                  <a:extLst>
                    <a:ext uri="{FF2B5EF4-FFF2-40B4-BE49-F238E27FC236}">
                      <a16:creationId xmlns:a16="http://schemas.microsoft.com/office/drawing/2014/main" id="{730E47FF-AA3B-7843-8D4A-431B1DB7184B}"/>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80" name="TextBox 279">
                  <a:extLst>
                    <a:ext uri="{FF2B5EF4-FFF2-40B4-BE49-F238E27FC236}">
                      <a16:creationId xmlns:a16="http://schemas.microsoft.com/office/drawing/2014/main" id="{730E47FF-AA3B-7843-8D4A-431B1DB7184B}"/>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17"/>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1" name="TextBox 280">
                  <a:extLst>
                    <a:ext uri="{FF2B5EF4-FFF2-40B4-BE49-F238E27FC236}">
                      <a16:creationId xmlns:a16="http://schemas.microsoft.com/office/drawing/2014/main" id="{5C57FBCF-5899-2F46-9536-A6D3CFD38546}"/>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81" name="TextBox 280">
                  <a:extLst>
                    <a:ext uri="{FF2B5EF4-FFF2-40B4-BE49-F238E27FC236}">
                      <a16:creationId xmlns:a16="http://schemas.microsoft.com/office/drawing/2014/main" id="{5C57FBCF-5899-2F46-9536-A6D3CFD38546}"/>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18"/>
                  <a:stretch>
                    <a:fillRect l="-20000" r="-2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88" name="TextBox 287">
                <a:extLst>
                  <a:ext uri="{FF2B5EF4-FFF2-40B4-BE49-F238E27FC236}">
                    <a16:creationId xmlns:a16="http://schemas.microsoft.com/office/drawing/2014/main" id="{353C5F02-E331-8243-8234-BF34C033D82E}"/>
                  </a:ext>
                </a:extLst>
              </p:cNvPr>
              <p:cNvSpPr txBox="1"/>
              <p:nvPr/>
            </p:nvSpPr>
            <p:spPr>
              <a:xfrm>
                <a:off x="5760132" y="2435062"/>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288" name="TextBox 287">
                <a:extLst>
                  <a:ext uri="{FF2B5EF4-FFF2-40B4-BE49-F238E27FC236}">
                    <a16:creationId xmlns:a16="http://schemas.microsoft.com/office/drawing/2014/main" id="{353C5F02-E331-8243-8234-BF34C033D82E}"/>
                  </a:ext>
                </a:extLst>
              </p:cNvPr>
              <p:cNvSpPr txBox="1">
                <a:spLocks noRot="1" noChangeAspect="1" noMove="1" noResize="1" noEditPoints="1" noAdjustHandles="1" noChangeArrowheads="1" noChangeShapeType="1" noTextEdit="1"/>
              </p:cNvSpPr>
              <p:nvPr/>
            </p:nvSpPr>
            <p:spPr>
              <a:xfrm>
                <a:off x="5760132" y="2435062"/>
                <a:ext cx="391069" cy="283219"/>
              </a:xfrm>
              <a:prstGeom prst="rect">
                <a:avLst/>
              </a:prstGeom>
              <a:blipFill>
                <a:blip r:embed="rId19"/>
                <a:stretch>
                  <a:fillRect l="-14063" t="-4255" r="-7813"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9" name="TextBox 288">
                <a:extLst>
                  <a:ext uri="{FF2B5EF4-FFF2-40B4-BE49-F238E27FC236}">
                    <a16:creationId xmlns:a16="http://schemas.microsoft.com/office/drawing/2014/main" id="{62F58B52-FE54-9B49-A854-3D6332A66995}"/>
                  </a:ext>
                </a:extLst>
              </p:cNvPr>
              <p:cNvSpPr txBox="1"/>
              <p:nvPr/>
            </p:nvSpPr>
            <p:spPr>
              <a:xfrm>
                <a:off x="7073994" y="243004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289" name="TextBox 288">
                <a:extLst>
                  <a:ext uri="{FF2B5EF4-FFF2-40B4-BE49-F238E27FC236}">
                    <a16:creationId xmlns:a16="http://schemas.microsoft.com/office/drawing/2014/main" id="{62F58B52-FE54-9B49-A854-3D6332A66995}"/>
                  </a:ext>
                </a:extLst>
              </p:cNvPr>
              <p:cNvSpPr txBox="1">
                <a:spLocks noRot="1" noChangeAspect="1" noMove="1" noResize="1" noEditPoints="1" noAdjustHandles="1" noChangeArrowheads="1" noChangeShapeType="1" noTextEdit="1"/>
              </p:cNvSpPr>
              <p:nvPr/>
            </p:nvSpPr>
            <p:spPr>
              <a:xfrm>
                <a:off x="7073994" y="2430047"/>
                <a:ext cx="391069" cy="315023"/>
              </a:xfrm>
              <a:prstGeom prst="rect">
                <a:avLst/>
              </a:prstGeom>
              <a:blipFill>
                <a:blip r:embed="rId20"/>
                <a:stretch>
                  <a:fillRect l="-12308" t="-1961" r="-7692" b="-215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2" name="TextBox 291">
                <a:extLst>
                  <a:ext uri="{FF2B5EF4-FFF2-40B4-BE49-F238E27FC236}">
                    <a16:creationId xmlns:a16="http://schemas.microsoft.com/office/drawing/2014/main" id="{A6557B52-2BF4-8347-A68C-084517EF7007}"/>
                  </a:ext>
                </a:extLst>
              </p:cNvPr>
              <p:cNvSpPr txBox="1"/>
              <p:nvPr/>
            </p:nvSpPr>
            <p:spPr>
              <a:xfrm>
                <a:off x="970316" y="1661419"/>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292" name="TextBox 291">
                <a:extLst>
                  <a:ext uri="{FF2B5EF4-FFF2-40B4-BE49-F238E27FC236}">
                    <a16:creationId xmlns:a16="http://schemas.microsoft.com/office/drawing/2014/main" id="{A6557B52-2BF4-8347-A68C-084517EF7007}"/>
                  </a:ext>
                </a:extLst>
              </p:cNvPr>
              <p:cNvSpPr txBox="1">
                <a:spLocks noRot="1" noChangeAspect="1" noMove="1" noResize="1" noEditPoints="1" noAdjustHandles="1" noChangeArrowheads="1" noChangeShapeType="1" noTextEdit="1"/>
              </p:cNvSpPr>
              <p:nvPr/>
            </p:nvSpPr>
            <p:spPr>
              <a:xfrm>
                <a:off x="970316" y="1661419"/>
                <a:ext cx="391069" cy="283219"/>
              </a:xfrm>
              <a:prstGeom prst="rect">
                <a:avLst/>
              </a:prstGeom>
              <a:blipFill>
                <a:blip r:embed="rId21"/>
                <a:stretch>
                  <a:fillRect l="-12500" t="-6522" r="-7813" b="-108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3" name="TextBox 292">
                <a:extLst>
                  <a:ext uri="{FF2B5EF4-FFF2-40B4-BE49-F238E27FC236}">
                    <a16:creationId xmlns:a16="http://schemas.microsoft.com/office/drawing/2014/main" id="{F7AE061E-F269-EE45-B494-4F53BE543359}"/>
                  </a:ext>
                </a:extLst>
              </p:cNvPr>
              <p:cNvSpPr txBox="1"/>
              <p:nvPr/>
            </p:nvSpPr>
            <p:spPr>
              <a:xfrm>
                <a:off x="2190611" y="165695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293" name="TextBox 292">
                <a:extLst>
                  <a:ext uri="{FF2B5EF4-FFF2-40B4-BE49-F238E27FC236}">
                    <a16:creationId xmlns:a16="http://schemas.microsoft.com/office/drawing/2014/main" id="{F7AE061E-F269-EE45-B494-4F53BE543359}"/>
                  </a:ext>
                </a:extLst>
              </p:cNvPr>
              <p:cNvSpPr txBox="1">
                <a:spLocks noRot="1" noChangeAspect="1" noMove="1" noResize="1" noEditPoints="1" noAdjustHandles="1" noChangeArrowheads="1" noChangeShapeType="1" noTextEdit="1"/>
              </p:cNvSpPr>
              <p:nvPr/>
            </p:nvSpPr>
            <p:spPr>
              <a:xfrm>
                <a:off x="2190611" y="1656957"/>
                <a:ext cx="391069" cy="315023"/>
              </a:xfrm>
              <a:prstGeom prst="rect">
                <a:avLst/>
              </a:prstGeom>
              <a:blipFill>
                <a:blip r:embed="rId22"/>
                <a:stretch>
                  <a:fillRect l="-12308" r="-7692" b="-21569"/>
                </a:stretch>
              </a:blipFill>
            </p:spPr>
            <p:txBody>
              <a:bodyPr/>
              <a:lstStyle/>
              <a:p>
                <a:r>
                  <a:rPr lang="en-GB">
                    <a:noFill/>
                  </a:rPr>
                  <a:t> </a:t>
                </a:r>
              </a:p>
            </p:txBody>
          </p:sp>
        </mc:Fallback>
      </mc:AlternateContent>
      <p:cxnSp>
        <p:nvCxnSpPr>
          <p:cNvPr id="27" name="Straight Arrow Connector 26">
            <a:extLst>
              <a:ext uri="{FF2B5EF4-FFF2-40B4-BE49-F238E27FC236}">
                <a16:creationId xmlns:a16="http://schemas.microsoft.com/office/drawing/2014/main" id="{CB6C1AE9-285D-0F49-9715-E6F88AED850F}"/>
              </a:ext>
            </a:extLst>
          </p:cNvPr>
          <p:cNvCxnSpPr>
            <a:cxnSpLocks/>
            <a:endCxn id="25" idx="1"/>
          </p:cNvCxnSpPr>
          <p:nvPr/>
        </p:nvCxnSpPr>
        <p:spPr>
          <a:xfrm flipV="1">
            <a:off x="5740761" y="2848448"/>
            <a:ext cx="465240" cy="63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16CD842-A5AE-784C-95BD-0310904C5D09}"/>
              </a:ext>
            </a:extLst>
          </p:cNvPr>
          <p:cNvCxnSpPr>
            <a:cxnSpLocks/>
            <a:stCxn id="25" idx="3"/>
          </p:cNvCxnSpPr>
          <p:nvPr/>
        </p:nvCxnSpPr>
        <p:spPr>
          <a:xfrm flipV="1">
            <a:off x="7002270" y="2840716"/>
            <a:ext cx="448696" cy="77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a16="http://schemas.microsoft.com/office/drawing/2014/main" id="{FFED9589-BBF1-4CD3-9B72-9C409CB44DCE}"/>
              </a:ext>
            </a:extLst>
          </p:cNvPr>
          <p:cNvSpPr/>
          <p:nvPr/>
        </p:nvSpPr>
        <p:spPr>
          <a:xfrm>
            <a:off x="3982628" y="2623935"/>
            <a:ext cx="978408" cy="484632"/>
          </a:xfrm>
          <a:prstGeom prst="rightArrow">
            <a:avLst/>
          </a:prstGeom>
          <a:solidFill>
            <a:schemeClr val="bg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5" name="Group 74">
            <a:extLst>
              <a:ext uri="{FF2B5EF4-FFF2-40B4-BE49-F238E27FC236}">
                <a16:creationId xmlns:a16="http://schemas.microsoft.com/office/drawing/2014/main" id="{3635770D-B5AF-4382-B2F2-3579D03A188F}"/>
              </a:ext>
            </a:extLst>
          </p:cNvPr>
          <p:cNvGrpSpPr/>
          <p:nvPr/>
        </p:nvGrpSpPr>
        <p:grpSpPr>
          <a:xfrm>
            <a:off x="2440205" y="2137187"/>
            <a:ext cx="540000" cy="540000"/>
            <a:chOff x="5256808" y="3354664"/>
            <a:chExt cx="720000" cy="720000"/>
          </a:xfrm>
          <a:solidFill>
            <a:schemeClr val="accent1">
              <a:lumMod val="20000"/>
              <a:lumOff val="80000"/>
            </a:schemeClr>
          </a:solidFill>
        </p:grpSpPr>
        <p:sp>
          <p:nvSpPr>
            <p:cNvPr id="76" name="Oval 75">
              <a:extLst>
                <a:ext uri="{FF2B5EF4-FFF2-40B4-BE49-F238E27FC236}">
                  <a16:creationId xmlns:a16="http://schemas.microsoft.com/office/drawing/2014/main" id="{B8E8D56B-44A6-42FE-A969-5908CE3BEB27}"/>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77" name="TextBox 76">
              <a:extLst>
                <a:ext uri="{FF2B5EF4-FFF2-40B4-BE49-F238E27FC236}">
                  <a16:creationId xmlns:a16="http://schemas.microsoft.com/office/drawing/2014/main" id="{A6F32261-E7A4-4F92-9278-9A1788BC6339}"/>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BBAF56A-5035-42BA-A12E-17F22991A024}"/>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78" name="TextBox 77">
                  <a:extLst>
                    <a:ext uri="{FF2B5EF4-FFF2-40B4-BE49-F238E27FC236}">
                      <a16:creationId xmlns:a16="http://schemas.microsoft.com/office/drawing/2014/main" id="{DBBAF56A-5035-42BA-A12E-17F22991A024}"/>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23"/>
                  <a:stretch>
                    <a:fillRect l="-42308" t="-2857" r="-38462" b="-3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3ADBF113-4E34-466F-B41B-A468B52FA329}"/>
                    </a:ext>
                  </a:extLst>
                </p:cNvPr>
                <p:cNvSpPr txBox="1"/>
                <p:nvPr/>
              </p:nvSpPr>
              <p:spPr>
                <a:xfrm>
                  <a:off x="5663532" y="3518916"/>
                  <a:ext cx="245795"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79" name="TextBox 78">
                  <a:extLst>
                    <a:ext uri="{FF2B5EF4-FFF2-40B4-BE49-F238E27FC236}">
                      <a16:creationId xmlns:a16="http://schemas.microsoft.com/office/drawing/2014/main" id="{3ADBF113-4E34-466F-B41B-A468B52FA329}"/>
                    </a:ext>
                  </a:extLst>
                </p:cNvPr>
                <p:cNvSpPr txBox="1">
                  <a:spLocks noRot="1" noChangeAspect="1" noMove="1" noResize="1" noEditPoints="1" noAdjustHandles="1" noChangeArrowheads="1" noChangeShapeType="1" noTextEdit="1"/>
                </p:cNvSpPr>
                <p:nvPr/>
              </p:nvSpPr>
              <p:spPr>
                <a:xfrm>
                  <a:off x="5663532" y="3518916"/>
                  <a:ext cx="245795" cy="369332"/>
                </a:xfrm>
                <a:prstGeom prst="rect">
                  <a:avLst/>
                </a:prstGeom>
                <a:blipFill>
                  <a:blip r:embed="rId24"/>
                  <a:stretch>
                    <a:fillRect l="-19355" r="-16129"/>
                  </a:stretch>
                </a:blipFill>
              </p:spPr>
              <p:txBody>
                <a:bodyPr/>
                <a:lstStyle/>
                <a:p>
                  <a:r>
                    <a:rPr lang="en-GB">
                      <a:noFill/>
                    </a:rPr>
                    <a:t> </a:t>
                  </a:r>
                </a:p>
              </p:txBody>
            </p:sp>
          </mc:Fallback>
        </mc:AlternateContent>
        <p:cxnSp>
          <p:nvCxnSpPr>
            <p:cNvPr id="80" name="Straight Connector 79">
              <a:extLst>
                <a:ext uri="{FF2B5EF4-FFF2-40B4-BE49-F238E27FC236}">
                  <a16:creationId xmlns:a16="http://schemas.microsoft.com/office/drawing/2014/main" id="{CB97E538-6A4E-4FB6-BD67-003EEDFF7BDA}"/>
                </a:ext>
              </a:extLst>
            </p:cNvPr>
            <p:cNvCxnSpPr>
              <a:stCxn id="76" idx="0"/>
              <a:endCxn id="76" idx="4"/>
            </p:cNvCxnSpPr>
            <p:nvPr/>
          </p:nvCxnSpPr>
          <p:spPr>
            <a:xfrm>
              <a:off x="5616808" y="3354664"/>
              <a:ext cx="0" cy="720000"/>
            </a:xfrm>
            <a:prstGeom prst="line">
              <a:avLst/>
            </a:prstGeom>
            <a:grpFill/>
            <a:ln w="25400">
              <a:solidFill>
                <a:schemeClr val="accent1">
                  <a:lumMod val="75000"/>
                </a:schemeClr>
              </a:solidFill>
            </a:ln>
          </p:spPr>
          <p:style>
            <a:lnRef idx="1">
              <a:schemeClr val="dk1"/>
            </a:lnRef>
            <a:fillRef idx="0">
              <a:schemeClr val="dk1"/>
            </a:fillRef>
            <a:effectRef idx="0">
              <a:schemeClr val="dk1"/>
            </a:effectRef>
            <a:fontRef idx="minor">
              <a:schemeClr val="tx1"/>
            </a:fontRef>
          </p:style>
        </p:cxnSp>
      </p:grpSp>
      <p:cxnSp>
        <p:nvCxnSpPr>
          <p:cNvPr id="81" name="Straight Arrow Connector 80">
            <a:extLst>
              <a:ext uri="{FF2B5EF4-FFF2-40B4-BE49-F238E27FC236}">
                <a16:creationId xmlns:a16="http://schemas.microsoft.com/office/drawing/2014/main" id="{951350BB-0979-40E8-B049-5A04C24B1C5F}"/>
              </a:ext>
            </a:extLst>
          </p:cNvPr>
          <p:cNvCxnSpPr>
            <a:cxnSpLocks/>
            <a:stCxn id="229" idx="6"/>
            <a:endCxn id="76" idx="2"/>
          </p:cNvCxnSpPr>
          <p:nvPr/>
        </p:nvCxnSpPr>
        <p:spPr>
          <a:xfrm flipV="1">
            <a:off x="2050316" y="2407187"/>
            <a:ext cx="389889" cy="118164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A2D925CE-AC9B-435F-8A0B-43191FB178FB}"/>
              </a:ext>
            </a:extLst>
          </p:cNvPr>
          <p:cNvCxnSpPr>
            <a:cxnSpLocks/>
            <a:stCxn id="234" idx="6"/>
            <a:endCxn id="76" idx="2"/>
          </p:cNvCxnSpPr>
          <p:nvPr/>
        </p:nvCxnSpPr>
        <p:spPr>
          <a:xfrm flipV="1">
            <a:off x="2050316" y="2407187"/>
            <a:ext cx="389889" cy="43352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3FA4F203-E907-425E-BBC7-FE7728B4CCF4}"/>
              </a:ext>
            </a:extLst>
          </p:cNvPr>
          <p:cNvCxnSpPr>
            <a:cxnSpLocks/>
            <a:stCxn id="239" idx="6"/>
            <a:endCxn id="76" idx="2"/>
          </p:cNvCxnSpPr>
          <p:nvPr/>
        </p:nvCxnSpPr>
        <p:spPr>
          <a:xfrm>
            <a:off x="2050316" y="2092600"/>
            <a:ext cx="389889" cy="3145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24452E9-3762-42D3-BC0D-40F67575EC12}"/>
              </a:ext>
            </a:extLst>
          </p:cNvPr>
          <p:cNvCxnSpPr/>
          <p:nvPr/>
        </p:nvCxnSpPr>
        <p:spPr>
          <a:xfrm flipV="1">
            <a:off x="2989672" y="2390631"/>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FC1644-6092-4281-A508-FAF2FCAFCD34}"/>
                  </a:ext>
                </a:extLst>
              </p:cNvPr>
              <p:cNvSpPr txBox="1"/>
              <p:nvPr/>
            </p:nvSpPr>
            <p:spPr>
              <a:xfrm>
                <a:off x="3338292" y="2238142"/>
                <a:ext cx="276101"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5DFC1644-6092-4281-A508-FAF2FCAFCD34}"/>
                  </a:ext>
                </a:extLst>
              </p:cNvPr>
              <p:cNvSpPr txBox="1">
                <a:spLocks noRot="1" noChangeAspect="1" noMove="1" noResize="1" noEditPoints="1" noAdjustHandles="1" noChangeArrowheads="1" noChangeShapeType="1" noTextEdit="1"/>
              </p:cNvSpPr>
              <p:nvPr/>
            </p:nvSpPr>
            <p:spPr>
              <a:xfrm>
                <a:off x="3338292" y="2238142"/>
                <a:ext cx="276101" cy="276999"/>
              </a:xfrm>
              <a:prstGeom prst="rect">
                <a:avLst/>
              </a:prstGeom>
              <a:blipFill>
                <a:blip r:embed="rId25"/>
                <a:stretch>
                  <a:fillRect l="-22222" r="-6667"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A3D7FB-3FE6-44AD-9CF6-DA0141085345}"/>
                  </a:ext>
                </a:extLst>
              </p:cNvPr>
              <p:cNvSpPr txBox="1"/>
              <p:nvPr/>
            </p:nvSpPr>
            <p:spPr>
              <a:xfrm>
                <a:off x="3342040" y="3033863"/>
                <a:ext cx="281424"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2</m:t>
                          </m:r>
                        </m:sub>
                      </m:sSub>
                    </m:oMath>
                  </m:oMathPara>
                </a14:m>
                <a:endParaRPr lang="en-US" dirty="0"/>
              </a:p>
            </p:txBody>
          </p:sp>
        </mc:Choice>
        <mc:Fallback xmlns="">
          <p:sp>
            <p:nvSpPr>
              <p:cNvPr id="13" name="TextBox 12">
                <a:extLst>
                  <a:ext uri="{FF2B5EF4-FFF2-40B4-BE49-F238E27FC236}">
                    <a16:creationId xmlns:a16="http://schemas.microsoft.com/office/drawing/2014/main" id="{84A3D7FB-3FE6-44AD-9CF6-DA0141085345}"/>
                  </a:ext>
                </a:extLst>
              </p:cNvPr>
              <p:cNvSpPr txBox="1">
                <a:spLocks noRot="1" noChangeAspect="1" noMove="1" noResize="1" noEditPoints="1" noAdjustHandles="1" noChangeArrowheads="1" noChangeShapeType="1" noTextEdit="1"/>
              </p:cNvSpPr>
              <p:nvPr/>
            </p:nvSpPr>
            <p:spPr>
              <a:xfrm>
                <a:off x="3342040" y="3033863"/>
                <a:ext cx="281424" cy="276999"/>
              </a:xfrm>
              <a:prstGeom prst="rect">
                <a:avLst/>
              </a:prstGeom>
              <a:blipFill>
                <a:blip r:embed="rId26"/>
                <a:stretch>
                  <a:fillRect l="-21739" r="-8696"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C6824D9-0811-4527-BA05-B8B6D0A0768E}"/>
                  </a:ext>
                </a:extLst>
              </p:cNvPr>
              <p:cNvSpPr txBox="1"/>
              <p:nvPr/>
            </p:nvSpPr>
            <p:spPr>
              <a:xfrm>
                <a:off x="7488837" y="2639294"/>
                <a:ext cx="221214"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𝒚</m:t>
                      </m:r>
                    </m:oMath>
                  </m:oMathPara>
                </a14:m>
                <a:endParaRPr lang="en-US" sz="2100" b="1" dirty="0"/>
              </a:p>
            </p:txBody>
          </p:sp>
        </mc:Choice>
        <mc:Fallback xmlns="">
          <p:sp>
            <p:nvSpPr>
              <p:cNvPr id="17" name="TextBox 16">
                <a:extLst>
                  <a:ext uri="{FF2B5EF4-FFF2-40B4-BE49-F238E27FC236}">
                    <a16:creationId xmlns:a16="http://schemas.microsoft.com/office/drawing/2014/main" id="{4C6824D9-0811-4527-BA05-B8B6D0A0768E}"/>
                  </a:ext>
                </a:extLst>
              </p:cNvPr>
              <p:cNvSpPr txBox="1">
                <a:spLocks noRot="1" noChangeAspect="1" noMove="1" noResize="1" noEditPoints="1" noAdjustHandles="1" noChangeArrowheads="1" noChangeShapeType="1" noTextEdit="1"/>
              </p:cNvSpPr>
              <p:nvPr/>
            </p:nvSpPr>
            <p:spPr>
              <a:xfrm>
                <a:off x="7488837" y="2639294"/>
                <a:ext cx="221214" cy="323165"/>
              </a:xfrm>
              <a:prstGeom prst="rect">
                <a:avLst/>
              </a:prstGeom>
              <a:blipFill>
                <a:blip r:embed="rId27"/>
                <a:stretch>
                  <a:fillRect l="-29730" r="-27027" b="-24528"/>
                </a:stretch>
              </a:blipFill>
            </p:spPr>
            <p:txBody>
              <a:bodyPr/>
              <a:lstStyle/>
              <a:p>
                <a:r>
                  <a:rPr lang="en-GB">
                    <a:noFill/>
                  </a:rPr>
                  <a:t> </a:t>
                </a:r>
              </a:p>
            </p:txBody>
          </p:sp>
        </mc:Fallback>
      </mc:AlternateContent>
      <p:sp>
        <p:nvSpPr>
          <p:cNvPr id="6" name="Freeform: Shape 5">
            <a:extLst>
              <a:ext uri="{FF2B5EF4-FFF2-40B4-BE49-F238E27FC236}">
                <a16:creationId xmlns:a16="http://schemas.microsoft.com/office/drawing/2014/main" id="{1453C095-FA10-4ECA-BF25-66B25A45210C}"/>
              </a:ext>
            </a:extLst>
          </p:cNvPr>
          <p:cNvSpPr/>
          <p:nvPr/>
        </p:nvSpPr>
        <p:spPr>
          <a:xfrm>
            <a:off x="1986803" y="1351278"/>
            <a:ext cx="1228055" cy="1035575"/>
          </a:xfrm>
          <a:custGeom>
            <a:avLst/>
            <a:gdLst>
              <a:gd name="connsiteX0" fmla="*/ 995082 w 1228055"/>
              <a:gd name="connsiteY0" fmla="*/ 1035575 h 1035575"/>
              <a:gd name="connsiteX1" fmla="*/ 1210235 w 1228055"/>
              <a:gd name="connsiteY1" fmla="*/ 699398 h 1035575"/>
              <a:gd name="connsiteX2" fmla="*/ 1186703 w 1228055"/>
              <a:gd name="connsiteY2" fmla="*/ 312796 h 1035575"/>
              <a:gd name="connsiteX3" fmla="*/ 954741 w 1228055"/>
              <a:gd name="connsiteY3" fmla="*/ 50578 h 1035575"/>
              <a:gd name="connsiteX4" fmla="*/ 608479 w 1228055"/>
              <a:gd name="connsiteY4" fmla="*/ 10237 h 1035575"/>
              <a:gd name="connsiteX5" fmla="*/ 285750 w 1228055"/>
              <a:gd name="connsiteY5" fmla="*/ 178325 h 1035575"/>
              <a:gd name="connsiteX6" fmla="*/ 0 w 1228055"/>
              <a:gd name="connsiteY6" fmla="*/ 527948 h 10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055" h="1035575">
                <a:moveTo>
                  <a:pt x="995082" y="1035575"/>
                </a:moveTo>
                <a:cubicBezTo>
                  <a:pt x="1086690" y="927718"/>
                  <a:pt x="1178298" y="819861"/>
                  <a:pt x="1210235" y="699398"/>
                </a:cubicBezTo>
                <a:cubicBezTo>
                  <a:pt x="1242172" y="578935"/>
                  <a:pt x="1229285" y="420933"/>
                  <a:pt x="1186703" y="312796"/>
                </a:cubicBezTo>
                <a:cubicBezTo>
                  <a:pt x="1144121" y="204659"/>
                  <a:pt x="1051112" y="101005"/>
                  <a:pt x="954741" y="50578"/>
                </a:cubicBezTo>
                <a:cubicBezTo>
                  <a:pt x="858370" y="151"/>
                  <a:pt x="719977" y="-11054"/>
                  <a:pt x="608479" y="10237"/>
                </a:cubicBezTo>
                <a:cubicBezTo>
                  <a:pt x="496981" y="31528"/>
                  <a:pt x="387163" y="92040"/>
                  <a:pt x="285750" y="178325"/>
                </a:cubicBezTo>
                <a:cubicBezTo>
                  <a:pt x="184337" y="264610"/>
                  <a:pt x="92168" y="396279"/>
                  <a:pt x="0" y="527948"/>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8B31C542-EF96-471F-9E38-46DAE626E924}"/>
              </a:ext>
            </a:extLst>
          </p:cNvPr>
          <p:cNvSpPr/>
          <p:nvPr/>
        </p:nvSpPr>
        <p:spPr>
          <a:xfrm>
            <a:off x="6599144" y="1199358"/>
            <a:ext cx="1275964" cy="1422818"/>
          </a:xfrm>
          <a:custGeom>
            <a:avLst/>
            <a:gdLst>
              <a:gd name="connsiteX0" fmla="*/ 981635 w 1275964"/>
              <a:gd name="connsiteY0" fmla="*/ 1422818 h 1422818"/>
              <a:gd name="connsiteX1" fmla="*/ 1210235 w 1275964"/>
              <a:gd name="connsiteY1" fmla="*/ 1073195 h 1422818"/>
              <a:gd name="connsiteX2" fmla="*/ 1270747 w 1275964"/>
              <a:gd name="connsiteY2" fmla="*/ 605910 h 1422818"/>
              <a:gd name="connsiteX3" fmla="*/ 1102659 w 1275964"/>
              <a:gd name="connsiteY3" fmla="*/ 209221 h 1422818"/>
              <a:gd name="connsiteX4" fmla="*/ 595032 w 1275964"/>
              <a:gd name="connsiteY4" fmla="*/ 792 h 1422818"/>
              <a:gd name="connsiteX5" fmla="*/ 178174 w 1275964"/>
              <a:gd name="connsiteY5" fmla="*/ 152071 h 1422818"/>
              <a:gd name="connsiteX6" fmla="*/ 0 w 1275964"/>
              <a:gd name="connsiteY6" fmla="*/ 498333 h 14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5964" h="1422818">
                <a:moveTo>
                  <a:pt x="981635" y="1422818"/>
                </a:moveTo>
                <a:cubicBezTo>
                  <a:pt x="1071842" y="1316082"/>
                  <a:pt x="1162050" y="1209346"/>
                  <a:pt x="1210235" y="1073195"/>
                </a:cubicBezTo>
                <a:cubicBezTo>
                  <a:pt x="1258420" y="937044"/>
                  <a:pt x="1288676" y="749906"/>
                  <a:pt x="1270747" y="605910"/>
                </a:cubicBezTo>
                <a:cubicBezTo>
                  <a:pt x="1252818" y="461914"/>
                  <a:pt x="1215278" y="310074"/>
                  <a:pt x="1102659" y="209221"/>
                </a:cubicBezTo>
                <a:cubicBezTo>
                  <a:pt x="990040" y="108368"/>
                  <a:pt x="749113" y="10317"/>
                  <a:pt x="595032" y="792"/>
                </a:cubicBezTo>
                <a:cubicBezTo>
                  <a:pt x="440951" y="-8733"/>
                  <a:pt x="277346" y="69148"/>
                  <a:pt x="178174" y="152071"/>
                </a:cubicBezTo>
                <a:cubicBezTo>
                  <a:pt x="79002" y="234994"/>
                  <a:pt x="39501" y="366663"/>
                  <a:pt x="0" y="498333"/>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87" name="Content Placeholder 2">
            <a:extLst>
              <a:ext uri="{FF2B5EF4-FFF2-40B4-BE49-F238E27FC236}">
                <a16:creationId xmlns:a16="http://schemas.microsoft.com/office/drawing/2014/main" id="{8343A737-A74E-464C-833D-5A0F7BD5E3D5}"/>
              </a:ext>
            </a:extLst>
          </p:cNvPr>
          <p:cNvSpPr>
            <a:spLocks noGrp="1"/>
          </p:cNvSpPr>
          <p:nvPr>
            <p:ph idx="1"/>
          </p:nvPr>
        </p:nvSpPr>
        <p:spPr>
          <a:xfrm>
            <a:off x="585787" y="4183324"/>
            <a:ext cx="7972425" cy="1112679"/>
          </a:xfrm>
        </p:spPr>
        <p:txBody>
          <a:bodyPr>
            <a:normAutofit/>
          </a:bodyPr>
          <a:lstStyle/>
          <a:p>
            <a:r>
              <a:rPr lang="en-US" sz="2000" dirty="0"/>
              <a:t>A Recurrent Neural Network is a FFNN with auto and/or backward connections</a:t>
            </a:r>
          </a:p>
          <a:p>
            <a:r>
              <a:rPr lang="en-US" sz="2000" dirty="0"/>
              <a:t>Recurrent connections introduce the concept of </a:t>
            </a:r>
            <a:r>
              <a:rPr lang="en-US" sz="2000" b="1" dirty="0"/>
              <a:t>time</a:t>
            </a:r>
            <a:r>
              <a:rPr lang="en-US" sz="2000" dirty="0"/>
              <a:t> in FFNNs</a:t>
            </a:r>
          </a:p>
        </p:txBody>
      </p:sp>
      <p:sp>
        <p:nvSpPr>
          <p:cNvPr id="4" name="Slide Number Placeholder 3"/>
          <p:cNvSpPr>
            <a:spLocks noGrp="1"/>
          </p:cNvSpPr>
          <p:nvPr>
            <p:ph type="sldNum" sz="quarter" idx="15"/>
          </p:nvPr>
        </p:nvSpPr>
        <p:spPr/>
        <p:txBody>
          <a:bodyPr/>
          <a:lstStyle/>
          <a:p>
            <a:fld id="{15C29056-5AFA-7949-831A-3EC086771171}" type="slidenum">
              <a:rPr lang="de-DE" smtClean="0"/>
              <a:pPr/>
              <a:t>14</a:t>
            </a:fld>
            <a:endParaRPr lang="de-DE" dirty="0"/>
          </a:p>
        </p:txBody>
      </p:sp>
    </p:spTree>
    <p:extLst>
      <p:ext uri="{BB962C8B-B14F-4D97-AF65-F5344CB8AC3E}">
        <p14:creationId xmlns:p14="http://schemas.microsoft.com/office/powerpoint/2010/main" val="1372292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E56A503-3EA9-2249-8DC7-FA8D9951E974}"/>
              </a:ext>
            </a:extLst>
          </p:cNvPr>
          <p:cNvSpPr/>
          <p:nvPr/>
        </p:nvSpPr>
        <p:spPr>
          <a:xfrm>
            <a:off x="6206001" y="1705269"/>
            <a:ext cx="796269" cy="2286358"/>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741E09F-036A-BF4F-9E4F-10CBFA847251}"/>
              </a:ext>
            </a:extLst>
          </p:cNvPr>
          <p:cNvSpPr>
            <a:spLocks noGrp="1"/>
          </p:cNvSpPr>
          <p:nvPr>
            <p:ph type="title"/>
          </p:nvPr>
        </p:nvSpPr>
        <p:spPr/>
        <p:txBody>
          <a:bodyPr/>
          <a:lstStyle/>
          <a:p>
            <a:r>
              <a:rPr lang="en-US" dirty="0"/>
              <a:t>From Feed Forward to Recurrent Neural Networks</a:t>
            </a:r>
          </a:p>
        </p:txBody>
      </p:sp>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460B001F-01BA-6241-A720-B4D300AC935E}"/>
                  </a:ext>
                </a:extLst>
              </p:cNvPr>
              <p:cNvSpPr txBox="1"/>
              <p:nvPr/>
            </p:nvSpPr>
            <p:spPr>
              <a:xfrm>
                <a:off x="500218" y="2268687"/>
                <a:ext cx="494110"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m:rPr>
                          <m:nor/>
                        </m:rPr>
                        <a:rPr lang="en-US" dirty="0"/>
                        <m:t>(</m:t>
                      </m:r>
                      <m:r>
                        <m:rPr>
                          <m:nor/>
                        </m:rPr>
                        <a:rPr lang="en-US" dirty="0"/>
                        <m:t>t</m:t>
                      </m:r>
                      <m:r>
                        <m:rPr>
                          <m:nor/>
                        </m:rPr>
                        <a:rPr lang="en-US" dirty="0"/>
                        <m:t>)</m:t>
                      </m:r>
                    </m:oMath>
                  </m:oMathPara>
                </a14:m>
                <a:endParaRPr lang="en-US" dirty="0"/>
              </a:p>
            </p:txBody>
          </p:sp>
        </mc:Choice>
        <mc:Fallback xmlns="">
          <p:sp>
            <p:nvSpPr>
              <p:cNvPr id="248" name="TextBox 247">
                <a:extLst>
                  <a:ext uri="{FF2B5EF4-FFF2-40B4-BE49-F238E27FC236}">
                    <a16:creationId xmlns:a16="http://schemas.microsoft.com/office/drawing/2014/main" id="{460B001F-01BA-6241-A720-B4D300AC935E}"/>
                  </a:ext>
                </a:extLst>
              </p:cNvPr>
              <p:cNvSpPr txBox="1">
                <a:spLocks noRot="1" noChangeAspect="1" noMove="1" noResize="1" noEditPoints="1" noAdjustHandles="1" noChangeArrowheads="1" noChangeShapeType="1" noTextEdit="1"/>
              </p:cNvSpPr>
              <p:nvPr/>
            </p:nvSpPr>
            <p:spPr>
              <a:xfrm>
                <a:off x="500218" y="2268687"/>
                <a:ext cx="494110" cy="276999"/>
              </a:xfrm>
              <a:prstGeom prst="rect">
                <a:avLst/>
              </a:prstGeom>
              <a:blipFill>
                <a:blip r:embed="rId2"/>
                <a:stretch>
                  <a:fillRect l="-6173" t="-2174" r="-17284" b="-304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031AE341-195E-214D-BFC1-3727BCCD6046}"/>
                  </a:ext>
                </a:extLst>
              </p:cNvPr>
              <p:cNvSpPr txBox="1"/>
              <p:nvPr/>
            </p:nvSpPr>
            <p:spPr>
              <a:xfrm>
                <a:off x="483714" y="3073838"/>
                <a:ext cx="499432"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2</m:t>
                          </m:r>
                        </m:sub>
                      </m:sSub>
                      <m:r>
                        <m:rPr>
                          <m:nor/>
                        </m:rPr>
                        <a:rPr lang="en-US" dirty="0"/>
                        <m:t>(</m:t>
                      </m:r>
                      <m:r>
                        <m:rPr>
                          <m:nor/>
                        </m:rPr>
                        <a:rPr lang="en-US" dirty="0"/>
                        <m:t>t</m:t>
                      </m:r>
                      <m:r>
                        <m:rPr>
                          <m:nor/>
                        </m:rPr>
                        <a:rPr lang="en-US" dirty="0"/>
                        <m:t>)</m:t>
                      </m:r>
                    </m:oMath>
                  </m:oMathPara>
                </a14:m>
                <a:endParaRPr lang="en-US" dirty="0"/>
              </a:p>
            </p:txBody>
          </p:sp>
        </mc:Choice>
        <mc:Fallback xmlns="">
          <p:sp>
            <p:nvSpPr>
              <p:cNvPr id="246" name="TextBox 245">
                <a:extLst>
                  <a:ext uri="{FF2B5EF4-FFF2-40B4-BE49-F238E27FC236}">
                    <a16:creationId xmlns:a16="http://schemas.microsoft.com/office/drawing/2014/main" id="{031AE341-195E-214D-BFC1-3727BCCD6046}"/>
                  </a:ext>
                </a:extLst>
              </p:cNvPr>
              <p:cNvSpPr txBox="1">
                <a:spLocks noRot="1" noChangeAspect="1" noMove="1" noResize="1" noEditPoints="1" noAdjustHandles="1" noChangeArrowheads="1" noChangeShapeType="1" noTextEdit="1"/>
              </p:cNvSpPr>
              <p:nvPr/>
            </p:nvSpPr>
            <p:spPr>
              <a:xfrm>
                <a:off x="483714" y="3073838"/>
                <a:ext cx="499432" cy="276999"/>
              </a:xfrm>
              <a:prstGeom prst="rect">
                <a:avLst/>
              </a:prstGeom>
              <a:blipFill>
                <a:blip r:embed="rId3"/>
                <a:stretch>
                  <a:fillRect l="-6098" t="-2174" r="-17073" b="-30435"/>
                </a:stretch>
              </a:blipFill>
            </p:spPr>
            <p:txBody>
              <a:bodyPr/>
              <a:lstStyle/>
              <a:p>
                <a:r>
                  <a:rPr lang="en-GB">
                    <a:noFill/>
                  </a:rPr>
                  <a:t> </a:t>
                </a:r>
              </a:p>
            </p:txBody>
          </p:sp>
        </mc:Fallback>
      </mc:AlternateContent>
      <p:sp>
        <p:nvSpPr>
          <p:cNvPr id="204" name="TextBox 203">
            <a:extLst>
              <a:ext uri="{FF2B5EF4-FFF2-40B4-BE49-F238E27FC236}">
                <a16:creationId xmlns:a16="http://schemas.microsoft.com/office/drawing/2014/main" id="{561E0C76-E62C-B240-8381-07B0EF3561A9}"/>
              </a:ext>
            </a:extLst>
          </p:cNvPr>
          <p:cNvSpPr txBox="1"/>
          <p:nvPr/>
        </p:nvSpPr>
        <p:spPr>
          <a:xfrm>
            <a:off x="2285233" y="1579107"/>
            <a:ext cx="65" cy="207749"/>
          </a:xfrm>
          <a:prstGeom prst="rect">
            <a:avLst/>
          </a:prstGeom>
          <a:noFill/>
        </p:spPr>
        <p:txBody>
          <a:bodyPr wrap="none" lIns="0" tIns="0" rIns="0" bIns="0" rtlCol="0">
            <a:spAutoFit/>
          </a:bodyPr>
          <a:lstStyle/>
          <a:p>
            <a:endParaRPr lang="en-US" sz="1350" dirty="0"/>
          </a:p>
        </p:txBody>
      </p:sp>
      <p:cxnSp>
        <p:nvCxnSpPr>
          <p:cNvPr id="206" name="Straight Arrow Connector 205">
            <a:extLst>
              <a:ext uri="{FF2B5EF4-FFF2-40B4-BE49-F238E27FC236}">
                <a16:creationId xmlns:a16="http://schemas.microsoft.com/office/drawing/2014/main" id="{93F70D58-A25E-9341-B908-9CA7E6241B08}"/>
              </a:ext>
            </a:extLst>
          </p:cNvPr>
          <p:cNvCxnSpPr>
            <a:cxnSpLocks/>
            <a:endCxn id="239" idx="2"/>
          </p:cNvCxnSpPr>
          <p:nvPr/>
        </p:nvCxnSpPr>
        <p:spPr>
          <a:xfrm flipV="1">
            <a:off x="970316" y="2092600"/>
            <a:ext cx="540000" cy="34751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6502CBDD-7CD7-EC41-AEDC-704336F02912}"/>
              </a:ext>
            </a:extLst>
          </p:cNvPr>
          <p:cNvCxnSpPr>
            <a:cxnSpLocks/>
            <a:endCxn id="234" idx="2"/>
          </p:cNvCxnSpPr>
          <p:nvPr/>
        </p:nvCxnSpPr>
        <p:spPr>
          <a:xfrm>
            <a:off x="970316" y="2440119"/>
            <a:ext cx="540000" cy="40059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8954C8B2-5B0D-E440-BC21-597263101603}"/>
              </a:ext>
            </a:extLst>
          </p:cNvPr>
          <p:cNvCxnSpPr>
            <a:cxnSpLocks/>
            <a:endCxn id="229" idx="2"/>
          </p:cNvCxnSpPr>
          <p:nvPr/>
        </p:nvCxnSpPr>
        <p:spPr>
          <a:xfrm>
            <a:off x="970316" y="2440118"/>
            <a:ext cx="540000" cy="114871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1E71708-EB8C-834C-AC8A-21E1BEB1A80F}"/>
              </a:ext>
            </a:extLst>
          </p:cNvPr>
          <p:cNvCxnSpPr>
            <a:cxnSpLocks/>
            <a:endCxn id="239" idx="2"/>
          </p:cNvCxnSpPr>
          <p:nvPr/>
        </p:nvCxnSpPr>
        <p:spPr>
          <a:xfrm flipV="1">
            <a:off x="970316" y="2092600"/>
            <a:ext cx="540000" cy="115081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BEC49C3B-66D7-5641-97E9-463DC79EE80F}"/>
              </a:ext>
            </a:extLst>
          </p:cNvPr>
          <p:cNvCxnSpPr>
            <a:cxnSpLocks/>
            <a:endCxn id="234" idx="2"/>
          </p:cNvCxnSpPr>
          <p:nvPr/>
        </p:nvCxnSpPr>
        <p:spPr>
          <a:xfrm flipV="1">
            <a:off x="970316" y="2840715"/>
            <a:ext cx="540000" cy="4027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DA43C6A1-5564-5E40-8776-83728B3C4CDD}"/>
              </a:ext>
            </a:extLst>
          </p:cNvPr>
          <p:cNvCxnSpPr>
            <a:cxnSpLocks/>
            <a:endCxn id="229" idx="2"/>
          </p:cNvCxnSpPr>
          <p:nvPr/>
        </p:nvCxnSpPr>
        <p:spPr>
          <a:xfrm>
            <a:off x="970316" y="3243418"/>
            <a:ext cx="540000" cy="3454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C718E766-B9C1-AF46-BC12-49A54BE2167A}"/>
              </a:ext>
            </a:extLst>
          </p:cNvPr>
          <p:cNvCxnSpPr>
            <a:stCxn id="239" idx="6"/>
            <a:endCxn id="221" idx="2"/>
          </p:cNvCxnSpPr>
          <p:nvPr/>
        </p:nvCxnSpPr>
        <p:spPr>
          <a:xfrm>
            <a:off x="2050316" y="2092600"/>
            <a:ext cx="377384" cy="113639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05B2FE96-2E5A-114E-AF11-937E05C4AEC2}"/>
              </a:ext>
            </a:extLst>
          </p:cNvPr>
          <p:cNvCxnSpPr>
            <a:stCxn id="234" idx="6"/>
            <a:endCxn id="221" idx="2"/>
          </p:cNvCxnSpPr>
          <p:nvPr/>
        </p:nvCxnSpPr>
        <p:spPr>
          <a:xfrm>
            <a:off x="2050316" y="2840715"/>
            <a:ext cx="377384" cy="38828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E1C24223-491A-EB40-872E-54EB394866A1}"/>
              </a:ext>
            </a:extLst>
          </p:cNvPr>
          <p:cNvCxnSpPr>
            <a:stCxn id="229" idx="6"/>
            <a:endCxn id="221" idx="2"/>
          </p:cNvCxnSpPr>
          <p:nvPr/>
        </p:nvCxnSpPr>
        <p:spPr>
          <a:xfrm flipV="1">
            <a:off x="2050316" y="3228998"/>
            <a:ext cx="377384" cy="3598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2F8F70F-0B05-8249-93CD-99EE84FA082F}"/>
              </a:ext>
            </a:extLst>
          </p:cNvPr>
          <p:cNvGrpSpPr/>
          <p:nvPr/>
        </p:nvGrpSpPr>
        <p:grpSpPr>
          <a:xfrm>
            <a:off x="1510316" y="1822600"/>
            <a:ext cx="540000" cy="540000"/>
            <a:chOff x="3270425" y="2411833"/>
            <a:chExt cx="720000" cy="720000"/>
          </a:xfrm>
        </p:grpSpPr>
        <p:sp>
          <p:nvSpPr>
            <p:cNvPr id="239" name="Oval 238">
              <a:extLst>
                <a:ext uri="{FF2B5EF4-FFF2-40B4-BE49-F238E27FC236}">
                  <a16:creationId xmlns:a16="http://schemas.microsoft.com/office/drawing/2014/main" id="{FBDD162E-86F1-3C4B-B23B-B62442DEABB8}"/>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40" name="Straight Connector 239">
              <a:extLst>
                <a:ext uri="{FF2B5EF4-FFF2-40B4-BE49-F238E27FC236}">
                  <a16:creationId xmlns:a16="http://schemas.microsoft.com/office/drawing/2014/main" id="{70F948D0-C591-B445-B336-910B828433B2}"/>
                </a:ext>
              </a:extLst>
            </p:cNvPr>
            <p:cNvCxnSpPr>
              <a:stCxn id="239" idx="0"/>
              <a:endCxn id="239"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0F443BAC-BDC4-D04C-BA76-7F6FCD23BE31}"/>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41" name="TextBox 240">
                  <a:extLst>
                    <a:ext uri="{FF2B5EF4-FFF2-40B4-BE49-F238E27FC236}">
                      <a16:creationId xmlns:a16="http://schemas.microsoft.com/office/drawing/2014/main" id="{0F443BAC-BDC4-D04C-BA76-7F6FCD23BE31}"/>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4"/>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7CD8E704-B306-FF4A-813F-791B5BA68363}"/>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42" name="TextBox 241">
                  <a:extLst>
                    <a:ext uri="{FF2B5EF4-FFF2-40B4-BE49-F238E27FC236}">
                      <a16:creationId xmlns:a16="http://schemas.microsoft.com/office/drawing/2014/main" id="{7CD8E704-B306-FF4A-813F-791B5BA68363}"/>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5"/>
                  <a:stretch>
                    <a:fillRect l="-20000" r="-20000"/>
                  </a:stretch>
                </a:blipFill>
              </p:spPr>
              <p:txBody>
                <a:bodyPr/>
                <a:lstStyle/>
                <a:p>
                  <a:r>
                    <a:rPr lang="en-GB">
                      <a:noFill/>
                    </a:rPr>
                    <a:t> </a:t>
                  </a:r>
                </a:p>
              </p:txBody>
            </p:sp>
          </mc:Fallback>
        </mc:AlternateContent>
      </p:grpSp>
      <p:grpSp>
        <p:nvGrpSpPr>
          <p:cNvPr id="227" name="Group 226">
            <a:extLst>
              <a:ext uri="{FF2B5EF4-FFF2-40B4-BE49-F238E27FC236}">
                <a16:creationId xmlns:a16="http://schemas.microsoft.com/office/drawing/2014/main" id="{FF04786B-D60D-6742-815F-A13BA9FF7760}"/>
              </a:ext>
            </a:extLst>
          </p:cNvPr>
          <p:cNvGrpSpPr/>
          <p:nvPr/>
        </p:nvGrpSpPr>
        <p:grpSpPr>
          <a:xfrm>
            <a:off x="1510316" y="2570715"/>
            <a:ext cx="540000" cy="540000"/>
            <a:chOff x="3270425" y="3496401"/>
            <a:chExt cx="720000" cy="720000"/>
          </a:xfrm>
        </p:grpSpPr>
        <p:sp>
          <p:nvSpPr>
            <p:cNvPr id="234" name="Oval 233">
              <a:extLst>
                <a:ext uri="{FF2B5EF4-FFF2-40B4-BE49-F238E27FC236}">
                  <a16:creationId xmlns:a16="http://schemas.microsoft.com/office/drawing/2014/main" id="{023D2A98-3B7C-1648-B8BE-14CEA034484B}"/>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35" name="Straight Connector 234">
              <a:extLst>
                <a:ext uri="{FF2B5EF4-FFF2-40B4-BE49-F238E27FC236}">
                  <a16:creationId xmlns:a16="http://schemas.microsoft.com/office/drawing/2014/main" id="{41D117CD-D041-8249-A346-341AD303BED0}"/>
                </a:ext>
              </a:extLst>
            </p:cNvPr>
            <p:cNvCxnSpPr>
              <a:stCxn id="234" idx="0"/>
              <a:endCxn id="234"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36" name="TextBox 235">
              <a:extLst>
                <a:ext uri="{FF2B5EF4-FFF2-40B4-BE49-F238E27FC236}">
                  <a16:creationId xmlns:a16="http://schemas.microsoft.com/office/drawing/2014/main" id="{AED0CFD9-51CF-A641-AE9A-7DF06B0AEAE4}"/>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7604474E-14EB-1249-A528-E3B6890C4B12}"/>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37" name="TextBox 236">
                  <a:extLst>
                    <a:ext uri="{FF2B5EF4-FFF2-40B4-BE49-F238E27FC236}">
                      <a16:creationId xmlns:a16="http://schemas.microsoft.com/office/drawing/2014/main" id="{7604474E-14EB-1249-A528-E3B6890C4B12}"/>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6"/>
                  <a:stretch>
                    <a:fillRect l="-42308" t="-2941" r="-38462"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8" name="TextBox 237">
                  <a:extLst>
                    <a:ext uri="{FF2B5EF4-FFF2-40B4-BE49-F238E27FC236}">
                      <a16:creationId xmlns:a16="http://schemas.microsoft.com/office/drawing/2014/main" id="{4C2EA231-C6FF-8A4B-A0A8-36E692AD7703}"/>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38" name="TextBox 237">
                  <a:extLst>
                    <a:ext uri="{FF2B5EF4-FFF2-40B4-BE49-F238E27FC236}">
                      <a16:creationId xmlns:a16="http://schemas.microsoft.com/office/drawing/2014/main" id="{4C2EA231-C6FF-8A4B-A0A8-36E692AD7703}"/>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7"/>
                  <a:stretch>
                    <a:fillRect l="-19355" r="-16129"/>
                  </a:stretch>
                </a:blipFill>
              </p:spPr>
              <p:txBody>
                <a:bodyPr/>
                <a:lstStyle/>
                <a:p>
                  <a:r>
                    <a:rPr lang="en-GB">
                      <a:noFill/>
                    </a:rPr>
                    <a:t> </a:t>
                  </a:r>
                </a:p>
              </p:txBody>
            </p:sp>
          </mc:Fallback>
        </mc:AlternateContent>
      </p:grpSp>
      <p:grpSp>
        <p:nvGrpSpPr>
          <p:cNvPr id="228" name="Group 227">
            <a:extLst>
              <a:ext uri="{FF2B5EF4-FFF2-40B4-BE49-F238E27FC236}">
                <a16:creationId xmlns:a16="http://schemas.microsoft.com/office/drawing/2014/main" id="{6CE1CAED-A015-CB40-B881-DF6754699728}"/>
              </a:ext>
            </a:extLst>
          </p:cNvPr>
          <p:cNvGrpSpPr/>
          <p:nvPr/>
        </p:nvGrpSpPr>
        <p:grpSpPr>
          <a:xfrm>
            <a:off x="1510316" y="3318830"/>
            <a:ext cx="540000" cy="540000"/>
            <a:chOff x="3270425" y="4724875"/>
            <a:chExt cx="720000" cy="720000"/>
          </a:xfrm>
        </p:grpSpPr>
        <p:sp>
          <p:nvSpPr>
            <p:cNvPr id="229" name="Oval 228">
              <a:extLst>
                <a:ext uri="{FF2B5EF4-FFF2-40B4-BE49-F238E27FC236}">
                  <a16:creationId xmlns:a16="http://schemas.microsoft.com/office/drawing/2014/main" id="{398B446F-4D71-684A-A5FF-8E0C20A4AC9C}"/>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30" name="Straight Connector 229">
              <a:extLst>
                <a:ext uri="{FF2B5EF4-FFF2-40B4-BE49-F238E27FC236}">
                  <a16:creationId xmlns:a16="http://schemas.microsoft.com/office/drawing/2014/main" id="{00E61373-91D3-FA46-B95F-6A775742E4FE}"/>
                </a:ext>
              </a:extLst>
            </p:cNvPr>
            <p:cNvCxnSpPr>
              <a:stCxn id="229" idx="0"/>
              <a:endCxn id="229"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53EDE585-504F-AE4B-82A4-5A02252C0E54}"/>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32" name="TextBox 231">
                  <a:extLst>
                    <a:ext uri="{FF2B5EF4-FFF2-40B4-BE49-F238E27FC236}">
                      <a16:creationId xmlns:a16="http://schemas.microsoft.com/office/drawing/2014/main" id="{1DEDB4D6-226A-6D42-9B4F-E36EB997F2B4}"/>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32" name="TextBox 231">
                  <a:extLst>
                    <a:ext uri="{FF2B5EF4-FFF2-40B4-BE49-F238E27FC236}">
                      <a16:creationId xmlns:a16="http://schemas.microsoft.com/office/drawing/2014/main" id="{1DEDB4D6-226A-6D42-9B4F-E36EB997F2B4}"/>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8"/>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2E5D001E-889C-8049-BCDF-112F4D59CF05}"/>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33" name="TextBox 232">
                  <a:extLst>
                    <a:ext uri="{FF2B5EF4-FFF2-40B4-BE49-F238E27FC236}">
                      <a16:creationId xmlns:a16="http://schemas.microsoft.com/office/drawing/2014/main" id="{2E5D001E-889C-8049-BCDF-112F4D59CF05}"/>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9"/>
                  <a:stretch>
                    <a:fillRect l="-20000" r="-20000"/>
                  </a:stretch>
                </a:blipFill>
              </p:spPr>
              <p:txBody>
                <a:bodyPr/>
                <a:lstStyle/>
                <a:p>
                  <a:r>
                    <a:rPr lang="en-GB">
                      <a:noFill/>
                    </a:rPr>
                    <a:t> </a:t>
                  </a:r>
                </a:p>
              </p:txBody>
            </p:sp>
          </mc:Fallback>
        </mc:AlternateContent>
      </p:grpSp>
      <p:grpSp>
        <p:nvGrpSpPr>
          <p:cNvPr id="216" name="Group 215">
            <a:extLst>
              <a:ext uri="{FF2B5EF4-FFF2-40B4-BE49-F238E27FC236}">
                <a16:creationId xmlns:a16="http://schemas.microsoft.com/office/drawing/2014/main" id="{8017AE7A-0730-0B44-ADCE-E0FA8D95773C}"/>
              </a:ext>
            </a:extLst>
          </p:cNvPr>
          <p:cNvGrpSpPr/>
          <p:nvPr/>
        </p:nvGrpSpPr>
        <p:grpSpPr>
          <a:xfrm>
            <a:off x="2427700" y="2958998"/>
            <a:ext cx="540000" cy="540000"/>
            <a:chOff x="5256808" y="3354664"/>
            <a:chExt cx="720000" cy="720000"/>
          </a:xfrm>
          <a:solidFill>
            <a:schemeClr val="accent1">
              <a:lumMod val="60000"/>
              <a:lumOff val="40000"/>
            </a:schemeClr>
          </a:solidFill>
        </p:grpSpPr>
        <p:sp>
          <p:nvSpPr>
            <p:cNvPr id="221" name="Oval 220">
              <a:extLst>
                <a:ext uri="{FF2B5EF4-FFF2-40B4-BE49-F238E27FC236}">
                  <a16:creationId xmlns:a16="http://schemas.microsoft.com/office/drawing/2014/main" id="{0A5FC860-3A9A-CB43-959C-1A6A831463D9}"/>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222" name="TextBox 221">
              <a:extLst>
                <a:ext uri="{FF2B5EF4-FFF2-40B4-BE49-F238E27FC236}">
                  <a16:creationId xmlns:a16="http://schemas.microsoft.com/office/drawing/2014/main" id="{9B471127-DE31-2044-B4CA-EE064559647D}"/>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23" name="TextBox 222">
                  <a:extLst>
                    <a:ext uri="{FF2B5EF4-FFF2-40B4-BE49-F238E27FC236}">
                      <a16:creationId xmlns:a16="http://schemas.microsoft.com/office/drawing/2014/main" id="{01C1614D-0703-4F40-9E6D-01594D87ABCD}"/>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23" name="TextBox 222">
                  <a:extLst>
                    <a:ext uri="{FF2B5EF4-FFF2-40B4-BE49-F238E27FC236}">
                      <a16:creationId xmlns:a16="http://schemas.microsoft.com/office/drawing/2014/main" id="{01C1614D-0703-4F40-9E6D-01594D87ABCD}"/>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0"/>
                  <a:stretch>
                    <a:fillRect l="-42308" t="-2941" r="-38462"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4CD02CA1-8B7B-5740-A326-AD1BECA2A58C}"/>
                    </a:ext>
                  </a:extLst>
                </p:cNvPr>
                <p:cNvSpPr txBox="1"/>
                <p:nvPr/>
              </p:nvSpPr>
              <p:spPr>
                <a:xfrm>
                  <a:off x="5663532" y="3518916"/>
                  <a:ext cx="245795"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24" name="TextBox 223">
                  <a:extLst>
                    <a:ext uri="{FF2B5EF4-FFF2-40B4-BE49-F238E27FC236}">
                      <a16:creationId xmlns:a16="http://schemas.microsoft.com/office/drawing/2014/main" id="{4CD02CA1-8B7B-5740-A326-AD1BECA2A58C}"/>
                    </a:ext>
                  </a:extLst>
                </p:cNvPr>
                <p:cNvSpPr txBox="1">
                  <a:spLocks noRot="1" noChangeAspect="1" noMove="1" noResize="1" noEditPoints="1" noAdjustHandles="1" noChangeArrowheads="1" noChangeShapeType="1" noTextEdit="1"/>
                </p:cNvSpPr>
                <p:nvPr/>
              </p:nvSpPr>
              <p:spPr>
                <a:xfrm>
                  <a:off x="5663532" y="3518916"/>
                  <a:ext cx="245795" cy="369332"/>
                </a:xfrm>
                <a:prstGeom prst="rect">
                  <a:avLst/>
                </a:prstGeom>
                <a:blipFill>
                  <a:blip r:embed="rId11"/>
                  <a:stretch>
                    <a:fillRect l="-19355" r="-16129"/>
                  </a:stretch>
                </a:blipFill>
              </p:spPr>
              <p:txBody>
                <a:bodyPr/>
                <a:lstStyle/>
                <a:p>
                  <a:r>
                    <a:rPr lang="en-GB">
                      <a:noFill/>
                    </a:rPr>
                    <a:t> </a:t>
                  </a:r>
                </a:p>
              </p:txBody>
            </p:sp>
          </mc:Fallback>
        </mc:AlternateContent>
        <p:cxnSp>
          <p:nvCxnSpPr>
            <p:cNvPr id="225" name="Straight Connector 224">
              <a:extLst>
                <a:ext uri="{FF2B5EF4-FFF2-40B4-BE49-F238E27FC236}">
                  <a16:creationId xmlns:a16="http://schemas.microsoft.com/office/drawing/2014/main" id="{29421328-5F2C-5A4D-948B-AA3C4BB07F46}"/>
                </a:ext>
              </a:extLst>
            </p:cNvPr>
            <p:cNvCxnSpPr>
              <a:stCxn id="221" idx="0"/>
              <a:endCxn id="221" idx="4"/>
            </p:cNvCxnSpPr>
            <p:nvPr/>
          </p:nvCxnSpPr>
          <p:spPr>
            <a:xfrm>
              <a:off x="5616808" y="3354664"/>
              <a:ext cx="0" cy="720000"/>
            </a:xfrm>
            <a:prstGeom prst="line">
              <a:avLst/>
            </a:prstGeom>
            <a:grpFill/>
            <a:ln w="25400">
              <a:solidFill>
                <a:schemeClr val="accent1">
                  <a:lumMod val="75000"/>
                </a:schemeClr>
              </a:solidFill>
            </a:ln>
          </p:spPr>
          <p:style>
            <a:lnRef idx="1">
              <a:schemeClr val="dk1"/>
            </a:lnRef>
            <a:fillRef idx="0">
              <a:schemeClr val="dk1"/>
            </a:fillRef>
            <a:effectRef idx="0">
              <a:schemeClr val="dk1"/>
            </a:effectRef>
            <a:fontRef idx="minor">
              <a:schemeClr val="tx1"/>
            </a:fontRef>
          </p:style>
        </p:cxnSp>
      </p:grpSp>
      <p:cxnSp>
        <p:nvCxnSpPr>
          <p:cNvPr id="219" name="Straight Arrow Connector 218">
            <a:extLst>
              <a:ext uri="{FF2B5EF4-FFF2-40B4-BE49-F238E27FC236}">
                <a16:creationId xmlns:a16="http://schemas.microsoft.com/office/drawing/2014/main" id="{65180618-1E0F-834F-BFA3-557533A59474}"/>
              </a:ext>
            </a:extLst>
          </p:cNvPr>
          <p:cNvCxnSpPr>
            <a:stCxn id="221" idx="6"/>
          </p:cNvCxnSpPr>
          <p:nvPr/>
        </p:nvCxnSpPr>
        <p:spPr>
          <a:xfrm flipV="1">
            <a:off x="2967701" y="3228998"/>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BC9EB747-3462-CE4A-B4AB-D1137A6071A7}"/>
                  </a:ext>
                </a:extLst>
              </p:cNvPr>
              <p:cNvSpPr txBox="1"/>
              <p:nvPr/>
            </p:nvSpPr>
            <p:spPr>
              <a:xfrm>
                <a:off x="5307000" y="2843110"/>
                <a:ext cx="55303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𝒙</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254" name="TextBox 253">
                <a:extLst>
                  <a:ext uri="{FF2B5EF4-FFF2-40B4-BE49-F238E27FC236}">
                    <a16:creationId xmlns:a16="http://schemas.microsoft.com/office/drawing/2014/main" id="{BC9EB747-3462-CE4A-B4AB-D1137A6071A7}"/>
                  </a:ext>
                </a:extLst>
              </p:cNvPr>
              <p:cNvSpPr txBox="1">
                <a:spLocks noRot="1" noChangeAspect="1" noMove="1" noResize="1" noEditPoints="1" noAdjustHandles="1" noChangeArrowheads="1" noChangeShapeType="1" noTextEdit="1"/>
              </p:cNvSpPr>
              <p:nvPr/>
            </p:nvSpPr>
            <p:spPr>
              <a:xfrm>
                <a:off x="5307000" y="2843110"/>
                <a:ext cx="553037" cy="323165"/>
              </a:xfrm>
              <a:prstGeom prst="rect">
                <a:avLst/>
              </a:prstGeom>
              <a:blipFill>
                <a:blip r:embed="rId12"/>
                <a:stretch>
                  <a:fillRect l="-7778" r="-17778" b="-35849"/>
                </a:stretch>
              </a:blipFill>
            </p:spPr>
            <p:txBody>
              <a:bodyPr/>
              <a:lstStyle/>
              <a:p>
                <a:r>
                  <a:rPr lang="en-GB">
                    <a:noFill/>
                  </a:rPr>
                  <a:t> </a:t>
                </a:r>
              </a:p>
            </p:txBody>
          </p:sp>
        </mc:Fallback>
      </mc:AlternateContent>
      <p:sp>
        <p:nvSpPr>
          <p:cNvPr id="255" name="TextBox 254">
            <a:extLst>
              <a:ext uri="{FF2B5EF4-FFF2-40B4-BE49-F238E27FC236}">
                <a16:creationId xmlns:a16="http://schemas.microsoft.com/office/drawing/2014/main" id="{820DC59D-9C21-6C4C-8471-971BC1A7787E}"/>
              </a:ext>
            </a:extLst>
          </p:cNvPr>
          <p:cNvSpPr txBox="1"/>
          <p:nvPr/>
        </p:nvSpPr>
        <p:spPr>
          <a:xfrm>
            <a:off x="7110867" y="1593150"/>
            <a:ext cx="65" cy="207749"/>
          </a:xfrm>
          <a:prstGeom prst="rect">
            <a:avLst/>
          </a:prstGeom>
          <a:noFill/>
        </p:spPr>
        <p:txBody>
          <a:bodyPr wrap="none" lIns="0" tIns="0" rIns="0" bIns="0" rtlCol="0">
            <a:spAutoFit/>
          </a:bodyPr>
          <a:lstStyle/>
          <a:p>
            <a:endParaRPr lang="en-US" sz="1350" dirty="0"/>
          </a:p>
        </p:txBody>
      </p:sp>
      <p:grpSp>
        <p:nvGrpSpPr>
          <p:cNvPr id="265" name="Group 264">
            <a:extLst>
              <a:ext uri="{FF2B5EF4-FFF2-40B4-BE49-F238E27FC236}">
                <a16:creationId xmlns:a16="http://schemas.microsoft.com/office/drawing/2014/main" id="{9B37B9ED-CA53-AA4D-9376-CB8734A2229A}"/>
              </a:ext>
            </a:extLst>
          </p:cNvPr>
          <p:cNvGrpSpPr/>
          <p:nvPr/>
        </p:nvGrpSpPr>
        <p:grpSpPr>
          <a:xfrm>
            <a:off x="6335950" y="1836642"/>
            <a:ext cx="540000" cy="540000"/>
            <a:chOff x="3270425" y="2411833"/>
            <a:chExt cx="720000" cy="720000"/>
          </a:xfrm>
        </p:grpSpPr>
        <p:sp>
          <p:nvSpPr>
            <p:cNvPr id="266" name="Oval 265">
              <a:extLst>
                <a:ext uri="{FF2B5EF4-FFF2-40B4-BE49-F238E27FC236}">
                  <a16:creationId xmlns:a16="http://schemas.microsoft.com/office/drawing/2014/main" id="{C6634C93-61E0-144E-AD76-709426301C7E}"/>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67" name="Straight Connector 266">
              <a:extLst>
                <a:ext uri="{FF2B5EF4-FFF2-40B4-BE49-F238E27FC236}">
                  <a16:creationId xmlns:a16="http://schemas.microsoft.com/office/drawing/2014/main" id="{35C95BE8-0B5A-5741-B351-DAC624BD9708}"/>
                </a:ext>
              </a:extLst>
            </p:cNvPr>
            <p:cNvCxnSpPr>
              <a:stCxn id="266" idx="0"/>
              <a:endCxn id="266"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06A41671-88C6-A348-B2BE-5F54255230B6}"/>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68" name="TextBox 267">
                  <a:extLst>
                    <a:ext uri="{FF2B5EF4-FFF2-40B4-BE49-F238E27FC236}">
                      <a16:creationId xmlns:a16="http://schemas.microsoft.com/office/drawing/2014/main" id="{06A41671-88C6-A348-B2BE-5F54255230B6}"/>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8"/>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87FC11E6-D336-6D41-9319-C357CD1E1E20}"/>
                    </a:ext>
                  </a:extLst>
                </p:cNvPr>
                <p:cNvSpPr txBox="1"/>
                <p:nvPr/>
              </p:nvSpPr>
              <p:spPr>
                <a:xfrm>
                  <a:off x="3667600" y="2587168"/>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69" name="TextBox 268">
                  <a:extLst>
                    <a:ext uri="{FF2B5EF4-FFF2-40B4-BE49-F238E27FC236}">
                      <a16:creationId xmlns:a16="http://schemas.microsoft.com/office/drawing/2014/main" id="{87FC11E6-D336-6D41-9319-C357CD1E1E20}"/>
                    </a:ext>
                  </a:extLst>
                </p:cNvPr>
                <p:cNvSpPr txBox="1">
                  <a:spLocks noRot="1" noChangeAspect="1" noMove="1" noResize="1" noEditPoints="1" noAdjustHandles="1" noChangeArrowheads="1" noChangeShapeType="1" noTextEdit="1"/>
                </p:cNvSpPr>
                <p:nvPr/>
              </p:nvSpPr>
              <p:spPr>
                <a:xfrm>
                  <a:off x="3667600" y="2587168"/>
                  <a:ext cx="245795" cy="369332"/>
                </a:xfrm>
                <a:prstGeom prst="rect">
                  <a:avLst/>
                </a:prstGeom>
                <a:blipFill>
                  <a:blip r:embed="rId13"/>
                  <a:stretch>
                    <a:fillRect l="-20000" r="-20000"/>
                  </a:stretch>
                </a:blipFill>
              </p:spPr>
              <p:txBody>
                <a:bodyPr/>
                <a:lstStyle/>
                <a:p>
                  <a:r>
                    <a:rPr lang="en-GB">
                      <a:noFill/>
                    </a:rPr>
                    <a:t> </a:t>
                  </a:r>
                </a:p>
              </p:txBody>
            </p:sp>
          </mc:Fallback>
        </mc:AlternateContent>
      </p:grpSp>
      <p:grpSp>
        <p:nvGrpSpPr>
          <p:cNvPr id="270" name="Group 269">
            <a:extLst>
              <a:ext uri="{FF2B5EF4-FFF2-40B4-BE49-F238E27FC236}">
                <a16:creationId xmlns:a16="http://schemas.microsoft.com/office/drawing/2014/main" id="{B4469BC4-8BFA-CB4C-AF2B-C8D2501F0C7D}"/>
              </a:ext>
            </a:extLst>
          </p:cNvPr>
          <p:cNvGrpSpPr/>
          <p:nvPr/>
        </p:nvGrpSpPr>
        <p:grpSpPr>
          <a:xfrm>
            <a:off x="6335950" y="2584757"/>
            <a:ext cx="540000" cy="540000"/>
            <a:chOff x="3270425" y="3496401"/>
            <a:chExt cx="720000" cy="720000"/>
          </a:xfrm>
        </p:grpSpPr>
        <p:sp>
          <p:nvSpPr>
            <p:cNvPr id="271" name="Oval 270">
              <a:extLst>
                <a:ext uri="{FF2B5EF4-FFF2-40B4-BE49-F238E27FC236}">
                  <a16:creationId xmlns:a16="http://schemas.microsoft.com/office/drawing/2014/main" id="{7D8C4AD3-0BDA-8D48-811C-9D47B7E711A9}"/>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72" name="Straight Connector 271">
              <a:extLst>
                <a:ext uri="{FF2B5EF4-FFF2-40B4-BE49-F238E27FC236}">
                  <a16:creationId xmlns:a16="http://schemas.microsoft.com/office/drawing/2014/main" id="{ACBF5148-6471-E24F-8A31-F13DDF33F0C1}"/>
                </a:ext>
              </a:extLst>
            </p:cNvPr>
            <p:cNvCxnSpPr>
              <a:stCxn id="271" idx="0"/>
              <a:endCxn id="271"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73" name="TextBox 272">
              <a:extLst>
                <a:ext uri="{FF2B5EF4-FFF2-40B4-BE49-F238E27FC236}">
                  <a16:creationId xmlns:a16="http://schemas.microsoft.com/office/drawing/2014/main" id="{9D04C720-16B3-7447-97DE-A53D91DF47A5}"/>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71BA447A-FD3B-B349-BCD1-E5F8D298DE6F}"/>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74" name="TextBox 273">
                  <a:extLst>
                    <a:ext uri="{FF2B5EF4-FFF2-40B4-BE49-F238E27FC236}">
                      <a16:creationId xmlns:a16="http://schemas.microsoft.com/office/drawing/2014/main" id="{71BA447A-FD3B-B349-BCD1-E5F8D298DE6F}"/>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14"/>
                  <a:stretch>
                    <a:fillRect l="-42308" t="-2857" r="-38462" b="-3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5" name="TextBox 274">
                  <a:extLst>
                    <a:ext uri="{FF2B5EF4-FFF2-40B4-BE49-F238E27FC236}">
                      <a16:creationId xmlns:a16="http://schemas.microsoft.com/office/drawing/2014/main" id="{D64BC07E-3FBE-CB43-9E9B-CB000F62F0D0}"/>
                    </a:ext>
                  </a:extLst>
                </p:cNvPr>
                <p:cNvSpPr txBox="1"/>
                <p:nvPr/>
              </p:nvSpPr>
              <p:spPr>
                <a:xfrm>
                  <a:off x="3649500" y="3657416"/>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75" name="TextBox 274">
                  <a:extLst>
                    <a:ext uri="{FF2B5EF4-FFF2-40B4-BE49-F238E27FC236}">
                      <a16:creationId xmlns:a16="http://schemas.microsoft.com/office/drawing/2014/main" id="{D64BC07E-3FBE-CB43-9E9B-CB000F62F0D0}"/>
                    </a:ext>
                  </a:extLst>
                </p:cNvPr>
                <p:cNvSpPr txBox="1">
                  <a:spLocks noRot="1" noChangeAspect="1" noMove="1" noResize="1" noEditPoints="1" noAdjustHandles="1" noChangeArrowheads="1" noChangeShapeType="1" noTextEdit="1"/>
                </p:cNvSpPr>
                <p:nvPr/>
              </p:nvSpPr>
              <p:spPr>
                <a:xfrm>
                  <a:off x="3649500" y="3657416"/>
                  <a:ext cx="245795" cy="369332"/>
                </a:xfrm>
                <a:prstGeom prst="rect">
                  <a:avLst/>
                </a:prstGeom>
                <a:blipFill>
                  <a:blip r:embed="rId15"/>
                  <a:stretch>
                    <a:fillRect l="-20000" r="-20000"/>
                  </a:stretch>
                </a:blipFill>
              </p:spPr>
              <p:txBody>
                <a:bodyPr/>
                <a:lstStyle/>
                <a:p>
                  <a:r>
                    <a:rPr lang="en-GB">
                      <a:noFill/>
                    </a:rPr>
                    <a:t> </a:t>
                  </a:r>
                </a:p>
              </p:txBody>
            </p:sp>
          </mc:Fallback>
        </mc:AlternateContent>
      </p:grpSp>
      <p:grpSp>
        <p:nvGrpSpPr>
          <p:cNvPr id="276" name="Group 275">
            <a:extLst>
              <a:ext uri="{FF2B5EF4-FFF2-40B4-BE49-F238E27FC236}">
                <a16:creationId xmlns:a16="http://schemas.microsoft.com/office/drawing/2014/main" id="{D00A7F22-9429-5F44-AC42-A7DAD51B26E8}"/>
              </a:ext>
            </a:extLst>
          </p:cNvPr>
          <p:cNvGrpSpPr/>
          <p:nvPr/>
        </p:nvGrpSpPr>
        <p:grpSpPr>
          <a:xfrm>
            <a:off x="6335950" y="3332873"/>
            <a:ext cx="540000" cy="540000"/>
            <a:chOff x="3270425" y="4724875"/>
            <a:chExt cx="720000" cy="720000"/>
          </a:xfrm>
        </p:grpSpPr>
        <p:sp>
          <p:nvSpPr>
            <p:cNvPr id="277" name="Oval 276">
              <a:extLst>
                <a:ext uri="{FF2B5EF4-FFF2-40B4-BE49-F238E27FC236}">
                  <a16:creationId xmlns:a16="http://schemas.microsoft.com/office/drawing/2014/main" id="{DEDE58AB-D8D7-454F-926B-65D8733BDA98}"/>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278" name="Straight Connector 277">
              <a:extLst>
                <a:ext uri="{FF2B5EF4-FFF2-40B4-BE49-F238E27FC236}">
                  <a16:creationId xmlns:a16="http://schemas.microsoft.com/office/drawing/2014/main" id="{D7984C7C-29C8-534F-B89C-501D019152D1}"/>
                </a:ext>
              </a:extLst>
            </p:cNvPr>
            <p:cNvCxnSpPr>
              <a:stCxn id="277" idx="0"/>
              <a:endCxn id="277"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DE63C2F7-2085-224B-A970-F6BC58F42F68}"/>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280" name="TextBox 279">
                  <a:extLst>
                    <a:ext uri="{FF2B5EF4-FFF2-40B4-BE49-F238E27FC236}">
                      <a16:creationId xmlns:a16="http://schemas.microsoft.com/office/drawing/2014/main" id="{730E47FF-AA3B-7843-8D4A-431B1DB7184B}"/>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280" name="TextBox 279">
                  <a:extLst>
                    <a:ext uri="{FF2B5EF4-FFF2-40B4-BE49-F238E27FC236}">
                      <a16:creationId xmlns:a16="http://schemas.microsoft.com/office/drawing/2014/main" id="{730E47FF-AA3B-7843-8D4A-431B1DB7184B}"/>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16"/>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1" name="TextBox 280">
                  <a:extLst>
                    <a:ext uri="{FF2B5EF4-FFF2-40B4-BE49-F238E27FC236}">
                      <a16:creationId xmlns:a16="http://schemas.microsoft.com/office/drawing/2014/main" id="{5C57FBCF-5899-2F46-9536-A6D3CFD38546}"/>
                    </a:ext>
                  </a:extLst>
                </p:cNvPr>
                <p:cNvSpPr txBox="1"/>
                <p:nvPr/>
              </p:nvSpPr>
              <p:spPr>
                <a:xfrm>
                  <a:off x="3655572" y="4900210"/>
                  <a:ext cx="245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281" name="TextBox 280">
                  <a:extLst>
                    <a:ext uri="{FF2B5EF4-FFF2-40B4-BE49-F238E27FC236}">
                      <a16:creationId xmlns:a16="http://schemas.microsoft.com/office/drawing/2014/main" id="{5C57FBCF-5899-2F46-9536-A6D3CFD38546}"/>
                    </a:ext>
                  </a:extLst>
                </p:cNvPr>
                <p:cNvSpPr txBox="1">
                  <a:spLocks noRot="1" noChangeAspect="1" noMove="1" noResize="1" noEditPoints="1" noAdjustHandles="1" noChangeArrowheads="1" noChangeShapeType="1" noTextEdit="1"/>
                </p:cNvSpPr>
                <p:nvPr/>
              </p:nvSpPr>
              <p:spPr>
                <a:xfrm>
                  <a:off x="3655572" y="4900210"/>
                  <a:ext cx="245795" cy="369332"/>
                </a:xfrm>
                <a:prstGeom prst="rect">
                  <a:avLst/>
                </a:prstGeom>
                <a:blipFill>
                  <a:blip r:embed="rId17"/>
                  <a:stretch>
                    <a:fillRect l="-20000" r="-2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88" name="TextBox 287">
                <a:extLst>
                  <a:ext uri="{FF2B5EF4-FFF2-40B4-BE49-F238E27FC236}">
                    <a16:creationId xmlns:a16="http://schemas.microsoft.com/office/drawing/2014/main" id="{353C5F02-E331-8243-8234-BF34C033D82E}"/>
                  </a:ext>
                </a:extLst>
              </p:cNvPr>
              <p:cNvSpPr txBox="1"/>
              <p:nvPr/>
            </p:nvSpPr>
            <p:spPr>
              <a:xfrm>
                <a:off x="5760132" y="2435062"/>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288" name="TextBox 287">
                <a:extLst>
                  <a:ext uri="{FF2B5EF4-FFF2-40B4-BE49-F238E27FC236}">
                    <a16:creationId xmlns:a16="http://schemas.microsoft.com/office/drawing/2014/main" id="{353C5F02-E331-8243-8234-BF34C033D82E}"/>
                  </a:ext>
                </a:extLst>
              </p:cNvPr>
              <p:cNvSpPr txBox="1">
                <a:spLocks noRot="1" noChangeAspect="1" noMove="1" noResize="1" noEditPoints="1" noAdjustHandles="1" noChangeArrowheads="1" noChangeShapeType="1" noTextEdit="1"/>
              </p:cNvSpPr>
              <p:nvPr/>
            </p:nvSpPr>
            <p:spPr>
              <a:xfrm>
                <a:off x="5760132" y="2435062"/>
                <a:ext cx="391069" cy="283219"/>
              </a:xfrm>
              <a:prstGeom prst="rect">
                <a:avLst/>
              </a:prstGeom>
              <a:blipFill>
                <a:blip r:embed="rId18"/>
                <a:stretch>
                  <a:fillRect l="-14063" t="-4255" r="-7813"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9" name="TextBox 288">
                <a:extLst>
                  <a:ext uri="{FF2B5EF4-FFF2-40B4-BE49-F238E27FC236}">
                    <a16:creationId xmlns:a16="http://schemas.microsoft.com/office/drawing/2014/main" id="{62F58B52-FE54-9B49-A854-3D6332A66995}"/>
                  </a:ext>
                </a:extLst>
              </p:cNvPr>
              <p:cNvSpPr txBox="1"/>
              <p:nvPr/>
            </p:nvSpPr>
            <p:spPr>
              <a:xfrm>
                <a:off x="7073994" y="243004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289" name="TextBox 288">
                <a:extLst>
                  <a:ext uri="{FF2B5EF4-FFF2-40B4-BE49-F238E27FC236}">
                    <a16:creationId xmlns:a16="http://schemas.microsoft.com/office/drawing/2014/main" id="{62F58B52-FE54-9B49-A854-3D6332A66995}"/>
                  </a:ext>
                </a:extLst>
              </p:cNvPr>
              <p:cNvSpPr txBox="1">
                <a:spLocks noRot="1" noChangeAspect="1" noMove="1" noResize="1" noEditPoints="1" noAdjustHandles="1" noChangeArrowheads="1" noChangeShapeType="1" noTextEdit="1"/>
              </p:cNvSpPr>
              <p:nvPr/>
            </p:nvSpPr>
            <p:spPr>
              <a:xfrm>
                <a:off x="7073994" y="2430047"/>
                <a:ext cx="391069" cy="315023"/>
              </a:xfrm>
              <a:prstGeom prst="rect">
                <a:avLst/>
              </a:prstGeom>
              <a:blipFill>
                <a:blip r:embed="rId19"/>
                <a:stretch>
                  <a:fillRect l="-12308" t="-1961" r="-7692" b="-215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2" name="TextBox 291">
                <a:extLst>
                  <a:ext uri="{FF2B5EF4-FFF2-40B4-BE49-F238E27FC236}">
                    <a16:creationId xmlns:a16="http://schemas.microsoft.com/office/drawing/2014/main" id="{A6557B52-2BF4-8347-A68C-084517EF7007}"/>
                  </a:ext>
                </a:extLst>
              </p:cNvPr>
              <p:cNvSpPr txBox="1"/>
              <p:nvPr/>
            </p:nvSpPr>
            <p:spPr>
              <a:xfrm>
                <a:off x="970316" y="1661419"/>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292" name="TextBox 291">
                <a:extLst>
                  <a:ext uri="{FF2B5EF4-FFF2-40B4-BE49-F238E27FC236}">
                    <a16:creationId xmlns:a16="http://schemas.microsoft.com/office/drawing/2014/main" id="{A6557B52-2BF4-8347-A68C-084517EF7007}"/>
                  </a:ext>
                </a:extLst>
              </p:cNvPr>
              <p:cNvSpPr txBox="1">
                <a:spLocks noRot="1" noChangeAspect="1" noMove="1" noResize="1" noEditPoints="1" noAdjustHandles="1" noChangeArrowheads="1" noChangeShapeType="1" noTextEdit="1"/>
              </p:cNvSpPr>
              <p:nvPr/>
            </p:nvSpPr>
            <p:spPr>
              <a:xfrm>
                <a:off x="970316" y="1661419"/>
                <a:ext cx="391069" cy="283219"/>
              </a:xfrm>
              <a:prstGeom prst="rect">
                <a:avLst/>
              </a:prstGeom>
              <a:blipFill>
                <a:blip r:embed="rId20"/>
                <a:stretch>
                  <a:fillRect l="-12500" t="-6522" r="-7813" b="-108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3" name="TextBox 292">
                <a:extLst>
                  <a:ext uri="{FF2B5EF4-FFF2-40B4-BE49-F238E27FC236}">
                    <a16:creationId xmlns:a16="http://schemas.microsoft.com/office/drawing/2014/main" id="{F7AE061E-F269-EE45-B494-4F53BE543359}"/>
                  </a:ext>
                </a:extLst>
              </p:cNvPr>
              <p:cNvSpPr txBox="1"/>
              <p:nvPr/>
            </p:nvSpPr>
            <p:spPr>
              <a:xfrm>
                <a:off x="2190611" y="165695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293" name="TextBox 292">
                <a:extLst>
                  <a:ext uri="{FF2B5EF4-FFF2-40B4-BE49-F238E27FC236}">
                    <a16:creationId xmlns:a16="http://schemas.microsoft.com/office/drawing/2014/main" id="{F7AE061E-F269-EE45-B494-4F53BE543359}"/>
                  </a:ext>
                </a:extLst>
              </p:cNvPr>
              <p:cNvSpPr txBox="1">
                <a:spLocks noRot="1" noChangeAspect="1" noMove="1" noResize="1" noEditPoints="1" noAdjustHandles="1" noChangeArrowheads="1" noChangeShapeType="1" noTextEdit="1"/>
              </p:cNvSpPr>
              <p:nvPr/>
            </p:nvSpPr>
            <p:spPr>
              <a:xfrm>
                <a:off x="2190611" y="1656957"/>
                <a:ext cx="391069" cy="315023"/>
              </a:xfrm>
              <a:prstGeom prst="rect">
                <a:avLst/>
              </a:prstGeom>
              <a:blipFill>
                <a:blip r:embed="rId21"/>
                <a:stretch>
                  <a:fillRect l="-12308" r="-7692" b="-21569"/>
                </a:stretch>
              </a:blipFill>
            </p:spPr>
            <p:txBody>
              <a:bodyPr/>
              <a:lstStyle/>
              <a:p>
                <a:r>
                  <a:rPr lang="en-GB">
                    <a:noFill/>
                  </a:rPr>
                  <a:t> </a:t>
                </a:r>
              </a:p>
            </p:txBody>
          </p:sp>
        </mc:Fallback>
      </mc:AlternateContent>
      <p:cxnSp>
        <p:nvCxnSpPr>
          <p:cNvPr id="27" name="Straight Arrow Connector 26">
            <a:extLst>
              <a:ext uri="{FF2B5EF4-FFF2-40B4-BE49-F238E27FC236}">
                <a16:creationId xmlns:a16="http://schemas.microsoft.com/office/drawing/2014/main" id="{CB6C1AE9-285D-0F49-9715-E6F88AED850F}"/>
              </a:ext>
            </a:extLst>
          </p:cNvPr>
          <p:cNvCxnSpPr>
            <a:cxnSpLocks/>
            <a:endCxn id="25" idx="1"/>
          </p:cNvCxnSpPr>
          <p:nvPr/>
        </p:nvCxnSpPr>
        <p:spPr>
          <a:xfrm flipV="1">
            <a:off x="5740761" y="2848448"/>
            <a:ext cx="465240" cy="63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16CD842-A5AE-784C-95BD-0310904C5D09}"/>
              </a:ext>
            </a:extLst>
          </p:cNvPr>
          <p:cNvCxnSpPr>
            <a:cxnSpLocks/>
            <a:stCxn id="25" idx="3"/>
          </p:cNvCxnSpPr>
          <p:nvPr/>
        </p:nvCxnSpPr>
        <p:spPr>
          <a:xfrm flipV="1">
            <a:off x="7002270" y="2840716"/>
            <a:ext cx="448696" cy="77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a16="http://schemas.microsoft.com/office/drawing/2014/main" id="{FFED9589-BBF1-4CD3-9B72-9C409CB44DCE}"/>
              </a:ext>
            </a:extLst>
          </p:cNvPr>
          <p:cNvSpPr/>
          <p:nvPr/>
        </p:nvSpPr>
        <p:spPr>
          <a:xfrm>
            <a:off x="3982628" y="2623935"/>
            <a:ext cx="978408" cy="484632"/>
          </a:xfrm>
          <a:prstGeom prst="rightArrow">
            <a:avLst/>
          </a:prstGeom>
          <a:solidFill>
            <a:schemeClr val="bg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5" name="Group 74">
            <a:extLst>
              <a:ext uri="{FF2B5EF4-FFF2-40B4-BE49-F238E27FC236}">
                <a16:creationId xmlns:a16="http://schemas.microsoft.com/office/drawing/2014/main" id="{3635770D-B5AF-4382-B2F2-3579D03A188F}"/>
              </a:ext>
            </a:extLst>
          </p:cNvPr>
          <p:cNvGrpSpPr/>
          <p:nvPr/>
        </p:nvGrpSpPr>
        <p:grpSpPr>
          <a:xfrm>
            <a:off x="2440205" y="2137187"/>
            <a:ext cx="540000" cy="540000"/>
            <a:chOff x="5256808" y="3354664"/>
            <a:chExt cx="720000" cy="720000"/>
          </a:xfrm>
          <a:solidFill>
            <a:schemeClr val="accent1">
              <a:lumMod val="20000"/>
              <a:lumOff val="80000"/>
            </a:schemeClr>
          </a:solidFill>
        </p:grpSpPr>
        <p:sp>
          <p:nvSpPr>
            <p:cNvPr id="76" name="Oval 75">
              <a:extLst>
                <a:ext uri="{FF2B5EF4-FFF2-40B4-BE49-F238E27FC236}">
                  <a16:creationId xmlns:a16="http://schemas.microsoft.com/office/drawing/2014/main" id="{B8E8D56B-44A6-42FE-A969-5908CE3BEB27}"/>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77" name="TextBox 76">
              <a:extLst>
                <a:ext uri="{FF2B5EF4-FFF2-40B4-BE49-F238E27FC236}">
                  <a16:creationId xmlns:a16="http://schemas.microsoft.com/office/drawing/2014/main" id="{A6F32261-E7A4-4F92-9278-9A1788BC6339}"/>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BBAF56A-5035-42BA-A12E-17F22991A024}"/>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78" name="TextBox 77">
                  <a:extLst>
                    <a:ext uri="{FF2B5EF4-FFF2-40B4-BE49-F238E27FC236}">
                      <a16:creationId xmlns:a16="http://schemas.microsoft.com/office/drawing/2014/main" id="{DBBAF56A-5035-42BA-A12E-17F22991A024}"/>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22"/>
                  <a:stretch>
                    <a:fillRect l="-42308" t="-2857" r="-38462" b="-3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3ADBF113-4E34-466F-B41B-A468B52FA329}"/>
                    </a:ext>
                  </a:extLst>
                </p:cNvPr>
                <p:cNvSpPr txBox="1"/>
                <p:nvPr/>
              </p:nvSpPr>
              <p:spPr>
                <a:xfrm>
                  <a:off x="5663532" y="3518916"/>
                  <a:ext cx="245795"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i="1">
                            <a:solidFill>
                              <a:schemeClr val="tx1">
                                <a:lumMod val="75000"/>
                              </a:schemeClr>
                            </a:solidFill>
                            <a:latin typeface="Cambria Math" panose="02040503050406030204" pitchFamily="18" charset="0"/>
                          </a:rPr>
                          <m:t>σ</m:t>
                        </m:r>
                      </m:oMath>
                    </m:oMathPara>
                  </a14:m>
                  <a:endParaRPr lang="de-DE" dirty="0">
                    <a:solidFill>
                      <a:schemeClr val="tx1">
                        <a:lumMod val="75000"/>
                      </a:schemeClr>
                    </a:solidFill>
                  </a:endParaRPr>
                </a:p>
              </p:txBody>
            </p:sp>
          </mc:Choice>
          <mc:Fallback xmlns="">
            <p:sp>
              <p:nvSpPr>
                <p:cNvPr id="79" name="TextBox 78">
                  <a:extLst>
                    <a:ext uri="{FF2B5EF4-FFF2-40B4-BE49-F238E27FC236}">
                      <a16:creationId xmlns:a16="http://schemas.microsoft.com/office/drawing/2014/main" id="{3ADBF113-4E34-466F-B41B-A468B52FA329}"/>
                    </a:ext>
                  </a:extLst>
                </p:cNvPr>
                <p:cNvSpPr txBox="1">
                  <a:spLocks noRot="1" noChangeAspect="1" noMove="1" noResize="1" noEditPoints="1" noAdjustHandles="1" noChangeArrowheads="1" noChangeShapeType="1" noTextEdit="1"/>
                </p:cNvSpPr>
                <p:nvPr/>
              </p:nvSpPr>
              <p:spPr>
                <a:xfrm>
                  <a:off x="5663532" y="3518916"/>
                  <a:ext cx="245795" cy="369332"/>
                </a:xfrm>
                <a:prstGeom prst="rect">
                  <a:avLst/>
                </a:prstGeom>
                <a:blipFill>
                  <a:blip r:embed="rId23"/>
                  <a:stretch>
                    <a:fillRect l="-19355" r="-16129"/>
                  </a:stretch>
                </a:blipFill>
              </p:spPr>
              <p:txBody>
                <a:bodyPr/>
                <a:lstStyle/>
                <a:p>
                  <a:r>
                    <a:rPr lang="en-GB">
                      <a:noFill/>
                    </a:rPr>
                    <a:t> </a:t>
                  </a:r>
                </a:p>
              </p:txBody>
            </p:sp>
          </mc:Fallback>
        </mc:AlternateContent>
        <p:cxnSp>
          <p:nvCxnSpPr>
            <p:cNvPr id="80" name="Straight Connector 79">
              <a:extLst>
                <a:ext uri="{FF2B5EF4-FFF2-40B4-BE49-F238E27FC236}">
                  <a16:creationId xmlns:a16="http://schemas.microsoft.com/office/drawing/2014/main" id="{CB97E538-6A4E-4FB6-BD67-003EEDFF7BDA}"/>
                </a:ext>
              </a:extLst>
            </p:cNvPr>
            <p:cNvCxnSpPr>
              <a:stCxn id="76" idx="0"/>
              <a:endCxn id="76" idx="4"/>
            </p:cNvCxnSpPr>
            <p:nvPr/>
          </p:nvCxnSpPr>
          <p:spPr>
            <a:xfrm>
              <a:off x="5616808" y="3354664"/>
              <a:ext cx="0" cy="720000"/>
            </a:xfrm>
            <a:prstGeom prst="line">
              <a:avLst/>
            </a:prstGeom>
            <a:grpFill/>
            <a:ln w="25400">
              <a:solidFill>
                <a:schemeClr val="accent1">
                  <a:lumMod val="75000"/>
                </a:schemeClr>
              </a:solidFill>
            </a:ln>
          </p:spPr>
          <p:style>
            <a:lnRef idx="1">
              <a:schemeClr val="dk1"/>
            </a:lnRef>
            <a:fillRef idx="0">
              <a:schemeClr val="dk1"/>
            </a:fillRef>
            <a:effectRef idx="0">
              <a:schemeClr val="dk1"/>
            </a:effectRef>
            <a:fontRef idx="minor">
              <a:schemeClr val="tx1"/>
            </a:fontRef>
          </p:style>
        </p:cxnSp>
      </p:grpSp>
      <p:cxnSp>
        <p:nvCxnSpPr>
          <p:cNvPr id="81" name="Straight Arrow Connector 80">
            <a:extLst>
              <a:ext uri="{FF2B5EF4-FFF2-40B4-BE49-F238E27FC236}">
                <a16:creationId xmlns:a16="http://schemas.microsoft.com/office/drawing/2014/main" id="{951350BB-0979-40E8-B049-5A04C24B1C5F}"/>
              </a:ext>
            </a:extLst>
          </p:cNvPr>
          <p:cNvCxnSpPr>
            <a:cxnSpLocks/>
            <a:stCxn id="229" idx="6"/>
            <a:endCxn id="76" idx="2"/>
          </p:cNvCxnSpPr>
          <p:nvPr/>
        </p:nvCxnSpPr>
        <p:spPr>
          <a:xfrm flipV="1">
            <a:off x="2050316" y="2407187"/>
            <a:ext cx="389889" cy="118164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A2D925CE-AC9B-435F-8A0B-43191FB178FB}"/>
              </a:ext>
            </a:extLst>
          </p:cNvPr>
          <p:cNvCxnSpPr>
            <a:cxnSpLocks/>
            <a:stCxn id="234" idx="6"/>
            <a:endCxn id="76" idx="2"/>
          </p:cNvCxnSpPr>
          <p:nvPr/>
        </p:nvCxnSpPr>
        <p:spPr>
          <a:xfrm flipV="1">
            <a:off x="2050316" y="2407187"/>
            <a:ext cx="389889" cy="43352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3FA4F203-E907-425E-BBC7-FE7728B4CCF4}"/>
              </a:ext>
            </a:extLst>
          </p:cNvPr>
          <p:cNvCxnSpPr>
            <a:cxnSpLocks/>
            <a:stCxn id="239" idx="6"/>
            <a:endCxn id="76" idx="2"/>
          </p:cNvCxnSpPr>
          <p:nvPr/>
        </p:nvCxnSpPr>
        <p:spPr>
          <a:xfrm>
            <a:off x="2050316" y="2092600"/>
            <a:ext cx="389889" cy="3145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24452E9-3762-42D3-BC0D-40F67575EC12}"/>
              </a:ext>
            </a:extLst>
          </p:cNvPr>
          <p:cNvCxnSpPr/>
          <p:nvPr/>
        </p:nvCxnSpPr>
        <p:spPr>
          <a:xfrm flipV="1">
            <a:off x="2989672" y="2390631"/>
            <a:ext cx="35620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FC1644-6092-4281-A508-FAF2FCAFCD34}"/>
                  </a:ext>
                </a:extLst>
              </p:cNvPr>
              <p:cNvSpPr txBox="1"/>
              <p:nvPr/>
            </p:nvSpPr>
            <p:spPr>
              <a:xfrm>
                <a:off x="3338292" y="2238142"/>
                <a:ext cx="495777"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1</m:t>
                          </m:r>
                        </m:sub>
                      </m:sSub>
                      <m:r>
                        <m:rPr>
                          <m:nor/>
                        </m:rPr>
                        <a:rPr lang="en-US" dirty="0"/>
                        <m:t>(</m:t>
                      </m:r>
                      <m:r>
                        <m:rPr>
                          <m:nor/>
                        </m:rPr>
                        <a:rPr lang="en-US" dirty="0"/>
                        <m:t>t</m:t>
                      </m:r>
                      <m:r>
                        <m:rPr>
                          <m:nor/>
                        </m:rPr>
                        <a:rPr lang="en-US" dirty="0"/>
                        <m:t>)</m:t>
                      </m:r>
                    </m:oMath>
                  </m:oMathPara>
                </a14:m>
                <a:endParaRPr lang="en-US" dirty="0"/>
              </a:p>
            </p:txBody>
          </p:sp>
        </mc:Choice>
        <mc:Fallback xmlns="">
          <p:sp>
            <p:nvSpPr>
              <p:cNvPr id="12" name="TextBox 11">
                <a:extLst>
                  <a:ext uri="{FF2B5EF4-FFF2-40B4-BE49-F238E27FC236}">
                    <a16:creationId xmlns:a16="http://schemas.microsoft.com/office/drawing/2014/main" id="{5DFC1644-6092-4281-A508-FAF2FCAFCD34}"/>
                  </a:ext>
                </a:extLst>
              </p:cNvPr>
              <p:cNvSpPr txBox="1">
                <a:spLocks noRot="1" noChangeAspect="1" noMove="1" noResize="1" noEditPoints="1" noAdjustHandles="1" noChangeArrowheads="1" noChangeShapeType="1" noTextEdit="1"/>
              </p:cNvSpPr>
              <p:nvPr/>
            </p:nvSpPr>
            <p:spPr>
              <a:xfrm>
                <a:off x="3338292" y="2238142"/>
                <a:ext cx="495777" cy="276999"/>
              </a:xfrm>
              <a:prstGeom prst="rect">
                <a:avLst/>
              </a:prstGeom>
              <a:blipFill>
                <a:blip r:embed="rId24"/>
                <a:stretch>
                  <a:fillRect l="-11111" t="-2174" r="-17284" b="-304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C6824D9-0811-4527-BA05-B8B6D0A0768E}"/>
                  </a:ext>
                </a:extLst>
              </p:cNvPr>
              <p:cNvSpPr txBox="1"/>
              <p:nvPr/>
            </p:nvSpPr>
            <p:spPr>
              <a:xfrm>
                <a:off x="7485236" y="2815942"/>
                <a:ext cx="557845"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𝒚</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17" name="TextBox 16">
                <a:extLst>
                  <a:ext uri="{FF2B5EF4-FFF2-40B4-BE49-F238E27FC236}">
                    <a16:creationId xmlns:a16="http://schemas.microsoft.com/office/drawing/2014/main" id="{4C6824D9-0811-4527-BA05-B8B6D0A0768E}"/>
                  </a:ext>
                </a:extLst>
              </p:cNvPr>
              <p:cNvSpPr txBox="1">
                <a:spLocks noRot="1" noChangeAspect="1" noMove="1" noResize="1" noEditPoints="1" noAdjustHandles="1" noChangeArrowheads="1" noChangeShapeType="1" noTextEdit="1"/>
              </p:cNvSpPr>
              <p:nvPr/>
            </p:nvSpPr>
            <p:spPr>
              <a:xfrm>
                <a:off x="7485236" y="2815942"/>
                <a:ext cx="557845" cy="323165"/>
              </a:xfrm>
              <a:prstGeom prst="rect">
                <a:avLst/>
              </a:prstGeom>
              <a:blipFill>
                <a:blip r:embed="rId25"/>
                <a:stretch>
                  <a:fillRect l="-12088" t="-1887" r="-17582" b="-35849"/>
                </a:stretch>
              </a:blipFill>
            </p:spPr>
            <p:txBody>
              <a:bodyPr/>
              <a:lstStyle/>
              <a:p>
                <a:r>
                  <a:rPr lang="en-GB">
                    <a:noFill/>
                  </a:rPr>
                  <a:t> </a:t>
                </a:r>
              </a:p>
            </p:txBody>
          </p:sp>
        </mc:Fallback>
      </mc:AlternateContent>
      <p:sp>
        <p:nvSpPr>
          <p:cNvPr id="6" name="Freeform: Shape 5">
            <a:extLst>
              <a:ext uri="{FF2B5EF4-FFF2-40B4-BE49-F238E27FC236}">
                <a16:creationId xmlns:a16="http://schemas.microsoft.com/office/drawing/2014/main" id="{1453C095-FA10-4ECA-BF25-66B25A45210C}"/>
              </a:ext>
            </a:extLst>
          </p:cNvPr>
          <p:cNvSpPr/>
          <p:nvPr/>
        </p:nvSpPr>
        <p:spPr>
          <a:xfrm>
            <a:off x="1986803" y="1351278"/>
            <a:ext cx="1228055" cy="1035575"/>
          </a:xfrm>
          <a:custGeom>
            <a:avLst/>
            <a:gdLst>
              <a:gd name="connsiteX0" fmla="*/ 995082 w 1228055"/>
              <a:gd name="connsiteY0" fmla="*/ 1035575 h 1035575"/>
              <a:gd name="connsiteX1" fmla="*/ 1210235 w 1228055"/>
              <a:gd name="connsiteY1" fmla="*/ 699398 h 1035575"/>
              <a:gd name="connsiteX2" fmla="*/ 1186703 w 1228055"/>
              <a:gd name="connsiteY2" fmla="*/ 312796 h 1035575"/>
              <a:gd name="connsiteX3" fmla="*/ 954741 w 1228055"/>
              <a:gd name="connsiteY3" fmla="*/ 50578 h 1035575"/>
              <a:gd name="connsiteX4" fmla="*/ 608479 w 1228055"/>
              <a:gd name="connsiteY4" fmla="*/ 10237 h 1035575"/>
              <a:gd name="connsiteX5" fmla="*/ 285750 w 1228055"/>
              <a:gd name="connsiteY5" fmla="*/ 178325 h 1035575"/>
              <a:gd name="connsiteX6" fmla="*/ 0 w 1228055"/>
              <a:gd name="connsiteY6" fmla="*/ 527948 h 10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055" h="1035575">
                <a:moveTo>
                  <a:pt x="995082" y="1035575"/>
                </a:moveTo>
                <a:cubicBezTo>
                  <a:pt x="1086690" y="927718"/>
                  <a:pt x="1178298" y="819861"/>
                  <a:pt x="1210235" y="699398"/>
                </a:cubicBezTo>
                <a:cubicBezTo>
                  <a:pt x="1242172" y="578935"/>
                  <a:pt x="1229285" y="420933"/>
                  <a:pt x="1186703" y="312796"/>
                </a:cubicBezTo>
                <a:cubicBezTo>
                  <a:pt x="1144121" y="204659"/>
                  <a:pt x="1051112" y="101005"/>
                  <a:pt x="954741" y="50578"/>
                </a:cubicBezTo>
                <a:cubicBezTo>
                  <a:pt x="858370" y="151"/>
                  <a:pt x="719977" y="-11054"/>
                  <a:pt x="608479" y="10237"/>
                </a:cubicBezTo>
                <a:cubicBezTo>
                  <a:pt x="496981" y="31528"/>
                  <a:pt x="387163" y="92040"/>
                  <a:pt x="285750" y="178325"/>
                </a:cubicBezTo>
                <a:cubicBezTo>
                  <a:pt x="184337" y="264610"/>
                  <a:pt x="92168" y="396279"/>
                  <a:pt x="0" y="527948"/>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8B31C542-EF96-471F-9E38-46DAE626E924}"/>
              </a:ext>
            </a:extLst>
          </p:cNvPr>
          <p:cNvSpPr/>
          <p:nvPr/>
        </p:nvSpPr>
        <p:spPr>
          <a:xfrm>
            <a:off x="6599144" y="1199358"/>
            <a:ext cx="1275964" cy="1422818"/>
          </a:xfrm>
          <a:custGeom>
            <a:avLst/>
            <a:gdLst>
              <a:gd name="connsiteX0" fmla="*/ 981635 w 1275964"/>
              <a:gd name="connsiteY0" fmla="*/ 1422818 h 1422818"/>
              <a:gd name="connsiteX1" fmla="*/ 1210235 w 1275964"/>
              <a:gd name="connsiteY1" fmla="*/ 1073195 h 1422818"/>
              <a:gd name="connsiteX2" fmla="*/ 1270747 w 1275964"/>
              <a:gd name="connsiteY2" fmla="*/ 605910 h 1422818"/>
              <a:gd name="connsiteX3" fmla="*/ 1102659 w 1275964"/>
              <a:gd name="connsiteY3" fmla="*/ 209221 h 1422818"/>
              <a:gd name="connsiteX4" fmla="*/ 595032 w 1275964"/>
              <a:gd name="connsiteY4" fmla="*/ 792 h 1422818"/>
              <a:gd name="connsiteX5" fmla="*/ 178174 w 1275964"/>
              <a:gd name="connsiteY5" fmla="*/ 152071 h 1422818"/>
              <a:gd name="connsiteX6" fmla="*/ 0 w 1275964"/>
              <a:gd name="connsiteY6" fmla="*/ 498333 h 14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5964" h="1422818">
                <a:moveTo>
                  <a:pt x="981635" y="1422818"/>
                </a:moveTo>
                <a:cubicBezTo>
                  <a:pt x="1071842" y="1316082"/>
                  <a:pt x="1162050" y="1209346"/>
                  <a:pt x="1210235" y="1073195"/>
                </a:cubicBezTo>
                <a:cubicBezTo>
                  <a:pt x="1258420" y="937044"/>
                  <a:pt x="1288676" y="749906"/>
                  <a:pt x="1270747" y="605910"/>
                </a:cubicBezTo>
                <a:cubicBezTo>
                  <a:pt x="1252818" y="461914"/>
                  <a:pt x="1215278" y="310074"/>
                  <a:pt x="1102659" y="209221"/>
                </a:cubicBezTo>
                <a:cubicBezTo>
                  <a:pt x="990040" y="108368"/>
                  <a:pt x="749113" y="10317"/>
                  <a:pt x="595032" y="792"/>
                </a:cubicBezTo>
                <a:cubicBezTo>
                  <a:pt x="440951" y="-8733"/>
                  <a:pt x="277346" y="69148"/>
                  <a:pt x="178174" y="152071"/>
                </a:cubicBezTo>
                <a:cubicBezTo>
                  <a:pt x="79002" y="234994"/>
                  <a:pt x="39501" y="366663"/>
                  <a:pt x="0" y="498333"/>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224FC8B-CBAE-4A89-9B2C-F45B91206AFA}"/>
                  </a:ext>
                </a:extLst>
              </p:cNvPr>
              <p:cNvSpPr txBox="1"/>
              <p:nvPr/>
            </p:nvSpPr>
            <p:spPr>
              <a:xfrm>
                <a:off x="6620256" y="836319"/>
                <a:ext cx="1039772"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𝒚</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r>
                        <a:rPr lang="de-DE" sz="2100" b="1" i="1" smtClean="0">
                          <a:latin typeface="Cambria Math" panose="02040503050406030204" pitchFamily="18" charset="0"/>
                        </a:rPr>
                        <m:t>𝟏</m:t>
                      </m:r>
                      <m:r>
                        <a:rPr lang="de-DE" sz="2100" b="1" i="1" smtClean="0">
                          <a:latin typeface="Cambria Math" panose="02040503050406030204" pitchFamily="18" charset="0"/>
                        </a:rPr>
                        <m:t>)</m:t>
                      </m:r>
                    </m:oMath>
                  </m:oMathPara>
                </a14:m>
                <a:endParaRPr lang="en-US" sz="2100" b="1" dirty="0"/>
              </a:p>
            </p:txBody>
          </p:sp>
        </mc:Choice>
        <mc:Fallback xmlns="">
          <p:sp>
            <p:nvSpPr>
              <p:cNvPr id="4" name="TextBox 3">
                <a:extLst>
                  <a:ext uri="{FF2B5EF4-FFF2-40B4-BE49-F238E27FC236}">
                    <a16:creationId xmlns:a16="http://schemas.microsoft.com/office/drawing/2014/main" id="{8224FC8B-CBAE-4A89-9B2C-F45B91206AFA}"/>
                  </a:ext>
                </a:extLst>
              </p:cNvPr>
              <p:cNvSpPr txBox="1">
                <a:spLocks noRot="1" noChangeAspect="1" noMove="1" noResize="1" noEditPoints="1" noAdjustHandles="1" noChangeArrowheads="1" noChangeShapeType="1" noTextEdit="1"/>
              </p:cNvSpPr>
              <p:nvPr/>
            </p:nvSpPr>
            <p:spPr>
              <a:xfrm>
                <a:off x="6620256" y="836319"/>
                <a:ext cx="1039772" cy="323165"/>
              </a:xfrm>
              <a:prstGeom prst="rect">
                <a:avLst/>
              </a:prstGeom>
              <a:blipFill>
                <a:blip r:embed="rId26"/>
                <a:stretch>
                  <a:fillRect l="-5848" t="-1887" r="-8187" b="-35849"/>
                </a:stretch>
              </a:blipFill>
            </p:spPr>
            <p:txBody>
              <a:bodyPr/>
              <a:lstStyle/>
              <a:p>
                <a:r>
                  <a:rPr lang="en-GB">
                    <a:noFill/>
                  </a:rPr>
                  <a:t> </a:t>
                </a:r>
              </a:p>
            </p:txBody>
          </p:sp>
        </mc:Fallback>
      </mc:AlternateContent>
      <p:sp>
        <p:nvSpPr>
          <p:cNvPr id="7" name="Oval 6">
            <a:extLst>
              <a:ext uri="{FF2B5EF4-FFF2-40B4-BE49-F238E27FC236}">
                <a16:creationId xmlns:a16="http://schemas.microsoft.com/office/drawing/2014/main" id="{B94FBE8D-95E3-4777-94F7-2F9733D320E9}"/>
              </a:ext>
            </a:extLst>
          </p:cNvPr>
          <p:cNvSpPr/>
          <p:nvPr/>
        </p:nvSpPr>
        <p:spPr>
          <a:xfrm>
            <a:off x="6531909" y="813955"/>
            <a:ext cx="1223617" cy="38540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9879229-E9B0-4708-B1A6-D6577420298B}"/>
                  </a:ext>
                </a:extLst>
              </p:cNvPr>
              <p:cNvSpPr txBox="1"/>
              <p:nvPr/>
            </p:nvSpPr>
            <p:spPr>
              <a:xfrm>
                <a:off x="3303185" y="3049626"/>
                <a:ext cx="501098"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b="0" i="1" smtClean="0">
                              <a:latin typeface="Cambria Math" panose="02040503050406030204" pitchFamily="18" charset="0"/>
                            </a:rPr>
                            <m:t>2</m:t>
                          </m:r>
                        </m:sub>
                      </m:sSub>
                      <m:r>
                        <m:rPr>
                          <m:nor/>
                        </m:rPr>
                        <a:rPr lang="en-US" dirty="0"/>
                        <m:t>(</m:t>
                      </m:r>
                      <m:r>
                        <m:rPr>
                          <m:nor/>
                        </m:rPr>
                        <a:rPr lang="en-US" dirty="0"/>
                        <m:t>t</m:t>
                      </m:r>
                      <m:r>
                        <m:rPr>
                          <m:nor/>
                        </m:rPr>
                        <a:rPr lang="en-US" dirty="0"/>
                        <m:t>)</m:t>
                      </m:r>
                    </m:oMath>
                  </m:oMathPara>
                </a14:m>
                <a:endParaRPr lang="en-US" dirty="0"/>
              </a:p>
            </p:txBody>
          </p:sp>
        </mc:Choice>
        <mc:Fallback xmlns="">
          <p:sp>
            <p:nvSpPr>
              <p:cNvPr id="8" name="TextBox 7">
                <a:extLst>
                  <a:ext uri="{FF2B5EF4-FFF2-40B4-BE49-F238E27FC236}">
                    <a16:creationId xmlns:a16="http://schemas.microsoft.com/office/drawing/2014/main" id="{79879229-E9B0-4708-B1A6-D6577420298B}"/>
                  </a:ext>
                </a:extLst>
              </p:cNvPr>
              <p:cNvSpPr txBox="1">
                <a:spLocks noRot="1" noChangeAspect="1" noMove="1" noResize="1" noEditPoints="1" noAdjustHandles="1" noChangeArrowheads="1" noChangeShapeType="1" noTextEdit="1"/>
              </p:cNvSpPr>
              <p:nvPr/>
            </p:nvSpPr>
            <p:spPr>
              <a:xfrm>
                <a:off x="3303185" y="3049626"/>
                <a:ext cx="501098" cy="276999"/>
              </a:xfrm>
              <a:prstGeom prst="rect">
                <a:avLst/>
              </a:prstGeom>
              <a:blipFill>
                <a:blip r:embed="rId27"/>
                <a:stretch>
                  <a:fillRect l="-10976" t="-2174" r="-15854" b="-304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4E2FF8D-F480-4C96-869F-2BE0912FBF95}"/>
                  </a:ext>
                </a:extLst>
              </p:cNvPr>
              <p:cNvSpPr txBox="1"/>
              <p:nvPr/>
            </p:nvSpPr>
            <p:spPr>
              <a:xfrm>
                <a:off x="2405942" y="1045098"/>
                <a:ext cx="688650"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b="0" i="1" smtClean="0">
                              <a:latin typeface="Cambria Math" panose="02040503050406030204" pitchFamily="18" charset="0"/>
                            </a:rPr>
                            <m:t>1</m:t>
                          </m:r>
                        </m:sub>
                      </m:sSub>
                      <m:r>
                        <m:rPr>
                          <m:nor/>
                        </m:rPr>
                        <a:rPr lang="en-US" dirty="0"/>
                        <m:t>(</m:t>
                      </m:r>
                      <m:r>
                        <m:rPr>
                          <m:nor/>
                        </m:rPr>
                        <a:rPr lang="en-US" dirty="0"/>
                        <m:t>t</m:t>
                      </m:r>
                      <m:r>
                        <m:rPr>
                          <m:nor/>
                        </m:rPr>
                        <a:rPr lang="de-DE" b="0" i="0" dirty="0" smtClean="0"/>
                        <m:t>−1</m:t>
                      </m:r>
                      <m:r>
                        <m:rPr>
                          <m:nor/>
                        </m:rPr>
                        <a:rPr lang="en-US" dirty="0"/>
                        <m:t>)</m:t>
                      </m:r>
                    </m:oMath>
                  </m:oMathPara>
                </a14:m>
                <a:endParaRPr lang="en-US" dirty="0"/>
              </a:p>
            </p:txBody>
          </p:sp>
        </mc:Choice>
        <mc:Fallback xmlns="">
          <p:sp>
            <p:nvSpPr>
              <p:cNvPr id="11" name="TextBox 10">
                <a:extLst>
                  <a:ext uri="{FF2B5EF4-FFF2-40B4-BE49-F238E27FC236}">
                    <a16:creationId xmlns:a16="http://schemas.microsoft.com/office/drawing/2014/main" id="{74E2FF8D-F480-4C96-869F-2BE0912FBF95}"/>
                  </a:ext>
                </a:extLst>
              </p:cNvPr>
              <p:cNvSpPr txBox="1">
                <a:spLocks noRot="1" noChangeAspect="1" noMove="1" noResize="1" noEditPoints="1" noAdjustHandles="1" noChangeArrowheads="1" noChangeShapeType="1" noTextEdit="1"/>
              </p:cNvSpPr>
              <p:nvPr/>
            </p:nvSpPr>
            <p:spPr>
              <a:xfrm>
                <a:off x="2405942" y="1045098"/>
                <a:ext cx="688650" cy="276999"/>
              </a:xfrm>
              <a:prstGeom prst="rect">
                <a:avLst/>
              </a:prstGeom>
              <a:blipFill>
                <a:blip r:embed="rId28"/>
                <a:stretch>
                  <a:fillRect l="-7965" t="-2174" r="-11504" b="-30435"/>
                </a:stretch>
              </a:blipFill>
            </p:spPr>
            <p:txBody>
              <a:bodyPr/>
              <a:lstStyle/>
              <a:p>
                <a:r>
                  <a:rPr lang="en-GB">
                    <a:noFill/>
                  </a:rPr>
                  <a:t> </a:t>
                </a:r>
              </a:p>
            </p:txBody>
          </p:sp>
        </mc:Fallback>
      </mc:AlternateContent>
      <p:sp>
        <p:nvSpPr>
          <p:cNvPr id="86"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87" name="Content Placeholder 2">
            <a:extLst>
              <a:ext uri="{FF2B5EF4-FFF2-40B4-BE49-F238E27FC236}">
                <a16:creationId xmlns:a16="http://schemas.microsoft.com/office/drawing/2014/main" id="{8343A737-A74E-464C-833D-5A0F7BD5E3D5}"/>
              </a:ext>
            </a:extLst>
          </p:cNvPr>
          <p:cNvSpPr>
            <a:spLocks noGrp="1"/>
          </p:cNvSpPr>
          <p:nvPr>
            <p:ph idx="1"/>
          </p:nvPr>
        </p:nvSpPr>
        <p:spPr>
          <a:xfrm>
            <a:off x="585787" y="4183324"/>
            <a:ext cx="7972425" cy="1112679"/>
          </a:xfrm>
        </p:spPr>
        <p:txBody>
          <a:bodyPr>
            <a:normAutofit/>
          </a:bodyPr>
          <a:lstStyle/>
          <a:p>
            <a:r>
              <a:rPr lang="en-US" sz="2000" dirty="0"/>
              <a:t>A Recurrent Neural Network is a FFNN with auto and/or backward connections</a:t>
            </a:r>
          </a:p>
          <a:p>
            <a:r>
              <a:rPr lang="en-US" sz="2000" dirty="0"/>
              <a:t>Recurrent connections introduce the concept of </a:t>
            </a:r>
            <a:r>
              <a:rPr lang="en-US" sz="2000" b="1" dirty="0"/>
              <a:t>time</a:t>
            </a:r>
            <a:r>
              <a:rPr lang="en-US" sz="2000" dirty="0"/>
              <a:t> in FFNNs</a:t>
            </a:r>
          </a:p>
        </p:txBody>
      </p:sp>
      <p:sp>
        <p:nvSpPr>
          <p:cNvPr id="10" name="Slide Number Placeholder 9"/>
          <p:cNvSpPr>
            <a:spLocks noGrp="1"/>
          </p:cNvSpPr>
          <p:nvPr>
            <p:ph type="sldNum" sz="quarter" idx="15"/>
          </p:nvPr>
        </p:nvSpPr>
        <p:spPr/>
        <p:txBody>
          <a:bodyPr/>
          <a:lstStyle/>
          <a:p>
            <a:fld id="{15C29056-5AFA-7949-831A-3EC086771171}" type="slidenum">
              <a:rPr lang="de-DE" smtClean="0"/>
              <a:pPr/>
              <a:t>15</a:t>
            </a:fld>
            <a:endParaRPr lang="de-DE" dirty="0"/>
          </a:p>
        </p:txBody>
      </p:sp>
    </p:spTree>
    <p:extLst>
      <p:ext uri="{BB962C8B-B14F-4D97-AF65-F5344CB8AC3E}">
        <p14:creationId xmlns:p14="http://schemas.microsoft.com/office/powerpoint/2010/main" val="62428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FDBF7-6279-C74D-AD32-DD6FB85DC9B5}"/>
              </a:ext>
            </a:extLst>
          </p:cNvPr>
          <p:cNvSpPr>
            <a:spLocks noGrp="1"/>
          </p:cNvSpPr>
          <p:nvPr>
            <p:ph type="title"/>
          </p:nvPr>
        </p:nvSpPr>
        <p:spPr/>
        <p:txBody>
          <a:bodyPr/>
          <a:lstStyle/>
          <a:p>
            <a:r>
              <a:rPr lang="en-US" dirty="0"/>
              <a:t>How can we represent a RNN over time?</a:t>
            </a:r>
          </a:p>
        </p:txBody>
      </p:sp>
      <p:pic>
        <p:nvPicPr>
          <p:cNvPr id="9" name="Content Placeholder 8">
            <a:extLst>
              <a:ext uri="{FF2B5EF4-FFF2-40B4-BE49-F238E27FC236}">
                <a16:creationId xmlns:a16="http://schemas.microsoft.com/office/drawing/2014/main" id="{F2072765-2DBF-4A90-87EB-1424E1125E03}"/>
              </a:ext>
            </a:extLst>
          </p:cNvPr>
          <p:cNvPicPr>
            <a:picLocks noGrp="1" noChangeAspect="1"/>
          </p:cNvPicPr>
          <p:nvPr>
            <p:ph idx="1"/>
          </p:nvPr>
        </p:nvPicPr>
        <p:blipFill>
          <a:blip r:embed="rId3"/>
          <a:stretch>
            <a:fillRect/>
          </a:stretch>
        </p:blipFill>
        <p:spPr>
          <a:xfrm>
            <a:off x="321529" y="4520388"/>
            <a:ext cx="555466" cy="551950"/>
          </a:xfrm>
          <a:prstGeom prst="rect">
            <a:avLst/>
          </a:prstGeom>
        </p:spPr>
      </p:pic>
      <p:pic>
        <p:nvPicPr>
          <p:cNvPr id="8" name="Picture 7">
            <a:extLst>
              <a:ext uri="{FF2B5EF4-FFF2-40B4-BE49-F238E27FC236}">
                <a16:creationId xmlns:a16="http://schemas.microsoft.com/office/drawing/2014/main" id="{43DD7EF0-7FB4-4B65-AEC3-08BD4F1E6ED8}"/>
              </a:ext>
            </a:extLst>
          </p:cNvPr>
          <p:cNvPicPr/>
          <p:nvPr/>
        </p:nvPicPr>
        <p:blipFill>
          <a:blip r:embed="rId4"/>
          <a:stretch>
            <a:fillRect/>
          </a:stretch>
        </p:blipFill>
        <p:spPr>
          <a:xfrm>
            <a:off x="1647265" y="2529676"/>
            <a:ext cx="5760720" cy="1574800"/>
          </a:xfrm>
          <a:prstGeom prst="rect">
            <a:avLst/>
          </a:prstGeom>
        </p:spPr>
      </p:pic>
      <p:sp>
        <p:nvSpPr>
          <p:cNvPr id="10" name="TextBox 9">
            <a:extLst>
              <a:ext uri="{FF2B5EF4-FFF2-40B4-BE49-F238E27FC236}">
                <a16:creationId xmlns:a16="http://schemas.microsoft.com/office/drawing/2014/main" id="{1A421D76-8E1F-47BB-B262-BEE3CD905242}"/>
              </a:ext>
            </a:extLst>
          </p:cNvPr>
          <p:cNvSpPr txBox="1"/>
          <p:nvPr/>
        </p:nvSpPr>
        <p:spPr>
          <a:xfrm>
            <a:off x="1011464" y="4642837"/>
            <a:ext cx="149080" cy="307777"/>
          </a:xfrm>
          <a:prstGeom prst="rect">
            <a:avLst/>
          </a:prstGeom>
          <a:solidFill>
            <a:schemeClr val="bg1"/>
          </a:solidFill>
        </p:spPr>
        <p:txBody>
          <a:bodyPr wrap="none" lIns="0" tIns="0" rIns="0" bIns="0" rtlCol="0">
            <a:spAutoFit/>
          </a:bodyPr>
          <a:lstStyle/>
          <a:p>
            <a:pPr algn="l">
              <a:lnSpc>
                <a:spcPct val="100000"/>
              </a:lnSpc>
            </a:pPr>
            <a:r>
              <a:rPr lang="de-DE"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a:t>
            </a:r>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pic>
        <p:nvPicPr>
          <p:cNvPr id="11" name="Picture 10">
            <a:extLst>
              <a:ext uri="{FF2B5EF4-FFF2-40B4-BE49-F238E27FC236}">
                <a16:creationId xmlns:a16="http://schemas.microsoft.com/office/drawing/2014/main" id="{9A1D5725-751B-4B45-8967-6A37F1EDD65C}"/>
              </a:ext>
            </a:extLst>
          </p:cNvPr>
          <p:cNvPicPr>
            <a:picLocks noChangeAspect="1"/>
          </p:cNvPicPr>
          <p:nvPr/>
        </p:nvPicPr>
        <p:blipFill>
          <a:blip r:embed="rId5"/>
          <a:stretch>
            <a:fillRect/>
          </a:stretch>
        </p:blipFill>
        <p:spPr>
          <a:xfrm>
            <a:off x="1380403" y="3937611"/>
            <a:ext cx="1352284" cy="1491189"/>
          </a:xfrm>
          <a:prstGeom prst="rect">
            <a:avLst/>
          </a:prstGeom>
        </p:spPr>
      </p:pic>
      <p:sp>
        <p:nvSpPr>
          <p:cNvPr id="12"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13" name="Content Placeholder 2">
            <a:extLst>
              <a:ext uri="{FF2B5EF4-FFF2-40B4-BE49-F238E27FC236}">
                <a16:creationId xmlns:a16="http://schemas.microsoft.com/office/drawing/2014/main" id="{8343A737-A74E-464C-833D-5A0F7BD5E3D5}"/>
              </a:ext>
            </a:extLst>
          </p:cNvPr>
          <p:cNvSpPr txBox="1">
            <a:spLocks/>
          </p:cNvSpPr>
          <p:nvPr/>
        </p:nvSpPr>
        <p:spPr>
          <a:xfrm>
            <a:off x="541412" y="946157"/>
            <a:ext cx="7972425" cy="1462894"/>
          </a:xfrm>
          <a:prstGeom prst="rect">
            <a:avLst/>
          </a:prstGeom>
        </p:spPr>
        <p:txBody>
          <a:bodyPr vert="horz" lIns="0" tIns="0" rIns="0" bIns="0" rtlCol="0">
            <a:noAutofit/>
          </a:bodyPr>
          <a:lstStyle>
            <a:lvl1pPr marL="269875" indent="-269875" algn="l" defTabSz="685800" rtl="0" eaLnBrk="1" latinLnBrk="0" hangingPunct="1">
              <a:lnSpc>
                <a:spcPct val="100000"/>
              </a:lnSpc>
              <a:spcBef>
                <a:spcPts val="750"/>
              </a:spcBef>
              <a:buClr>
                <a:srgbClr val="92AEBC"/>
              </a:buClr>
              <a:buFont typeface="Symbol" pitchFamily="2" charset="2"/>
              <a:buChar char="-"/>
              <a:tabLst/>
              <a:defRPr sz="2333"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1pPr>
            <a:lvl2pPr marL="488950" indent="-222250" algn="l" defTabSz="685800" rtl="0" eaLnBrk="1" latinLnBrk="0" hangingPunct="1">
              <a:lnSpc>
                <a:spcPct val="100000"/>
              </a:lnSpc>
              <a:spcBef>
                <a:spcPts val="375"/>
              </a:spcBef>
              <a:buClr>
                <a:srgbClr val="92AEBC"/>
              </a:buClr>
              <a:buFont typeface="Symbol" pitchFamily="2" charset="2"/>
              <a:buChar char="-"/>
              <a:tabLst/>
              <a:defRPr sz="20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2pPr>
            <a:lvl3pPr marL="711200" indent="-222250" algn="l" defTabSz="685800" rtl="0" eaLnBrk="1" latinLnBrk="0" hangingPunct="1">
              <a:lnSpc>
                <a:spcPct val="100000"/>
              </a:lnSpc>
              <a:spcBef>
                <a:spcPts val="375"/>
              </a:spcBef>
              <a:buClr>
                <a:srgbClr val="92AEBC"/>
              </a:buClr>
              <a:buFont typeface="Symbol" pitchFamily="2" charset="2"/>
              <a:buChar char="-"/>
              <a:tabLst/>
              <a:defRPr sz="1667"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500" kern="1200">
                <a:solidFill>
                  <a:schemeClr val="tx1">
                    <a:lumMod val="75000"/>
                  </a:schemeClr>
                </a:solidFill>
                <a:latin typeface="Arial" panose="020B0604020202020204" pitchFamily="34" charset="0"/>
                <a:ea typeface="+mn-ea"/>
                <a:cs typeface="Arial" panose="020B0604020202020204" pitchFamily="34" charset="0"/>
              </a:defRPr>
            </a:lvl4pPr>
            <a:lvl5pPr marL="1155700" indent="-222250" algn="l" defTabSz="685800" rtl="0" eaLnBrk="1" latinLnBrk="0" hangingPunct="1">
              <a:lnSpc>
                <a:spcPct val="100000"/>
              </a:lnSpc>
              <a:spcBef>
                <a:spcPts val="375"/>
              </a:spcBef>
              <a:buClr>
                <a:srgbClr val="92AEBC"/>
              </a:buClr>
              <a:buFont typeface="Symbol" pitchFamily="2" charset="2"/>
              <a:buChar char="-"/>
              <a:tabLst/>
              <a:defRPr sz="1500" kern="1200">
                <a:solidFill>
                  <a:schemeClr val="tx1">
                    <a:lumMod val="7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At every time t, FFNN A has two inputs: </a:t>
            </a:r>
          </a:p>
          <a:p>
            <a:pPr lvl="1"/>
            <a:r>
              <a:rPr lang="en-US" sz="1800" b="1" dirty="0"/>
              <a:t>x</a:t>
            </a:r>
            <a:r>
              <a:rPr lang="en-US" sz="1800" dirty="0"/>
              <a:t>(t) </a:t>
            </a:r>
          </a:p>
          <a:p>
            <a:pPr lvl="1"/>
            <a:r>
              <a:rPr lang="en-US" sz="1800" dirty="0"/>
              <a:t>some shape of </a:t>
            </a:r>
            <a:r>
              <a:rPr lang="en-US" sz="1800" b="1" i="1" dirty="0"/>
              <a:t>y</a:t>
            </a:r>
            <a:r>
              <a:rPr lang="en-US" sz="1800" i="1" dirty="0"/>
              <a:t>(t-1)</a:t>
            </a:r>
            <a:r>
              <a:rPr lang="en-US" sz="1800" dirty="0"/>
              <a:t> -&gt; state of network A: </a:t>
            </a:r>
            <a:r>
              <a:rPr lang="en-US" sz="1800" b="1" i="1" dirty="0"/>
              <a:t>C</a:t>
            </a:r>
            <a:r>
              <a:rPr lang="en-US" sz="1800" i="1" dirty="0"/>
              <a:t>(t-1)</a:t>
            </a:r>
            <a:endParaRPr lang="en-US" sz="2000" i="1" dirty="0"/>
          </a:p>
          <a:p>
            <a:r>
              <a:rPr lang="en-US" sz="2000" dirty="0"/>
              <a:t>The recurrent network can then be </a:t>
            </a:r>
            <a:r>
              <a:rPr lang="en-US" sz="2000" b="1" dirty="0"/>
              <a:t>unrolled</a:t>
            </a:r>
            <a:r>
              <a:rPr lang="en-US" sz="2000" dirty="0"/>
              <a:t> over time around </a:t>
            </a:r>
            <a:r>
              <a:rPr lang="en-US" sz="2000" b="1" dirty="0"/>
              <a:t>A</a:t>
            </a:r>
          </a:p>
        </p:txBody>
      </p:sp>
      <p:sp>
        <p:nvSpPr>
          <p:cNvPr id="3" name="Slide Number Placeholder 2"/>
          <p:cNvSpPr>
            <a:spLocks noGrp="1"/>
          </p:cNvSpPr>
          <p:nvPr>
            <p:ph type="sldNum" sz="quarter" idx="15"/>
          </p:nvPr>
        </p:nvSpPr>
        <p:spPr/>
        <p:txBody>
          <a:bodyPr/>
          <a:lstStyle/>
          <a:p>
            <a:fld id="{15C29056-5AFA-7949-831A-3EC086771171}" type="slidenum">
              <a:rPr lang="de-DE" smtClean="0"/>
              <a:pPr/>
              <a:t>16</a:t>
            </a:fld>
            <a:endParaRPr lang="de-DE" dirty="0"/>
          </a:p>
        </p:txBody>
      </p:sp>
    </p:spTree>
    <p:extLst>
      <p:ext uri="{BB962C8B-B14F-4D97-AF65-F5344CB8AC3E}">
        <p14:creationId xmlns:p14="http://schemas.microsoft.com/office/powerpoint/2010/main" val="2094202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A156-5C87-D94D-BE6A-1E3553D3B7DA}"/>
              </a:ext>
            </a:extLst>
          </p:cNvPr>
          <p:cNvSpPr>
            <a:spLocks noGrp="1"/>
          </p:cNvSpPr>
          <p:nvPr>
            <p:ph type="title"/>
          </p:nvPr>
        </p:nvSpPr>
        <p:spPr/>
        <p:txBody>
          <a:bodyPr/>
          <a:lstStyle/>
          <a:p>
            <a:r>
              <a:rPr lang="en-US" dirty="0"/>
              <a:t>Unrolling of a RNN over time</a:t>
            </a:r>
          </a:p>
        </p:txBody>
      </p:sp>
      <p:pic>
        <p:nvPicPr>
          <p:cNvPr id="3" name="Picture 2">
            <a:extLst>
              <a:ext uri="{FF2B5EF4-FFF2-40B4-BE49-F238E27FC236}">
                <a16:creationId xmlns:a16="http://schemas.microsoft.com/office/drawing/2014/main" id="{7AC18804-FA5A-48BB-BE73-52DB77AB2179}"/>
              </a:ext>
            </a:extLst>
          </p:cNvPr>
          <p:cNvPicPr>
            <a:picLocks noChangeAspect="1"/>
          </p:cNvPicPr>
          <p:nvPr/>
        </p:nvPicPr>
        <p:blipFill>
          <a:blip r:embed="rId3"/>
          <a:stretch>
            <a:fillRect/>
          </a:stretch>
        </p:blipFill>
        <p:spPr>
          <a:xfrm>
            <a:off x="2627112" y="2048740"/>
            <a:ext cx="6158113" cy="3197767"/>
          </a:xfrm>
          <a:prstGeom prst="rect">
            <a:avLst/>
          </a:prstGeom>
        </p:spPr>
      </p:pic>
      <p:pic>
        <p:nvPicPr>
          <p:cNvPr id="4" name="Picture 3">
            <a:extLst>
              <a:ext uri="{FF2B5EF4-FFF2-40B4-BE49-F238E27FC236}">
                <a16:creationId xmlns:a16="http://schemas.microsoft.com/office/drawing/2014/main" id="{0C7583D0-1DA6-4441-889D-4B53169DEF3D}"/>
              </a:ext>
            </a:extLst>
          </p:cNvPr>
          <p:cNvPicPr>
            <a:picLocks noChangeAspect="1"/>
          </p:cNvPicPr>
          <p:nvPr/>
        </p:nvPicPr>
        <p:blipFill>
          <a:blip r:embed="rId4"/>
          <a:stretch>
            <a:fillRect/>
          </a:stretch>
        </p:blipFill>
        <p:spPr>
          <a:xfrm>
            <a:off x="220441" y="2171784"/>
            <a:ext cx="1984877" cy="2232670"/>
          </a:xfrm>
          <a:prstGeom prst="rect">
            <a:avLst/>
          </a:prstGeom>
        </p:spPr>
      </p:pic>
      <p:sp>
        <p:nvSpPr>
          <p:cNvPr id="6" name="TextBox 5">
            <a:extLst>
              <a:ext uri="{FF2B5EF4-FFF2-40B4-BE49-F238E27FC236}">
                <a16:creationId xmlns:a16="http://schemas.microsoft.com/office/drawing/2014/main" id="{ABF62DAE-7E01-4A8A-B7B2-910B000D926F}"/>
              </a:ext>
            </a:extLst>
          </p:cNvPr>
          <p:cNvSpPr txBox="1"/>
          <p:nvPr/>
        </p:nvSpPr>
        <p:spPr>
          <a:xfrm>
            <a:off x="2267135" y="3188567"/>
            <a:ext cx="269304" cy="553998"/>
          </a:xfrm>
          <a:prstGeom prst="rect">
            <a:avLst/>
          </a:prstGeom>
          <a:solidFill>
            <a:schemeClr val="bg1"/>
          </a:solidFill>
        </p:spPr>
        <p:txBody>
          <a:bodyPr wrap="none" lIns="0" tIns="0" rIns="0" bIns="0" rtlCol="0">
            <a:spAutoFit/>
          </a:bodyPr>
          <a:lstStyle/>
          <a:p>
            <a:pPr algn="l">
              <a:lnSpc>
                <a:spcPct val="100000"/>
              </a:lnSpc>
            </a:pPr>
            <a:r>
              <a:rPr lang="de-DE" sz="3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a:t>
            </a:r>
            <a:endParaRPr lang="en-GB" sz="3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496D11E6-CFDD-41A8-93D5-DE925261D402}"/>
              </a:ext>
            </a:extLst>
          </p:cNvPr>
          <p:cNvSpPr txBox="1"/>
          <p:nvPr/>
        </p:nvSpPr>
        <p:spPr>
          <a:xfrm>
            <a:off x="536265" y="848881"/>
            <a:ext cx="8181473" cy="923330"/>
          </a:xfrm>
          <a:prstGeom prst="rect">
            <a:avLst/>
          </a:prstGeom>
          <a:solidFill>
            <a:schemeClr val="bg1"/>
          </a:solidFill>
        </p:spPr>
        <p:txBody>
          <a:bodyPr wrap="square">
            <a:spAutoFit/>
          </a:bodyPr>
          <a:lstStyle/>
          <a:p>
            <a:r>
              <a:rPr lang="en-GB" sz="1800" dirty="0">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rPr>
              <a:t>The unrolled version of the original network in </a:t>
            </a:r>
            <a:r>
              <a:rPr lang="en-GB" sz="1800" i="1" dirty="0">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rPr>
              <a:t>m</a:t>
            </a:r>
            <a:r>
              <a:rPr lang="en-GB" sz="1800" dirty="0">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rPr>
              <a:t> intermediate steps becomes a FFNN and can be trained with </a:t>
            </a:r>
            <a:r>
              <a:rPr lang="en-GB" sz="1800" dirty="0" err="1">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rPr>
              <a:t>BackPropagation</a:t>
            </a:r>
            <a:r>
              <a:rPr lang="en-GB" sz="1800" dirty="0">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GB" sz="1800" b="1" dirty="0">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rPr>
              <a:t>Back-Propagation Through Time (BPTT).</a:t>
            </a:r>
          </a:p>
        </p:txBody>
      </p:sp>
      <p:sp>
        <p:nvSpPr>
          <p:cNvPr id="9"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17</a:t>
            </a:fld>
            <a:endParaRPr lang="de-DE" dirty="0"/>
          </a:p>
        </p:txBody>
      </p:sp>
    </p:spTree>
    <p:extLst>
      <p:ext uri="{BB962C8B-B14F-4D97-AF65-F5344CB8AC3E}">
        <p14:creationId xmlns:p14="http://schemas.microsoft.com/office/powerpoint/2010/main" val="140119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2C0D-26F0-4D25-9AE7-22085DCC746D}"/>
              </a:ext>
            </a:extLst>
          </p:cNvPr>
          <p:cNvSpPr>
            <a:spLocks noGrp="1"/>
          </p:cNvSpPr>
          <p:nvPr>
            <p:ph type="title"/>
          </p:nvPr>
        </p:nvSpPr>
        <p:spPr/>
        <p:txBody>
          <a:bodyPr/>
          <a:lstStyle/>
          <a:p>
            <a:r>
              <a:rPr lang="de-DE" dirty="0"/>
              <a:t>Summarizing: RNNs and BPTT</a:t>
            </a:r>
            <a:endParaRPr lang="en-GB" dirty="0"/>
          </a:p>
        </p:txBody>
      </p:sp>
      <p:sp>
        <p:nvSpPr>
          <p:cNvPr id="3" name="Content Placeholder 2">
            <a:extLst>
              <a:ext uri="{FF2B5EF4-FFF2-40B4-BE49-F238E27FC236}">
                <a16:creationId xmlns:a16="http://schemas.microsoft.com/office/drawing/2014/main" id="{8AAEDACC-F1A6-46F9-8970-25CB9C6A3335}"/>
              </a:ext>
            </a:extLst>
          </p:cNvPr>
          <p:cNvSpPr>
            <a:spLocks noGrp="1"/>
          </p:cNvSpPr>
          <p:nvPr>
            <p:ph idx="1"/>
          </p:nvPr>
        </p:nvSpPr>
        <p:spPr/>
        <p:txBody>
          <a:bodyPr>
            <a:normAutofit/>
          </a:bodyPr>
          <a:lstStyle/>
          <a:p>
            <a:pPr>
              <a:spcAft>
                <a:spcPts val="600"/>
              </a:spcAft>
            </a:pPr>
            <a:r>
              <a:rPr lang="en-GB" sz="2000" dirty="0"/>
              <a:t>Neural network architectures with recurring connections on some units are named Recurrent Neural Networks (RNNs).</a:t>
            </a:r>
          </a:p>
          <a:p>
            <a:pPr>
              <a:spcAft>
                <a:spcPts val="600"/>
              </a:spcAft>
            </a:pPr>
            <a:r>
              <a:rPr lang="en-GB" sz="2000" dirty="0"/>
              <a:t>Adding </a:t>
            </a:r>
            <a:r>
              <a:rPr lang="en-GB" sz="2000" b="0" i="0" u="none" strike="noStrike" baseline="0" dirty="0"/>
              <a:t>a recurrent connection to one unit might store information about past inputs in the evolving status of the unit. </a:t>
            </a:r>
          </a:p>
          <a:p>
            <a:pPr>
              <a:spcAft>
                <a:spcPts val="600"/>
              </a:spcAft>
            </a:pPr>
            <a:r>
              <a:rPr lang="en-GB" sz="2000" dirty="0">
                <a:effectLst/>
                <a:ea typeface="Calibri" panose="020F0502020204030204" pitchFamily="34" charset="0"/>
              </a:rPr>
              <a:t>An easy trick to represent the recurrent network is to unroll it into </a:t>
            </a:r>
            <a:r>
              <a:rPr lang="en-GB" sz="2000" i="1" dirty="0">
                <a:effectLst/>
                <a:ea typeface="Calibri" panose="020F0502020204030204" pitchFamily="34" charset="0"/>
              </a:rPr>
              <a:t>m</a:t>
            </a:r>
            <a:r>
              <a:rPr lang="en-GB" sz="2000" dirty="0">
                <a:effectLst/>
                <a:ea typeface="Calibri" panose="020F0502020204030204" pitchFamily="34" charset="0"/>
              </a:rPr>
              <a:t> copies of the feedforward internal block “A”, each with their set of static weight matrix </a:t>
            </a:r>
            <a:r>
              <a:rPr lang="en-GB" sz="2000" b="1" dirty="0">
                <a:effectLst/>
                <a:ea typeface="Calibri" panose="020F0502020204030204" pitchFamily="34" charset="0"/>
              </a:rPr>
              <a:t>W. </a:t>
            </a:r>
            <a:r>
              <a:rPr lang="en-GB" sz="2000" dirty="0">
                <a:effectLst/>
                <a:ea typeface="Calibri" panose="020F0502020204030204" pitchFamily="34" charset="0"/>
              </a:rPr>
              <a:t>Each copy of “A”</a:t>
            </a:r>
            <a:r>
              <a:rPr lang="en-GB" sz="2000" b="1" dirty="0">
                <a:effectLst/>
                <a:ea typeface="Calibri" panose="020F0502020204030204" pitchFamily="34" charset="0"/>
              </a:rPr>
              <a:t> </a:t>
            </a:r>
            <a:r>
              <a:rPr lang="en-GB" sz="2000" dirty="0">
                <a:effectLst/>
                <a:ea typeface="Calibri" panose="020F0502020204030204" pitchFamily="34" charset="0"/>
              </a:rPr>
              <a:t>receives inputs </a:t>
            </a:r>
            <a:r>
              <a:rPr lang="en-GB" sz="2000" b="1" dirty="0">
                <a:effectLst/>
                <a:ea typeface="Calibri" panose="020F0502020204030204" pitchFamily="34" charset="0"/>
              </a:rPr>
              <a:t>X</a:t>
            </a:r>
            <a:r>
              <a:rPr lang="en-GB" sz="2000" dirty="0">
                <a:effectLst/>
                <a:ea typeface="Calibri" panose="020F0502020204030204" pitchFamily="34" charset="0"/>
              </a:rPr>
              <a:t>(t) and </a:t>
            </a:r>
            <a:r>
              <a:rPr lang="en-GB" sz="2000" b="1" dirty="0">
                <a:effectLst/>
                <a:ea typeface="Calibri" panose="020F0502020204030204" pitchFamily="34" charset="0"/>
              </a:rPr>
              <a:t>C</a:t>
            </a:r>
            <a:r>
              <a:rPr lang="en-GB" sz="2000" dirty="0">
                <a:effectLst/>
                <a:ea typeface="Calibri" panose="020F0502020204030204" pitchFamily="34" charset="0"/>
              </a:rPr>
              <a:t>(t-1) and produces output </a:t>
            </a:r>
            <a:r>
              <a:rPr lang="en-GB" sz="2000" b="1" dirty="0">
                <a:effectLst/>
                <a:ea typeface="Calibri" panose="020F0502020204030204" pitchFamily="34" charset="0"/>
              </a:rPr>
              <a:t>y</a:t>
            </a:r>
            <a:r>
              <a:rPr lang="en-GB" sz="2000" dirty="0">
                <a:effectLst/>
                <a:ea typeface="Calibri" panose="020F0502020204030204" pitchFamily="34" charset="0"/>
              </a:rPr>
              <a:t>(t).</a:t>
            </a:r>
          </a:p>
          <a:p>
            <a:pPr>
              <a:spcAft>
                <a:spcPts val="600"/>
              </a:spcAft>
            </a:pPr>
            <a:r>
              <a:rPr lang="en-GB" sz="2000" dirty="0">
                <a:effectLst/>
                <a:ea typeface="Calibri" panose="020F0502020204030204" pitchFamily="34" charset="0"/>
              </a:rPr>
              <a:t>A modified version of the Back-Propagation algorithm is used to train RNNs: Back-Propagation Through Time (BPTT).</a:t>
            </a:r>
          </a:p>
        </p:txBody>
      </p:sp>
      <p:sp>
        <p:nvSpPr>
          <p:cNvPr id="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18</a:t>
            </a:fld>
            <a:endParaRPr lang="de-DE" dirty="0"/>
          </a:p>
        </p:txBody>
      </p:sp>
    </p:spTree>
    <p:extLst>
      <p:ext uri="{BB962C8B-B14F-4D97-AF65-F5344CB8AC3E}">
        <p14:creationId xmlns:p14="http://schemas.microsoft.com/office/powerpoint/2010/main" val="2487445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C44-B014-2D41-BB71-B739784ED08C}"/>
              </a:ext>
            </a:extLst>
          </p:cNvPr>
          <p:cNvSpPr>
            <a:spLocks noGrp="1"/>
          </p:cNvSpPr>
          <p:nvPr>
            <p:ph type="ctrTitle"/>
          </p:nvPr>
        </p:nvSpPr>
        <p:spPr>
          <a:xfrm>
            <a:off x="1224517" y="1048567"/>
            <a:ext cx="6781800" cy="646331"/>
          </a:xfrm>
        </p:spPr>
        <p:txBody>
          <a:bodyPr/>
          <a:lstStyle/>
          <a:p>
            <a:r>
              <a:rPr lang="de-DE" dirty="0"/>
              <a:t>Long Short Term Memory</a:t>
            </a:r>
          </a:p>
        </p:txBody>
      </p:sp>
      <p:sp>
        <p:nvSpPr>
          <p:cNvPr id="5" name="Slide Number Placeholder 4"/>
          <p:cNvSpPr>
            <a:spLocks noGrp="1"/>
          </p:cNvSpPr>
          <p:nvPr>
            <p:ph type="sldNum" sz="quarter" idx="4"/>
          </p:nvPr>
        </p:nvSpPr>
        <p:spPr/>
        <p:txBody>
          <a:bodyPr/>
          <a:lstStyle/>
          <a:p>
            <a:fld id="{15C29056-5AFA-7949-831A-3EC086771171}" type="slidenum">
              <a:rPr lang="de-DE" smtClean="0"/>
              <a:pPr/>
              <a:t>19</a:t>
            </a:fld>
            <a:endParaRPr lang="de-DE" dirty="0"/>
          </a:p>
        </p:txBody>
      </p:sp>
    </p:spTree>
    <p:extLst>
      <p:ext uri="{BB962C8B-B14F-4D97-AF65-F5344CB8AC3E}">
        <p14:creationId xmlns:p14="http://schemas.microsoft.com/office/powerpoint/2010/main" val="2905288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71552-C389-BC42-9A18-D2A980D6955E}"/>
              </a:ext>
            </a:extLst>
          </p:cNvPr>
          <p:cNvSpPr>
            <a:spLocks noGrp="1"/>
          </p:cNvSpPr>
          <p:nvPr>
            <p:ph type="title"/>
          </p:nvPr>
        </p:nvSpPr>
        <p:spPr/>
        <p:txBody>
          <a:bodyPr/>
          <a:lstStyle/>
          <a:p>
            <a:r>
              <a:rPr lang="de-DE" dirty="0"/>
              <a:t>Summary of this lesson</a:t>
            </a:r>
          </a:p>
        </p:txBody>
      </p:sp>
      <p:sp>
        <p:nvSpPr>
          <p:cNvPr id="4" name="Textplatzhalter 3">
            <a:extLst>
              <a:ext uri="{FF2B5EF4-FFF2-40B4-BE49-F238E27FC236}">
                <a16:creationId xmlns:a16="http://schemas.microsoft.com/office/drawing/2014/main" id="{3AD08A6C-DCF9-6F49-A80A-91206B1C91E4}"/>
              </a:ext>
            </a:extLst>
          </p:cNvPr>
          <p:cNvSpPr>
            <a:spLocks noGrp="1"/>
          </p:cNvSpPr>
          <p:nvPr>
            <p:ph type="body" sz="quarter" idx="14"/>
          </p:nvPr>
        </p:nvSpPr>
        <p:spPr>
          <a:xfrm>
            <a:off x="360000" y="2492393"/>
            <a:ext cx="8378825" cy="2715286"/>
          </a:xfrm>
        </p:spPr>
        <p:txBody>
          <a:bodyPr/>
          <a:lstStyle/>
          <a:p>
            <a:pPr marL="6350" indent="0" algn="ctr">
              <a:buNone/>
            </a:pPr>
            <a:r>
              <a:rPr lang="en-US" i="1" dirty="0"/>
              <a:t>“</a:t>
            </a:r>
            <a:r>
              <a:rPr lang="en-US" dirty="0"/>
              <a:t>What people call </a:t>
            </a:r>
            <a:r>
              <a:rPr lang="en-US" i="1" dirty="0"/>
              <a:t>AI</a:t>
            </a:r>
            <a:r>
              <a:rPr lang="en-US" dirty="0"/>
              <a:t> is no more than finding answers to questions we know to ask. Real </a:t>
            </a:r>
            <a:r>
              <a:rPr lang="en-US" i="1" dirty="0"/>
              <a:t>AI</a:t>
            </a:r>
            <a:r>
              <a:rPr lang="en-US" dirty="0"/>
              <a:t> is answering questions we haven't dreamed of yet</a:t>
            </a:r>
            <a:r>
              <a:rPr lang="en-US" i="1" dirty="0"/>
              <a:t>”</a:t>
            </a:r>
            <a:br>
              <a:rPr lang="de-DE" i="1" dirty="0"/>
            </a:br>
            <a:r>
              <a:rPr lang="de-DE" i="1" dirty="0"/>
              <a:t>-Tom Golway</a:t>
            </a:r>
          </a:p>
          <a:p>
            <a:pPr marL="6350" indent="0" algn="ctr">
              <a:buNone/>
            </a:pPr>
            <a:endParaRPr lang="de-DE" i="1" dirty="0"/>
          </a:p>
          <a:p>
            <a:pPr marL="6350" indent="0" algn="ctr">
              <a:buNone/>
            </a:pPr>
            <a:r>
              <a:rPr lang="de-DE" dirty="0"/>
              <a:t>How deep can we dig in AI?</a:t>
            </a:r>
          </a:p>
          <a:p>
            <a:pPr algn="ctr"/>
            <a:endParaRPr lang="de-DE" dirty="0"/>
          </a:p>
        </p:txBody>
      </p:sp>
      <p:sp>
        <p:nvSpPr>
          <p:cNvPr id="7" name="TextBox 6">
            <a:extLst>
              <a:ext uri="{FF2B5EF4-FFF2-40B4-BE49-F238E27FC236}">
                <a16:creationId xmlns:a16="http://schemas.microsoft.com/office/drawing/2014/main" id="{059CA40F-60A9-4013-BBCE-F1646B53AC98}"/>
              </a:ext>
            </a:extLst>
          </p:cNvPr>
          <p:cNvSpPr txBox="1"/>
          <p:nvPr/>
        </p:nvSpPr>
        <p:spPr>
          <a:xfrm>
            <a:off x="558052" y="4795554"/>
            <a:ext cx="8047172" cy="369332"/>
          </a:xfrm>
          <a:prstGeom prst="rect">
            <a:avLst/>
          </a:prstGeom>
          <a:solidFill>
            <a:schemeClr val="bg1"/>
          </a:solidFill>
        </p:spPr>
        <p:txBody>
          <a:bodyPr wrap="square">
            <a:spAutoFit/>
          </a:bodyPr>
          <a:lstStyle/>
          <a:p>
            <a:pPr algn="ctr"/>
            <a:r>
              <a:rPr lang="de-DE" i="1" dirty="0"/>
              <a:t>*This lesson refers to chapter 9 of the GIDS book</a:t>
            </a:r>
          </a:p>
        </p:txBody>
      </p:sp>
      <p:sp>
        <p:nvSpPr>
          <p:cNvPr id="6" name="Slide Number Placeholder 5"/>
          <p:cNvSpPr>
            <a:spLocks noGrp="1"/>
          </p:cNvSpPr>
          <p:nvPr>
            <p:ph type="sldNum" sz="quarter" idx="13"/>
          </p:nvPr>
        </p:nvSpPr>
        <p:spPr/>
        <p:txBody>
          <a:bodyPr/>
          <a:lstStyle/>
          <a:p>
            <a:fld id="{15C29056-5AFA-7949-831A-3EC086771171}" type="slidenum">
              <a:rPr lang="de-DE" smtClean="0"/>
              <a:pPr/>
              <a:t>2</a:t>
            </a:fld>
            <a:endParaRPr lang="de-DE" dirty="0"/>
          </a:p>
        </p:txBody>
      </p:sp>
    </p:spTree>
    <p:extLst>
      <p:ext uri="{BB962C8B-B14F-4D97-AF65-F5344CB8AC3E}">
        <p14:creationId xmlns:p14="http://schemas.microsoft.com/office/powerpoint/2010/main" val="4033973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984E-6CCB-B646-9F32-25E42C5E3757}"/>
              </a:ext>
            </a:extLst>
          </p:cNvPr>
          <p:cNvSpPr>
            <a:spLocks noGrp="1"/>
          </p:cNvSpPr>
          <p:nvPr>
            <p:ph type="title"/>
          </p:nvPr>
        </p:nvSpPr>
        <p:spPr/>
        <p:txBody>
          <a:bodyPr/>
          <a:lstStyle/>
          <a:p>
            <a:r>
              <a:rPr lang="en-US" dirty="0"/>
              <a:t>Simple Recurrent Unit</a:t>
            </a:r>
          </a:p>
        </p:txBody>
      </p:sp>
      <p:pic>
        <p:nvPicPr>
          <p:cNvPr id="6" name="Content Placeholder 5" descr="A drawing of a person&#10;&#10;Description automatically generated">
            <a:extLst>
              <a:ext uri="{FF2B5EF4-FFF2-40B4-BE49-F238E27FC236}">
                <a16:creationId xmlns:a16="http://schemas.microsoft.com/office/drawing/2014/main" id="{8CA62245-35FD-034F-8FB1-3636C91A63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32057" y="2524865"/>
            <a:ext cx="5810687" cy="2256464"/>
          </a:xfrm>
        </p:spPr>
      </p:pic>
      <p:sp>
        <p:nvSpPr>
          <p:cNvPr id="8" name="Inhaltsplatzhalter 2">
            <a:extLst>
              <a:ext uri="{FF2B5EF4-FFF2-40B4-BE49-F238E27FC236}">
                <a16:creationId xmlns:a16="http://schemas.microsoft.com/office/drawing/2014/main" id="{7B93FD8B-0CA9-DF4F-8A6F-B18949BB3E08}"/>
              </a:ext>
            </a:extLst>
          </p:cNvPr>
          <p:cNvSpPr txBox="1">
            <a:spLocks/>
          </p:cNvSpPr>
          <p:nvPr/>
        </p:nvSpPr>
        <p:spPr>
          <a:xfrm>
            <a:off x="360000" y="5111823"/>
            <a:ext cx="8427600" cy="246221"/>
          </a:xfrm>
          <a:prstGeom prst="rect">
            <a:avLst/>
          </a:prstGeom>
        </p:spPr>
        <p:txBody>
          <a:bodyPr vert="horz" lIns="0" tIns="0" rIns="0" bIns="0" rtlCol="0" anchor="b">
            <a:noAutofit/>
          </a:bodyPr>
          <a:lstStyle>
            <a:lvl1pPr marL="288000" indent="-288000" algn="l" defTabSz="685800" rtl="0" eaLnBrk="1" latinLnBrk="0" hangingPunct="1">
              <a:lnSpc>
                <a:spcPct val="100000"/>
              </a:lnSpc>
              <a:spcBef>
                <a:spcPts val="600"/>
              </a:spcBef>
              <a:buClr>
                <a:schemeClr val="accent1"/>
              </a:buClr>
              <a:buFont typeface="Wingdings" pitchFamily="2" charset="2"/>
              <a:buChar char="§"/>
              <a:defRPr sz="1800" kern="1200">
                <a:solidFill>
                  <a:schemeClr val="tx1"/>
                </a:solidFill>
                <a:latin typeface="+mn-lt"/>
                <a:ea typeface="+mn-ea"/>
                <a:cs typeface="+mn-cs"/>
              </a:defRPr>
            </a:lvl1pPr>
            <a:lvl2pPr marL="46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2pPr>
            <a:lvl3pPr marL="82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3pPr>
            <a:lvl4pPr marL="118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4pPr>
            <a:lvl5pPr marL="154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5pPr>
            <a:lvl6pPr marL="190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6pPr>
            <a:lvl7pPr marL="226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7pPr>
            <a:lvl8pPr marL="262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350"/>
              </a:spcBef>
              <a:buNone/>
            </a:pPr>
            <a:r>
              <a:rPr lang="en-US" sz="1400" dirty="0">
                <a:solidFill>
                  <a:schemeClr val="tx1">
                    <a:lumMod val="75000"/>
                  </a:schemeClr>
                </a:solidFill>
              </a:rPr>
              <a:t>Image Source: Christopher </a:t>
            </a:r>
            <a:r>
              <a:rPr lang="en-US" sz="1400" dirty="0" err="1">
                <a:solidFill>
                  <a:schemeClr val="tx1">
                    <a:lumMod val="75000"/>
                  </a:schemeClr>
                </a:solidFill>
              </a:rPr>
              <a:t>Olah</a:t>
            </a:r>
            <a:r>
              <a:rPr lang="en-US" sz="1400" dirty="0">
                <a:solidFill>
                  <a:schemeClr val="tx1">
                    <a:lumMod val="75000"/>
                  </a:schemeClr>
                </a:solidFill>
              </a:rPr>
              <a:t>, </a:t>
            </a:r>
            <a:r>
              <a:rPr lang="en-US" sz="1400" dirty="0">
                <a:solidFill>
                  <a:schemeClr val="tx1">
                    <a:lumMod val="75000"/>
                  </a:schemeClr>
                </a:solidFill>
                <a:hlinkClick r:id="rId4"/>
              </a:rPr>
              <a:t>https://colah.github.io/posts/2015-08-Understanding-LSTMs/</a:t>
            </a:r>
            <a:r>
              <a:rPr lang="en-US" sz="1400" dirty="0">
                <a:solidFill>
                  <a:schemeClr val="tx1">
                    <a:lumMod val="75000"/>
                  </a:schemeClr>
                </a:solidFill>
              </a:rPr>
              <a:t> </a:t>
            </a:r>
          </a:p>
        </p:txBody>
      </p:sp>
      <p:sp>
        <p:nvSpPr>
          <p:cNvPr id="7" name="TextBox 6">
            <a:extLst>
              <a:ext uri="{FF2B5EF4-FFF2-40B4-BE49-F238E27FC236}">
                <a16:creationId xmlns:a16="http://schemas.microsoft.com/office/drawing/2014/main" id="{F1ACEF58-B2BC-4A67-B47D-0193FE3D860B}"/>
              </a:ext>
            </a:extLst>
          </p:cNvPr>
          <p:cNvSpPr txBox="1"/>
          <p:nvPr/>
        </p:nvSpPr>
        <p:spPr>
          <a:xfrm>
            <a:off x="4138096" y="1629417"/>
            <a:ext cx="65" cy="207749"/>
          </a:xfrm>
          <a:prstGeom prst="rect">
            <a:avLst/>
          </a:prstGeom>
          <a:noFill/>
        </p:spPr>
        <p:txBody>
          <a:bodyPr wrap="none" lIns="0" tIns="0" rIns="0" bIns="0" rtlCol="0">
            <a:spAutoFit/>
          </a:bodyPr>
          <a:lstStyle/>
          <a:p>
            <a:endParaRPr lang="en-US" sz="1350" dirty="0"/>
          </a:p>
        </p:txBody>
      </p:sp>
      <p:grpSp>
        <p:nvGrpSpPr>
          <p:cNvPr id="10" name="Group 9">
            <a:extLst>
              <a:ext uri="{FF2B5EF4-FFF2-40B4-BE49-F238E27FC236}">
                <a16:creationId xmlns:a16="http://schemas.microsoft.com/office/drawing/2014/main" id="{733E8E58-6042-44B2-A0FB-B54CC87F049B}"/>
              </a:ext>
            </a:extLst>
          </p:cNvPr>
          <p:cNvGrpSpPr/>
          <p:nvPr/>
        </p:nvGrpSpPr>
        <p:grpSpPr>
          <a:xfrm>
            <a:off x="4069814" y="1604898"/>
            <a:ext cx="540000" cy="540000"/>
            <a:chOff x="5256808" y="3354664"/>
            <a:chExt cx="720000" cy="720000"/>
          </a:xfrm>
          <a:solidFill>
            <a:schemeClr val="accent1">
              <a:lumMod val="20000"/>
              <a:lumOff val="80000"/>
            </a:schemeClr>
          </a:solidFill>
        </p:grpSpPr>
        <p:sp>
          <p:nvSpPr>
            <p:cNvPr id="11" name="Oval 10">
              <a:extLst>
                <a:ext uri="{FF2B5EF4-FFF2-40B4-BE49-F238E27FC236}">
                  <a16:creationId xmlns:a16="http://schemas.microsoft.com/office/drawing/2014/main" id="{C4CC715A-9FFE-4E6E-A890-78C6B6584910}"/>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2" name="TextBox 11">
              <a:extLst>
                <a:ext uri="{FF2B5EF4-FFF2-40B4-BE49-F238E27FC236}">
                  <a16:creationId xmlns:a16="http://schemas.microsoft.com/office/drawing/2014/main" id="{E15F63AB-48C2-4FED-B124-6D4945DEE9E8}"/>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6DF608F-8B86-459C-856E-2BB1C9FD9932}"/>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78" name="TextBox 77">
                  <a:extLst>
                    <a:ext uri="{FF2B5EF4-FFF2-40B4-BE49-F238E27FC236}">
                      <a16:creationId xmlns:a16="http://schemas.microsoft.com/office/drawing/2014/main" id="{DBBAF56A-5035-42BA-A12E-17F22991A024}"/>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22"/>
                  <a:stretch>
                    <a:fillRect l="-42308" t="-2857" r="-38462" b="-3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26F3167-BCFC-4684-AA82-B4C4891BD1AE}"/>
                    </a:ext>
                  </a:extLst>
                </p:cNvPr>
                <p:cNvSpPr txBox="1"/>
                <p:nvPr/>
              </p:nvSpPr>
              <p:spPr>
                <a:xfrm rot="5400000">
                  <a:off x="5555873" y="3601812"/>
                  <a:ext cx="437129" cy="225703"/>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100" b="0" i="1" smtClean="0">
                            <a:solidFill>
                              <a:schemeClr val="tx1">
                                <a:lumMod val="75000"/>
                              </a:schemeClr>
                            </a:solidFill>
                            <a:latin typeface="Cambria Math" panose="02040503050406030204" pitchFamily="18" charset="0"/>
                          </a:rPr>
                          <m:t>𝑡𝑎𝑛h</m:t>
                        </m:r>
                      </m:oMath>
                    </m:oMathPara>
                  </a14:m>
                  <a:endParaRPr lang="de-DE" sz="1100" dirty="0">
                    <a:solidFill>
                      <a:schemeClr val="tx1">
                        <a:lumMod val="75000"/>
                      </a:schemeClr>
                    </a:solidFill>
                  </a:endParaRPr>
                </a:p>
              </p:txBody>
            </p:sp>
          </mc:Choice>
          <mc:Fallback xmlns="">
            <p:sp>
              <p:nvSpPr>
                <p:cNvPr id="14" name="TextBox 13">
                  <a:extLst>
                    <a:ext uri="{FF2B5EF4-FFF2-40B4-BE49-F238E27FC236}">
                      <a16:creationId xmlns:a16="http://schemas.microsoft.com/office/drawing/2014/main" id="{B26F3167-BCFC-4684-AA82-B4C4891BD1AE}"/>
                    </a:ext>
                  </a:extLst>
                </p:cNvPr>
                <p:cNvSpPr txBox="1">
                  <a:spLocks noRot="1" noChangeAspect="1" noMove="1" noResize="1" noEditPoints="1" noAdjustHandles="1" noChangeArrowheads="1" noChangeShapeType="1" noTextEdit="1"/>
                </p:cNvSpPr>
                <p:nvPr/>
              </p:nvSpPr>
              <p:spPr>
                <a:xfrm rot="5400000">
                  <a:off x="5555873" y="3601812"/>
                  <a:ext cx="437129" cy="225703"/>
                </a:xfrm>
                <a:prstGeom prst="rect">
                  <a:avLst/>
                </a:prstGeom>
                <a:blipFill>
                  <a:blip r:embed="rId23"/>
                  <a:stretch>
                    <a:fillRect l="-7143" t="-11321" b="-11321"/>
                  </a:stretch>
                </a:blipFill>
              </p:spPr>
              <p:txBody>
                <a:bodyPr/>
                <a:lstStyle/>
                <a:p>
                  <a:r>
                    <a:rPr lang="en-GB">
                      <a:noFill/>
                    </a:rPr>
                    <a:t> </a:t>
                  </a:r>
                </a:p>
              </p:txBody>
            </p:sp>
          </mc:Fallback>
        </mc:AlternateContent>
        <p:cxnSp>
          <p:nvCxnSpPr>
            <p:cNvPr id="15" name="Straight Connector 14">
              <a:extLst>
                <a:ext uri="{FF2B5EF4-FFF2-40B4-BE49-F238E27FC236}">
                  <a16:creationId xmlns:a16="http://schemas.microsoft.com/office/drawing/2014/main" id="{BC3243EB-550B-41A1-82E4-60603E737513}"/>
                </a:ext>
              </a:extLst>
            </p:cNvPr>
            <p:cNvCxnSpPr>
              <a:stCxn id="11" idx="0"/>
              <a:endCxn id="11" idx="4"/>
            </p:cNvCxnSpPr>
            <p:nvPr/>
          </p:nvCxnSpPr>
          <p:spPr>
            <a:xfrm>
              <a:off x="5616808" y="3354664"/>
              <a:ext cx="0" cy="720000"/>
            </a:xfrm>
            <a:prstGeom prst="line">
              <a:avLst/>
            </a:prstGeom>
            <a:grpFill/>
            <a:ln w="25400">
              <a:solidFill>
                <a:schemeClr val="accent1">
                  <a:lumMod val="75000"/>
                </a:schemeClr>
              </a:solidFill>
            </a:ln>
          </p:spPr>
          <p:style>
            <a:lnRef idx="1">
              <a:schemeClr val="dk1"/>
            </a:lnRef>
            <a:fillRef idx="0">
              <a:schemeClr val="dk1"/>
            </a:fillRef>
            <a:effectRef idx="0">
              <a:schemeClr val="dk1"/>
            </a:effectRef>
            <a:fontRef idx="minor">
              <a:schemeClr val="tx1"/>
            </a:fontRef>
          </p:style>
        </p:cxnSp>
      </p:grpSp>
      <p:cxnSp>
        <p:nvCxnSpPr>
          <p:cNvPr id="16" name="Straight Arrow Connector 15">
            <a:extLst>
              <a:ext uri="{FF2B5EF4-FFF2-40B4-BE49-F238E27FC236}">
                <a16:creationId xmlns:a16="http://schemas.microsoft.com/office/drawing/2014/main" id="{28F5D36C-94D7-4C8F-9DEF-876E86AFADED}"/>
              </a:ext>
            </a:extLst>
          </p:cNvPr>
          <p:cNvCxnSpPr>
            <a:cxnSpLocks/>
            <a:endCxn id="11" idx="2"/>
          </p:cNvCxnSpPr>
          <p:nvPr/>
        </p:nvCxnSpPr>
        <p:spPr>
          <a:xfrm flipV="1">
            <a:off x="3613101" y="1874898"/>
            <a:ext cx="456713" cy="2700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8FDCB0-4064-4B78-A24C-BFDE2478BD84}"/>
              </a:ext>
            </a:extLst>
          </p:cNvPr>
          <p:cNvCxnSpPr>
            <a:cxnSpLocks/>
            <a:endCxn id="11" idx="2"/>
          </p:cNvCxnSpPr>
          <p:nvPr/>
        </p:nvCxnSpPr>
        <p:spPr>
          <a:xfrm>
            <a:off x="3613101" y="1874898"/>
            <a:ext cx="45671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097065B-C192-4DCD-AAC8-D2A4F20B24AE}"/>
              </a:ext>
            </a:extLst>
          </p:cNvPr>
          <p:cNvCxnSpPr>
            <a:cxnSpLocks/>
            <a:endCxn id="11" idx="2"/>
          </p:cNvCxnSpPr>
          <p:nvPr/>
        </p:nvCxnSpPr>
        <p:spPr>
          <a:xfrm>
            <a:off x="3650915" y="1657295"/>
            <a:ext cx="418899" cy="21760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CBB064E-CC03-4C45-A555-81B595CB52D8}"/>
              </a:ext>
            </a:extLst>
          </p:cNvPr>
          <p:cNvCxnSpPr>
            <a:cxnSpLocks/>
          </p:cNvCxnSpPr>
          <p:nvPr/>
        </p:nvCxnSpPr>
        <p:spPr>
          <a:xfrm>
            <a:off x="4609814" y="1874898"/>
            <a:ext cx="45671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8B029B5-404D-4AB1-A20B-FDEC2E30317B}"/>
                  </a:ext>
                </a:extLst>
              </p:cNvPr>
              <p:cNvSpPr txBox="1"/>
              <p:nvPr/>
            </p:nvSpPr>
            <p:spPr>
              <a:xfrm>
                <a:off x="3047915" y="1686733"/>
                <a:ext cx="55303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𝒙</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25" name="TextBox 24">
                <a:extLst>
                  <a:ext uri="{FF2B5EF4-FFF2-40B4-BE49-F238E27FC236}">
                    <a16:creationId xmlns:a16="http://schemas.microsoft.com/office/drawing/2014/main" id="{78B029B5-404D-4AB1-A20B-FDEC2E30317B}"/>
                  </a:ext>
                </a:extLst>
              </p:cNvPr>
              <p:cNvSpPr txBox="1">
                <a:spLocks noRot="1" noChangeAspect="1" noMove="1" noResize="1" noEditPoints="1" noAdjustHandles="1" noChangeArrowheads="1" noChangeShapeType="1" noTextEdit="1"/>
              </p:cNvSpPr>
              <p:nvPr/>
            </p:nvSpPr>
            <p:spPr>
              <a:xfrm>
                <a:off x="3047915" y="1686733"/>
                <a:ext cx="553037" cy="323165"/>
              </a:xfrm>
              <a:prstGeom prst="rect">
                <a:avLst/>
              </a:prstGeom>
              <a:blipFill>
                <a:blip r:embed="rId24"/>
                <a:stretch>
                  <a:fillRect l="-7692" t="-1887" r="-16484" b="-358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C7A0962-FBBA-4843-A2AE-6815B100ECA2}"/>
                  </a:ext>
                </a:extLst>
              </p:cNvPr>
              <p:cNvSpPr txBox="1"/>
              <p:nvPr/>
            </p:nvSpPr>
            <p:spPr>
              <a:xfrm>
                <a:off x="5066527" y="1700780"/>
                <a:ext cx="567463"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𝒉</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27" name="TextBox 26">
                <a:extLst>
                  <a:ext uri="{FF2B5EF4-FFF2-40B4-BE49-F238E27FC236}">
                    <a16:creationId xmlns:a16="http://schemas.microsoft.com/office/drawing/2014/main" id="{3C7A0962-FBBA-4843-A2AE-6815B100ECA2}"/>
                  </a:ext>
                </a:extLst>
              </p:cNvPr>
              <p:cNvSpPr txBox="1">
                <a:spLocks noRot="1" noChangeAspect="1" noMove="1" noResize="1" noEditPoints="1" noAdjustHandles="1" noChangeArrowheads="1" noChangeShapeType="1" noTextEdit="1"/>
              </p:cNvSpPr>
              <p:nvPr/>
            </p:nvSpPr>
            <p:spPr>
              <a:xfrm>
                <a:off x="5066527" y="1700780"/>
                <a:ext cx="567463" cy="323165"/>
              </a:xfrm>
              <a:prstGeom prst="rect">
                <a:avLst/>
              </a:prstGeom>
              <a:blipFill>
                <a:blip r:embed="rId25"/>
                <a:stretch>
                  <a:fillRect l="-11828" t="-1887" r="-16129" b="-35849"/>
                </a:stretch>
              </a:blipFill>
            </p:spPr>
            <p:txBody>
              <a:bodyPr/>
              <a:lstStyle/>
              <a:p>
                <a:r>
                  <a:rPr lang="en-GB">
                    <a:noFill/>
                  </a:rPr>
                  <a:t> </a:t>
                </a:r>
              </a:p>
            </p:txBody>
          </p:sp>
        </mc:Fallback>
      </mc:AlternateContent>
      <p:sp>
        <p:nvSpPr>
          <p:cNvPr id="29" name="Freeform: Shape 28">
            <a:extLst>
              <a:ext uri="{FF2B5EF4-FFF2-40B4-BE49-F238E27FC236}">
                <a16:creationId xmlns:a16="http://schemas.microsoft.com/office/drawing/2014/main" id="{E9292A5B-304D-4164-88A6-71620F887A8E}"/>
              </a:ext>
            </a:extLst>
          </p:cNvPr>
          <p:cNvSpPr/>
          <p:nvPr/>
        </p:nvSpPr>
        <p:spPr>
          <a:xfrm>
            <a:off x="4320610" y="1401407"/>
            <a:ext cx="433582" cy="477481"/>
          </a:xfrm>
          <a:custGeom>
            <a:avLst/>
            <a:gdLst>
              <a:gd name="connsiteX0" fmla="*/ 981635 w 1275964"/>
              <a:gd name="connsiteY0" fmla="*/ 1422818 h 1422818"/>
              <a:gd name="connsiteX1" fmla="*/ 1210235 w 1275964"/>
              <a:gd name="connsiteY1" fmla="*/ 1073195 h 1422818"/>
              <a:gd name="connsiteX2" fmla="*/ 1270747 w 1275964"/>
              <a:gd name="connsiteY2" fmla="*/ 605910 h 1422818"/>
              <a:gd name="connsiteX3" fmla="*/ 1102659 w 1275964"/>
              <a:gd name="connsiteY3" fmla="*/ 209221 h 1422818"/>
              <a:gd name="connsiteX4" fmla="*/ 595032 w 1275964"/>
              <a:gd name="connsiteY4" fmla="*/ 792 h 1422818"/>
              <a:gd name="connsiteX5" fmla="*/ 178174 w 1275964"/>
              <a:gd name="connsiteY5" fmla="*/ 152071 h 1422818"/>
              <a:gd name="connsiteX6" fmla="*/ 0 w 1275964"/>
              <a:gd name="connsiteY6" fmla="*/ 498333 h 14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5964" h="1422818">
                <a:moveTo>
                  <a:pt x="981635" y="1422818"/>
                </a:moveTo>
                <a:cubicBezTo>
                  <a:pt x="1071842" y="1316082"/>
                  <a:pt x="1162050" y="1209346"/>
                  <a:pt x="1210235" y="1073195"/>
                </a:cubicBezTo>
                <a:cubicBezTo>
                  <a:pt x="1258420" y="937044"/>
                  <a:pt x="1288676" y="749906"/>
                  <a:pt x="1270747" y="605910"/>
                </a:cubicBezTo>
                <a:cubicBezTo>
                  <a:pt x="1252818" y="461914"/>
                  <a:pt x="1215278" y="310074"/>
                  <a:pt x="1102659" y="209221"/>
                </a:cubicBezTo>
                <a:cubicBezTo>
                  <a:pt x="990040" y="108368"/>
                  <a:pt x="749113" y="10317"/>
                  <a:pt x="595032" y="792"/>
                </a:cubicBezTo>
                <a:cubicBezTo>
                  <a:pt x="440951" y="-8733"/>
                  <a:pt x="277346" y="69148"/>
                  <a:pt x="178174" y="152071"/>
                </a:cubicBezTo>
                <a:cubicBezTo>
                  <a:pt x="79002" y="234994"/>
                  <a:pt x="39501" y="366663"/>
                  <a:pt x="0" y="498333"/>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42AD705-2D2D-4D0E-9A73-6AF4AF0C258B}"/>
              </a:ext>
            </a:extLst>
          </p:cNvPr>
          <p:cNvSpPr txBox="1"/>
          <p:nvPr/>
        </p:nvSpPr>
        <p:spPr>
          <a:xfrm>
            <a:off x="336841" y="962846"/>
            <a:ext cx="2143612" cy="984885"/>
          </a:xfrm>
          <a:prstGeom prst="rect">
            <a:avLst/>
          </a:prstGeom>
          <a:solidFill>
            <a:schemeClr val="bg1"/>
          </a:solidFill>
        </p:spPr>
        <p:txBody>
          <a:bodyPr wrap="square" lIns="0" tIns="0" rIns="0" bIns="0" rtlCol="0">
            <a:spAutoFit/>
          </a:bodyPr>
          <a:lstStyle/>
          <a:p>
            <a:pPr algn="l">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The simplest possible recurrent unit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is</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r>
              <a:rPr lang="de-DE" sz="160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a </a:t>
            </a:r>
            <a:r>
              <a:rPr lang="de-DE" sz="160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single</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layer</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with an auto-connection.</a:t>
            </a:r>
            <a:endParaRPr lang="en-GB"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1F446AC-891E-4A6E-B441-DB93C6CDF5FE}"/>
                  </a:ext>
                </a:extLst>
              </p:cNvPr>
              <p:cNvSpPr txBox="1"/>
              <p:nvPr/>
            </p:nvSpPr>
            <p:spPr>
              <a:xfrm>
                <a:off x="4785130" y="3588268"/>
                <a:ext cx="814390"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1200" b="1" i="1" smtClean="0">
                          <a:latin typeface="Cambria Math" panose="02040503050406030204" pitchFamily="18" charset="0"/>
                        </a:rPr>
                        <m:t>𝑪</m:t>
                      </m:r>
                      <m:d>
                        <m:dPr>
                          <m:ctrlPr>
                            <a:rPr lang="de-DE" sz="1200" b="1" i="1" smtClean="0">
                              <a:latin typeface="Cambria Math" panose="02040503050406030204" pitchFamily="18" charset="0"/>
                            </a:rPr>
                          </m:ctrlPr>
                        </m:dPr>
                        <m:e>
                          <m:r>
                            <a:rPr lang="de-DE" sz="1200" b="1" i="1" smtClean="0">
                              <a:latin typeface="Cambria Math" panose="02040503050406030204" pitchFamily="18" charset="0"/>
                            </a:rPr>
                            <m:t>𝒕</m:t>
                          </m:r>
                        </m:e>
                      </m:d>
                      <m:r>
                        <a:rPr lang="de-DE" sz="1200" b="1" i="1" smtClean="0">
                          <a:latin typeface="Cambria Math" panose="02040503050406030204" pitchFamily="18" charset="0"/>
                        </a:rPr>
                        <m:t>=</m:t>
                      </m:r>
                      <m:r>
                        <a:rPr lang="de-DE" sz="1200" b="1" i="1" smtClean="0">
                          <a:latin typeface="Cambria Math" panose="02040503050406030204" pitchFamily="18" charset="0"/>
                        </a:rPr>
                        <m:t>𝒉</m:t>
                      </m:r>
                      <m:r>
                        <a:rPr lang="de-DE" sz="1200" b="1" i="1" smtClean="0">
                          <a:latin typeface="Cambria Math" panose="02040503050406030204" pitchFamily="18" charset="0"/>
                        </a:rPr>
                        <m:t>(</m:t>
                      </m:r>
                      <m:r>
                        <a:rPr lang="de-DE" sz="1200" b="1" i="1" smtClean="0">
                          <a:latin typeface="Cambria Math" panose="02040503050406030204" pitchFamily="18" charset="0"/>
                        </a:rPr>
                        <m:t>𝒕</m:t>
                      </m:r>
                      <m:r>
                        <a:rPr lang="de-DE" sz="1200" b="1" i="1" smtClean="0">
                          <a:latin typeface="Cambria Math" panose="02040503050406030204" pitchFamily="18" charset="0"/>
                        </a:rPr>
                        <m:t>)</m:t>
                      </m:r>
                    </m:oMath>
                  </m:oMathPara>
                </a14:m>
                <a:endParaRPr lang="en-US" sz="1200" b="1" dirty="0"/>
              </a:p>
            </p:txBody>
          </p:sp>
        </mc:Choice>
        <mc:Fallback xmlns="">
          <p:sp>
            <p:nvSpPr>
              <p:cNvPr id="33" name="TextBox 32">
                <a:extLst>
                  <a:ext uri="{FF2B5EF4-FFF2-40B4-BE49-F238E27FC236}">
                    <a16:creationId xmlns:a16="http://schemas.microsoft.com/office/drawing/2014/main" id="{C1F446AC-891E-4A6E-B441-DB93C6CDF5FE}"/>
                  </a:ext>
                </a:extLst>
              </p:cNvPr>
              <p:cNvSpPr txBox="1">
                <a:spLocks noRot="1" noChangeAspect="1" noMove="1" noResize="1" noEditPoints="1" noAdjustHandles="1" noChangeArrowheads="1" noChangeShapeType="1" noTextEdit="1"/>
              </p:cNvSpPr>
              <p:nvPr/>
            </p:nvSpPr>
            <p:spPr>
              <a:xfrm>
                <a:off x="4785130" y="3588268"/>
                <a:ext cx="814390" cy="184666"/>
              </a:xfrm>
              <a:prstGeom prst="rect">
                <a:avLst/>
              </a:prstGeom>
              <a:blipFill>
                <a:blip r:embed="rId26"/>
                <a:stretch>
                  <a:fillRect l="-3731" t="-6667" r="-5970" b="-36667"/>
                </a:stretch>
              </a:blipFill>
            </p:spPr>
            <p:txBody>
              <a:bodyPr/>
              <a:lstStyle/>
              <a:p>
                <a:r>
                  <a:rPr lang="en-GB">
                    <a:noFill/>
                  </a:rPr>
                  <a:t> </a:t>
                </a:r>
              </a:p>
            </p:txBody>
          </p:sp>
        </mc:Fallback>
      </mc:AlternateContent>
      <p:sp>
        <p:nvSpPr>
          <p:cNvPr id="22"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20</a:t>
            </a:fld>
            <a:endParaRPr lang="de-DE" dirty="0"/>
          </a:p>
        </p:txBody>
      </p:sp>
    </p:spTree>
    <p:extLst>
      <p:ext uri="{BB962C8B-B14F-4D97-AF65-F5344CB8AC3E}">
        <p14:creationId xmlns:p14="http://schemas.microsoft.com/office/powerpoint/2010/main" val="2103703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EB8B1-AC29-9A43-95F3-8A8D291DA677}"/>
              </a:ext>
            </a:extLst>
          </p:cNvPr>
          <p:cNvSpPr>
            <a:spLocks noGrp="1"/>
          </p:cNvSpPr>
          <p:nvPr>
            <p:ph type="title"/>
          </p:nvPr>
        </p:nvSpPr>
        <p:spPr/>
        <p:txBody>
          <a:bodyPr/>
          <a:lstStyle/>
          <a:p>
            <a:r>
              <a:rPr lang="en-US" dirty="0"/>
              <a:t>Limitations of Layers with Simple Recurrent Units</a:t>
            </a:r>
          </a:p>
        </p:txBody>
      </p:sp>
      <p:sp>
        <p:nvSpPr>
          <p:cNvPr id="3" name="Inhaltsplatzhalter 2">
            <a:extLst>
              <a:ext uri="{FF2B5EF4-FFF2-40B4-BE49-F238E27FC236}">
                <a16:creationId xmlns:a16="http://schemas.microsoft.com/office/drawing/2014/main" id="{435F3BAA-AD79-F343-B382-34FEB85C1AE7}"/>
              </a:ext>
            </a:extLst>
          </p:cNvPr>
          <p:cNvSpPr>
            <a:spLocks noGrp="1"/>
          </p:cNvSpPr>
          <p:nvPr>
            <p:ph idx="1"/>
          </p:nvPr>
        </p:nvSpPr>
        <p:spPr/>
        <p:txBody>
          <a:bodyPr>
            <a:normAutofit/>
          </a:bodyPr>
          <a:lstStyle/>
          <a:p>
            <a:pPr marL="0" indent="0">
              <a:buNone/>
            </a:pPr>
            <a:r>
              <a:rPr lang="en-US" sz="2000" dirty="0"/>
              <a:t>The “memory” of simple RNNs is sometimes too limited to be useful:</a:t>
            </a:r>
          </a:p>
          <a:p>
            <a:pPr marL="0" indent="0">
              <a:buNone/>
            </a:pPr>
            <a:endParaRPr lang="en-US" sz="2000" dirty="0"/>
          </a:p>
          <a:p>
            <a:r>
              <a:rPr lang="en-US" sz="2000" i="1" dirty="0"/>
              <a:t>“Cars drive on the </a:t>
            </a:r>
            <a:r>
              <a:rPr lang="en-US" sz="2000" b="1" i="1" u="sng" dirty="0"/>
              <a:t>       </a:t>
            </a:r>
            <a:r>
              <a:rPr lang="en-US" sz="2000" i="1" dirty="0"/>
              <a:t>” (road)</a:t>
            </a:r>
          </a:p>
          <a:p>
            <a:endParaRPr lang="en-US" sz="2000" dirty="0"/>
          </a:p>
          <a:p>
            <a:r>
              <a:rPr lang="en-US" sz="2000" i="1" dirty="0"/>
              <a:t>“I love the beach. </a:t>
            </a:r>
          </a:p>
          <a:p>
            <a:pPr marL="0" indent="0">
              <a:buNone/>
            </a:pPr>
            <a:r>
              <a:rPr lang="en-US" sz="2000" i="1" dirty="0"/>
              <a:t>    My favorite sound is the crashing of the </a:t>
            </a:r>
            <a:r>
              <a:rPr lang="en-US" sz="2000" b="1" i="1" u="sng" dirty="0"/>
              <a:t>       </a:t>
            </a:r>
            <a:r>
              <a:rPr lang="en-US" sz="2000" i="1" dirty="0"/>
              <a:t>“ (cars? glass? waves?)</a:t>
            </a:r>
          </a:p>
          <a:p>
            <a:endParaRPr lang="de-DE" sz="2000" dirty="0"/>
          </a:p>
          <a:p>
            <a:endParaRPr lang="de-DE" sz="2000" dirty="0"/>
          </a:p>
          <a:p>
            <a:r>
              <a:rPr lang="de-DE" sz="2000" dirty="0"/>
              <a:t>Sometimes we need to go back deeper in time  </a:t>
            </a:r>
          </a:p>
        </p:txBody>
      </p:sp>
      <p:sp>
        <p:nvSpPr>
          <p:cNvPr id="5"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21</a:t>
            </a:fld>
            <a:endParaRPr lang="de-DE" dirty="0"/>
          </a:p>
        </p:txBody>
      </p:sp>
    </p:spTree>
    <p:extLst>
      <p:ext uri="{BB962C8B-B14F-4D97-AF65-F5344CB8AC3E}">
        <p14:creationId xmlns:p14="http://schemas.microsoft.com/office/powerpoint/2010/main" val="2779068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6DB3F-1940-F64F-B0F2-36E4993E1659}"/>
              </a:ext>
            </a:extLst>
          </p:cNvPr>
          <p:cNvSpPr>
            <a:spLocks noGrp="1"/>
          </p:cNvSpPr>
          <p:nvPr>
            <p:ph type="title"/>
          </p:nvPr>
        </p:nvSpPr>
        <p:spPr/>
        <p:txBody>
          <a:bodyPr/>
          <a:lstStyle/>
          <a:p>
            <a:r>
              <a:rPr lang="en-US" dirty="0"/>
              <a:t>LSTM = Long Short Term Memory</a:t>
            </a:r>
          </a:p>
        </p:txBody>
      </p:sp>
      <p:pic>
        <p:nvPicPr>
          <p:cNvPr id="5" name="Picture 4">
            <a:extLst>
              <a:ext uri="{FF2B5EF4-FFF2-40B4-BE49-F238E27FC236}">
                <a16:creationId xmlns:a16="http://schemas.microsoft.com/office/drawing/2014/main" id="{96195701-A737-2E42-9FAA-69DB8BD2DA4A}"/>
              </a:ext>
            </a:extLst>
          </p:cNvPr>
          <p:cNvPicPr>
            <a:picLocks noChangeAspect="1"/>
          </p:cNvPicPr>
          <p:nvPr/>
        </p:nvPicPr>
        <p:blipFill>
          <a:blip r:embed="rId3"/>
          <a:stretch>
            <a:fillRect/>
          </a:stretch>
        </p:blipFill>
        <p:spPr>
          <a:xfrm>
            <a:off x="1544349" y="1850419"/>
            <a:ext cx="6055302" cy="2386762"/>
          </a:xfrm>
          <a:prstGeom prst="rect">
            <a:avLst/>
          </a:prstGeom>
        </p:spPr>
      </p:pic>
      <p:sp>
        <p:nvSpPr>
          <p:cNvPr id="7" name="Inhaltsplatzhalter 2">
            <a:extLst>
              <a:ext uri="{FF2B5EF4-FFF2-40B4-BE49-F238E27FC236}">
                <a16:creationId xmlns:a16="http://schemas.microsoft.com/office/drawing/2014/main" id="{C7ABF9C4-D4BB-7949-8824-7ED1B87C321C}"/>
              </a:ext>
            </a:extLst>
          </p:cNvPr>
          <p:cNvSpPr txBox="1">
            <a:spLocks/>
          </p:cNvSpPr>
          <p:nvPr/>
        </p:nvSpPr>
        <p:spPr>
          <a:xfrm>
            <a:off x="360000" y="1008000"/>
            <a:ext cx="8161068" cy="4071600"/>
          </a:xfrm>
          <a:prstGeom prst="rect">
            <a:avLst/>
          </a:prstGeom>
        </p:spPr>
        <p:txBody>
          <a:bodyPr vert="horz" lIns="0" tIns="0" rIns="0" bIns="0" rtlCol="0" anchor="t">
            <a:noAutofit/>
          </a:bodyPr>
          <a:lstStyle>
            <a:lvl1pPr marL="288000" indent="-288000" algn="l" defTabSz="685800" rtl="0" eaLnBrk="1" latinLnBrk="0" hangingPunct="1">
              <a:lnSpc>
                <a:spcPct val="100000"/>
              </a:lnSpc>
              <a:spcBef>
                <a:spcPts val="600"/>
              </a:spcBef>
              <a:buClr>
                <a:schemeClr val="accent1"/>
              </a:buClr>
              <a:buFont typeface="Wingdings" pitchFamily="2" charset="2"/>
              <a:buChar char="§"/>
              <a:defRPr sz="1800" kern="1200">
                <a:solidFill>
                  <a:schemeClr val="tx1"/>
                </a:solidFill>
                <a:latin typeface="+mn-lt"/>
                <a:ea typeface="+mn-ea"/>
                <a:cs typeface="+mn-cs"/>
              </a:defRPr>
            </a:lvl1pPr>
            <a:lvl2pPr marL="46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2pPr>
            <a:lvl3pPr marL="82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3pPr>
            <a:lvl4pPr marL="118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4pPr>
            <a:lvl5pPr marL="154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5pPr>
            <a:lvl6pPr marL="190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6pPr>
            <a:lvl7pPr marL="226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7pPr>
            <a:lvl8pPr marL="262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solidFill>
                  <a:schemeClr val="tx1">
                    <a:lumMod val="75000"/>
                  </a:schemeClr>
                </a:solidFill>
                <a:latin typeface="Arial" panose="020B0604020202020204" pitchFamily="34" charset="0"/>
                <a:cs typeface="Arial" panose="020B0604020202020204" pitchFamily="34" charset="0"/>
              </a:rPr>
              <a:t>Special type of unit with three gates</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Forget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Input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Output gate</a:t>
            </a:r>
          </a:p>
          <a:p>
            <a:pPr marL="0" indent="0">
              <a:spcBef>
                <a:spcPts val="1350"/>
              </a:spcBef>
              <a:buNone/>
            </a:pPr>
            <a:endParaRPr lang="en-GB" sz="1400" dirty="0">
              <a:solidFill>
                <a:schemeClr val="tx1">
                  <a:lumMod val="75000"/>
                </a:schemeClr>
              </a:solidFill>
            </a:endParaRPr>
          </a:p>
          <a:p>
            <a:pPr marL="0" indent="0">
              <a:spcBef>
                <a:spcPts val="1350"/>
              </a:spcBef>
              <a:buNone/>
            </a:pPr>
            <a:endParaRPr lang="en-GB" sz="1400" dirty="0">
              <a:solidFill>
                <a:schemeClr val="tx1">
                  <a:lumMod val="75000"/>
                </a:schemeClr>
              </a:solidFill>
            </a:endParaRPr>
          </a:p>
          <a:p>
            <a:pPr marL="0" indent="0">
              <a:spcBef>
                <a:spcPts val="1350"/>
              </a:spcBef>
              <a:buNone/>
            </a:pPr>
            <a:endParaRPr lang="en-GB" sz="1400" dirty="0">
              <a:solidFill>
                <a:schemeClr val="tx1">
                  <a:lumMod val="75000"/>
                </a:schemeClr>
              </a:solidFill>
            </a:endParaRPr>
          </a:p>
          <a:p>
            <a:pPr marL="0" indent="0">
              <a:spcBef>
                <a:spcPts val="1350"/>
              </a:spcBef>
              <a:buNone/>
            </a:pPr>
            <a:endParaRPr lang="en-US" sz="1400" dirty="0">
              <a:solidFill>
                <a:schemeClr val="tx1">
                  <a:lumMod val="75000"/>
                </a:schemeClr>
              </a:solidFill>
            </a:endParaRPr>
          </a:p>
          <a:p>
            <a:pPr marL="0" indent="0">
              <a:spcBef>
                <a:spcPts val="1350"/>
              </a:spcBef>
              <a:buNone/>
            </a:pPr>
            <a:br>
              <a:rPr lang="en-US" sz="1400" dirty="0">
                <a:solidFill>
                  <a:schemeClr val="tx1">
                    <a:lumMod val="75000"/>
                  </a:schemeClr>
                </a:solidFill>
              </a:rPr>
            </a:br>
            <a:br>
              <a:rPr lang="en-US" sz="1400" dirty="0">
                <a:solidFill>
                  <a:schemeClr val="tx1">
                    <a:lumMod val="75000"/>
                  </a:schemeClr>
                </a:solidFill>
              </a:rPr>
            </a:br>
            <a:endParaRPr lang="en-US" sz="1400" dirty="0">
              <a:solidFill>
                <a:schemeClr val="tx1">
                  <a:lumMod val="75000"/>
                </a:schemeClr>
              </a:solidFill>
            </a:endParaRPr>
          </a:p>
          <a:p>
            <a:pPr marL="0" indent="0">
              <a:spcBef>
                <a:spcPts val="1350"/>
              </a:spcBef>
              <a:buNone/>
            </a:pPr>
            <a:r>
              <a:rPr lang="en-US" sz="1400" dirty="0">
                <a:solidFill>
                  <a:schemeClr val="tx1">
                    <a:lumMod val="75000"/>
                  </a:schemeClr>
                </a:solidFill>
              </a:rPr>
              <a:t>Image Source: Christopher </a:t>
            </a:r>
            <a:r>
              <a:rPr lang="en-US" sz="1400" dirty="0" err="1">
                <a:solidFill>
                  <a:schemeClr val="tx1">
                    <a:lumMod val="75000"/>
                  </a:schemeClr>
                </a:solidFill>
              </a:rPr>
              <a:t>Olah</a:t>
            </a:r>
            <a:r>
              <a:rPr lang="en-US" sz="1400" dirty="0">
                <a:solidFill>
                  <a:schemeClr val="tx1">
                    <a:lumMod val="75000"/>
                  </a:schemeClr>
                </a:solidFill>
              </a:rPr>
              <a:t>, </a:t>
            </a:r>
            <a:r>
              <a:rPr lang="en-US" sz="1400" dirty="0">
                <a:solidFill>
                  <a:schemeClr val="tx1">
                    <a:lumMod val="75000"/>
                  </a:schemeClr>
                </a:solidFill>
                <a:hlinkClick r:id="rId4"/>
              </a:rPr>
              <a:t>https://colah.github.io/posts/2015-08-Understanding-LSTMs/</a:t>
            </a:r>
            <a:r>
              <a:rPr lang="en-US" sz="1400" dirty="0">
                <a:solidFill>
                  <a:schemeClr val="tx1">
                    <a:lumMod val="75000"/>
                  </a:schemeClr>
                </a:solidFill>
              </a:rPr>
              <a:t>  </a:t>
            </a:r>
          </a:p>
        </p:txBody>
      </p:sp>
      <p:sp>
        <p:nvSpPr>
          <p:cNvPr id="6"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22</a:t>
            </a:fld>
            <a:endParaRPr lang="de-DE" dirty="0"/>
          </a:p>
        </p:txBody>
      </p:sp>
    </p:spTree>
    <p:extLst>
      <p:ext uri="{BB962C8B-B14F-4D97-AF65-F5344CB8AC3E}">
        <p14:creationId xmlns:p14="http://schemas.microsoft.com/office/powerpoint/2010/main" val="3368611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5E926A2-79F5-4452-BA1D-4CBBF16D81F8}"/>
              </a:ext>
            </a:extLst>
          </p:cNvPr>
          <p:cNvSpPr/>
          <p:nvPr/>
        </p:nvSpPr>
        <p:spPr>
          <a:xfrm>
            <a:off x="3334466" y="2920432"/>
            <a:ext cx="1918178" cy="1276869"/>
          </a:xfrm>
          <a:prstGeom prst="roundRect">
            <a:avLst/>
          </a:prstGeom>
          <a:solidFill>
            <a:srgbClr val="CFF0BE"/>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nhaltsplatzhalter 2">
            <a:extLst>
              <a:ext uri="{FF2B5EF4-FFF2-40B4-BE49-F238E27FC236}">
                <a16:creationId xmlns:a16="http://schemas.microsoft.com/office/drawing/2014/main" id="{C7ABF9C4-D4BB-7949-8824-7ED1B87C321C}"/>
              </a:ext>
            </a:extLst>
          </p:cNvPr>
          <p:cNvSpPr txBox="1">
            <a:spLocks/>
          </p:cNvSpPr>
          <p:nvPr/>
        </p:nvSpPr>
        <p:spPr>
          <a:xfrm>
            <a:off x="360000" y="1008000"/>
            <a:ext cx="8161068" cy="4127880"/>
          </a:xfrm>
          <a:prstGeom prst="rect">
            <a:avLst/>
          </a:prstGeom>
        </p:spPr>
        <p:txBody>
          <a:bodyPr vert="horz" lIns="0" tIns="0" rIns="0" bIns="0" rtlCol="0" anchor="t">
            <a:noAutofit/>
          </a:bodyPr>
          <a:lstStyle>
            <a:lvl1pPr marL="288000" indent="-288000" algn="l" defTabSz="685800" rtl="0" eaLnBrk="1" latinLnBrk="0" hangingPunct="1">
              <a:lnSpc>
                <a:spcPct val="100000"/>
              </a:lnSpc>
              <a:spcBef>
                <a:spcPts val="600"/>
              </a:spcBef>
              <a:buClr>
                <a:schemeClr val="accent1"/>
              </a:buClr>
              <a:buFont typeface="Wingdings" pitchFamily="2" charset="2"/>
              <a:buChar char="§"/>
              <a:defRPr sz="1800" kern="1200">
                <a:solidFill>
                  <a:schemeClr val="tx1"/>
                </a:solidFill>
                <a:latin typeface="+mn-lt"/>
                <a:ea typeface="+mn-ea"/>
                <a:cs typeface="+mn-cs"/>
              </a:defRPr>
            </a:lvl1pPr>
            <a:lvl2pPr marL="46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2pPr>
            <a:lvl3pPr marL="82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3pPr>
            <a:lvl4pPr marL="118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4pPr>
            <a:lvl5pPr marL="154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5pPr>
            <a:lvl6pPr marL="190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6pPr>
            <a:lvl7pPr marL="226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7pPr>
            <a:lvl8pPr marL="262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solidFill>
                  <a:schemeClr val="tx1">
                    <a:lumMod val="75000"/>
                  </a:schemeClr>
                </a:solidFill>
                <a:latin typeface="Arial" panose="020B0604020202020204" pitchFamily="34" charset="0"/>
                <a:cs typeface="Arial" panose="020B0604020202020204" pitchFamily="34" charset="0"/>
              </a:rPr>
              <a:t>This is an engineered type of unit with three gates:</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Forget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Input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Output gate</a:t>
            </a:r>
          </a:p>
          <a:p>
            <a:pPr marL="288000" lvl="1" indent="0">
              <a:buNone/>
            </a:pPr>
            <a:br>
              <a:rPr lang="en-US" sz="1600" dirty="0">
                <a:solidFill>
                  <a:schemeClr val="tx1">
                    <a:lumMod val="75000"/>
                  </a:schemeClr>
                </a:solidFill>
                <a:latin typeface="Arial" panose="020B0604020202020204" pitchFamily="34" charset="0"/>
                <a:cs typeface="Arial" panose="020B0604020202020204" pitchFamily="34" charset="0"/>
              </a:rPr>
            </a:br>
            <a:endParaRPr lang="en-US" sz="1600" dirty="0">
              <a:solidFill>
                <a:schemeClr val="tx1">
                  <a:lumMod val="75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296DB3F-1940-F64F-B0F2-36E4993E1659}"/>
              </a:ext>
            </a:extLst>
          </p:cNvPr>
          <p:cNvSpPr>
            <a:spLocks noGrp="1"/>
          </p:cNvSpPr>
          <p:nvPr>
            <p:ph type="title"/>
          </p:nvPr>
        </p:nvSpPr>
        <p:spPr/>
        <p:txBody>
          <a:bodyPr/>
          <a:lstStyle/>
          <a:p>
            <a:r>
              <a:rPr lang="en-US" dirty="0"/>
              <a:t>LSTM = Long Short Term Memory</a:t>
            </a:r>
          </a:p>
        </p:txBody>
      </p:sp>
      <p:sp>
        <p:nvSpPr>
          <p:cNvPr id="4" name="Rectangle: Rounded Corners 3">
            <a:extLst>
              <a:ext uri="{FF2B5EF4-FFF2-40B4-BE49-F238E27FC236}">
                <a16:creationId xmlns:a16="http://schemas.microsoft.com/office/drawing/2014/main" id="{A4FCA0F0-9CDB-43F0-B514-B346C383658A}"/>
              </a:ext>
            </a:extLst>
          </p:cNvPr>
          <p:cNvSpPr/>
          <p:nvPr/>
        </p:nvSpPr>
        <p:spPr>
          <a:xfrm rot="16200000">
            <a:off x="3125275" y="3407579"/>
            <a:ext cx="985583"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Forget gate</a:t>
            </a:r>
            <a:endParaRPr lang="en-GB" sz="1200" dirty="0">
              <a:ln w="0"/>
              <a:solidFill>
                <a:schemeClr val="tx1"/>
              </a:solidFill>
              <a:effectLst>
                <a:outerShdw blurRad="38100" dist="19050" dir="2700000" algn="tl" rotWithShape="0">
                  <a:schemeClr val="dk1">
                    <a:alpha val="40000"/>
                  </a:schemeClr>
                </a:outerShdw>
              </a:effectLst>
            </a:endParaRPr>
          </a:p>
        </p:txBody>
      </p:sp>
      <p:sp>
        <p:nvSpPr>
          <p:cNvPr id="6" name="Rectangle: Rounded Corners 5">
            <a:extLst>
              <a:ext uri="{FF2B5EF4-FFF2-40B4-BE49-F238E27FC236}">
                <a16:creationId xmlns:a16="http://schemas.microsoft.com/office/drawing/2014/main" id="{8E7AE571-7DA6-418C-83F6-9E5EB30D3295}"/>
              </a:ext>
            </a:extLst>
          </p:cNvPr>
          <p:cNvSpPr/>
          <p:nvPr/>
        </p:nvSpPr>
        <p:spPr>
          <a:xfrm rot="16200000">
            <a:off x="3809353" y="3407579"/>
            <a:ext cx="985583"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Input gate</a:t>
            </a:r>
            <a:endParaRPr lang="en-GB" sz="1200" dirty="0">
              <a:ln w="0"/>
              <a:solidFill>
                <a:schemeClr val="tx1"/>
              </a:solidFill>
              <a:effectLst>
                <a:outerShdw blurRad="38100" dist="19050" dir="2700000" algn="tl" rotWithShape="0">
                  <a:schemeClr val="dk1">
                    <a:alpha val="40000"/>
                  </a:schemeClr>
                </a:outerShdw>
              </a:effectLst>
            </a:endParaRPr>
          </a:p>
        </p:txBody>
      </p:sp>
      <p:sp>
        <p:nvSpPr>
          <p:cNvPr id="11" name="Rectangle: Rounded Corners 10">
            <a:extLst>
              <a:ext uri="{FF2B5EF4-FFF2-40B4-BE49-F238E27FC236}">
                <a16:creationId xmlns:a16="http://schemas.microsoft.com/office/drawing/2014/main" id="{E9A07D50-6C8E-4D26-8F60-82A2FE7C8F0D}"/>
              </a:ext>
            </a:extLst>
          </p:cNvPr>
          <p:cNvSpPr/>
          <p:nvPr/>
        </p:nvSpPr>
        <p:spPr>
          <a:xfrm rot="16200000">
            <a:off x="4503757" y="3418195"/>
            <a:ext cx="985582"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Output gate</a:t>
            </a:r>
            <a:endParaRPr lang="en-GB" sz="1200" dirty="0">
              <a:ln w="0"/>
              <a:solidFill>
                <a:schemeClr val="tx1"/>
              </a:solidFill>
              <a:effectLst>
                <a:outerShdw blurRad="38100" dist="19050" dir="2700000" algn="tl" rotWithShape="0">
                  <a:schemeClr val="dk1">
                    <a:alpha val="40000"/>
                  </a:schemeClr>
                </a:outerShdw>
              </a:effectLst>
            </a:endParaRPr>
          </a:p>
        </p:txBody>
      </p:sp>
      <p:cxnSp>
        <p:nvCxnSpPr>
          <p:cNvPr id="12" name="Straight Arrow Connector 11">
            <a:extLst>
              <a:ext uri="{FF2B5EF4-FFF2-40B4-BE49-F238E27FC236}">
                <a16:creationId xmlns:a16="http://schemas.microsoft.com/office/drawing/2014/main" id="{D8BE509D-8956-4121-AFC4-32B8F2A961B7}"/>
              </a:ext>
            </a:extLst>
          </p:cNvPr>
          <p:cNvCxnSpPr>
            <a:cxnSpLocks/>
          </p:cNvCxnSpPr>
          <p:nvPr/>
        </p:nvCxnSpPr>
        <p:spPr>
          <a:xfrm>
            <a:off x="2860322" y="3565335"/>
            <a:ext cx="45671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3D5FD0-22E7-4B6C-A2E4-D2C3BDD91CAB}"/>
              </a:ext>
            </a:extLst>
          </p:cNvPr>
          <p:cNvCxnSpPr>
            <a:cxnSpLocks/>
          </p:cNvCxnSpPr>
          <p:nvPr/>
        </p:nvCxnSpPr>
        <p:spPr>
          <a:xfrm>
            <a:off x="5280148" y="3873094"/>
            <a:ext cx="45671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A68AA79-3B00-4913-B309-D8769FEBAB97}"/>
                  </a:ext>
                </a:extLst>
              </p:cNvPr>
              <p:cNvSpPr txBox="1"/>
              <p:nvPr/>
            </p:nvSpPr>
            <p:spPr>
              <a:xfrm>
                <a:off x="2295136" y="3377170"/>
                <a:ext cx="55303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𝒙</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14" name="TextBox 13">
                <a:extLst>
                  <a:ext uri="{FF2B5EF4-FFF2-40B4-BE49-F238E27FC236}">
                    <a16:creationId xmlns:a16="http://schemas.microsoft.com/office/drawing/2014/main" id="{0A68AA79-3B00-4913-B309-D8769FEBAB97}"/>
                  </a:ext>
                </a:extLst>
              </p:cNvPr>
              <p:cNvSpPr txBox="1">
                <a:spLocks noRot="1" noChangeAspect="1" noMove="1" noResize="1" noEditPoints="1" noAdjustHandles="1" noChangeArrowheads="1" noChangeShapeType="1" noTextEdit="1"/>
              </p:cNvSpPr>
              <p:nvPr/>
            </p:nvSpPr>
            <p:spPr>
              <a:xfrm>
                <a:off x="2295136" y="3377170"/>
                <a:ext cx="553037" cy="323165"/>
              </a:xfrm>
              <a:prstGeom prst="rect">
                <a:avLst/>
              </a:prstGeom>
              <a:blipFill>
                <a:blip r:embed="rId3"/>
                <a:stretch>
                  <a:fillRect l="-6593" t="-1887" r="-16484" b="-358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455B6CF-CED0-49D1-8181-6F7FA9ECC6C1}"/>
                  </a:ext>
                </a:extLst>
              </p:cNvPr>
              <p:cNvSpPr txBox="1"/>
              <p:nvPr/>
            </p:nvSpPr>
            <p:spPr>
              <a:xfrm>
                <a:off x="5736861" y="3698976"/>
                <a:ext cx="567463"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𝒉</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15" name="TextBox 14">
                <a:extLst>
                  <a:ext uri="{FF2B5EF4-FFF2-40B4-BE49-F238E27FC236}">
                    <a16:creationId xmlns:a16="http://schemas.microsoft.com/office/drawing/2014/main" id="{4455B6CF-CED0-49D1-8181-6F7FA9ECC6C1}"/>
                  </a:ext>
                </a:extLst>
              </p:cNvPr>
              <p:cNvSpPr txBox="1">
                <a:spLocks noRot="1" noChangeAspect="1" noMove="1" noResize="1" noEditPoints="1" noAdjustHandles="1" noChangeArrowheads="1" noChangeShapeType="1" noTextEdit="1"/>
              </p:cNvSpPr>
              <p:nvPr/>
            </p:nvSpPr>
            <p:spPr>
              <a:xfrm>
                <a:off x="5736861" y="3698976"/>
                <a:ext cx="567463" cy="323165"/>
              </a:xfrm>
              <a:prstGeom prst="rect">
                <a:avLst/>
              </a:prstGeom>
              <a:blipFill>
                <a:blip r:embed="rId4"/>
                <a:stretch>
                  <a:fillRect l="-11828" t="-1887" r="-16129" b="-35849"/>
                </a:stretch>
              </a:blipFill>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EC70E4D8-5C9D-480A-8A22-9A1B1C2D492B}"/>
              </a:ext>
            </a:extLst>
          </p:cNvPr>
          <p:cNvCxnSpPr>
            <a:cxnSpLocks/>
            <a:stCxn id="4" idx="2"/>
            <a:endCxn id="6" idx="0"/>
          </p:cNvCxnSpPr>
          <p:nvPr/>
        </p:nvCxnSpPr>
        <p:spPr>
          <a:xfrm>
            <a:off x="3772758" y="3562270"/>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5F5A27C-0B6B-4850-958C-E58747D53162}"/>
                  </a:ext>
                </a:extLst>
              </p:cNvPr>
              <p:cNvSpPr txBox="1"/>
              <p:nvPr/>
            </p:nvSpPr>
            <p:spPr>
              <a:xfrm>
                <a:off x="5708855" y="2992118"/>
                <a:ext cx="567463"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𝑪</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22" name="TextBox 21">
                <a:extLst>
                  <a:ext uri="{FF2B5EF4-FFF2-40B4-BE49-F238E27FC236}">
                    <a16:creationId xmlns:a16="http://schemas.microsoft.com/office/drawing/2014/main" id="{05F5A27C-0B6B-4850-958C-E58747D53162}"/>
                  </a:ext>
                </a:extLst>
              </p:cNvPr>
              <p:cNvSpPr txBox="1">
                <a:spLocks noRot="1" noChangeAspect="1" noMove="1" noResize="1" noEditPoints="1" noAdjustHandles="1" noChangeArrowheads="1" noChangeShapeType="1" noTextEdit="1"/>
              </p:cNvSpPr>
              <p:nvPr/>
            </p:nvSpPr>
            <p:spPr>
              <a:xfrm>
                <a:off x="5708855" y="2992118"/>
                <a:ext cx="567463" cy="323165"/>
              </a:xfrm>
              <a:prstGeom prst="rect">
                <a:avLst/>
              </a:prstGeom>
              <a:blipFill>
                <a:blip r:embed="rId5"/>
                <a:stretch>
                  <a:fillRect l="-10638" t="-1887" r="-14894" b="-35849"/>
                </a:stretch>
              </a:blipFill>
            </p:spPr>
            <p:txBody>
              <a:bodyPr/>
              <a:lstStyle/>
              <a:p>
                <a:r>
                  <a:rPr lang="en-GB">
                    <a:noFill/>
                  </a:rPr>
                  <a:t> </a:t>
                </a:r>
              </a:p>
            </p:txBody>
          </p:sp>
        </mc:Fallback>
      </mc:AlternateContent>
      <p:sp>
        <p:nvSpPr>
          <p:cNvPr id="30" name="Freeform: Shape 29">
            <a:extLst>
              <a:ext uri="{FF2B5EF4-FFF2-40B4-BE49-F238E27FC236}">
                <a16:creationId xmlns:a16="http://schemas.microsoft.com/office/drawing/2014/main" id="{0A0F7DE1-076C-4B71-9E91-E0610E149D49}"/>
              </a:ext>
            </a:extLst>
          </p:cNvPr>
          <p:cNvSpPr/>
          <p:nvPr/>
        </p:nvSpPr>
        <p:spPr>
          <a:xfrm>
            <a:off x="2867644" y="2547642"/>
            <a:ext cx="2692899" cy="749013"/>
          </a:xfrm>
          <a:custGeom>
            <a:avLst/>
            <a:gdLst>
              <a:gd name="connsiteX0" fmla="*/ 2381562 w 2692899"/>
              <a:gd name="connsiteY0" fmla="*/ 731825 h 749013"/>
              <a:gd name="connsiteX1" fmla="*/ 2580942 w 2692899"/>
              <a:gd name="connsiteY1" fmla="*/ 683699 h 749013"/>
              <a:gd name="connsiteX2" fmla="*/ 2632506 w 2692899"/>
              <a:gd name="connsiteY2" fmla="*/ 532445 h 749013"/>
              <a:gd name="connsiteX3" fmla="*/ 2687508 w 2692899"/>
              <a:gd name="connsiteY3" fmla="*/ 329626 h 749013"/>
              <a:gd name="connsiteX4" fmla="*/ 2635944 w 2692899"/>
              <a:gd name="connsiteY4" fmla="*/ 147434 h 749013"/>
              <a:gd name="connsiteX5" fmla="*/ 2202807 w 2692899"/>
              <a:gd name="connsiteY5" fmla="*/ 33993 h 749013"/>
              <a:gd name="connsiteX6" fmla="*/ 157439 w 2692899"/>
              <a:gd name="connsiteY6" fmla="*/ 54619 h 749013"/>
              <a:gd name="connsiteX7" fmla="*/ 174627 w 2692899"/>
              <a:gd name="connsiteY7" fmla="*/ 628697 h 749013"/>
              <a:gd name="connsiteX8" fmla="*/ 466822 w 2692899"/>
              <a:gd name="connsiteY8" fmla="*/ 749013 h 74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899" h="749013">
                <a:moveTo>
                  <a:pt x="2381562" y="731825"/>
                </a:moveTo>
                <a:cubicBezTo>
                  <a:pt x="2460340" y="724377"/>
                  <a:pt x="2539118" y="716929"/>
                  <a:pt x="2580942" y="683699"/>
                </a:cubicBezTo>
                <a:cubicBezTo>
                  <a:pt x="2622766" y="650469"/>
                  <a:pt x="2614745" y="591457"/>
                  <a:pt x="2632506" y="532445"/>
                </a:cubicBezTo>
                <a:cubicBezTo>
                  <a:pt x="2650267" y="473433"/>
                  <a:pt x="2686935" y="393794"/>
                  <a:pt x="2687508" y="329626"/>
                </a:cubicBezTo>
                <a:cubicBezTo>
                  <a:pt x="2688081" y="265458"/>
                  <a:pt x="2716728" y="196706"/>
                  <a:pt x="2635944" y="147434"/>
                </a:cubicBezTo>
                <a:cubicBezTo>
                  <a:pt x="2555161" y="98162"/>
                  <a:pt x="2615891" y="49462"/>
                  <a:pt x="2202807" y="33993"/>
                </a:cubicBezTo>
                <a:cubicBezTo>
                  <a:pt x="1789723" y="18524"/>
                  <a:pt x="495469" y="-44498"/>
                  <a:pt x="157439" y="54619"/>
                </a:cubicBezTo>
                <a:cubicBezTo>
                  <a:pt x="-180591" y="153736"/>
                  <a:pt x="123063" y="512965"/>
                  <a:pt x="174627" y="628697"/>
                </a:cubicBezTo>
                <a:cubicBezTo>
                  <a:pt x="226191" y="744429"/>
                  <a:pt x="346506" y="746721"/>
                  <a:pt x="466822" y="749013"/>
                </a:cubicBezTo>
              </a:path>
            </a:pathLst>
          </a:custGeom>
          <a:noFill/>
          <a:ln w="28575">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26E6A90-CB61-4157-A0D4-E6163F61C5BC}"/>
                  </a:ext>
                </a:extLst>
              </p:cNvPr>
              <p:cNvSpPr txBox="1"/>
              <p:nvPr/>
            </p:nvSpPr>
            <p:spPr>
              <a:xfrm>
                <a:off x="1911984" y="3025939"/>
                <a:ext cx="104778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𝑪</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r>
                        <a:rPr lang="de-DE" sz="2100" b="1" i="1" smtClean="0">
                          <a:latin typeface="Cambria Math" panose="02040503050406030204" pitchFamily="18" charset="0"/>
                        </a:rPr>
                        <m:t>𝟏</m:t>
                      </m:r>
                      <m:r>
                        <a:rPr lang="de-DE" sz="2100" b="1" i="1" smtClean="0">
                          <a:latin typeface="Cambria Math" panose="02040503050406030204" pitchFamily="18" charset="0"/>
                        </a:rPr>
                        <m:t>)</m:t>
                      </m:r>
                    </m:oMath>
                  </m:oMathPara>
                </a14:m>
                <a:endParaRPr lang="en-US" sz="2100" b="1" dirty="0"/>
              </a:p>
            </p:txBody>
          </p:sp>
        </mc:Choice>
        <mc:Fallback xmlns="">
          <p:sp>
            <p:nvSpPr>
              <p:cNvPr id="32" name="TextBox 31">
                <a:extLst>
                  <a:ext uri="{FF2B5EF4-FFF2-40B4-BE49-F238E27FC236}">
                    <a16:creationId xmlns:a16="http://schemas.microsoft.com/office/drawing/2014/main" id="{A26E6A90-CB61-4157-A0D4-E6163F61C5BC}"/>
                  </a:ext>
                </a:extLst>
              </p:cNvPr>
              <p:cNvSpPr txBox="1">
                <a:spLocks noRot="1" noChangeAspect="1" noMove="1" noResize="1" noEditPoints="1" noAdjustHandles="1" noChangeArrowheads="1" noChangeShapeType="1" noTextEdit="1"/>
              </p:cNvSpPr>
              <p:nvPr/>
            </p:nvSpPr>
            <p:spPr>
              <a:xfrm>
                <a:off x="1911984" y="3025939"/>
                <a:ext cx="1047787" cy="323165"/>
              </a:xfrm>
              <a:prstGeom prst="rect">
                <a:avLst/>
              </a:prstGeom>
              <a:blipFill>
                <a:blip r:embed="rId6"/>
                <a:stretch>
                  <a:fillRect l="-5814" r="-8721" b="-35849"/>
                </a:stretch>
              </a:blipFill>
            </p:spPr>
            <p:txBody>
              <a:bodyPr/>
              <a:lstStyle/>
              <a:p>
                <a:r>
                  <a:rPr lang="en-GB">
                    <a:noFill/>
                  </a:rPr>
                  <a:t> </a:t>
                </a:r>
              </a:p>
            </p:txBody>
          </p:sp>
        </mc:Fallback>
      </mc:AlternateContent>
      <p:sp>
        <p:nvSpPr>
          <p:cNvPr id="34" name="Freeform: Shape 33">
            <a:extLst>
              <a:ext uri="{FF2B5EF4-FFF2-40B4-BE49-F238E27FC236}">
                <a16:creationId xmlns:a16="http://schemas.microsoft.com/office/drawing/2014/main" id="{31492936-C459-4AD6-9968-5220E27660DF}"/>
              </a:ext>
            </a:extLst>
          </p:cNvPr>
          <p:cNvSpPr/>
          <p:nvPr/>
        </p:nvSpPr>
        <p:spPr>
          <a:xfrm flipV="1">
            <a:off x="2849998" y="3866499"/>
            <a:ext cx="2758822" cy="749008"/>
          </a:xfrm>
          <a:custGeom>
            <a:avLst/>
            <a:gdLst>
              <a:gd name="connsiteX0" fmla="*/ 2381562 w 2692899"/>
              <a:gd name="connsiteY0" fmla="*/ 731825 h 749013"/>
              <a:gd name="connsiteX1" fmla="*/ 2580942 w 2692899"/>
              <a:gd name="connsiteY1" fmla="*/ 683699 h 749013"/>
              <a:gd name="connsiteX2" fmla="*/ 2632506 w 2692899"/>
              <a:gd name="connsiteY2" fmla="*/ 532445 h 749013"/>
              <a:gd name="connsiteX3" fmla="*/ 2687508 w 2692899"/>
              <a:gd name="connsiteY3" fmla="*/ 329626 h 749013"/>
              <a:gd name="connsiteX4" fmla="*/ 2635944 w 2692899"/>
              <a:gd name="connsiteY4" fmla="*/ 147434 h 749013"/>
              <a:gd name="connsiteX5" fmla="*/ 2202807 w 2692899"/>
              <a:gd name="connsiteY5" fmla="*/ 33993 h 749013"/>
              <a:gd name="connsiteX6" fmla="*/ 157439 w 2692899"/>
              <a:gd name="connsiteY6" fmla="*/ 54619 h 749013"/>
              <a:gd name="connsiteX7" fmla="*/ 174627 w 2692899"/>
              <a:gd name="connsiteY7" fmla="*/ 628697 h 749013"/>
              <a:gd name="connsiteX8" fmla="*/ 466822 w 2692899"/>
              <a:gd name="connsiteY8" fmla="*/ 749013 h 74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899" h="749013">
                <a:moveTo>
                  <a:pt x="2381562" y="731825"/>
                </a:moveTo>
                <a:cubicBezTo>
                  <a:pt x="2460340" y="724377"/>
                  <a:pt x="2539118" y="716929"/>
                  <a:pt x="2580942" y="683699"/>
                </a:cubicBezTo>
                <a:cubicBezTo>
                  <a:pt x="2622766" y="650469"/>
                  <a:pt x="2614745" y="591457"/>
                  <a:pt x="2632506" y="532445"/>
                </a:cubicBezTo>
                <a:cubicBezTo>
                  <a:pt x="2650267" y="473433"/>
                  <a:pt x="2686935" y="393794"/>
                  <a:pt x="2687508" y="329626"/>
                </a:cubicBezTo>
                <a:cubicBezTo>
                  <a:pt x="2688081" y="265458"/>
                  <a:pt x="2716728" y="196706"/>
                  <a:pt x="2635944" y="147434"/>
                </a:cubicBezTo>
                <a:cubicBezTo>
                  <a:pt x="2555161" y="98162"/>
                  <a:pt x="2615891" y="49462"/>
                  <a:pt x="2202807" y="33993"/>
                </a:cubicBezTo>
                <a:cubicBezTo>
                  <a:pt x="1789723" y="18524"/>
                  <a:pt x="495469" y="-44498"/>
                  <a:pt x="157439" y="54619"/>
                </a:cubicBezTo>
                <a:cubicBezTo>
                  <a:pt x="-180591" y="153736"/>
                  <a:pt x="123063" y="512965"/>
                  <a:pt x="174627" y="628697"/>
                </a:cubicBezTo>
                <a:cubicBezTo>
                  <a:pt x="226191" y="744429"/>
                  <a:pt x="346506" y="746721"/>
                  <a:pt x="466822" y="749013"/>
                </a:cubicBezTo>
              </a:path>
            </a:pathLst>
          </a:custGeom>
          <a:noFill/>
          <a:ln w="28575">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11F6BDE-ABF4-4114-8E24-B8A5AA455F88}"/>
                  </a:ext>
                </a:extLst>
              </p:cNvPr>
              <p:cNvSpPr txBox="1"/>
              <p:nvPr/>
            </p:nvSpPr>
            <p:spPr>
              <a:xfrm>
                <a:off x="1889280" y="3779186"/>
                <a:ext cx="1049390"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𝒉</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r>
                        <a:rPr lang="de-DE" sz="2100" b="1" i="1" smtClean="0">
                          <a:latin typeface="Cambria Math" panose="02040503050406030204" pitchFamily="18" charset="0"/>
                        </a:rPr>
                        <m:t>𝟏</m:t>
                      </m:r>
                      <m:r>
                        <a:rPr lang="de-DE" sz="2100" b="1" i="1" smtClean="0">
                          <a:latin typeface="Cambria Math" panose="02040503050406030204" pitchFamily="18" charset="0"/>
                        </a:rPr>
                        <m:t>)</m:t>
                      </m:r>
                    </m:oMath>
                  </m:oMathPara>
                </a14:m>
                <a:endParaRPr lang="en-US" sz="2100" b="1" dirty="0"/>
              </a:p>
            </p:txBody>
          </p:sp>
        </mc:Choice>
        <mc:Fallback xmlns="">
          <p:sp>
            <p:nvSpPr>
              <p:cNvPr id="36" name="TextBox 35">
                <a:extLst>
                  <a:ext uri="{FF2B5EF4-FFF2-40B4-BE49-F238E27FC236}">
                    <a16:creationId xmlns:a16="http://schemas.microsoft.com/office/drawing/2014/main" id="{B11F6BDE-ABF4-4114-8E24-B8A5AA455F88}"/>
                  </a:ext>
                </a:extLst>
              </p:cNvPr>
              <p:cNvSpPr txBox="1">
                <a:spLocks noRot="1" noChangeAspect="1" noMove="1" noResize="1" noEditPoints="1" noAdjustHandles="1" noChangeArrowheads="1" noChangeShapeType="1" noTextEdit="1"/>
              </p:cNvSpPr>
              <p:nvPr/>
            </p:nvSpPr>
            <p:spPr>
              <a:xfrm>
                <a:off x="1889280" y="3779186"/>
                <a:ext cx="1049390" cy="323165"/>
              </a:xfrm>
              <a:prstGeom prst="rect">
                <a:avLst/>
              </a:prstGeom>
              <a:blipFill>
                <a:blip r:embed="rId7"/>
                <a:stretch>
                  <a:fillRect l="-6395" t="-1887" r="-8721" b="-35849"/>
                </a:stretch>
              </a:blipFill>
            </p:spPr>
            <p:txBody>
              <a:bodyPr/>
              <a:lstStyle/>
              <a:p>
                <a:r>
                  <a:rPr lang="en-GB">
                    <a:noFill/>
                  </a:rPr>
                  <a:t> </a:t>
                </a:r>
              </a:p>
            </p:txBody>
          </p:sp>
        </mc:Fallback>
      </mc:AlternateContent>
      <p:cxnSp>
        <p:nvCxnSpPr>
          <p:cNvPr id="37" name="Straight Arrow Connector 36">
            <a:extLst>
              <a:ext uri="{FF2B5EF4-FFF2-40B4-BE49-F238E27FC236}">
                <a16:creationId xmlns:a16="http://schemas.microsoft.com/office/drawing/2014/main" id="{0CDB95A8-05D8-4B45-9AF0-C9776EE6C33C}"/>
              </a:ext>
            </a:extLst>
          </p:cNvPr>
          <p:cNvCxnSpPr>
            <a:cxnSpLocks/>
          </p:cNvCxnSpPr>
          <p:nvPr/>
        </p:nvCxnSpPr>
        <p:spPr>
          <a:xfrm>
            <a:off x="4467161" y="3565335"/>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36B00B1-61FB-4E98-A299-6C5F7EC7214C}"/>
              </a:ext>
            </a:extLst>
          </p:cNvPr>
          <p:cNvCxnSpPr>
            <a:cxnSpLocks/>
          </p:cNvCxnSpPr>
          <p:nvPr/>
        </p:nvCxnSpPr>
        <p:spPr>
          <a:xfrm>
            <a:off x="3772758" y="3873094"/>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3100FAF-49E2-4F16-8F25-3348D58639FC}"/>
              </a:ext>
            </a:extLst>
          </p:cNvPr>
          <p:cNvCxnSpPr>
            <a:cxnSpLocks/>
          </p:cNvCxnSpPr>
          <p:nvPr/>
        </p:nvCxnSpPr>
        <p:spPr>
          <a:xfrm>
            <a:off x="4467161" y="3866499"/>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539E390-DE92-4404-A83A-58ECC2E0237F}"/>
              </a:ext>
            </a:extLst>
          </p:cNvPr>
          <p:cNvCxnSpPr>
            <a:cxnSpLocks/>
          </p:cNvCxnSpPr>
          <p:nvPr/>
        </p:nvCxnSpPr>
        <p:spPr>
          <a:xfrm>
            <a:off x="3772758" y="3307319"/>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0011FBA-3826-4C04-9422-AD6D04EEAD24}"/>
              </a:ext>
            </a:extLst>
          </p:cNvPr>
          <p:cNvCxnSpPr>
            <a:cxnSpLocks/>
          </p:cNvCxnSpPr>
          <p:nvPr/>
        </p:nvCxnSpPr>
        <p:spPr>
          <a:xfrm>
            <a:off x="4475173" y="3313345"/>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4EE39CC-8BEA-4918-84A9-048E0499C664}"/>
              </a:ext>
            </a:extLst>
          </p:cNvPr>
          <p:cNvCxnSpPr>
            <a:cxnSpLocks/>
          </p:cNvCxnSpPr>
          <p:nvPr/>
        </p:nvCxnSpPr>
        <p:spPr>
          <a:xfrm>
            <a:off x="5252142" y="3293289"/>
            <a:ext cx="456713"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23</a:t>
            </a:fld>
            <a:endParaRPr lang="de-DE" dirty="0"/>
          </a:p>
        </p:txBody>
      </p:sp>
    </p:spTree>
    <p:extLst>
      <p:ext uri="{BB962C8B-B14F-4D97-AF65-F5344CB8AC3E}">
        <p14:creationId xmlns:p14="http://schemas.microsoft.com/office/powerpoint/2010/main" val="2697449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5E926A2-79F5-4452-BA1D-4CBBF16D81F8}"/>
              </a:ext>
            </a:extLst>
          </p:cNvPr>
          <p:cNvSpPr/>
          <p:nvPr/>
        </p:nvSpPr>
        <p:spPr>
          <a:xfrm>
            <a:off x="3334466" y="2920432"/>
            <a:ext cx="1918178" cy="1276869"/>
          </a:xfrm>
          <a:prstGeom prst="roundRect">
            <a:avLst/>
          </a:prstGeom>
          <a:solidFill>
            <a:srgbClr val="CFF0BE"/>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nhaltsplatzhalter 2">
            <a:extLst>
              <a:ext uri="{FF2B5EF4-FFF2-40B4-BE49-F238E27FC236}">
                <a16:creationId xmlns:a16="http://schemas.microsoft.com/office/drawing/2014/main" id="{C7ABF9C4-D4BB-7949-8824-7ED1B87C321C}"/>
              </a:ext>
            </a:extLst>
          </p:cNvPr>
          <p:cNvSpPr txBox="1">
            <a:spLocks/>
          </p:cNvSpPr>
          <p:nvPr/>
        </p:nvSpPr>
        <p:spPr>
          <a:xfrm>
            <a:off x="360000" y="1008000"/>
            <a:ext cx="8161068" cy="4183760"/>
          </a:xfrm>
          <a:prstGeom prst="rect">
            <a:avLst/>
          </a:prstGeom>
        </p:spPr>
        <p:txBody>
          <a:bodyPr vert="horz" lIns="0" tIns="0" rIns="0" bIns="0" rtlCol="0" anchor="t">
            <a:noAutofit/>
          </a:bodyPr>
          <a:lstStyle>
            <a:lvl1pPr marL="288000" indent="-288000" algn="l" defTabSz="685800" rtl="0" eaLnBrk="1" latinLnBrk="0" hangingPunct="1">
              <a:lnSpc>
                <a:spcPct val="100000"/>
              </a:lnSpc>
              <a:spcBef>
                <a:spcPts val="600"/>
              </a:spcBef>
              <a:buClr>
                <a:schemeClr val="accent1"/>
              </a:buClr>
              <a:buFont typeface="Wingdings" pitchFamily="2" charset="2"/>
              <a:buChar char="§"/>
              <a:defRPr sz="1800" kern="1200">
                <a:solidFill>
                  <a:schemeClr val="tx1"/>
                </a:solidFill>
                <a:latin typeface="+mn-lt"/>
                <a:ea typeface="+mn-ea"/>
                <a:cs typeface="+mn-cs"/>
              </a:defRPr>
            </a:lvl1pPr>
            <a:lvl2pPr marL="46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2pPr>
            <a:lvl3pPr marL="82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3pPr>
            <a:lvl4pPr marL="118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4pPr>
            <a:lvl5pPr marL="154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5pPr>
            <a:lvl6pPr marL="190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6pPr>
            <a:lvl7pPr marL="226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7pPr>
            <a:lvl8pPr marL="262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solidFill>
                  <a:schemeClr val="tx1">
                    <a:lumMod val="75000"/>
                  </a:schemeClr>
                </a:solidFill>
                <a:latin typeface="Arial" panose="020B0604020202020204" pitchFamily="34" charset="0"/>
                <a:cs typeface="Arial" panose="020B0604020202020204" pitchFamily="34" charset="0"/>
              </a:rPr>
              <a:t>This is an engineered type of unit with three gates:</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Forget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Input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Output gate</a:t>
            </a:r>
          </a:p>
          <a:p>
            <a:pPr marL="288000" lvl="1" indent="0">
              <a:buNone/>
            </a:pPr>
            <a:br>
              <a:rPr lang="en-US" sz="1600" dirty="0">
                <a:solidFill>
                  <a:schemeClr val="tx1">
                    <a:lumMod val="75000"/>
                  </a:schemeClr>
                </a:solidFill>
                <a:latin typeface="Arial" panose="020B0604020202020204" pitchFamily="34" charset="0"/>
                <a:cs typeface="Arial" panose="020B0604020202020204" pitchFamily="34" charset="0"/>
              </a:rPr>
            </a:br>
            <a:endParaRPr lang="en-US" sz="1600" dirty="0">
              <a:solidFill>
                <a:schemeClr val="tx1">
                  <a:lumMod val="75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296DB3F-1940-F64F-B0F2-36E4993E1659}"/>
              </a:ext>
            </a:extLst>
          </p:cNvPr>
          <p:cNvSpPr>
            <a:spLocks noGrp="1"/>
          </p:cNvSpPr>
          <p:nvPr>
            <p:ph type="title"/>
          </p:nvPr>
        </p:nvSpPr>
        <p:spPr/>
        <p:txBody>
          <a:bodyPr/>
          <a:lstStyle/>
          <a:p>
            <a:r>
              <a:rPr lang="en-US" dirty="0"/>
              <a:t>LSTM = Forget Gate</a:t>
            </a:r>
          </a:p>
        </p:txBody>
      </p:sp>
      <p:sp>
        <p:nvSpPr>
          <p:cNvPr id="4" name="Rectangle: Rounded Corners 3">
            <a:extLst>
              <a:ext uri="{FF2B5EF4-FFF2-40B4-BE49-F238E27FC236}">
                <a16:creationId xmlns:a16="http://schemas.microsoft.com/office/drawing/2014/main" id="{A4FCA0F0-9CDB-43F0-B514-B346C383658A}"/>
              </a:ext>
            </a:extLst>
          </p:cNvPr>
          <p:cNvSpPr/>
          <p:nvPr/>
        </p:nvSpPr>
        <p:spPr>
          <a:xfrm rot="16200000">
            <a:off x="3125275" y="3407579"/>
            <a:ext cx="985583"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Forget gate</a:t>
            </a:r>
            <a:endParaRPr lang="en-GB" sz="1200" dirty="0">
              <a:ln w="0"/>
              <a:solidFill>
                <a:schemeClr val="tx1"/>
              </a:solidFill>
              <a:effectLst>
                <a:outerShdw blurRad="38100" dist="19050" dir="2700000" algn="tl" rotWithShape="0">
                  <a:schemeClr val="dk1">
                    <a:alpha val="40000"/>
                  </a:schemeClr>
                </a:outerShdw>
              </a:effectLst>
            </a:endParaRPr>
          </a:p>
        </p:txBody>
      </p:sp>
      <p:sp>
        <p:nvSpPr>
          <p:cNvPr id="6" name="Rectangle: Rounded Corners 5">
            <a:extLst>
              <a:ext uri="{FF2B5EF4-FFF2-40B4-BE49-F238E27FC236}">
                <a16:creationId xmlns:a16="http://schemas.microsoft.com/office/drawing/2014/main" id="{8E7AE571-7DA6-418C-83F6-9E5EB30D3295}"/>
              </a:ext>
            </a:extLst>
          </p:cNvPr>
          <p:cNvSpPr/>
          <p:nvPr/>
        </p:nvSpPr>
        <p:spPr>
          <a:xfrm rot="16200000">
            <a:off x="3809353" y="3407579"/>
            <a:ext cx="985583"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Input gate</a:t>
            </a:r>
            <a:endParaRPr lang="en-GB" sz="1200" dirty="0">
              <a:ln w="0"/>
              <a:solidFill>
                <a:schemeClr val="tx1"/>
              </a:solidFill>
              <a:effectLst>
                <a:outerShdw blurRad="38100" dist="19050" dir="2700000" algn="tl" rotWithShape="0">
                  <a:schemeClr val="dk1">
                    <a:alpha val="40000"/>
                  </a:schemeClr>
                </a:outerShdw>
              </a:effectLst>
            </a:endParaRPr>
          </a:p>
        </p:txBody>
      </p:sp>
      <p:sp>
        <p:nvSpPr>
          <p:cNvPr id="11" name="Rectangle: Rounded Corners 10">
            <a:extLst>
              <a:ext uri="{FF2B5EF4-FFF2-40B4-BE49-F238E27FC236}">
                <a16:creationId xmlns:a16="http://schemas.microsoft.com/office/drawing/2014/main" id="{E9A07D50-6C8E-4D26-8F60-82A2FE7C8F0D}"/>
              </a:ext>
            </a:extLst>
          </p:cNvPr>
          <p:cNvSpPr/>
          <p:nvPr/>
        </p:nvSpPr>
        <p:spPr>
          <a:xfrm rot="16200000">
            <a:off x="4503757" y="3418195"/>
            <a:ext cx="985582"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Output gate</a:t>
            </a:r>
            <a:endParaRPr lang="en-GB" sz="1200" dirty="0">
              <a:ln w="0"/>
              <a:solidFill>
                <a:schemeClr val="tx1"/>
              </a:solidFill>
              <a:effectLst>
                <a:outerShdw blurRad="38100" dist="19050" dir="2700000" algn="tl" rotWithShape="0">
                  <a:schemeClr val="dk1">
                    <a:alpha val="40000"/>
                  </a:schemeClr>
                </a:outerShdw>
              </a:effectLst>
            </a:endParaRPr>
          </a:p>
        </p:txBody>
      </p:sp>
      <p:cxnSp>
        <p:nvCxnSpPr>
          <p:cNvPr id="12" name="Straight Arrow Connector 11">
            <a:extLst>
              <a:ext uri="{FF2B5EF4-FFF2-40B4-BE49-F238E27FC236}">
                <a16:creationId xmlns:a16="http://schemas.microsoft.com/office/drawing/2014/main" id="{D8BE509D-8956-4121-AFC4-32B8F2A961B7}"/>
              </a:ext>
            </a:extLst>
          </p:cNvPr>
          <p:cNvCxnSpPr>
            <a:cxnSpLocks/>
          </p:cNvCxnSpPr>
          <p:nvPr/>
        </p:nvCxnSpPr>
        <p:spPr>
          <a:xfrm>
            <a:off x="2860322" y="3565335"/>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3D5FD0-22E7-4B6C-A2E4-D2C3BDD91CAB}"/>
              </a:ext>
            </a:extLst>
          </p:cNvPr>
          <p:cNvCxnSpPr>
            <a:cxnSpLocks/>
          </p:cNvCxnSpPr>
          <p:nvPr/>
        </p:nvCxnSpPr>
        <p:spPr>
          <a:xfrm>
            <a:off x="5280148" y="3873094"/>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A68AA79-3B00-4913-B309-D8769FEBAB97}"/>
                  </a:ext>
                </a:extLst>
              </p:cNvPr>
              <p:cNvSpPr txBox="1"/>
              <p:nvPr/>
            </p:nvSpPr>
            <p:spPr>
              <a:xfrm>
                <a:off x="2295136" y="3377170"/>
                <a:ext cx="55303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𝒙</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14" name="TextBox 13">
                <a:extLst>
                  <a:ext uri="{FF2B5EF4-FFF2-40B4-BE49-F238E27FC236}">
                    <a16:creationId xmlns:a16="http://schemas.microsoft.com/office/drawing/2014/main" id="{0A68AA79-3B00-4913-B309-D8769FEBAB97}"/>
                  </a:ext>
                </a:extLst>
              </p:cNvPr>
              <p:cNvSpPr txBox="1">
                <a:spLocks noRot="1" noChangeAspect="1" noMove="1" noResize="1" noEditPoints="1" noAdjustHandles="1" noChangeArrowheads="1" noChangeShapeType="1" noTextEdit="1"/>
              </p:cNvSpPr>
              <p:nvPr/>
            </p:nvSpPr>
            <p:spPr>
              <a:xfrm>
                <a:off x="2295136" y="3377170"/>
                <a:ext cx="553037" cy="323165"/>
              </a:xfrm>
              <a:prstGeom prst="rect">
                <a:avLst/>
              </a:prstGeom>
              <a:blipFill>
                <a:blip r:embed="rId3"/>
                <a:stretch>
                  <a:fillRect l="-6593" t="-1887" r="-16484" b="-358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455B6CF-CED0-49D1-8181-6F7FA9ECC6C1}"/>
                  </a:ext>
                </a:extLst>
              </p:cNvPr>
              <p:cNvSpPr txBox="1"/>
              <p:nvPr/>
            </p:nvSpPr>
            <p:spPr>
              <a:xfrm>
                <a:off x="5736861" y="3698976"/>
                <a:ext cx="567463"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𝒉</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15" name="TextBox 14">
                <a:extLst>
                  <a:ext uri="{FF2B5EF4-FFF2-40B4-BE49-F238E27FC236}">
                    <a16:creationId xmlns:a16="http://schemas.microsoft.com/office/drawing/2014/main" id="{4455B6CF-CED0-49D1-8181-6F7FA9ECC6C1}"/>
                  </a:ext>
                </a:extLst>
              </p:cNvPr>
              <p:cNvSpPr txBox="1">
                <a:spLocks noRot="1" noChangeAspect="1" noMove="1" noResize="1" noEditPoints="1" noAdjustHandles="1" noChangeArrowheads="1" noChangeShapeType="1" noTextEdit="1"/>
              </p:cNvSpPr>
              <p:nvPr/>
            </p:nvSpPr>
            <p:spPr>
              <a:xfrm>
                <a:off x="5736861" y="3698976"/>
                <a:ext cx="567463" cy="323165"/>
              </a:xfrm>
              <a:prstGeom prst="rect">
                <a:avLst/>
              </a:prstGeom>
              <a:blipFill>
                <a:blip r:embed="rId4"/>
                <a:stretch>
                  <a:fillRect l="-11828" t="-1887" r="-16129" b="-35849"/>
                </a:stretch>
              </a:blipFill>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EC70E4D8-5C9D-480A-8A22-9A1B1C2D492B}"/>
              </a:ext>
            </a:extLst>
          </p:cNvPr>
          <p:cNvCxnSpPr>
            <a:cxnSpLocks/>
            <a:stCxn id="4" idx="2"/>
            <a:endCxn id="6" idx="0"/>
          </p:cNvCxnSpPr>
          <p:nvPr/>
        </p:nvCxnSpPr>
        <p:spPr>
          <a:xfrm>
            <a:off x="3772758" y="3562270"/>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5F5A27C-0B6B-4850-958C-E58747D53162}"/>
                  </a:ext>
                </a:extLst>
              </p:cNvPr>
              <p:cNvSpPr txBox="1"/>
              <p:nvPr/>
            </p:nvSpPr>
            <p:spPr>
              <a:xfrm>
                <a:off x="5708855" y="2992118"/>
                <a:ext cx="567463"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𝑪</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22" name="TextBox 21">
                <a:extLst>
                  <a:ext uri="{FF2B5EF4-FFF2-40B4-BE49-F238E27FC236}">
                    <a16:creationId xmlns:a16="http://schemas.microsoft.com/office/drawing/2014/main" id="{05F5A27C-0B6B-4850-958C-E58747D53162}"/>
                  </a:ext>
                </a:extLst>
              </p:cNvPr>
              <p:cNvSpPr txBox="1">
                <a:spLocks noRot="1" noChangeAspect="1" noMove="1" noResize="1" noEditPoints="1" noAdjustHandles="1" noChangeArrowheads="1" noChangeShapeType="1" noTextEdit="1"/>
              </p:cNvSpPr>
              <p:nvPr/>
            </p:nvSpPr>
            <p:spPr>
              <a:xfrm>
                <a:off x="5708855" y="2992118"/>
                <a:ext cx="567463" cy="323165"/>
              </a:xfrm>
              <a:prstGeom prst="rect">
                <a:avLst/>
              </a:prstGeom>
              <a:blipFill>
                <a:blip r:embed="rId5"/>
                <a:stretch>
                  <a:fillRect l="-10638" t="-1887" r="-14894" b="-35849"/>
                </a:stretch>
              </a:blipFill>
            </p:spPr>
            <p:txBody>
              <a:bodyPr/>
              <a:lstStyle/>
              <a:p>
                <a:r>
                  <a:rPr lang="en-GB">
                    <a:noFill/>
                  </a:rPr>
                  <a:t> </a:t>
                </a:r>
              </a:p>
            </p:txBody>
          </p:sp>
        </mc:Fallback>
      </mc:AlternateContent>
      <p:sp>
        <p:nvSpPr>
          <p:cNvPr id="30" name="Freeform: Shape 29">
            <a:extLst>
              <a:ext uri="{FF2B5EF4-FFF2-40B4-BE49-F238E27FC236}">
                <a16:creationId xmlns:a16="http://schemas.microsoft.com/office/drawing/2014/main" id="{0A0F7DE1-076C-4B71-9E91-E0610E149D49}"/>
              </a:ext>
            </a:extLst>
          </p:cNvPr>
          <p:cNvSpPr/>
          <p:nvPr/>
        </p:nvSpPr>
        <p:spPr>
          <a:xfrm>
            <a:off x="2867644" y="2547642"/>
            <a:ext cx="2692899" cy="749013"/>
          </a:xfrm>
          <a:custGeom>
            <a:avLst/>
            <a:gdLst>
              <a:gd name="connsiteX0" fmla="*/ 2381562 w 2692899"/>
              <a:gd name="connsiteY0" fmla="*/ 731825 h 749013"/>
              <a:gd name="connsiteX1" fmla="*/ 2580942 w 2692899"/>
              <a:gd name="connsiteY1" fmla="*/ 683699 h 749013"/>
              <a:gd name="connsiteX2" fmla="*/ 2632506 w 2692899"/>
              <a:gd name="connsiteY2" fmla="*/ 532445 h 749013"/>
              <a:gd name="connsiteX3" fmla="*/ 2687508 w 2692899"/>
              <a:gd name="connsiteY3" fmla="*/ 329626 h 749013"/>
              <a:gd name="connsiteX4" fmla="*/ 2635944 w 2692899"/>
              <a:gd name="connsiteY4" fmla="*/ 147434 h 749013"/>
              <a:gd name="connsiteX5" fmla="*/ 2202807 w 2692899"/>
              <a:gd name="connsiteY5" fmla="*/ 33993 h 749013"/>
              <a:gd name="connsiteX6" fmla="*/ 157439 w 2692899"/>
              <a:gd name="connsiteY6" fmla="*/ 54619 h 749013"/>
              <a:gd name="connsiteX7" fmla="*/ 174627 w 2692899"/>
              <a:gd name="connsiteY7" fmla="*/ 628697 h 749013"/>
              <a:gd name="connsiteX8" fmla="*/ 466822 w 2692899"/>
              <a:gd name="connsiteY8" fmla="*/ 749013 h 74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899" h="749013">
                <a:moveTo>
                  <a:pt x="2381562" y="731825"/>
                </a:moveTo>
                <a:cubicBezTo>
                  <a:pt x="2460340" y="724377"/>
                  <a:pt x="2539118" y="716929"/>
                  <a:pt x="2580942" y="683699"/>
                </a:cubicBezTo>
                <a:cubicBezTo>
                  <a:pt x="2622766" y="650469"/>
                  <a:pt x="2614745" y="591457"/>
                  <a:pt x="2632506" y="532445"/>
                </a:cubicBezTo>
                <a:cubicBezTo>
                  <a:pt x="2650267" y="473433"/>
                  <a:pt x="2686935" y="393794"/>
                  <a:pt x="2687508" y="329626"/>
                </a:cubicBezTo>
                <a:cubicBezTo>
                  <a:pt x="2688081" y="265458"/>
                  <a:pt x="2716728" y="196706"/>
                  <a:pt x="2635944" y="147434"/>
                </a:cubicBezTo>
                <a:cubicBezTo>
                  <a:pt x="2555161" y="98162"/>
                  <a:pt x="2615891" y="49462"/>
                  <a:pt x="2202807" y="33993"/>
                </a:cubicBezTo>
                <a:cubicBezTo>
                  <a:pt x="1789723" y="18524"/>
                  <a:pt x="495469" y="-44498"/>
                  <a:pt x="157439" y="54619"/>
                </a:cubicBezTo>
                <a:cubicBezTo>
                  <a:pt x="-180591" y="153736"/>
                  <a:pt x="123063" y="512965"/>
                  <a:pt x="174627" y="628697"/>
                </a:cubicBezTo>
                <a:cubicBezTo>
                  <a:pt x="226191" y="744429"/>
                  <a:pt x="346506" y="746721"/>
                  <a:pt x="466822" y="749013"/>
                </a:cubicBezTo>
              </a:path>
            </a:pathLst>
          </a:custGeom>
          <a:noFill/>
          <a:ln w="28575">
            <a:solidFill>
              <a:schemeClr val="bg1">
                <a:lumMod val="6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26E6A90-CB61-4157-A0D4-E6163F61C5BC}"/>
                  </a:ext>
                </a:extLst>
              </p:cNvPr>
              <p:cNvSpPr txBox="1"/>
              <p:nvPr/>
            </p:nvSpPr>
            <p:spPr>
              <a:xfrm>
                <a:off x="1911984" y="3025939"/>
                <a:ext cx="104778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𝑪</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r>
                        <a:rPr lang="de-DE" sz="2100" b="1" i="1" smtClean="0">
                          <a:latin typeface="Cambria Math" panose="02040503050406030204" pitchFamily="18" charset="0"/>
                        </a:rPr>
                        <m:t>𝟏</m:t>
                      </m:r>
                      <m:r>
                        <a:rPr lang="de-DE" sz="2100" b="1" i="1" smtClean="0">
                          <a:latin typeface="Cambria Math" panose="02040503050406030204" pitchFamily="18" charset="0"/>
                        </a:rPr>
                        <m:t>)</m:t>
                      </m:r>
                    </m:oMath>
                  </m:oMathPara>
                </a14:m>
                <a:endParaRPr lang="en-US" sz="2100" b="1" dirty="0"/>
              </a:p>
            </p:txBody>
          </p:sp>
        </mc:Choice>
        <mc:Fallback xmlns="">
          <p:sp>
            <p:nvSpPr>
              <p:cNvPr id="32" name="TextBox 31">
                <a:extLst>
                  <a:ext uri="{FF2B5EF4-FFF2-40B4-BE49-F238E27FC236}">
                    <a16:creationId xmlns:a16="http://schemas.microsoft.com/office/drawing/2014/main" id="{A26E6A90-CB61-4157-A0D4-E6163F61C5BC}"/>
                  </a:ext>
                </a:extLst>
              </p:cNvPr>
              <p:cNvSpPr txBox="1">
                <a:spLocks noRot="1" noChangeAspect="1" noMove="1" noResize="1" noEditPoints="1" noAdjustHandles="1" noChangeArrowheads="1" noChangeShapeType="1" noTextEdit="1"/>
              </p:cNvSpPr>
              <p:nvPr/>
            </p:nvSpPr>
            <p:spPr>
              <a:xfrm>
                <a:off x="1911984" y="3025939"/>
                <a:ext cx="1047787" cy="323165"/>
              </a:xfrm>
              <a:prstGeom prst="rect">
                <a:avLst/>
              </a:prstGeom>
              <a:blipFill>
                <a:blip r:embed="rId6"/>
                <a:stretch>
                  <a:fillRect l="-5814" r="-8721" b="-35849"/>
                </a:stretch>
              </a:blipFill>
            </p:spPr>
            <p:txBody>
              <a:bodyPr/>
              <a:lstStyle/>
              <a:p>
                <a:r>
                  <a:rPr lang="en-GB">
                    <a:noFill/>
                  </a:rPr>
                  <a:t> </a:t>
                </a:r>
              </a:p>
            </p:txBody>
          </p:sp>
        </mc:Fallback>
      </mc:AlternateContent>
      <p:sp>
        <p:nvSpPr>
          <p:cNvPr id="34" name="Freeform: Shape 33">
            <a:extLst>
              <a:ext uri="{FF2B5EF4-FFF2-40B4-BE49-F238E27FC236}">
                <a16:creationId xmlns:a16="http://schemas.microsoft.com/office/drawing/2014/main" id="{31492936-C459-4AD6-9968-5220E27660DF}"/>
              </a:ext>
            </a:extLst>
          </p:cNvPr>
          <p:cNvSpPr/>
          <p:nvPr/>
        </p:nvSpPr>
        <p:spPr>
          <a:xfrm flipV="1">
            <a:off x="2849998" y="3866499"/>
            <a:ext cx="2758822" cy="749008"/>
          </a:xfrm>
          <a:custGeom>
            <a:avLst/>
            <a:gdLst>
              <a:gd name="connsiteX0" fmla="*/ 2381562 w 2692899"/>
              <a:gd name="connsiteY0" fmla="*/ 731825 h 749013"/>
              <a:gd name="connsiteX1" fmla="*/ 2580942 w 2692899"/>
              <a:gd name="connsiteY1" fmla="*/ 683699 h 749013"/>
              <a:gd name="connsiteX2" fmla="*/ 2632506 w 2692899"/>
              <a:gd name="connsiteY2" fmla="*/ 532445 h 749013"/>
              <a:gd name="connsiteX3" fmla="*/ 2687508 w 2692899"/>
              <a:gd name="connsiteY3" fmla="*/ 329626 h 749013"/>
              <a:gd name="connsiteX4" fmla="*/ 2635944 w 2692899"/>
              <a:gd name="connsiteY4" fmla="*/ 147434 h 749013"/>
              <a:gd name="connsiteX5" fmla="*/ 2202807 w 2692899"/>
              <a:gd name="connsiteY5" fmla="*/ 33993 h 749013"/>
              <a:gd name="connsiteX6" fmla="*/ 157439 w 2692899"/>
              <a:gd name="connsiteY6" fmla="*/ 54619 h 749013"/>
              <a:gd name="connsiteX7" fmla="*/ 174627 w 2692899"/>
              <a:gd name="connsiteY7" fmla="*/ 628697 h 749013"/>
              <a:gd name="connsiteX8" fmla="*/ 466822 w 2692899"/>
              <a:gd name="connsiteY8" fmla="*/ 749013 h 74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899" h="749013">
                <a:moveTo>
                  <a:pt x="2381562" y="731825"/>
                </a:moveTo>
                <a:cubicBezTo>
                  <a:pt x="2460340" y="724377"/>
                  <a:pt x="2539118" y="716929"/>
                  <a:pt x="2580942" y="683699"/>
                </a:cubicBezTo>
                <a:cubicBezTo>
                  <a:pt x="2622766" y="650469"/>
                  <a:pt x="2614745" y="591457"/>
                  <a:pt x="2632506" y="532445"/>
                </a:cubicBezTo>
                <a:cubicBezTo>
                  <a:pt x="2650267" y="473433"/>
                  <a:pt x="2686935" y="393794"/>
                  <a:pt x="2687508" y="329626"/>
                </a:cubicBezTo>
                <a:cubicBezTo>
                  <a:pt x="2688081" y="265458"/>
                  <a:pt x="2716728" y="196706"/>
                  <a:pt x="2635944" y="147434"/>
                </a:cubicBezTo>
                <a:cubicBezTo>
                  <a:pt x="2555161" y="98162"/>
                  <a:pt x="2615891" y="49462"/>
                  <a:pt x="2202807" y="33993"/>
                </a:cubicBezTo>
                <a:cubicBezTo>
                  <a:pt x="1789723" y="18524"/>
                  <a:pt x="495469" y="-44498"/>
                  <a:pt x="157439" y="54619"/>
                </a:cubicBezTo>
                <a:cubicBezTo>
                  <a:pt x="-180591" y="153736"/>
                  <a:pt x="123063" y="512965"/>
                  <a:pt x="174627" y="628697"/>
                </a:cubicBezTo>
                <a:cubicBezTo>
                  <a:pt x="226191" y="744429"/>
                  <a:pt x="346506" y="746721"/>
                  <a:pt x="466822" y="749013"/>
                </a:cubicBezTo>
              </a:path>
            </a:pathLst>
          </a:custGeom>
          <a:noFill/>
          <a:ln w="28575">
            <a:solidFill>
              <a:schemeClr val="bg1">
                <a:lumMod val="6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11F6BDE-ABF4-4114-8E24-B8A5AA455F88}"/>
                  </a:ext>
                </a:extLst>
              </p:cNvPr>
              <p:cNvSpPr txBox="1"/>
              <p:nvPr/>
            </p:nvSpPr>
            <p:spPr>
              <a:xfrm>
                <a:off x="1889280" y="3779186"/>
                <a:ext cx="1049390"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𝒉</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r>
                        <a:rPr lang="de-DE" sz="2100" b="1" i="1" smtClean="0">
                          <a:latin typeface="Cambria Math" panose="02040503050406030204" pitchFamily="18" charset="0"/>
                        </a:rPr>
                        <m:t>𝟏</m:t>
                      </m:r>
                      <m:r>
                        <a:rPr lang="de-DE" sz="2100" b="1" i="1" smtClean="0">
                          <a:latin typeface="Cambria Math" panose="02040503050406030204" pitchFamily="18" charset="0"/>
                        </a:rPr>
                        <m:t>)</m:t>
                      </m:r>
                    </m:oMath>
                  </m:oMathPara>
                </a14:m>
                <a:endParaRPr lang="en-US" sz="2100" b="1" dirty="0"/>
              </a:p>
            </p:txBody>
          </p:sp>
        </mc:Choice>
        <mc:Fallback xmlns="">
          <p:sp>
            <p:nvSpPr>
              <p:cNvPr id="36" name="TextBox 35">
                <a:extLst>
                  <a:ext uri="{FF2B5EF4-FFF2-40B4-BE49-F238E27FC236}">
                    <a16:creationId xmlns:a16="http://schemas.microsoft.com/office/drawing/2014/main" id="{B11F6BDE-ABF4-4114-8E24-B8A5AA455F88}"/>
                  </a:ext>
                </a:extLst>
              </p:cNvPr>
              <p:cNvSpPr txBox="1">
                <a:spLocks noRot="1" noChangeAspect="1" noMove="1" noResize="1" noEditPoints="1" noAdjustHandles="1" noChangeArrowheads="1" noChangeShapeType="1" noTextEdit="1"/>
              </p:cNvSpPr>
              <p:nvPr/>
            </p:nvSpPr>
            <p:spPr>
              <a:xfrm>
                <a:off x="1889280" y="3779186"/>
                <a:ext cx="1049390" cy="323165"/>
              </a:xfrm>
              <a:prstGeom prst="rect">
                <a:avLst/>
              </a:prstGeom>
              <a:blipFill>
                <a:blip r:embed="rId7"/>
                <a:stretch>
                  <a:fillRect l="-6395" t="-1887" r="-8721" b="-35849"/>
                </a:stretch>
              </a:blipFill>
            </p:spPr>
            <p:txBody>
              <a:bodyPr/>
              <a:lstStyle/>
              <a:p>
                <a:r>
                  <a:rPr lang="en-GB">
                    <a:noFill/>
                  </a:rPr>
                  <a:t> </a:t>
                </a:r>
              </a:p>
            </p:txBody>
          </p:sp>
        </mc:Fallback>
      </mc:AlternateContent>
      <p:sp>
        <p:nvSpPr>
          <p:cNvPr id="3" name="Oval 2">
            <a:extLst>
              <a:ext uri="{FF2B5EF4-FFF2-40B4-BE49-F238E27FC236}">
                <a16:creationId xmlns:a16="http://schemas.microsoft.com/office/drawing/2014/main" id="{944AB453-BCDD-4D07-8065-31706AAC86ED}"/>
              </a:ext>
            </a:extLst>
          </p:cNvPr>
          <p:cNvSpPr/>
          <p:nvPr/>
        </p:nvSpPr>
        <p:spPr>
          <a:xfrm>
            <a:off x="3243970" y="2920432"/>
            <a:ext cx="755172" cy="13641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2D72510-E154-4AEC-8CC5-0776E0489D68}"/>
              </a:ext>
            </a:extLst>
          </p:cNvPr>
          <p:cNvCxnSpPr>
            <a:cxnSpLocks/>
          </p:cNvCxnSpPr>
          <p:nvPr/>
        </p:nvCxnSpPr>
        <p:spPr>
          <a:xfrm>
            <a:off x="4467161" y="3562270"/>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49B724A-2F02-4BD3-A81F-C27CEE41174A}"/>
              </a:ext>
            </a:extLst>
          </p:cNvPr>
          <p:cNvCxnSpPr>
            <a:cxnSpLocks/>
          </p:cNvCxnSpPr>
          <p:nvPr/>
        </p:nvCxnSpPr>
        <p:spPr>
          <a:xfrm>
            <a:off x="3772758" y="3873094"/>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19EE920-C206-4E5D-8C1C-333693D09B7D}"/>
              </a:ext>
            </a:extLst>
          </p:cNvPr>
          <p:cNvCxnSpPr>
            <a:cxnSpLocks/>
          </p:cNvCxnSpPr>
          <p:nvPr/>
        </p:nvCxnSpPr>
        <p:spPr>
          <a:xfrm>
            <a:off x="4467161" y="3866499"/>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E5F002F-2C64-406F-865D-2F7D1313E55D}"/>
              </a:ext>
            </a:extLst>
          </p:cNvPr>
          <p:cNvCxnSpPr>
            <a:cxnSpLocks/>
          </p:cNvCxnSpPr>
          <p:nvPr/>
        </p:nvCxnSpPr>
        <p:spPr>
          <a:xfrm>
            <a:off x="3772758" y="3307319"/>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A982865-A5D3-4ABB-B044-1EEBCDDDBE8D}"/>
              </a:ext>
            </a:extLst>
          </p:cNvPr>
          <p:cNvCxnSpPr>
            <a:cxnSpLocks/>
          </p:cNvCxnSpPr>
          <p:nvPr/>
        </p:nvCxnSpPr>
        <p:spPr>
          <a:xfrm>
            <a:off x="4475173" y="3313345"/>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6F246EA-EE05-49BE-9DFA-959F60D4A850}"/>
              </a:ext>
            </a:extLst>
          </p:cNvPr>
          <p:cNvCxnSpPr>
            <a:cxnSpLocks/>
          </p:cNvCxnSpPr>
          <p:nvPr/>
        </p:nvCxnSpPr>
        <p:spPr>
          <a:xfrm>
            <a:off x="5252142" y="3293289"/>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24</a:t>
            </a:fld>
            <a:endParaRPr lang="de-DE" dirty="0"/>
          </a:p>
        </p:txBody>
      </p:sp>
    </p:spTree>
    <p:extLst>
      <p:ext uri="{BB962C8B-B14F-4D97-AF65-F5344CB8AC3E}">
        <p14:creationId xmlns:p14="http://schemas.microsoft.com/office/powerpoint/2010/main" val="1471207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Forget Gate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rmAutofit/>
              </a:bodyPr>
              <a:lstStyle/>
              <a:p>
                <a:r>
                  <a:rPr lang="de-DE" sz="1900" b="1" i="1" dirty="0"/>
                  <a:t>Forget Gate </a:t>
                </a:r>
                <a:r>
                  <a:rPr lang="de-DE" sz="1900" dirty="0"/>
                  <a:t>is trained to </a:t>
                </a:r>
                <a:r>
                  <a:rPr lang="de-DE" sz="1900" dirty="0" err="1"/>
                  <a:t>forget</a:t>
                </a:r>
                <a:r>
                  <a:rPr lang="de-DE" sz="1900" dirty="0"/>
                  <a:t> </a:t>
                </a:r>
                <a:r>
                  <a:rPr lang="de-DE" sz="1900" dirty="0" err="1"/>
                  <a:t>parts</a:t>
                </a:r>
                <a:r>
                  <a:rPr lang="de-DE" sz="1900" dirty="0"/>
                  <a:t> </a:t>
                </a:r>
                <a:r>
                  <a:rPr lang="de-DE" sz="1900" dirty="0" err="1"/>
                  <a:t>of</a:t>
                </a:r>
                <a:r>
                  <a:rPr lang="de-DE" sz="1900" dirty="0"/>
                  <a:t>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ffectLst/>
                    <a:ea typeface="Calibri" panose="020F0502020204030204" pitchFamily="34" charset="0"/>
                  </a:rPr>
                  <a:t>At time </a:t>
                </a:r>
                <a:r>
                  <a:rPr lang="en-GB" sz="1900" i="1" dirty="0">
                    <a:effectLst/>
                    <a:ea typeface="Calibri" panose="020F0502020204030204" pitchFamily="34" charset="0"/>
                  </a:rPr>
                  <a:t>t</a:t>
                </a:r>
                <a:r>
                  <a:rPr lang="en-GB" sz="1900" dirty="0">
                    <a:effectLst/>
                    <a:ea typeface="Calibri" panose="020F0502020204030204" pitchFamily="34" charset="0"/>
                  </a:rPr>
                  <a:t>, the forget gate decides which item of</a:t>
                </a:r>
                <a14:m>
                  <m:oMath xmlns:m="http://schemas.openxmlformats.org/officeDocument/2006/math">
                    <m:r>
                      <a:rPr lang="de-DE" sz="1900" b="0" i="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r>
                          <a:rPr lang="de-DE" sz="1900" i="1">
                            <a:latin typeface="Cambria Math" panose="02040503050406030204" pitchFamily="18" charset="0"/>
                            <a:ea typeface="Cambria Math" panose="02040503050406030204" pitchFamily="18" charset="0"/>
                          </a:rPr>
                          <m:t>−1</m:t>
                        </m:r>
                      </m:e>
                    </m:d>
                  </m:oMath>
                </a14:m>
                <a:r>
                  <a:rPr lang="en-GB" sz="1900" dirty="0">
                    <a:effectLst/>
                    <a:ea typeface="Times New Roman" panose="02020603050405020304" pitchFamily="18" charset="0"/>
                  </a:rPr>
                  <a:t> to keep </a:t>
                </a:r>
                <a:r>
                  <a:rPr lang="en-GB" sz="1900" dirty="0">
                    <a:ea typeface="Calibri" panose="020F0502020204030204" pitchFamily="34" charset="0"/>
                  </a:rPr>
                  <a:t>(and how much of it) </a:t>
                </a:r>
                <a:r>
                  <a:rPr lang="en-GB" sz="1900" dirty="0">
                    <a:effectLst/>
                    <a:ea typeface="Times New Roman" panose="02020603050405020304" pitchFamily="18" charset="0"/>
                  </a:rPr>
                  <a:t>in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b="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ffectLst/>
                    <a:ea typeface="Times New Roman" panose="02020603050405020304" pitchFamily="18" charset="0"/>
                  </a:rPr>
                  <a:t>given input vector</a:t>
                </a:r>
                <a14:m>
                  <m:oMath xmlns:m="http://schemas.openxmlformats.org/officeDocument/2006/math">
                    <m:r>
                      <a:rPr lang="de-DE" sz="1900" b="0" i="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b="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b="0" i="1">
                            <a:latin typeface="Cambria Math" panose="02040503050406030204" pitchFamily="18" charset="0"/>
                          </a:rPr>
                          <m:t>𝑡</m:t>
                        </m:r>
                        <m:r>
                          <a:rPr lang="de-DE" sz="1900" b="0" i="1" smtClean="0">
                            <a:latin typeface="Cambria Math" panose="02040503050406030204" pitchFamily="18" charset="0"/>
                          </a:rPr>
                          <m:t>−1</m:t>
                        </m:r>
                      </m:e>
                    </m:d>
                  </m:oMath>
                </a14:m>
                <a:r>
                  <a:rPr lang="en-US" sz="1900" dirty="0"/>
                  <a:t>.</a:t>
                </a:r>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2"/>
                <a:stretch>
                  <a:fillRect l="-1809" t="-785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78971A7E-7914-4BC3-A32F-F76CF94222F2}"/>
              </a:ext>
            </a:extLst>
          </p:cNvPr>
          <p:cNvSpPr/>
          <p:nvPr/>
        </p:nvSpPr>
        <p:spPr>
          <a:xfrm>
            <a:off x="156582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60DEB6C-D1CF-4CA6-9316-54696E07CFEF}"/>
              </a:ext>
            </a:extLst>
          </p:cNvPr>
          <p:cNvSpPr/>
          <p:nvPr/>
        </p:nvSpPr>
        <p:spPr>
          <a:xfrm>
            <a:off x="178754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73E352-DD98-4C2B-AA3F-465390E2A563}"/>
              </a:ext>
            </a:extLst>
          </p:cNvPr>
          <p:cNvSpPr/>
          <p:nvPr/>
        </p:nvSpPr>
        <p:spPr>
          <a:xfrm>
            <a:off x="200841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B57F20-6860-4796-BB26-6AF45D25DC3A}"/>
              </a:ext>
            </a:extLst>
          </p:cNvPr>
          <p:cNvSpPr/>
          <p:nvPr/>
        </p:nvSpPr>
        <p:spPr>
          <a:xfrm>
            <a:off x="222927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D5F4AF-58F7-47A8-897C-CFC204FC090D}"/>
              </a:ext>
            </a:extLst>
          </p:cNvPr>
          <p:cNvSpPr/>
          <p:nvPr/>
        </p:nvSpPr>
        <p:spPr>
          <a:xfrm>
            <a:off x="244241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EF6EBB2-E3A0-48B1-8809-BA9A310A4724}"/>
              </a:ext>
            </a:extLst>
          </p:cNvPr>
          <p:cNvSpPr/>
          <p:nvPr/>
        </p:nvSpPr>
        <p:spPr>
          <a:xfrm>
            <a:off x="286867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4255B2-1F5A-4901-9D7C-29F267666B6F}"/>
              </a:ext>
            </a:extLst>
          </p:cNvPr>
          <p:cNvSpPr/>
          <p:nvPr/>
        </p:nvSpPr>
        <p:spPr>
          <a:xfrm>
            <a:off x="3090397"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2B5EC6-10B9-488F-AA44-A4918F05CAA4}"/>
              </a:ext>
            </a:extLst>
          </p:cNvPr>
          <p:cNvSpPr/>
          <p:nvPr/>
        </p:nvSpPr>
        <p:spPr>
          <a:xfrm>
            <a:off x="331126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8E3E477-7DC1-4CCC-9DF1-1BA9267A2FBE}"/>
              </a:ext>
            </a:extLst>
          </p:cNvPr>
          <p:cNvSpPr/>
          <p:nvPr/>
        </p:nvSpPr>
        <p:spPr>
          <a:xfrm>
            <a:off x="353212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0FC3F6-F888-476D-8666-90E9D167CA9A}"/>
              </a:ext>
            </a:extLst>
          </p:cNvPr>
          <p:cNvSpPr/>
          <p:nvPr/>
        </p:nvSpPr>
        <p:spPr>
          <a:xfrm>
            <a:off x="374525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55D2CB2-FB0D-49B6-BA08-29712B3A3A7D}"/>
              </a:ext>
            </a:extLst>
          </p:cNvPr>
          <p:cNvSpPr/>
          <p:nvPr/>
        </p:nvSpPr>
        <p:spPr>
          <a:xfrm>
            <a:off x="395839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1587722" y="5001749"/>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1587722" y="5001749"/>
                <a:ext cx="1065653" cy="369332"/>
              </a:xfrm>
              <a:prstGeom prst="rect">
                <a:avLst/>
              </a:prstGeom>
              <a:blipFill>
                <a:blip r:embed="rId3"/>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A2051F5-649E-4D8A-A714-F8F20C3C74D5}"/>
                  </a:ext>
                </a:extLst>
              </p:cNvPr>
              <p:cNvSpPr txBox="1"/>
              <p:nvPr/>
            </p:nvSpPr>
            <p:spPr>
              <a:xfrm>
                <a:off x="3215423" y="5001749"/>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31" name="TextBox 30">
                <a:extLst>
                  <a:ext uri="{FF2B5EF4-FFF2-40B4-BE49-F238E27FC236}">
                    <a16:creationId xmlns:a16="http://schemas.microsoft.com/office/drawing/2014/main" id="{BA2051F5-649E-4D8A-A714-F8F20C3C74D5}"/>
                  </a:ext>
                </a:extLst>
              </p:cNvPr>
              <p:cNvSpPr txBox="1">
                <a:spLocks noRot="1" noChangeAspect="1" noMove="1" noResize="1" noEditPoints="1" noAdjustHandles="1" noChangeArrowheads="1" noChangeShapeType="1" noTextEdit="1"/>
              </p:cNvSpPr>
              <p:nvPr/>
            </p:nvSpPr>
            <p:spPr>
              <a:xfrm>
                <a:off x="3215423" y="5001749"/>
                <a:ext cx="596422" cy="369332"/>
              </a:xfrm>
              <a:prstGeom prst="rect">
                <a:avLst/>
              </a:prstGeom>
              <a:blipFill>
                <a:blip r:embed="rId4"/>
                <a:stretch>
                  <a:fillRect r="-4082" b="-13115"/>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7FF7D54E-E29A-47AE-B963-4A88420370C3}"/>
              </a:ext>
            </a:extLst>
          </p:cNvPr>
          <p:cNvSpPr/>
          <p:nvPr/>
        </p:nvSpPr>
        <p:spPr>
          <a:xfrm>
            <a:off x="1997527" y="2645053"/>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EA790EA-6D1B-40B4-A115-2D145CEF7208}"/>
              </a:ext>
            </a:extLst>
          </p:cNvPr>
          <p:cNvSpPr/>
          <p:nvPr/>
        </p:nvSpPr>
        <p:spPr>
          <a:xfrm>
            <a:off x="2219252" y="2645053"/>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18F1334E-D92B-4B81-B773-330CF03AA94B}"/>
              </a:ext>
            </a:extLst>
          </p:cNvPr>
          <p:cNvSpPr/>
          <p:nvPr/>
        </p:nvSpPr>
        <p:spPr>
          <a:xfrm>
            <a:off x="2440117" y="2645053"/>
            <a:ext cx="213131" cy="206256"/>
          </a:xfrm>
          <a:prstGeom prst="rect">
            <a:avLst/>
          </a:prstGeom>
          <a:solidFill>
            <a:srgbClr val="00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43EDFE4-BF91-452C-9002-03E1CB893B44}"/>
              </a:ext>
            </a:extLst>
          </p:cNvPr>
          <p:cNvSpPr/>
          <p:nvPr/>
        </p:nvSpPr>
        <p:spPr>
          <a:xfrm>
            <a:off x="2660983" y="2645053"/>
            <a:ext cx="213131" cy="206256"/>
          </a:xfrm>
          <a:prstGeom prst="rect">
            <a:avLst/>
          </a:prstGeom>
          <a:solidFill>
            <a:schemeClr val="bg1">
              <a:lumMod val="7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21E83F2-B9F9-4537-8E83-7CAA5E0DD16A}"/>
              </a:ext>
            </a:extLst>
          </p:cNvPr>
          <p:cNvSpPr/>
          <p:nvPr/>
        </p:nvSpPr>
        <p:spPr>
          <a:xfrm>
            <a:off x="2874114" y="2645053"/>
            <a:ext cx="213131" cy="206256"/>
          </a:xfrm>
          <a:prstGeom prst="rect">
            <a:avLst/>
          </a:prstGeom>
          <a:solidFill>
            <a:schemeClr val="bg1">
              <a:lumMod val="50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7A84736-1D14-4228-8B85-B107907C0A05}"/>
              </a:ext>
            </a:extLst>
          </p:cNvPr>
          <p:cNvSpPr/>
          <p:nvPr/>
        </p:nvSpPr>
        <p:spPr>
          <a:xfrm>
            <a:off x="3087245" y="2645053"/>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83DF0BAF-7733-40EE-8621-3052611C8D54}"/>
              </a:ext>
            </a:extLst>
          </p:cNvPr>
          <p:cNvSpPr/>
          <p:nvPr/>
        </p:nvSpPr>
        <p:spPr>
          <a:xfrm>
            <a:off x="3300376" y="2645053"/>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5986935-4A1C-406D-9896-E27008DD6A65}"/>
                  </a:ext>
                </a:extLst>
              </p:cNvPr>
              <p:cNvSpPr txBox="1"/>
              <p:nvPr/>
            </p:nvSpPr>
            <p:spPr>
              <a:xfrm>
                <a:off x="637157" y="3195330"/>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𝑪</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47" name="TextBox 46">
                <a:extLst>
                  <a:ext uri="{FF2B5EF4-FFF2-40B4-BE49-F238E27FC236}">
                    <a16:creationId xmlns:a16="http://schemas.microsoft.com/office/drawing/2014/main" id="{A5986935-4A1C-406D-9896-E27008DD6A65}"/>
                  </a:ext>
                </a:extLst>
              </p:cNvPr>
              <p:cNvSpPr txBox="1">
                <a:spLocks noRot="1" noChangeAspect="1" noMove="1" noResize="1" noEditPoints="1" noAdjustHandles="1" noChangeArrowheads="1" noChangeShapeType="1" noTextEdit="1"/>
              </p:cNvSpPr>
              <p:nvPr/>
            </p:nvSpPr>
            <p:spPr>
              <a:xfrm>
                <a:off x="637157" y="3195330"/>
                <a:ext cx="1065653" cy="369332"/>
              </a:xfrm>
              <a:prstGeom prst="rect">
                <a:avLst/>
              </a:prstGeom>
              <a:blipFill>
                <a:blip r:embed="rId5"/>
                <a:stretch>
                  <a:fillRect r="-575" b="-13115"/>
                </a:stretch>
              </a:blipFill>
            </p:spPr>
            <p:txBody>
              <a:bodyPr/>
              <a:lstStyle/>
              <a:p>
                <a:r>
                  <a:rPr lang="en-GB">
                    <a:noFill/>
                  </a:rPr>
                  <a:t> </a:t>
                </a:r>
              </a:p>
            </p:txBody>
          </p:sp>
        </mc:Fallback>
      </mc:AlternateContent>
      <p:sp>
        <p:nvSpPr>
          <p:cNvPr id="50" name="TextBox 49">
            <a:extLst>
              <a:ext uri="{FF2B5EF4-FFF2-40B4-BE49-F238E27FC236}">
                <a16:creationId xmlns:a16="http://schemas.microsoft.com/office/drawing/2014/main" id="{D5A987D1-0504-441F-BEA9-272782F00281}"/>
              </a:ext>
            </a:extLst>
          </p:cNvPr>
          <p:cNvSpPr txBox="1"/>
          <p:nvPr/>
        </p:nvSpPr>
        <p:spPr>
          <a:xfrm>
            <a:off x="3406941" y="2987629"/>
            <a:ext cx="517770"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forget (0)</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52" name="Straight Arrow Connector 51">
            <a:extLst>
              <a:ext uri="{FF2B5EF4-FFF2-40B4-BE49-F238E27FC236}">
                <a16:creationId xmlns:a16="http://schemas.microsoft.com/office/drawing/2014/main" id="{35DD9597-A970-408B-85FF-9C174EBDE0A5}"/>
              </a:ext>
            </a:extLst>
          </p:cNvPr>
          <p:cNvCxnSpPr>
            <a:cxnSpLocks/>
            <a:stCxn id="50" idx="1"/>
            <a:endCxn id="43" idx="2"/>
          </p:cNvCxnSpPr>
          <p:nvPr/>
        </p:nvCxnSpPr>
        <p:spPr>
          <a:xfrm flipH="1" flipV="1">
            <a:off x="3193811" y="2851309"/>
            <a:ext cx="213130"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AD8AB5E-90F0-4CC0-BFDF-7227417C1B07}"/>
              </a:ext>
            </a:extLst>
          </p:cNvPr>
          <p:cNvSpPr txBox="1"/>
          <p:nvPr/>
        </p:nvSpPr>
        <p:spPr>
          <a:xfrm>
            <a:off x="1588688" y="2987629"/>
            <a:ext cx="775853"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remember (1)</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59" name="Straight Arrow Connector 58">
            <a:extLst>
              <a:ext uri="{FF2B5EF4-FFF2-40B4-BE49-F238E27FC236}">
                <a16:creationId xmlns:a16="http://schemas.microsoft.com/office/drawing/2014/main" id="{0A2A6233-18C5-4599-BC62-880546B7C6A4}"/>
              </a:ext>
            </a:extLst>
          </p:cNvPr>
          <p:cNvCxnSpPr>
            <a:cxnSpLocks/>
            <a:stCxn id="58" idx="3"/>
            <a:endCxn id="37" idx="2"/>
          </p:cNvCxnSpPr>
          <p:nvPr/>
        </p:nvCxnSpPr>
        <p:spPr>
          <a:xfrm flipV="1">
            <a:off x="2364541" y="2851309"/>
            <a:ext cx="182142"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AE2553B5-C81F-461E-8494-8F476DDB7006}"/>
              </a:ext>
            </a:extLst>
          </p:cNvPr>
          <p:cNvSpPr/>
          <p:nvPr/>
        </p:nvSpPr>
        <p:spPr>
          <a:xfrm>
            <a:off x="1997654" y="3284141"/>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CD88A927-B0A3-48D3-AD78-8A1223F2EEFE}"/>
              </a:ext>
            </a:extLst>
          </p:cNvPr>
          <p:cNvSpPr/>
          <p:nvPr/>
        </p:nvSpPr>
        <p:spPr>
          <a:xfrm>
            <a:off x="2219379" y="3284141"/>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6DF4D446-55CD-4AE8-B633-750B5BD80A94}"/>
              </a:ext>
            </a:extLst>
          </p:cNvPr>
          <p:cNvSpPr/>
          <p:nvPr/>
        </p:nvSpPr>
        <p:spPr>
          <a:xfrm>
            <a:off x="2440244" y="3284141"/>
            <a:ext cx="213131" cy="206256"/>
          </a:xfrm>
          <a:prstGeom prst="rect">
            <a:avLst/>
          </a:prstGeom>
          <a:solidFill>
            <a:srgbClr val="00B05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AC9705AF-C044-4111-B0DB-D840F758F112}"/>
              </a:ext>
            </a:extLst>
          </p:cNvPr>
          <p:cNvSpPr/>
          <p:nvPr/>
        </p:nvSpPr>
        <p:spPr>
          <a:xfrm>
            <a:off x="2661110" y="3284141"/>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763858A7-252E-4379-B3C8-0A23958E64D0}"/>
              </a:ext>
            </a:extLst>
          </p:cNvPr>
          <p:cNvSpPr/>
          <p:nvPr/>
        </p:nvSpPr>
        <p:spPr>
          <a:xfrm>
            <a:off x="2874241" y="3284141"/>
            <a:ext cx="213131" cy="206256"/>
          </a:xfrm>
          <a:prstGeom prst="rect">
            <a:avLst/>
          </a:prstGeom>
          <a:solidFill>
            <a:srgbClr val="B4FAD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4CCD4E77-8C18-49A5-8DF3-5A38AFB56A0E}"/>
              </a:ext>
            </a:extLst>
          </p:cNvPr>
          <p:cNvSpPr/>
          <p:nvPr/>
        </p:nvSpPr>
        <p:spPr>
          <a:xfrm>
            <a:off x="3087372" y="3284141"/>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3650E5E8-1645-48C3-977F-509154A31397}"/>
              </a:ext>
            </a:extLst>
          </p:cNvPr>
          <p:cNvSpPr/>
          <p:nvPr/>
        </p:nvSpPr>
        <p:spPr>
          <a:xfrm>
            <a:off x="3300503" y="3284141"/>
            <a:ext cx="213131" cy="206256"/>
          </a:xfrm>
          <a:prstGeom prst="rect">
            <a:avLst/>
          </a:prstGeom>
          <a:solidFill>
            <a:srgbClr val="E7FFF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Arrow Connector 77">
            <a:extLst>
              <a:ext uri="{FF2B5EF4-FFF2-40B4-BE49-F238E27FC236}">
                <a16:creationId xmlns:a16="http://schemas.microsoft.com/office/drawing/2014/main" id="{2C85A11E-5422-4EF6-BE03-E01B93E0894F}"/>
              </a:ext>
            </a:extLst>
          </p:cNvPr>
          <p:cNvCxnSpPr>
            <a:cxnSpLocks/>
            <a:stCxn id="58" idx="3"/>
            <a:endCxn id="67" idx="0"/>
          </p:cNvCxnSpPr>
          <p:nvPr/>
        </p:nvCxnSpPr>
        <p:spPr>
          <a:xfrm>
            <a:off x="2364541" y="3064573"/>
            <a:ext cx="182269"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E43A9DD-AEF4-40A0-BB57-64C84E9B2EAB}"/>
              </a:ext>
            </a:extLst>
          </p:cNvPr>
          <p:cNvCxnSpPr>
            <a:cxnSpLocks/>
            <a:stCxn id="50" idx="1"/>
            <a:endCxn id="73" idx="0"/>
          </p:cNvCxnSpPr>
          <p:nvPr/>
        </p:nvCxnSpPr>
        <p:spPr>
          <a:xfrm flipH="1">
            <a:off x="3193938" y="3064573"/>
            <a:ext cx="213003"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38C9ABA-B8E0-488A-BDE0-4EE902D90466}"/>
                  </a:ext>
                </a:extLst>
              </p:cNvPr>
              <p:cNvSpPr txBox="1"/>
              <p:nvPr/>
            </p:nvSpPr>
            <p:spPr>
              <a:xfrm>
                <a:off x="3638695" y="3219912"/>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𝒇</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94" name="TextBox 93">
                <a:extLst>
                  <a:ext uri="{FF2B5EF4-FFF2-40B4-BE49-F238E27FC236}">
                    <a16:creationId xmlns:a16="http://schemas.microsoft.com/office/drawing/2014/main" id="{638C9ABA-B8E0-488A-BDE0-4EE902D90466}"/>
                  </a:ext>
                </a:extLst>
              </p:cNvPr>
              <p:cNvSpPr txBox="1">
                <a:spLocks noRot="1" noChangeAspect="1" noMove="1" noResize="1" noEditPoints="1" noAdjustHandles="1" noChangeArrowheads="1" noChangeShapeType="1" noTextEdit="1"/>
              </p:cNvSpPr>
              <p:nvPr/>
            </p:nvSpPr>
            <p:spPr>
              <a:xfrm>
                <a:off x="3638695" y="3219912"/>
                <a:ext cx="596422" cy="369332"/>
              </a:xfrm>
              <a:prstGeom prst="rect">
                <a:avLst/>
              </a:prstGeom>
              <a:blipFill>
                <a:blip r:embed="rId6"/>
                <a:stretch>
                  <a:fillRect l="-3061" r="-4082"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9BCC62EF-12A9-46E0-8D87-6D4D110D8F86}"/>
                  </a:ext>
                </a:extLst>
              </p:cNvPr>
              <p:cNvSpPr txBox="1"/>
              <p:nvPr/>
            </p:nvSpPr>
            <p:spPr>
              <a:xfrm>
                <a:off x="2448531" y="2227200"/>
                <a:ext cx="535330" cy="39158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b="1" i="1">
                              <a:latin typeface="Cambria Math" panose="02040503050406030204" pitchFamily="18" charset="0"/>
                            </a:rPr>
                            <m:t>𝑪</m:t>
                          </m:r>
                        </m:e>
                        <m:sub>
                          <m:r>
                            <a:rPr lang="de-DE"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18" name="TextBox 117">
                <a:extLst>
                  <a:ext uri="{FF2B5EF4-FFF2-40B4-BE49-F238E27FC236}">
                    <a16:creationId xmlns:a16="http://schemas.microsoft.com/office/drawing/2014/main" id="{9BCC62EF-12A9-46E0-8D87-6D4D110D8F86}"/>
                  </a:ext>
                </a:extLst>
              </p:cNvPr>
              <p:cNvSpPr txBox="1">
                <a:spLocks noRot="1" noChangeAspect="1" noMove="1" noResize="1" noEditPoints="1" noAdjustHandles="1" noChangeArrowheads="1" noChangeShapeType="1" noTextEdit="1"/>
              </p:cNvSpPr>
              <p:nvPr/>
            </p:nvSpPr>
            <p:spPr>
              <a:xfrm>
                <a:off x="2448531" y="2227200"/>
                <a:ext cx="535330" cy="391582"/>
              </a:xfrm>
              <a:prstGeom prst="rect">
                <a:avLst/>
              </a:prstGeom>
              <a:blipFill>
                <a:blip r:embed="rId7"/>
                <a:stretch>
                  <a:fillRect r="-39080" b="-9231"/>
                </a:stretch>
              </a:blipFill>
            </p:spPr>
            <p:txBody>
              <a:bodyPr/>
              <a:lstStyle/>
              <a:p>
                <a:r>
                  <a:rPr lang="en-GB">
                    <a:noFill/>
                  </a:rPr>
                  <a:t> </a:t>
                </a:r>
              </a:p>
            </p:txBody>
          </p:sp>
        </mc:Fallback>
      </mc:AlternateContent>
      <p:cxnSp>
        <p:nvCxnSpPr>
          <p:cNvPr id="123" name="Straight Arrow Connector 122">
            <a:extLst>
              <a:ext uri="{FF2B5EF4-FFF2-40B4-BE49-F238E27FC236}">
                <a16:creationId xmlns:a16="http://schemas.microsoft.com/office/drawing/2014/main" id="{3C5CC44F-BF03-4018-A92D-59E000F81494}"/>
              </a:ext>
            </a:extLst>
          </p:cNvPr>
          <p:cNvCxnSpPr>
            <a:cxnSpLocks/>
          </p:cNvCxnSpPr>
          <p:nvPr/>
        </p:nvCxnSpPr>
        <p:spPr>
          <a:xfrm>
            <a:off x="1647168" y="3387269"/>
            <a:ext cx="329446"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8088FF6-BD45-4A16-8A80-065EE4D9F970}"/>
                  </a:ext>
                </a:extLst>
              </p:cNvPr>
              <p:cNvSpPr txBox="1"/>
              <p:nvPr/>
            </p:nvSpPr>
            <p:spPr>
              <a:xfrm>
                <a:off x="3499821" y="4653495"/>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0" name="TextBox 129">
                <a:extLst>
                  <a:ext uri="{FF2B5EF4-FFF2-40B4-BE49-F238E27FC236}">
                    <a16:creationId xmlns:a16="http://schemas.microsoft.com/office/drawing/2014/main" id="{38088FF6-BD45-4A16-8A80-065EE4D9F970}"/>
                  </a:ext>
                </a:extLst>
              </p:cNvPr>
              <p:cNvSpPr txBox="1">
                <a:spLocks noRot="1" noChangeAspect="1" noMove="1" noResize="1" noEditPoints="1" noAdjustHandles="1" noChangeArrowheads="1" noChangeShapeType="1" noTextEdit="1"/>
              </p:cNvSpPr>
              <p:nvPr/>
            </p:nvSpPr>
            <p:spPr>
              <a:xfrm>
                <a:off x="3499821" y="4653495"/>
                <a:ext cx="213132" cy="291875"/>
              </a:xfrm>
              <a:prstGeom prst="rect">
                <a:avLst/>
              </a:prstGeom>
              <a:blipFill>
                <a:blip r:embed="rId8"/>
                <a:stretch>
                  <a:fillRect r="-22857"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5C8B9FD-E945-470B-88AE-5F629DD010EA}"/>
                  </a:ext>
                </a:extLst>
              </p:cNvPr>
              <p:cNvSpPr txBox="1"/>
              <p:nvPr/>
            </p:nvSpPr>
            <p:spPr>
              <a:xfrm>
                <a:off x="1981069" y="4669063"/>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2" name="TextBox 131">
                <a:extLst>
                  <a:ext uri="{FF2B5EF4-FFF2-40B4-BE49-F238E27FC236}">
                    <a16:creationId xmlns:a16="http://schemas.microsoft.com/office/drawing/2014/main" id="{D5C8B9FD-E945-470B-88AE-5F629DD010EA}"/>
                  </a:ext>
                </a:extLst>
              </p:cNvPr>
              <p:cNvSpPr txBox="1">
                <a:spLocks noRot="1" noChangeAspect="1" noMove="1" noResize="1" noEditPoints="1" noAdjustHandles="1" noChangeArrowheads="1" noChangeShapeType="1" noTextEdit="1"/>
              </p:cNvSpPr>
              <p:nvPr/>
            </p:nvSpPr>
            <p:spPr>
              <a:xfrm>
                <a:off x="1981069" y="4669063"/>
                <a:ext cx="213132" cy="291875"/>
              </a:xfrm>
              <a:prstGeom prst="rect">
                <a:avLst/>
              </a:prstGeom>
              <a:blipFill>
                <a:blip r:embed="rId9"/>
                <a:stretch>
                  <a:fillRect r="-25714" b="-2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189AFA0A-8911-41A1-8ACC-76DF3B914C22}"/>
                  </a:ext>
                </a:extLst>
              </p:cNvPr>
              <p:cNvSpPr txBox="1"/>
              <p:nvPr/>
            </p:nvSpPr>
            <p:spPr>
              <a:xfrm>
                <a:off x="2616640" y="3228636"/>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4" name="TextBox 133">
                <a:extLst>
                  <a:ext uri="{FF2B5EF4-FFF2-40B4-BE49-F238E27FC236}">
                    <a16:creationId xmlns:a16="http://schemas.microsoft.com/office/drawing/2014/main" id="{189AFA0A-8911-41A1-8ACC-76DF3B914C22}"/>
                  </a:ext>
                </a:extLst>
              </p:cNvPr>
              <p:cNvSpPr txBox="1">
                <a:spLocks noRot="1" noChangeAspect="1" noMove="1" noResize="1" noEditPoints="1" noAdjustHandles="1" noChangeArrowheads="1" noChangeShapeType="1" noTextEdit="1"/>
              </p:cNvSpPr>
              <p:nvPr/>
            </p:nvSpPr>
            <p:spPr>
              <a:xfrm>
                <a:off x="2616640" y="3228636"/>
                <a:ext cx="213132" cy="291875"/>
              </a:xfrm>
              <a:prstGeom prst="rect">
                <a:avLst/>
              </a:prstGeom>
              <a:blipFill>
                <a:blip r:embed="rId10"/>
                <a:stretch>
                  <a:fillRect r="-22222"/>
                </a:stretch>
              </a:blipFill>
            </p:spPr>
            <p:txBody>
              <a:bodyPr/>
              <a:lstStyle/>
              <a:p>
                <a:r>
                  <a:rPr lang="en-US">
                    <a:noFill/>
                  </a:rPr>
                  <a:t> </a:t>
                </a:r>
              </a:p>
            </p:txBody>
          </p:sp>
        </mc:Fallback>
      </mc:AlternateContent>
      <p:sp>
        <p:nvSpPr>
          <p:cNvPr id="4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25</a:t>
            </a:fld>
            <a:endParaRPr lang="de-DE" dirty="0"/>
          </a:p>
        </p:txBody>
      </p:sp>
    </p:spTree>
    <p:extLst>
      <p:ext uri="{BB962C8B-B14F-4D97-AF65-F5344CB8AC3E}">
        <p14:creationId xmlns:p14="http://schemas.microsoft.com/office/powerpoint/2010/main" val="3072938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B90D6A3F-3597-4E99-B278-EFCFCC1414C6}"/>
                  </a:ext>
                </a:extLst>
              </p:cNvPr>
              <p:cNvSpPr txBox="1"/>
              <p:nvPr/>
            </p:nvSpPr>
            <p:spPr>
              <a:xfrm>
                <a:off x="5566657" y="3527456"/>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𝒇</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28" name="TextBox 127">
                <a:extLst>
                  <a:ext uri="{FF2B5EF4-FFF2-40B4-BE49-F238E27FC236}">
                    <a16:creationId xmlns:a16="http://schemas.microsoft.com/office/drawing/2014/main" id="{B90D6A3F-3597-4E99-B278-EFCFCC1414C6}"/>
                  </a:ext>
                </a:extLst>
              </p:cNvPr>
              <p:cNvSpPr txBox="1">
                <a:spLocks noRot="1" noChangeAspect="1" noMove="1" noResize="1" noEditPoints="1" noAdjustHandles="1" noChangeArrowheads="1" noChangeShapeType="1" noTextEdit="1"/>
              </p:cNvSpPr>
              <p:nvPr/>
            </p:nvSpPr>
            <p:spPr>
              <a:xfrm>
                <a:off x="5566657" y="3527456"/>
                <a:ext cx="596422" cy="369332"/>
              </a:xfrm>
              <a:prstGeom prst="rect">
                <a:avLst/>
              </a:prstGeom>
              <a:blipFill>
                <a:blip r:embed="rId2"/>
                <a:stretch>
                  <a:fillRect l="-3061" r="-4082"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030BA2EB-D056-4A59-853A-C82AAA36F5DB}"/>
                  </a:ext>
                </a:extLst>
              </p:cNvPr>
              <p:cNvSpPr txBox="1"/>
              <p:nvPr/>
            </p:nvSpPr>
            <p:spPr>
              <a:xfrm>
                <a:off x="5152760" y="3133780"/>
                <a:ext cx="855576"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𝑪</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122" name="TextBox 121">
                <a:extLst>
                  <a:ext uri="{FF2B5EF4-FFF2-40B4-BE49-F238E27FC236}">
                    <a16:creationId xmlns:a16="http://schemas.microsoft.com/office/drawing/2014/main" id="{030BA2EB-D056-4A59-853A-C82AAA36F5DB}"/>
                  </a:ext>
                </a:extLst>
              </p:cNvPr>
              <p:cNvSpPr txBox="1">
                <a:spLocks noRot="1" noChangeAspect="1" noMove="1" noResize="1" noEditPoints="1" noAdjustHandles="1" noChangeArrowheads="1" noChangeShapeType="1" noTextEdit="1"/>
              </p:cNvSpPr>
              <p:nvPr/>
            </p:nvSpPr>
            <p:spPr>
              <a:xfrm>
                <a:off x="5152760" y="3133780"/>
                <a:ext cx="855576" cy="307777"/>
              </a:xfrm>
              <a:prstGeom prst="rect">
                <a:avLst/>
              </a:prstGeom>
              <a:blipFill>
                <a:blip r:embed="rId3"/>
                <a:stretch>
                  <a:fillRect b="-5882"/>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Forget Gate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rmAutofit/>
              </a:bodyPr>
              <a:lstStyle/>
              <a:p>
                <a:r>
                  <a:rPr lang="de-DE" sz="1900" b="1" i="1" dirty="0"/>
                  <a:t>Forget Gate </a:t>
                </a:r>
                <a:r>
                  <a:rPr lang="de-DE" sz="1900" dirty="0"/>
                  <a:t>is trained </a:t>
                </a:r>
                <a:r>
                  <a:rPr lang="de-DE" sz="1900" dirty="0" err="1"/>
                  <a:t>to</a:t>
                </a:r>
                <a:r>
                  <a:rPr lang="de-DE" sz="1900" dirty="0"/>
                  <a:t> </a:t>
                </a:r>
                <a:r>
                  <a:rPr lang="de-DE" sz="1900" dirty="0" err="1"/>
                  <a:t>forget</a:t>
                </a:r>
                <a:r>
                  <a:rPr lang="de-DE" sz="1900" dirty="0"/>
                  <a:t> </a:t>
                </a:r>
                <a:r>
                  <a:rPr lang="de-DE" sz="1900" dirty="0" err="1"/>
                  <a:t>parts</a:t>
                </a:r>
                <a:r>
                  <a:rPr lang="de-DE" sz="1900" dirty="0"/>
                  <a:t> </a:t>
                </a:r>
                <a:r>
                  <a:rPr lang="de-DE" sz="1900" dirty="0" err="1"/>
                  <a:t>of</a:t>
                </a:r>
                <a:r>
                  <a:rPr lang="de-DE" sz="1900" dirty="0"/>
                  <a:t>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ffectLst/>
                    <a:ea typeface="Calibri" panose="020F0502020204030204" pitchFamily="34" charset="0"/>
                  </a:rPr>
                  <a:t>At time </a:t>
                </a:r>
                <a:r>
                  <a:rPr lang="en-GB" sz="1900" i="1" dirty="0">
                    <a:effectLst/>
                    <a:ea typeface="Calibri" panose="020F0502020204030204" pitchFamily="34" charset="0"/>
                  </a:rPr>
                  <a:t>t</a:t>
                </a:r>
                <a:r>
                  <a:rPr lang="en-GB" sz="1900" dirty="0">
                    <a:effectLst/>
                    <a:ea typeface="Calibri" panose="020F0502020204030204" pitchFamily="34" charset="0"/>
                  </a:rPr>
                  <a:t>, the forget gate decides which item of</a:t>
                </a:r>
                <a14:m>
                  <m:oMath xmlns:m="http://schemas.openxmlformats.org/officeDocument/2006/math">
                    <m:r>
                      <a:rPr lang="de-DE" sz="1900" b="0" i="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r>
                          <a:rPr lang="de-DE" sz="1900" i="1">
                            <a:latin typeface="Cambria Math" panose="02040503050406030204" pitchFamily="18" charset="0"/>
                            <a:ea typeface="Cambria Math" panose="02040503050406030204" pitchFamily="18" charset="0"/>
                          </a:rPr>
                          <m:t>−1</m:t>
                        </m:r>
                      </m:e>
                    </m:d>
                  </m:oMath>
                </a14:m>
                <a:r>
                  <a:rPr lang="en-GB" sz="1900" dirty="0">
                    <a:effectLst/>
                    <a:ea typeface="Times New Roman" panose="02020603050405020304" pitchFamily="18" charset="0"/>
                  </a:rPr>
                  <a:t> to keep </a:t>
                </a:r>
                <a:r>
                  <a:rPr lang="en-GB" sz="1900" dirty="0">
                    <a:ea typeface="Calibri" panose="020F0502020204030204" pitchFamily="34" charset="0"/>
                  </a:rPr>
                  <a:t>(and how much of it) </a:t>
                </a:r>
                <a:r>
                  <a:rPr lang="en-GB" sz="1900" dirty="0">
                    <a:effectLst/>
                    <a:ea typeface="Times New Roman" panose="02020603050405020304" pitchFamily="18" charset="0"/>
                  </a:rPr>
                  <a:t>in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b="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ffectLst/>
                    <a:ea typeface="Times New Roman" panose="02020603050405020304" pitchFamily="18" charset="0"/>
                  </a:rPr>
                  <a:t>given input vector</a:t>
                </a:r>
                <a14:m>
                  <m:oMath xmlns:m="http://schemas.openxmlformats.org/officeDocument/2006/math">
                    <m:r>
                      <a:rPr lang="de-DE" sz="1900" b="0" i="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b="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b="0" i="1">
                            <a:latin typeface="Cambria Math" panose="02040503050406030204" pitchFamily="18" charset="0"/>
                          </a:rPr>
                          <m:t>𝑡</m:t>
                        </m:r>
                        <m:r>
                          <a:rPr lang="de-DE" sz="1900" b="0" i="1" smtClean="0">
                            <a:latin typeface="Cambria Math" panose="02040503050406030204" pitchFamily="18" charset="0"/>
                          </a:rPr>
                          <m:t>−1</m:t>
                        </m:r>
                      </m:e>
                    </m:d>
                  </m:oMath>
                </a14:m>
                <a:r>
                  <a:rPr lang="en-US" sz="1900" dirty="0"/>
                  <a:t>.</a:t>
                </a:r>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4"/>
                <a:stretch>
                  <a:fillRect l="-1809" t="-785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78971A7E-7914-4BC3-A32F-F76CF94222F2}"/>
              </a:ext>
            </a:extLst>
          </p:cNvPr>
          <p:cNvSpPr/>
          <p:nvPr/>
        </p:nvSpPr>
        <p:spPr>
          <a:xfrm>
            <a:off x="156582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60DEB6C-D1CF-4CA6-9316-54696E07CFEF}"/>
              </a:ext>
            </a:extLst>
          </p:cNvPr>
          <p:cNvSpPr/>
          <p:nvPr/>
        </p:nvSpPr>
        <p:spPr>
          <a:xfrm>
            <a:off x="178754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73E352-DD98-4C2B-AA3F-465390E2A563}"/>
              </a:ext>
            </a:extLst>
          </p:cNvPr>
          <p:cNvSpPr/>
          <p:nvPr/>
        </p:nvSpPr>
        <p:spPr>
          <a:xfrm>
            <a:off x="200841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B57F20-6860-4796-BB26-6AF45D25DC3A}"/>
              </a:ext>
            </a:extLst>
          </p:cNvPr>
          <p:cNvSpPr/>
          <p:nvPr/>
        </p:nvSpPr>
        <p:spPr>
          <a:xfrm>
            <a:off x="222927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D5F4AF-58F7-47A8-897C-CFC204FC090D}"/>
              </a:ext>
            </a:extLst>
          </p:cNvPr>
          <p:cNvSpPr/>
          <p:nvPr/>
        </p:nvSpPr>
        <p:spPr>
          <a:xfrm>
            <a:off x="244241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EF6EBB2-E3A0-48B1-8809-BA9A310A4724}"/>
              </a:ext>
            </a:extLst>
          </p:cNvPr>
          <p:cNvSpPr/>
          <p:nvPr/>
        </p:nvSpPr>
        <p:spPr>
          <a:xfrm>
            <a:off x="286867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4255B2-1F5A-4901-9D7C-29F267666B6F}"/>
              </a:ext>
            </a:extLst>
          </p:cNvPr>
          <p:cNvSpPr/>
          <p:nvPr/>
        </p:nvSpPr>
        <p:spPr>
          <a:xfrm>
            <a:off x="3090397"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2B5EC6-10B9-488F-AA44-A4918F05CAA4}"/>
              </a:ext>
            </a:extLst>
          </p:cNvPr>
          <p:cNvSpPr/>
          <p:nvPr/>
        </p:nvSpPr>
        <p:spPr>
          <a:xfrm>
            <a:off x="331126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8E3E477-7DC1-4CCC-9DF1-1BA9267A2FBE}"/>
              </a:ext>
            </a:extLst>
          </p:cNvPr>
          <p:cNvSpPr/>
          <p:nvPr/>
        </p:nvSpPr>
        <p:spPr>
          <a:xfrm>
            <a:off x="353212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0FC3F6-F888-476D-8666-90E9D167CA9A}"/>
              </a:ext>
            </a:extLst>
          </p:cNvPr>
          <p:cNvSpPr/>
          <p:nvPr/>
        </p:nvSpPr>
        <p:spPr>
          <a:xfrm>
            <a:off x="374525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55D2CB2-FB0D-49B6-BA08-29712B3A3A7D}"/>
              </a:ext>
            </a:extLst>
          </p:cNvPr>
          <p:cNvSpPr/>
          <p:nvPr/>
        </p:nvSpPr>
        <p:spPr>
          <a:xfrm>
            <a:off x="395839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1587722" y="5001749"/>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1587722" y="5001749"/>
                <a:ext cx="1065653" cy="369332"/>
              </a:xfrm>
              <a:prstGeom prst="rect">
                <a:avLst/>
              </a:prstGeom>
              <a:blipFill>
                <a:blip r:embed="rId5"/>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A2051F5-649E-4D8A-A714-F8F20C3C74D5}"/>
                  </a:ext>
                </a:extLst>
              </p:cNvPr>
              <p:cNvSpPr txBox="1"/>
              <p:nvPr/>
            </p:nvSpPr>
            <p:spPr>
              <a:xfrm>
                <a:off x="3215423" y="5001749"/>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31" name="TextBox 30">
                <a:extLst>
                  <a:ext uri="{FF2B5EF4-FFF2-40B4-BE49-F238E27FC236}">
                    <a16:creationId xmlns:a16="http://schemas.microsoft.com/office/drawing/2014/main" id="{BA2051F5-649E-4D8A-A714-F8F20C3C74D5}"/>
                  </a:ext>
                </a:extLst>
              </p:cNvPr>
              <p:cNvSpPr txBox="1">
                <a:spLocks noRot="1" noChangeAspect="1" noMove="1" noResize="1" noEditPoints="1" noAdjustHandles="1" noChangeArrowheads="1" noChangeShapeType="1" noTextEdit="1"/>
              </p:cNvSpPr>
              <p:nvPr/>
            </p:nvSpPr>
            <p:spPr>
              <a:xfrm>
                <a:off x="3215423" y="5001749"/>
                <a:ext cx="596422" cy="369332"/>
              </a:xfrm>
              <a:prstGeom prst="rect">
                <a:avLst/>
              </a:prstGeom>
              <a:blipFill>
                <a:blip r:embed="rId6"/>
                <a:stretch>
                  <a:fillRect r="-4082" b="-13115"/>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7FF7D54E-E29A-47AE-B963-4A88420370C3}"/>
              </a:ext>
            </a:extLst>
          </p:cNvPr>
          <p:cNvSpPr/>
          <p:nvPr/>
        </p:nvSpPr>
        <p:spPr>
          <a:xfrm>
            <a:off x="1997527" y="2645053"/>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EA790EA-6D1B-40B4-A115-2D145CEF7208}"/>
              </a:ext>
            </a:extLst>
          </p:cNvPr>
          <p:cNvSpPr/>
          <p:nvPr/>
        </p:nvSpPr>
        <p:spPr>
          <a:xfrm>
            <a:off x="2219252" y="2645053"/>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18F1334E-D92B-4B81-B773-330CF03AA94B}"/>
              </a:ext>
            </a:extLst>
          </p:cNvPr>
          <p:cNvSpPr/>
          <p:nvPr/>
        </p:nvSpPr>
        <p:spPr>
          <a:xfrm>
            <a:off x="2440117" y="2645053"/>
            <a:ext cx="213131" cy="206256"/>
          </a:xfrm>
          <a:prstGeom prst="rect">
            <a:avLst/>
          </a:prstGeom>
          <a:solidFill>
            <a:srgbClr val="00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43EDFE4-BF91-452C-9002-03E1CB893B44}"/>
              </a:ext>
            </a:extLst>
          </p:cNvPr>
          <p:cNvSpPr/>
          <p:nvPr/>
        </p:nvSpPr>
        <p:spPr>
          <a:xfrm>
            <a:off x="2660983" y="2645053"/>
            <a:ext cx="213131" cy="206256"/>
          </a:xfrm>
          <a:prstGeom prst="rect">
            <a:avLst/>
          </a:prstGeom>
          <a:solidFill>
            <a:schemeClr val="bg1">
              <a:lumMod val="7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21E83F2-B9F9-4537-8E83-7CAA5E0DD16A}"/>
              </a:ext>
            </a:extLst>
          </p:cNvPr>
          <p:cNvSpPr/>
          <p:nvPr/>
        </p:nvSpPr>
        <p:spPr>
          <a:xfrm>
            <a:off x="2874114" y="2645053"/>
            <a:ext cx="213131" cy="206256"/>
          </a:xfrm>
          <a:prstGeom prst="rect">
            <a:avLst/>
          </a:prstGeom>
          <a:solidFill>
            <a:schemeClr val="bg1">
              <a:lumMod val="50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7A84736-1D14-4228-8B85-B107907C0A05}"/>
              </a:ext>
            </a:extLst>
          </p:cNvPr>
          <p:cNvSpPr/>
          <p:nvPr/>
        </p:nvSpPr>
        <p:spPr>
          <a:xfrm>
            <a:off x="3087245" y="2645053"/>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83DF0BAF-7733-40EE-8621-3052611C8D54}"/>
              </a:ext>
            </a:extLst>
          </p:cNvPr>
          <p:cNvSpPr/>
          <p:nvPr/>
        </p:nvSpPr>
        <p:spPr>
          <a:xfrm>
            <a:off x="3300376" y="2645053"/>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5986935-4A1C-406D-9896-E27008DD6A65}"/>
                  </a:ext>
                </a:extLst>
              </p:cNvPr>
              <p:cNvSpPr txBox="1"/>
              <p:nvPr/>
            </p:nvSpPr>
            <p:spPr>
              <a:xfrm>
                <a:off x="637157" y="3195330"/>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𝑪</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47" name="TextBox 46">
                <a:extLst>
                  <a:ext uri="{FF2B5EF4-FFF2-40B4-BE49-F238E27FC236}">
                    <a16:creationId xmlns:a16="http://schemas.microsoft.com/office/drawing/2014/main" id="{A5986935-4A1C-406D-9896-E27008DD6A65}"/>
                  </a:ext>
                </a:extLst>
              </p:cNvPr>
              <p:cNvSpPr txBox="1">
                <a:spLocks noRot="1" noChangeAspect="1" noMove="1" noResize="1" noEditPoints="1" noAdjustHandles="1" noChangeArrowheads="1" noChangeShapeType="1" noTextEdit="1"/>
              </p:cNvSpPr>
              <p:nvPr/>
            </p:nvSpPr>
            <p:spPr>
              <a:xfrm>
                <a:off x="637157" y="3195330"/>
                <a:ext cx="1065653" cy="369332"/>
              </a:xfrm>
              <a:prstGeom prst="rect">
                <a:avLst/>
              </a:prstGeom>
              <a:blipFill>
                <a:blip r:embed="rId7"/>
                <a:stretch>
                  <a:fillRect r="-575" b="-13115"/>
                </a:stretch>
              </a:blipFill>
            </p:spPr>
            <p:txBody>
              <a:bodyPr/>
              <a:lstStyle/>
              <a:p>
                <a:r>
                  <a:rPr lang="en-GB">
                    <a:noFill/>
                  </a:rPr>
                  <a:t> </a:t>
                </a:r>
              </a:p>
            </p:txBody>
          </p:sp>
        </mc:Fallback>
      </mc:AlternateContent>
      <p:sp>
        <p:nvSpPr>
          <p:cNvPr id="50" name="TextBox 49">
            <a:extLst>
              <a:ext uri="{FF2B5EF4-FFF2-40B4-BE49-F238E27FC236}">
                <a16:creationId xmlns:a16="http://schemas.microsoft.com/office/drawing/2014/main" id="{D5A987D1-0504-441F-BEA9-272782F00281}"/>
              </a:ext>
            </a:extLst>
          </p:cNvPr>
          <p:cNvSpPr txBox="1"/>
          <p:nvPr/>
        </p:nvSpPr>
        <p:spPr>
          <a:xfrm>
            <a:off x="3406941" y="2987629"/>
            <a:ext cx="517770"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forget (0)</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52" name="Straight Arrow Connector 51">
            <a:extLst>
              <a:ext uri="{FF2B5EF4-FFF2-40B4-BE49-F238E27FC236}">
                <a16:creationId xmlns:a16="http://schemas.microsoft.com/office/drawing/2014/main" id="{35DD9597-A970-408B-85FF-9C174EBDE0A5}"/>
              </a:ext>
            </a:extLst>
          </p:cNvPr>
          <p:cNvCxnSpPr>
            <a:cxnSpLocks/>
            <a:stCxn id="50" idx="1"/>
            <a:endCxn id="43" idx="2"/>
          </p:cNvCxnSpPr>
          <p:nvPr/>
        </p:nvCxnSpPr>
        <p:spPr>
          <a:xfrm flipH="1" flipV="1">
            <a:off x="3193811" y="2851309"/>
            <a:ext cx="213130"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AD8AB5E-90F0-4CC0-BFDF-7227417C1B07}"/>
              </a:ext>
            </a:extLst>
          </p:cNvPr>
          <p:cNvSpPr txBox="1"/>
          <p:nvPr/>
        </p:nvSpPr>
        <p:spPr>
          <a:xfrm>
            <a:off x="1588688" y="2987629"/>
            <a:ext cx="775853"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remember (1)</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59" name="Straight Arrow Connector 58">
            <a:extLst>
              <a:ext uri="{FF2B5EF4-FFF2-40B4-BE49-F238E27FC236}">
                <a16:creationId xmlns:a16="http://schemas.microsoft.com/office/drawing/2014/main" id="{0A2A6233-18C5-4599-BC62-880546B7C6A4}"/>
              </a:ext>
            </a:extLst>
          </p:cNvPr>
          <p:cNvCxnSpPr>
            <a:cxnSpLocks/>
            <a:stCxn id="58" idx="3"/>
            <a:endCxn id="37" idx="2"/>
          </p:cNvCxnSpPr>
          <p:nvPr/>
        </p:nvCxnSpPr>
        <p:spPr>
          <a:xfrm flipV="1">
            <a:off x="2364541" y="2851309"/>
            <a:ext cx="182142"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AE2553B5-C81F-461E-8494-8F476DDB7006}"/>
              </a:ext>
            </a:extLst>
          </p:cNvPr>
          <p:cNvSpPr/>
          <p:nvPr/>
        </p:nvSpPr>
        <p:spPr>
          <a:xfrm>
            <a:off x="1997654" y="3284141"/>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CD88A927-B0A3-48D3-AD78-8A1223F2EEFE}"/>
              </a:ext>
            </a:extLst>
          </p:cNvPr>
          <p:cNvSpPr/>
          <p:nvPr/>
        </p:nvSpPr>
        <p:spPr>
          <a:xfrm>
            <a:off x="2219379" y="3284141"/>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6DF4D446-55CD-4AE8-B633-750B5BD80A94}"/>
              </a:ext>
            </a:extLst>
          </p:cNvPr>
          <p:cNvSpPr/>
          <p:nvPr/>
        </p:nvSpPr>
        <p:spPr>
          <a:xfrm>
            <a:off x="2440244" y="3284141"/>
            <a:ext cx="213131" cy="206256"/>
          </a:xfrm>
          <a:prstGeom prst="rect">
            <a:avLst/>
          </a:prstGeom>
          <a:solidFill>
            <a:srgbClr val="00B05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AC9705AF-C044-4111-B0DB-D840F758F112}"/>
              </a:ext>
            </a:extLst>
          </p:cNvPr>
          <p:cNvSpPr/>
          <p:nvPr/>
        </p:nvSpPr>
        <p:spPr>
          <a:xfrm>
            <a:off x="2661110" y="3284141"/>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763858A7-252E-4379-B3C8-0A23958E64D0}"/>
              </a:ext>
            </a:extLst>
          </p:cNvPr>
          <p:cNvSpPr/>
          <p:nvPr/>
        </p:nvSpPr>
        <p:spPr>
          <a:xfrm>
            <a:off x="2874241" y="3284141"/>
            <a:ext cx="213131" cy="206256"/>
          </a:xfrm>
          <a:prstGeom prst="rect">
            <a:avLst/>
          </a:prstGeom>
          <a:solidFill>
            <a:srgbClr val="B4FAD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4CCD4E77-8C18-49A5-8DF3-5A38AFB56A0E}"/>
              </a:ext>
            </a:extLst>
          </p:cNvPr>
          <p:cNvSpPr/>
          <p:nvPr/>
        </p:nvSpPr>
        <p:spPr>
          <a:xfrm>
            <a:off x="3087372" y="3284141"/>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3650E5E8-1645-48C3-977F-509154A31397}"/>
              </a:ext>
            </a:extLst>
          </p:cNvPr>
          <p:cNvSpPr/>
          <p:nvPr/>
        </p:nvSpPr>
        <p:spPr>
          <a:xfrm>
            <a:off x="3300503" y="3284141"/>
            <a:ext cx="213131" cy="206256"/>
          </a:xfrm>
          <a:prstGeom prst="rect">
            <a:avLst/>
          </a:prstGeom>
          <a:solidFill>
            <a:srgbClr val="E7FFF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Arrow Connector 77">
            <a:extLst>
              <a:ext uri="{FF2B5EF4-FFF2-40B4-BE49-F238E27FC236}">
                <a16:creationId xmlns:a16="http://schemas.microsoft.com/office/drawing/2014/main" id="{2C85A11E-5422-4EF6-BE03-E01B93E0894F}"/>
              </a:ext>
            </a:extLst>
          </p:cNvPr>
          <p:cNvCxnSpPr>
            <a:cxnSpLocks/>
            <a:stCxn id="58" idx="3"/>
            <a:endCxn id="67" idx="0"/>
          </p:cNvCxnSpPr>
          <p:nvPr/>
        </p:nvCxnSpPr>
        <p:spPr>
          <a:xfrm>
            <a:off x="2364541" y="3064573"/>
            <a:ext cx="182269"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E43A9DD-AEF4-40A0-BB57-64C84E9B2EAB}"/>
              </a:ext>
            </a:extLst>
          </p:cNvPr>
          <p:cNvCxnSpPr>
            <a:cxnSpLocks/>
            <a:stCxn id="50" idx="1"/>
            <a:endCxn id="73" idx="0"/>
          </p:cNvCxnSpPr>
          <p:nvPr/>
        </p:nvCxnSpPr>
        <p:spPr>
          <a:xfrm flipH="1">
            <a:off x="3193938" y="3064573"/>
            <a:ext cx="213003"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38C9ABA-B8E0-488A-BDE0-4EE902D90466}"/>
                  </a:ext>
                </a:extLst>
              </p:cNvPr>
              <p:cNvSpPr txBox="1"/>
              <p:nvPr/>
            </p:nvSpPr>
            <p:spPr>
              <a:xfrm>
                <a:off x="3638695" y="3219912"/>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𝒇</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94" name="TextBox 93">
                <a:extLst>
                  <a:ext uri="{FF2B5EF4-FFF2-40B4-BE49-F238E27FC236}">
                    <a16:creationId xmlns:a16="http://schemas.microsoft.com/office/drawing/2014/main" id="{638C9ABA-B8E0-488A-BDE0-4EE902D90466}"/>
                  </a:ext>
                </a:extLst>
              </p:cNvPr>
              <p:cNvSpPr txBox="1">
                <a:spLocks noRot="1" noChangeAspect="1" noMove="1" noResize="1" noEditPoints="1" noAdjustHandles="1" noChangeArrowheads="1" noChangeShapeType="1" noTextEdit="1"/>
              </p:cNvSpPr>
              <p:nvPr/>
            </p:nvSpPr>
            <p:spPr>
              <a:xfrm>
                <a:off x="3638695" y="3219912"/>
                <a:ext cx="596422" cy="369332"/>
              </a:xfrm>
              <a:prstGeom prst="rect">
                <a:avLst/>
              </a:prstGeom>
              <a:blipFill>
                <a:blip r:embed="rId8"/>
                <a:stretch>
                  <a:fillRect l="-3061" r="-4082" b="-13115"/>
                </a:stretch>
              </a:blipFill>
            </p:spPr>
            <p:txBody>
              <a:bodyPr/>
              <a:lstStyle/>
              <a:p>
                <a:r>
                  <a:rPr lang="en-GB">
                    <a:noFill/>
                  </a:rPr>
                  <a:t> </a:t>
                </a:r>
              </a:p>
            </p:txBody>
          </p:sp>
        </mc:Fallback>
      </mc:AlternateContent>
      <p:sp>
        <p:nvSpPr>
          <p:cNvPr id="97" name="Arrow: Right 96">
            <a:extLst>
              <a:ext uri="{FF2B5EF4-FFF2-40B4-BE49-F238E27FC236}">
                <a16:creationId xmlns:a16="http://schemas.microsoft.com/office/drawing/2014/main" id="{6CF004DF-CF9C-4464-8042-EF3A7CE3772A}"/>
              </a:ext>
            </a:extLst>
          </p:cNvPr>
          <p:cNvSpPr/>
          <p:nvPr/>
        </p:nvSpPr>
        <p:spPr>
          <a:xfrm>
            <a:off x="4338980" y="3230076"/>
            <a:ext cx="576118" cy="314386"/>
          </a:xfrm>
          <a:prstGeom prst="rightArrow">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BEE0EB90-D698-4F67-A63B-1E494482DE03}"/>
              </a:ext>
            </a:extLst>
          </p:cNvPr>
          <p:cNvSpPr/>
          <p:nvPr/>
        </p:nvSpPr>
        <p:spPr>
          <a:xfrm>
            <a:off x="5996905" y="3293756"/>
            <a:ext cx="213131" cy="221644"/>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x</a:t>
            </a:r>
            <a:endParaRPr lang="en-GB" dirty="0">
              <a:ln w="0"/>
              <a:solidFill>
                <a:schemeClr val="tx1"/>
              </a:solidFill>
              <a:effectLst>
                <a:outerShdw blurRad="38100" dist="19050" dir="2700000" algn="tl" rotWithShape="0">
                  <a:schemeClr val="dk1">
                    <a:alpha val="40000"/>
                  </a:schemeClr>
                </a:outerShdw>
              </a:effectLst>
            </a:endParaRPr>
          </a:p>
        </p:txBody>
      </p:sp>
      <p:cxnSp>
        <p:nvCxnSpPr>
          <p:cNvPr id="113" name="Straight Arrow Connector 112">
            <a:extLst>
              <a:ext uri="{FF2B5EF4-FFF2-40B4-BE49-F238E27FC236}">
                <a16:creationId xmlns:a16="http://schemas.microsoft.com/office/drawing/2014/main" id="{7491332F-4846-4F9A-ABEB-415156CCBE30}"/>
              </a:ext>
            </a:extLst>
          </p:cNvPr>
          <p:cNvCxnSpPr>
            <a:cxnSpLocks/>
            <a:endCxn id="103" idx="4"/>
          </p:cNvCxnSpPr>
          <p:nvPr/>
        </p:nvCxnSpPr>
        <p:spPr>
          <a:xfrm flipH="1" flipV="1">
            <a:off x="6103471" y="3515400"/>
            <a:ext cx="10304" cy="4309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4923E6DB-20AE-43D3-B104-6D3857E44584}"/>
              </a:ext>
            </a:extLst>
          </p:cNvPr>
          <p:cNvCxnSpPr/>
          <p:nvPr/>
        </p:nvCxnSpPr>
        <p:spPr>
          <a:xfrm flipH="1" flipV="1">
            <a:off x="6098318" y="2849089"/>
            <a:ext cx="10304" cy="4309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9BCC62EF-12A9-46E0-8D87-6D4D110D8F86}"/>
                  </a:ext>
                </a:extLst>
              </p:cNvPr>
              <p:cNvSpPr txBox="1"/>
              <p:nvPr/>
            </p:nvSpPr>
            <p:spPr>
              <a:xfrm>
                <a:off x="2448531" y="2227200"/>
                <a:ext cx="535330" cy="39158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b="1" i="1">
                              <a:latin typeface="Cambria Math" panose="02040503050406030204" pitchFamily="18" charset="0"/>
                            </a:rPr>
                            <m:t>𝑪</m:t>
                          </m:r>
                        </m:e>
                        <m:sub>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de-DE" b="1" i="1">
                          <a:latin typeface="Cambria Math" panose="02040503050406030204" pitchFamily="18" charset="0"/>
                        </a:rPr>
                        <m:t>(</m:t>
                      </m:r>
                      <m:r>
                        <a:rPr lang="de-DE" b="1" i="1">
                          <a:latin typeface="Cambria Math" panose="02040503050406030204" pitchFamily="18" charset="0"/>
                        </a:rPr>
                        <m:t>𝒕</m:t>
                      </m:r>
                      <m:r>
                        <a:rPr lang="de-DE" b="1" i="1">
                          <a:latin typeface="Cambria Math" panose="02040503050406030204" pitchFamily="18" charset="0"/>
                        </a:rPr>
                        <m:t>)</m:t>
                      </m:r>
                    </m:oMath>
                  </m:oMathPara>
                </a14:m>
                <a:endParaRPr lang="en-US" sz="1800" b="1" dirty="0"/>
              </a:p>
            </p:txBody>
          </p:sp>
        </mc:Choice>
        <mc:Fallback xmlns="">
          <p:sp>
            <p:nvSpPr>
              <p:cNvPr id="118" name="TextBox 117">
                <a:extLst>
                  <a:ext uri="{FF2B5EF4-FFF2-40B4-BE49-F238E27FC236}">
                    <a16:creationId xmlns:a16="http://schemas.microsoft.com/office/drawing/2014/main" id="{9BCC62EF-12A9-46E0-8D87-6D4D110D8F86}"/>
                  </a:ext>
                </a:extLst>
              </p:cNvPr>
              <p:cNvSpPr txBox="1">
                <a:spLocks noRot="1" noChangeAspect="1" noMove="1" noResize="1" noEditPoints="1" noAdjustHandles="1" noChangeArrowheads="1" noChangeShapeType="1" noTextEdit="1"/>
              </p:cNvSpPr>
              <p:nvPr/>
            </p:nvSpPr>
            <p:spPr>
              <a:xfrm>
                <a:off x="2448531" y="2227200"/>
                <a:ext cx="535330" cy="391582"/>
              </a:xfrm>
              <a:prstGeom prst="rect">
                <a:avLst/>
              </a:prstGeom>
              <a:blipFill>
                <a:blip r:embed="rId9"/>
                <a:stretch>
                  <a:fillRect r="-39080" b="-9231"/>
                </a:stretch>
              </a:blipFill>
            </p:spPr>
            <p:txBody>
              <a:bodyPr/>
              <a:lstStyle/>
              <a:p>
                <a:r>
                  <a:rPr lang="en-GB">
                    <a:noFill/>
                  </a:rPr>
                  <a:t> </a:t>
                </a:r>
              </a:p>
            </p:txBody>
          </p:sp>
        </mc:Fallback>
      </mc:AlternateContent>
      <p:cxnSp>
        <p:nvCxnSpPr>
          <p:cNvPr id="119" name="Straight Arrow Connector 118">
            <a:extLst>
              <a:ext uri="{FF2B5EF4-FFF2-40B4-BE49-F238E27FC236}">
                <a16:creationId xmlns:a16="http://schemas.microsoft.com/office/drawing/2014/main" id="{C562B8DC-139A-4F2C-9706-D2BD940BD250}"/>
              </a:ext>
            </a:extLst>
          </p:cNvPr>
          <p:cNvCxnSpPr>
            <a:cxnSpLocks/>
          </p:cNvCxnSpPr>
          <p:nvPr/>
        </p:nvCxnSpPr>
        <p:spPr>
          <a:xfrm>
            <a:off x="5152760" y="3405037"/>
            <a:ext cx="847629"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3C5CC44F-BF03-4018-A92D-59E000F81494}"/>
              </a:ext>
            </a:extLst>
          </p:cNvPr>
          <p:cNvCxnSpPr>
            <a:cxnSpLocks/>
          </p:cNvCxnSpPr>
          <p:nvPr/>
        </p:nvCxnSpPr>
        <p:spPr>
          <a:xfrm>
            <a:off x="1647168" y="3387269"/>
            <a:ext cx="329446"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2BB320E7-25E3-43D5-8174-5752E21BFA77}"/>
                  </a:ext>
                </a:extLst>
              </p:cNvPr>
              <p:cNvSpPr txBox="1"/>
              <p:nvPr/>
            </p:nvSpPr>
            <p:spPr>
              <a:xfrm>
                <a:off x="5901505" y="2595090"/>
                <a:ext cx="463397" cy="23269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b="1" i="1">
                              <a:latin typeface="Cambria Math" panose="02040503050406030204" pitchFamily="18" charset="0"/>
                            </a:rPr>
                            <m:t>𝑪</m:t>
                          </m:r>
                        </m:e>
                        <m:sub>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de-DE" sz="1400" b="1" i="1">
                          <a:latin typeface="Cambria Math" panose="02040503050406030204" pitchFamily="18" charset="0"/>
                        </a:rPr>
                        <m:t>(</m:t>
                      </m:r>
                      <m:r>
                        <a:rPr lang="de-DE" sz="1400" b="1" i="1">
                          <a:latin typeface="Cambria Math" panose="02040503050406030204" pitchFamily="18" charset="0"/>
                        </a:rPr>
                        <m:t>𝒕</m:t>
                      </m:r>
                      <m:r>
                        <a:rPr lang="de-DE" sz="1400" b="1" i="1">
                          <a:latin typeface="Cambria Math" panose="02040503050406030204" pitchFamily="18" charset="0"/>
                        </a:rPr>
                        <m:t>)</m:t>
                      </m:r>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26" name="TextBox 125">
                <a:extLst>
                  <a:ext uri="{FF2B5EF4-FFF2-40B4-BE49-F238E27FC236}">
                    <a16:creationId xmlns:a16="http://schemas.microsoft.com/office/drawing/2014/main" id="{2BB320E7-25E3-43D5-8174-5752E21BFA77}"/>
                  </a:ext>
                </a:extLst>
              </p:cNvPr>
              <p:cNvSpPr txBox="1">
                <a:spLocks noRot="1" noChangeAspect="1" noMove="1" noResize="1" noEditPoints="1" noAdjustHandles="1" noChangeArrowheads="1" noChangeShapeType="1" noTextEdit="1"/>
              </p:cNvSpPr>
              <p:nvPr/>
            </p:nvSpPr>
            <p:spPr>
              <a:xfrm>
                <a:off x="5901505" y="2595090"/>
                <a:ext cx="463397" cy="232692"/>
              </a:xfrm>
              <a:prstGeom prst="rect">
                <a:avLst/>
              </a:prstGeom>
              <a:blipFill>
                <a:blip r:embed="rId10"/>
                <a:stretch>
                  <a:fillRect l="-7895" r="-13158" b="-2368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8088FF6-BD45-4A16-8A80-065EE4D9F970}"/>
                  </a:ext>
                </a:extLst>
              </p:cNvPr>
              <p:cNvSpPr txBox="1"/>
              <p:nvPr/>
            </p:nvSpPr>
            <p:spPr>
              <a:xfrm>
                <a:off x="3499821" y="4653495"/>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0" name="TextBox 129">
                <a:extLst>
                  <a:ext uri="{FF2B5EF4-FFF2-40B4-BE49-F238E27FC236}">
                    <a16:creationId xmlns:a16="http://schemas.microsoft.com/office/drawing/2014/main" id="{38088FF6-BD45-4A16-8A80-065EE4D9F970}"/>
                  </a:ext>
                </a:extLst>
              </p:cNvPr>
              <p:cNvSpPr txBox="1">
                <a:spLocks noRot="1" noChangeAspect="1" noMove="1" noResize="1" noEditPoints="1" noAdjustHandles="1" noChangeArrowheads="1" noChangeShapeType="1" noTextEdit="1"/>
              </p:cNvSpPr>
              <p:nvPr/>
            </p:nvSpPr>
            <p:spPr>
              <a:xfrm>
                <a:off x="3499821" y="4653495"/>
                <a:ext cx="213132" cy="291875"/>
              </a:xfrm>
              <a:prstGeom prst="rect">
                <a:avLst/>
              </a:prstGeom>
              <a:blipFill>
                <a:blip r:embed="rId11"/>
                <a:stretch>
                  <a:fillRect r="-22857"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5C8B9FD-E945-470B-88AE-5F629DD010EA}"/>
                  </a:ext>
                </a:extLst>
              </p:cNvPr>
              <p:cNvSpPr txBox="1"/>
              <p:nvPr/>
            </p:nvSpPr>
            <p:spPr>
              <a:xfrm>
                <a:off x="1981069" y="4669063"/>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2" name="TextBox 131">
                <a:extLst>
                  <a:ext uri="{FF2B5EF4-FFF2-40B4-BE49-F238E27FC236}">
                    <a16:creationId xmlns:a16="http://schemas.microsoft.com/office/drawing/2014/main" id="{D5C8B9FD-E945-470B-88AE-5F629DD010EA}"/>
                  </a:ext>
                </a:extLst>
              </p:cNvPr>
              <p:cNvSpPr txBox="1">
                <a:spLocks noRot="1" noChangeAspect="1" noMove="1" noResize="1" noEditPoints="1" noAdjustHandles="1" noChangeArrowheads="1" noChangeShapeType="1" noTextEdit="1"/>
              </p:cNvSpPr>
              <p:nvPr/>
            </p:nvSpPr>
            <p:spPr>
              <a:xfrm>
                <a:off x="1981069" y="4669063"/>
                <a:ext cx="213132" cy="291875"/>
              </a:xfrm>
              <a:prstGeom prst="rect">
                <a:avLst/>
              </a:prstGeom>
              <a:blipFill>
                <a:blip r:embed="rId12"/>
                <a:stretch>
                  <a:fillRect r="-25714" b="-2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189AFA0A-8911-41A1-8ACC-76DF3B914C22}"/>
                  </a:ext>
                </a:extLst>
              </p:cNvPr>
              <p:cNvSpPr txBox="1"/>
              <p:nvPr/>
            </p:nvSpPr>
            <p:spPr>
              <a:xfrm>
                <a:off x="2620453" y="3230076"/>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4" name="TextBox 133">
                <a:extLst>
                  <a:ext uri="{FF2B5EF4-FFF2-40B4-BE49-F238E27FC236}">
                    <a16:creationId xmlns:a16="http://schemas.microsoft.com/office/drawing/2014/main" id="{189AFA0A-8911-41A1-8ACC-76DF3B914C22}"/>
                  </a:ext>
                </a:extLst>
              </p:cNvPr>
              <p:cNvSpPr txBox="1">
                <a:spLocks noRot="1" noChangeAspect="1" noMove="1" noResize="1" noEditPoints="1" noAdjustHandles="1" noChangeArrowheads="1" noChangeShapeType="1" noTextEdit="1"/>
              </p:cNvSpPr>
              <p:nvPr/>
            </p:nvSpPr>
            <p:spPr>
              <a:xfrm>
                <a:off x="2620453" y="3230076"/>
                <a:ext cx="213132" cy="291875"/>
              </a:xfrm>
              <a:prstGeom prst="rect">
                <a:avLst/>
              </a:prstGeom>
              <a:blipFill>
                <a:blip r:embed="rId13"/>
                <a:stretch>
                  <a:fillRect r="-16667"/>
                </a:stretch>
              </a:blipFill>
            </p:spPr>
            <p:txBody>
              <a:bodyPr/>
              <a:lstStyle/>
              <a:p>
                <a:r>
                  <a:rPr lang="en-US">
                    <a:noFill/>
                  </a:rPr>
                  <a:t> </a:t>
                </a:r>
              </a:p>
            </p:txBody>
          </p:sp>
        </mc:Fallback>
      </mc:AlternateContent>
      <p:sp>
        <p:nvSpPr>
          <p:cNvPr id="53"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26</a:t>
            </a:fld>
            <a:endParaRPr lang="de-DE" dirty="0"/>
          </a:p>
        </p:txBody>
      </p:sp>
    </p:spTree>
    <p:extLst>
      <p:ext uri="{BB962C8B-B14F-4D97-AF65-F5344CB8AC3E}">
        <p14:creationId xmlns:p14="http://schemas.microsoft.com/office/powerpoint/2010/main" val="71008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B90D6A3F-3597-4E99-B278-EFCFCC1414C6}"/>
                  </a:ext>
                </a:extLst>
              </p:cNvPr>
              <p:cNvSpPr txBox="1"/>
              <p:nvPr/>
            </p:nvSpPr>
            <p:spPr>
              <a:xfrm>
                <a:off x="5566657" y="3527456"/>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𝒇</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28" name="TextBox 127">
                <a:extLst>
                  <a:ext uri="{FF2B5EF4-FFF2-40B4-BE49-F238E27FC236}">
                    <a16:creationId xmlns:a16="http://schemas.microsoft.com/office/drawing/2014/main" id="{B90D6A3F-3597-4E99-B278-EFCFCC1414C6}"/>
                  </a:ext>
                </a:extLst>
              </p:cNvPr>
              <p:cNvSpPr txBox="1">
                <a:spLocks noRot="1" noChangeAspect="1" noMove="1" noResize="1" noEditPoints="1" noAdjustHandles="1" noChangeArrowheads="1" noChangeShapeType="1" noTextEdit="1"/>
              </p:cNvSpPr>
              <p:nvPr/>
            </p:nvSpPr>
            <p:spPr>
              <a:xfrm>
                <a:off x="5566657" y="3527456"/>
                <a:ext cx="596422" cy="369332"/>
              </a:xfrm>
              <a:prstGeom prst="rect">
                <a:avLst/>
              </a:prstGeom>
              <a:blipFill>
                <a:blip r:embed="rId2"/>
                <a:stretch>
                  <a:fillRect l="-3061" r="-4082"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030BA2EB-D056-4A59-853A-C82AAA36F5DB}"/>
                  </a:ext>
                </a:extLst>
              </p:cNvPr>
              <p:cNvSpPr txBox="1"/>
              <p:nvPr/>
            </p:nvSpPr>
            <p:spPr>
              <a:xfrm>
                <a:off x="5152760" y="3133780"/>
                <a:ext cx="855576"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𝑪</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122" name="TextBox 121">
                <a:extLst>
                  <a:ext uri="{FF2B5EF4-FFF2-40B4-BE49-F238E27FC236}">
                    <a16:creationId xmlns:a16="http://schemas.microsoft.com/office/drawing/2014/main" id="{030BA2EB-D056-4A59-853A-C82AAA36F5DB}"/>
                  </a:ext>
                </a:extLst>
              </p:cNvPr>
              <p:cNvSpPr txBox="1">
                <a:spLocks noRot="1" noChangeAspect="1" noMove="1" noResize="1" noEditPoints="1" noAdjustHandles="1" noChangeArrowheads="1" noChangeShapeType="1" noTextEdit="1"/>
              </p:cNvSpPr>
              <p:nvPr/>
            </p:nvSpPr>
            <p:spPr>
              <a:xfrm>
                <a:off x="5152760" y="3133780"/>
                <a:ext cx="855576" cy="307777"/>
              </a:xfrm>
              <a:prstGeom prst="rect">
                <a:avLst/>
              </a:prstGeom>
              <a:blipFill>
                <a:blip r:embed="rId3"/>
                <a:stretch>
                  <a:fillRect b="-5882"/>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Forget Gate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rmAutofit/>
              </a:bodyPr>
              <a:lstStyle/>
              <a:p>
                <a:r>
                  <a:rPr lang="de-DE" sz="1900" b="1" i="1" dirty="0"/>
                  <a:t>Forget Gate </a:t>
                </a:r>
                <a:r>
                  <a:rPr lang="de-DE" sz="1900" dirty="0"/>
                  <a:t>is trained </a:t>
                </a:r>
                <a:r>
                  <a:rPr lang="de-DE" sz="1900" dirty="0" err="1"/>
                  <a:t>to</a:t>
                </a:r>
                <a:r>
                  <a:rPr lang="de-DE" sz="1900" dirty="0"/>
                  <a:t> </a:t>
                </a:r>
                <a:r>
                  <a:rPr lang="de-DE" sz="1900" dirty="0" err="1"/>
                  <a:t>forget</a:t>
                </a:r>
                <a:r>
                  <a:rPr lang="de-DE" sz="1900" dirty="0"/>
                  <a:t> </a:t>
                </a:r>
                <a:r>
                  <a:rPr lang="de-DE" sz="1900" dirty="0" err="1"/>
                  <a:t>parts</a:t>
                </a:r>
                <a:r>
                  <a:rPr lang="de-DE" sz="1900" dirty="0"/>
                  <a:t> </a:t>
                </a:r>
                <a:r>
                  <a:rPr lang="de-DE" sz="1900" dirty="0" err="1"/>
                  <a:t>of</a:t>
                </a:r>
                <a:r>
                  <a:rPr lang="de-DE" sz="1900" dirty="0"/>
                  <a:t>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ffectLst/>
                    <a:ea typeface="Calibri" panose="020F0502020204030204" pitchFamily="34" charset="0"/>
                  </a:rPr>
                  <a:t>At time </a:t>
                </a:r>
                <a:r>
                  <a:rPr lang="en-GB" sz="1900" i="1" dirty="0">
                    <a:effectLst/>
                    <a:ea typeface="Calibri" panose="020F0502020204030204" pitchFamily="34" charset="0"/>
                  </a:rPr>
                  <a:t>t</a:t>
                </a:r>
                <a:r>
                  <a:rPr lang="en-GB" sz="1900" dirty="0">
                    <a:effectLst/>
                    <a:ea typeface="Calibri" panose="020F0502020204030204" pitchFamily="34" charset="0"/>
                  </a:rPr>
                  <a:t>, the forget gate decides which item of</a:t>
                </a:r>
                <a14:m>
                  <m:oMath xmlns:m="http://schemas.openxmlformats.org/officeDocument/2006/math">
                    <m:r>
                      <a:rPr lang="de-DE" sz="1900" b="0" i="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r>
                          <a:rPr lang="de-DE" sz="1900" i="1">
                            <a:latin typeface="Cambria Math" panose="02040503050406030204" pitchFamily="18" charset="0"/>
                            <a:ea typeface="Cambria Math" panose="02040503050406030204" pitchFamily="18" charset="0"/>
                          </a:rPr>
                          <m:t>−1</m:t>
                        </m:r>
                      </m:e>
                    </m:d>
                  </m:oMath>
                </a14:m>
                <a:r>
                  <a:rPr lang="en-GB" sz="1900" dirty="0">
                    <a:effectLst/>
                    <a:ea typeface="Times New Roman" panose="02020603050405020304" pitchFamily="18" charset="0"/>
                  </a:rPr>
                  <a:t> to keep </a:t>
                </a:r>
                <a:r>
                  <a:rPr lang="en-GB" sz="1900" dirty="0">
                    <a:ea typeface="Calibri" panose="020F0502020204030204" pitchFamily="34" charset="0"/>
                  </a:rPr>
                  <a:t>(and how much of it) </a:t>
                </a:r>
                <a:r>
                  <a:rPr lang="en-GB" sz="1900" dirty="0">
                    <a:effectLst/>
                    <a:ea typeface="Times New Roman" panose="02020603050405020304" pitchFamily="18" charset="0"/>
                  </a:rPr>
                  <a:t>in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b="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ffectLst/>
                    <a:ea typeface="Times New Roman" panose="02020603050405020304" pitchFamily="18" charset="0"/>
                  </a:rPr>
                  <a:t>given input vector</a:t>
                </a:r>
                <a14:m>
                  <m:oMath xmlns:m="http://schemas.openxmlformats.org/officeDocument/2006/math">
                    <m:r>
                      <a:rPr lang="de-DE" sz="1900" b="0" i="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b="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b="0" i="1">
                            <a:latin typeface="Cambria Math" panose="02040503050406030204" pitchFamily="18" charset="0"/>
                          </a:rPr>
                          <m:t>𝑡</m:t>
                        </m:r>
                        <m:r>
                          <a:rPr lang="de-DE" sz="1900" b="0" i="1" smtClean="0">
                            <a:latin typeface="Cambria Math" panose="02040503050406030204" pitchFamily="18" charset="0"/>
                          </a:rPr>
                          <m:t>−1</m:t>
                        </m:r>
                      </m:e>
                    </m:d>
                  </m:oMath>
                </a14:m>
                <a:r>
                  <a:rPr lang="en-US" sz="1900" dirty="0"/>
                  <a:t>.</a:t>
                </a:r>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4"/>
                <a:stretch>
                  <a:fillRect l="-1809" t="-785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78971A7E-7914-4BC3-A32F-F76CF94222F2}"/>
              </a:ext>
            </a:extLst>
          </p:cNvPr>
          <p:cNvSpPr/>
          <p:nvPr/>
        </p:nvSpPr>
        <p:spPr>
          <a:xfrm>
            <a:off x="156582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60DEB6C-D1CF-4CA6-9316-54696E07CFEF}"/>
              </a:ext>
            </a:extLst>
          </p:cNvPr>
          <p:cNvSpPr/>
          <p:nvPr/>
        </p:nvSpPr>
        <p:spPr>
          <a:xfrm>
            <a:off x="178754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73E352-DD98-4C2B-AA3F-465390E2A563}"/>
              </a:ext>
            </a:extLst>
          </p:cNvPr>
          <p:cNvSpPr/>
          <p:nvPr/>
        </p:nvSpPr>
        <p:spPr>
          <a:xfrm>
            <a:off x="200841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B57F20-6860-4796-BB26-6AF45D25DC3A}"/>
              </a:ext>
            </a:extLst>
          </p:cNvPr>
          <p:cNvSpPr/>
          <p:nvPr/>
        </p:nvSpPr>
        <p:spPr>
          <a:xfrm>
            <a:off x="222927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D5F4AF-58F7-47A8-897C-CFC204FC090D}"/>
              </a:ext>
            </a:extLst>
          </p:cNvPr>
          <p:cNvSpPr/>
          <p:nvPr/>
        </p:nvSpPr>
        <p:spPr>
          <a:xfrm>
            <a:off x="244241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EF6EBB2-E3A0-48B1-8809-BA9A310A4724}"/>
              </a:ext>
            </a:extLst>
          </p:cNvPr>
          <p:cNvSpPr/>
          <p:nvPr/>
        </p:nvSpPr>
        <p:spPr>
          <a:xfrm>
            <a:off x="286867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4255B2-1F5A-4901-9D7C-29F267666B6F}"/>
              </a:ext>
            </a:extLst>
          </p:cNvPr>
          <p:cNvSpPr/>
          <p:nvPr/>
        </p:nvSpPr>
        <p:spPr>
          <a:xfrm>
            <a:off x="3090397"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2B5EC6-10B9-488F-AA44-A4918F05CAA4}"/>
              </a:ext>
            </a:extLst>
          </p:cNvPr>
          <p:cNvSpPr/>
          <p:nvPr/>
        </p:nvSpPr>
        <p:spPr>
          <a:xfrm>
            <a:off x="331126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8E3E477-7DC1-4CCC-9DF1-1BA9267A2FBE}"/>
              </a:ext>
            </a:extLst>
          </p:cNvPr>
          <p:cNvSpPr/>
          <p:nvPr/>
        </p:nvSpPr>
        <p:spPr>
          <a:xfrm>
            <a:off x="353212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0FC3F6-F888-476D-8666-90E9D167CA9A}"/>
              </a:ext>
            </a:extLst>
          </p:cNvPr>
          <p:cNvSpPr/>
          <p:nvPr/>
        </p:nvSpPr>
        <p:spPr>
          <a:xfrm>
            <a:off x="374525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55D2CB2-FB0D-49B6-BA08-29712B3A3A7D}"/>
              </a:ext>
            </a:extLst>
          </p:cNvPr>
          <p:cNvSpPr/>
          <p:nvPr/>
        </p:nvSpPr>
        <p:spPr>
          <a:xfrm>
            <a:off x="395839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1587722" y="5001749"/>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1587722" y="5001749"/>
                <a:ext cx="1065653" cy="369332"/>
              </a:xfrm>
              <a:prstGeom prst="rect">
                <a:avLst/>
              </a:prstGeom>
              <a:blipFill>
                <a:blip r:embed="rId5"/>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A2051F5-649E-4D8A-A714-F8F20C3C74D5}"/>
                  </a:ext>
                </a:extLst>
              </p:cNvPr>
              <p:cNvSpPr txBox="1"/>
              <p:nvPr/>
            </p:nvSpPr>
            <p:spPr>
              <a:xfrm>
                <a:off x="3215423" y="5001749"/>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31" name="TextBox 30">
                <a:extLst>
                  <a:ext uri="{FF2B5EF4-FFF2-40B4-BE49-F238E27FC236}">
                    <a16:creationId xmlns:a16="http://schemas.microsoft.com/office/drawing/2014/main" id="{BA2051F5-649E-4D8A-A714-F8F20C3C74D5}"/>
                  </a:ext>
                </a:extLst>
              </p:cNvPr>
              <p:cNvSpPr txBox="1">
                <a:spLocks noRot="1" noChangeAspect="1" noMove="1" noResize="1" noEditPoints="1" noAdjustHandles="1" noChangeArrowheads="1" noChangeShapeType="1" noTextEdit="1"/>
              </p:cNvSpPr>
              <p:nvPr/>
            </p:nvSpPr>
            <p:spPr>
              <a:xfrm>
                <a:off x="3215423" y="5001749"/>
                <a:ext cx="596422" cy="369332"/>
              </a:xfrm>
              <a:prstGeom prst="rect">
                <a:avLst/>
              </a:prstGeom>
              <a:blipFill>
                <a:blip r:embed="rId6"/>
                <a:stretch>
                  <a:fillRect r="-4082" b="-13115"/>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7FF7D54E-E29A-47AE-B963-4A88420370C3}"/>
              </a:ext>
            </a:extLst>
          </p:cNvPr>
          <p:cNvSpPr/>
          <p:nvPr/>
        </p:nvSpPr>
        <p:spPr>
          <a:xfrm>
            <a:off x="1997527" y="2645053"/>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EA790EA-6D1B-40B4-A115-2D145CEF7208}"/>
              </a:ext>
            </a:extLst>
          </p:cNvPr>
          <p:cNvSpPr/>
          <p:nvPr/>
        </p:nvSpPr>
        <p:spPr>
          <a:xfrm>
            <a:off x="2219252" y="2645053"/>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18F1334E-D92B-4B81-B773-330CF03AA94B}"/>
              </a:ext>
            </a:extLst>
          </p:cNvPr>
          <p:cNvSpPr/>
          <p:nvPr/>
        </p:nvSpPr>
        <p:spPr>
          <a:xfrm>
            <a:off x="2440117" y="2645053"/>
            <a:ext cx="213131" cy="206256"/>
          </a:xfrm>
          <a:prstGeom prst="rect">
            <a:avLst/>
          </a:prstGeom>
          <a:solidFill>
            <a:srgbClr val="00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43EDFE4-BF91-452C-9002-03E1CB893B44}"/>
              </a:ext>
            </a:extLst>
          </p:cNvPr>
          <p:cNvSpPr/>
          <p:nvPr/>
        </p:nvSpPr>
        <p:spPr>
          <a:xfrm>
            <a:off x="2660983" y="2645053"/>
            <a:ext cx="213131" cy="206256"/>
          </a:xfrm>
          <a:prstGeom prst="rect">
            <a:avLst/>
          </a:prstGeom>
          <a:solidFill>
            <a:schemeClr val="bg1">
              <a:lumMod val="7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21E83F2-B9F9-4537-8E83-7CAA5E0DD16A}"/>
              </a:ext>
            </a:extLst>
          </p:cNvPr>
          <p:cNvSpPr/>
          <p:nvPr/>
        </p:nvSpPr>
        <p:spPr>
          <a:xfrm>
            <a:off x="2874114" y="2645053"/>
            <a:ext cx="213131" cy="206256"/>
          </a:xfrm>
          <a:prstGeom prst="rect">
            <a:avLst/>
          </a:prstGeom>
          <a:solidFill>
            <a:schemeClr val="bg1">
              <a:lumMod val="50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7A84736-1D14-4228-8B85-B107907C0A05}"/>
              </a:ext>
            </a:extLst>
          </p:cNvPr>
          <p:cNvSpPr/>
          <p:nvPr/>
        </p:nvSpPr>
        <p:spPr>
          <a:xfrm>
            <a:off x="3087245" y="2645053"/>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83DF0BAF-7733-40EE-8621-3052611C8D54}"/>
              </a:ext>
            </a:extLst>
          </p:cNvPr>
          <p:cNvSpPr/>
          <p:nvPr/>
        </p:nvSpPr>
        <p:spPr>
          <a:xfrm>
            <a:off x="3300376" y="2645053"/>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5986935-4A1C-406D-9896-E27008DD6A65}"/>
                  </a:ext>
                </a:extLst>
              </p:cNvPr>
              <p:cNvSpPr txBox="1"/>
              <p:nvPr/>
            </p:nvSpPr>
            <p:spPr>
              <a:xfrm>
                <a:off x="637157" y="3195330"/>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𝑪</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47" name="TextBox 46">
                <a:extLst>
                  <a:ext uri="{FF2B5EF4-FFF2-40B4-BE49-F238E27FC236}">
                    <a16:creationId xmlns:a16="http://schemas.microsoft.com/office/drawing/2014/main" id="{A5986935-4A1C-406D-9896-E27008DD6A65}"/>
                  </a:ext>
                </a:extLst>
              </p:cNvPr>
              <p:cNvSpPr txBox="1">
                <a:spLocks noRot="1" noChangeAspect="1" noMove="1" noResize="1" noEditPoints="1" noAdjustHandles="1" noChangeArrowheads="1" noChangeShapeType="1" noTextEdit="1"/>
              </p:cNvSpPr>
              <p:nvPr/>
            </p:nvSpPr>
            <p:spPr>
              <a:xfrm>
                <a:off x="637157" y="3195330"/>
                <a:ext cx="1065653" cy="369332"/>
              </a:xfrm>
              <a:prstGeom prst="rect">
                <a:avLst/>
              </a:prstGeom>
              <a:blipFill>
                <a:blip r:embed="rId7"/>
                <a:stretch>
                  <a:fillRect r="-575" b="-13115"/>
                </a:stretch>
              </a:blipFill>
            </p:spPr>
            <p:txBody>
              <a:bodyPr/>
              <a:lstStyle/>
              <a:p>
                <a:r>
                  <a:rPr lang="en-GB">
                    <a:noFill/>
                  </a:rPr>
                  <a:t> </a:t>
                </a:r>
              </a:p>
            </p:txBody>
          </p:sp>
        </mc:Fallback>
      </mc:AlternateContent>
      <p:sp>
        <p:nvSpPr>
          <p:cNvPr id="50" name="TextBox 49">
            <a:extLst>
              <a:ext uri="{FF2B5EF4-FFF2-40B4-BE49-F238E27FC236}">
                <a16:creationId xmlns:a16="http://schemas.microsoft.com/office/drawing/2014/main" id="{D5A987D1-0504-441F-BEA9-272782F00281}"/>
              </a:ext>
            </a:extLst>
          </p:cNvPr>
          <p:cNvSpPr txBox="1"/>
          <p:nvPr/>
        </p:nvSpPr>
        <p:spPr>
          <a:xfrm>
            <a:off x="3406941" y="2987629"/>
            <a:ext cx="517770"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forget (0)</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52" name="Straight Arrow Connector 51">
            <a:extLst>
              <a:ext uri="{FF2B5EF4-FFF2-40B4-BE49-F238E27FC236}">
                <a16:creationId xmlns:a16="http://schemas.microsoft.com/office/drawing/2014/main" id="{35DD9597-A970-408B-85FF-9C174EBDE0A5}"/>
              </a:ext>
            </a:extLst>
          </p:cNvPr>
          <p:cNvCxnSpPr>
            <a:cxnSpLocks/>
            <a:stCxn id="50" idx="1"/>
            <a:endCxn id="43" idx="2"/>
          </p:cNvCxnSpPr>
          <p:nvPr/>
        </p:nvCxnSpPr>
        <p:spPr>
          <a:xfrm flipH="1" flipV="1">
            <a:off x="3193811" y="2851309"/>
            <a:ext cx="213130"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AD8AB5E-90F0-4CC0-BFDF-7227417C1B07}"/>
              </a:ext>
            </a:extLst>
          </p:cNvPr>
          <p:cNvSpPr txBox="1"/>
          <p:nvPr/>
        </p:nvSpPr>
        <p:spPr>
          <a:xfrm>
            <a:off x="1588688" y="2987629"/>
            <a:ext cx="775853"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remember (1)</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59" name="Straight Arrow Connector 58">
            <a:extLst>
              <a:ext uri="{FF2B5EF4-FFF2-40B4-BE49-F238E27FC236}">
                <a16:creationId xmlns:a16="http://schemas.microsoft.com/office/drawing/2014/main" id="{0A2A6233-18C5-4599-BC62-880546B7C6A4}"/>
              </a:ext>
            </a:extLst>
          </p:cNvPr>
          <p:cNvCxnSpPr>
            <a:cxnSpLocks/>
            <a:stCxn id="58" idx="3"/>
            <a:endCxn id="37" idx="2"/>
          </p:cNvCxnSpPr>
          <p:nvPr/>
        </p:nvCxnSpPr>
        <p:spPr>
          <a:xfrm flipV="1">
            <a:off x="2364541" y="2851309"/>
            <a:ext cx="182142"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AE2553B5-C81F-461E-8494-8F476DDB7006}"/>
              </a:ext>
            </a:extLst>
          </p:cNvPr>
          <p:cNvSpPr/>
          <p:nvPr/>
        </p:nvSpPr>
        <p:spPr>
          <a:xfrm>
            <a:off x="1997654" y="3284141"/>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CD88A927-B0A3-48D3-AD78-8A1223F2EEFE}"/>
              </a:ext>
            </a:extLst>
          </p:cNvPr>
          <p:cNvSpPr/>
          <p:nvPr/>
        </p:nvSpPr>
        <p:spPr>
          <a:xfrm>
            <a:off x="2219379" y="3284141"/>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6DF4D446-55CD-4AE8-B633-750B5BD80A94}"/>
              </a:ext>
            </a:extLst>
          </p:cNvPr>
          <p:cNvSpPr/>
          <p:nvPr/>
        </p:nvSpPr>
        <p:spPr>
          <a:xfrm>
            <a:off x="2440244" y="3284141"/>
            <a:ext cx="213131" cy="206256"/>
          </a:xfrm>
          <a:prstGeom prst="rect">
            <a:avLst/>
          </a:prstGeom>
          <a:solidFill>
            <a:srgbClr val="00B05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AC9705AF-C044-4111-B0DB-D840F758F112}"/>
              </a:ext>
            </a:extLst>
          </p:cNvPr>
          <p:cNvSpPr/>
          <p:nvPr/>
        </p:nvSpPr>
        <p:spPr>
          <a:xfrm>
            <a:off x="2661110" y="3284141"/>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763858A7-252E-4379-B3C8-0A23958E64D0}"/>
              </a:ext>
            </a:extLst>
          </p:cNvPr>
          <p:cNvSpPr/>
          <p:nvPr/>
        </p:nvSpPr>
        <p:spPr>
          <a:xfrm>
            <a:off x="2874241" y="3284141"/>
            <a:ext cx="213131" cy="206256"/>
          </a:xfrm>
          <a:prstGeom prst="rect">
            <a:avLst/>
          </a:prstGeom>
          <a:solidFill>
            <a:srgbClr val="B4FAD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4CCD4E77-8C18-49A5-8DF3-5A38AFB56A0E}"/>
              </a:ext>
            </a:extLst>
          </p:cNvPr>
          <p:cNvSpPr/>
          <p:nvPr/>
        </p:nvSpPr>
        <p:spPr>
          <a:xfrm>
            <a:off x="3087372" y="3284141"/>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3650E5E8-1645-48C3-977F-509154A31397}"/>
              </a:ext>
            </a:extLst>
          </p:cNvPr>
          <p:cNvSpPr/>
          <p:nvPr/>
        </p:nvSpPr>
        <p:spPr>
          <a:xfrm>
            <a:off x="3300503" y="3284141"/>
            <a:ext cx="213131" cy="206256"/>
          </a:xfrm>
          <a:prstGeom prst="rect">
            <a:avLst/>
          </a:prstGeom>
          <a:solidFill>
            <a:srgbClr val="E7FFF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Arrow Connector 77">
            <a:extLst>
              <a:ext uri="{FF2B5EF4-FFF2-40B4-BE49-F238E27FC236}">
                <a16:creationId xmlns:a16="http://schemas.microsoft.com/office/drawing/2014/main" id="{2C85A11E-5422-4EF6-BE03-E01B93E0894F}"/>
              </a:ext>
            </a:extLst>
          </p:cNvPr>
          <p:cNvCxnSpPr>
            <a:cxnSpLocks/>
            <a:stCxn id="58" idx="3"/>
            <a:endCxn id="67" idx="0"/>
          </p:cNvCxnSpPr>
          <p:nvPr/>
        </p:nvCxnSpPr>
        <p:spPr>
          <a:xfrm>
            <a:off x="2364541" y="3064573"/>
            <a:ext cx="182269"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E43A9DD-AEF4-40A0-BB57-64C84E9B2EAB}"/>
              </a:ext>
            </a:extLst>
          </p:cNvPr>
          <p:cNvCxnSpPr>
            <a:cxnSpLocks/>
            <a:stCxn id="50" idx="1"/>
            <a:endCxn id="73" idx="0"/>
          </p:cNvCxnSpPr>
          <p:nvPr/>
        </p:nvCxnSpPr>
        <p:spPr>
          <a:xfrm flipH="1">
            <a:off x="3193938" y="3064573"/>
            <a:ext cx="213003"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38C9ABA-B8E0-488A-BDE0-4EE902D90466}"/>
                  </a:ext>
                </a:extLst>
              </p:cNvPr>
              <p:cNvSpPr txBox="1"/>
              <p:nvPr/>
            </p:nvSpPr>
            <p:spPr>
              <a:xfrm>
                <a:off x="3638695" y="3219912"/>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𝒇</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94" name="TextBox 93">
                <a:extLst>
                  <a:ext uri="{FF2B5EF4-FFF2-40B4-BE49-F238E27FC236}">
                    <a16:creationId xmlns:a16="http://schemas.microsoft.com/office/drawing/2014/main" id="{638C9ABA-B8E0-488A-BDE0-4EE902D90466}"/>
                  </a:ext>
                </a:extLst>
              </p:cNvPr>
              <p:cNvSpPr txBox="1">
                <a:spLocks noRot="1" noChangeAspect="1" noMove="1" noResize="1" noEditPoints="1" noAdjustHandles="1" noChangeArrowheads="1" noChangeShapeType="1" noTextEdit="1"/>
              </p:cNvSpPr>
              <p:nvPr/>
            </p:nvSpPr>
            <p:spPr>
              <a:xfrm>
                <a:off x="3638695" y="3219912"/>
                <a:ext cx="596422" cy="369332"/>
              </a:xfrm>
              <a:prstGeom prst="rect">
                <a:avLst/>
              </a:prstGeom>
              <a:blipFill>
                <a:blip r:embed="rId8"/>
                <a:stretch>
                  <a:fillRect l="-3061" r="-4082" b="-13115"/>
                </a:stretch>
              </a:blipFill>
            </p:spPr>
            <p:txBody>
              <a:bodyPr/>
              <a:lstStyle/>
              <a:p>
                <a:r>
                  <a:rPr lang="en-GB">
                    <a:noFill/>
                  </a:rPr>
                  <a:t> </a:t>
                </a:r>
              </a:p>
            </p:txBody>
          </p:sp>
        </mc:Fallback>
      </mc:AlternateContent>
      <p:sp>
        <p:nvSpPr>
          <p:cNvPr id="96" name="Rectangle 95">
            <a:extLst>
              <a:ext uri="{FF2B5EF4-FFF2-40B4-BE49-F238E27FC236}">
                <a16:creationId xmlns:a16="http://schemas.microsoft.com/office/drawing/2014/main" id="{A30A6253-D2CA-4688-A08C-A0081FCB112F}"/>
              </a:ext>
            </a:extLst>
          </p:cNvPr>
          <p:cNvSpPr/>
          <p:nvPr/>
        </p:nvSpPr>
        <p:spPr>
          <a:xfrm>
            <a:off x="2134747" y="3574349"/>
            <a:ext cx="1183391" cy="1096955"/>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Arrow: Right 96">
            <a:extLst>
              <a:ext uri="{FF2B5EF4-FFF2-40B4-BE49-F238E27FC236}">
                <a16:creationId xmlns:a16="http://schemas.microsoft.com/office/drawing/2014/main" id="{6CF004DF-CF9C-4464-8042-EF3A7CE3772A}"/>
              </a:ext>
            </a:extLst>
          </p:cNvPr>
          <p:cNvSpPr/>
          <p:nvPr/>
        </p:nvSpPr>
        <p:spPr>
          <a:xfrm>
            <a:off x="4332001" y="3230076"/>
            <a:ext cx="576118" cy="314386"/>
          </a:xfrm>
          <a:prstGeom prst="rightArrow">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BEE0EB90-D698-4F67-A63B-1E494482DE03}"/>
              </a:ext>
            </a:extLst>
          </p:cNvPr>
          <p:cNvSpPr/>
          <p:nvPr/>
        </p:nvSpPr>
        <p:spPr>
          <a:xfrm>
            <a:off x="5996905" y="3293756"/>
            <a:ext cx="213131" cy="221644"/>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x</a:t>
            </a:r>
            <a:endParaRPr lang="en-GB" dirty="0">
              <a:ln w="0"/>
              <a:solidFill>
                <a:schemeClr val="tx1"/>
              </a:solidFill>
              <a:effectLst>
                <a:outerShdw blurRad="38100" dist="19050" dir="2700000" algn="tl" rotWithShape="0">
                  <a:schemeClr val="dk1">
                    <a:alpha val="40000"/>
                  </a:schemeClr>
                </a:outerShdw>
              </a:effectLst>
            </a:endParaRPr>
          </a:p>
        </p:txBody>
      </p:sp>
      <p:cxnSp>
        <p:nvCxnSpPr>
          <p:cNvPr id="113" name="Straight Arrow Connector 112">
            <a:extLst>
              <a:ext uri="{FF2B5EF4-FFF2-40B4-BE49-F238E27FC236}">
                <a16:creationId xmlns:a16="http://schemas.microsoft.com/office/drawing/2014/main" id="{7491332F-4846-4F9A-ABEB-415156CCBE30}"/>
              </a:ext>
            </a:extLst>
          </p:cNvPr>
          <p:cNvCxnSpPr>
            <a:cxnSpLocks/>
            <a:endCxn id="103" idx="4"/>
          </p:cNvCxnSpPr>
          <p:nvPr/>
        </p:nvCxnSpPr>
        <p:spPr>
          <a:xfrm flipH="1" flipV="1">
            <a:off x="6103471" y="3515400"/>
            <a:ext cx="10304" cy="4309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4923E6DB-20AE-43D3-B104-6D3857E44584}"/>
              </a:ext>
            </a:extLst>
          </p:cNvPr>
          <p:cNvCxnSpPr/>
          <p:nvPr/>
        </p:nvCxnSpPr>
        <p:spPr>
          <a:xfrm flipH="1" flipV="1">
            <a:off x="6098318" y="2849089"/>
            <a:ext cx="10304" cy="4309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9BCC62EF-12A9-46E0-8D87-6D4D110D8F86}"/>
                  </a:ext>
                </a:extLst>
              </p:cNvPr>
              <p:cNvSpPr txBox="1"/>
              <p:nvPr/>
            </p:nvSpPr>
            <p:spPr>
              <a:xfrm>
                <a:off x="2448531" y="2227200"/>
                <a:ext cx="535330" cy="39158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b="1" i="1">
                              <a:latin typeface="Cambria Math" panose="02040503050406030204" pitchFamily="18" charset="0"/>
                            </a:rPr>
                            <m:t>𝑪</m:t>
                          </m:r>
                        </m:e>
                        <m:sub>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de-DE" b="1" i="1">
                          <a:latin typeface="Cambria Math" panose="02040503050406030204" pitchFamily="18" charset="0"/>
                        </a:rPr>
                        <m:t>(</m:t>
                      </m:r>
                      <m:r>
                        <a:rPr lang="de-DE" b="1" i="1">
                          <a:latin typeface="Cambria Math" panose="02040503050406030204" pitchFamily="18" charset="0"/>
                        </a:rPr>
                        <m:t>𝒕</m:t>
                      </m:r>
                      <m:r>
                        <a:rPr lang="de-DE" b="1" i="1">
                          <a:latin typeface="Cambria Math" panose="02040503050406030204" pitchFamily="18" charset="0"/>
                        </a:rPr>
                        <m:t>)</m:t>
                      </m:r>
                    </m:oMath>
                  </m:oMathPara>
                </a14:m>
                <a:endParaRPr lang="en-US" sz="1800" b="1" dirty="0"/>
              </a:p>
            </p:txBody>
          </p:sp>
        </mc:Choice>
        <mc:Fallback xmlns="">
          <p:sp>
            <p:nvSpPr>
              <p:cNvPr id="118" name="TextBox 117">
                <a:extLst>
                  <a:ext uri="{FF2B5EF4-FFF2-40B4-BE49-F238E27FC236}">
                    <a16:creationId xmlns:a16="http://schemas.microsoft.com/office/drawing/2014/main" id="{9BCC62EF-12A9-46E0-8D87-6D4D110D8F86}"/>
                  </a:ext>
                </a:extLst>
              </p:cNvPr>
              <p:cNvSpPr txBox="1">
                <a:spLocks noRot="1" noChangeAspect="1" noMove="1" noResize="1" noEditPoints="1" noAdjustHandles="1" noChangeArrowheads="1" noChangeShapeType="1" noTextEdit="1"/>
              </p:cNvSpPr>
              <p:nvPr/>
            </p:nvSpPr>
            <p:spPr>
              <a:xfrm>
                <a:off x="2448531" y="2227200"/>
                <a:ext cx="535330" cy="391582"/>
              </a:xfrm>
              <a:prstGeom prst="rect">
                <a:avLst/>
              </a:prstGeom>
              <a:blipFill>
                <a:blip r:embed="rId9"/>
                <a:stretch>
                  <a:fillRect r="-39080" b="-9231"/>
                </a:stretch>
              </a:blipFill>
            </p:spPr>
            <p:txBody>
              <a:bodyPr/>
              <a:lstStyle/>
              <a:p>
                <a:r>
                  <a:rPr lang="en-GB">
                    <a:noFill/>
                  </a:rPr>
                  <a:t> </a:t>
                </a:r>
              </a:p>
            </p:txBody>
          </p:sp>
        </mc:Fallback>
      </mc:AlternateContent>
      <p:cxnSp>
        <p:nvCxnSpPr>
          <p:cNvPr id="119" name="Straight Arrow Connector 118">
            <a:extLst>
              <a:ext uri="{FF2B5EF4-FFF2-40B4-BE49-F238E27FC236}">
                <a16:creationId xmlns:a16="http://schemas.microsoft.com/office/drawing/2014/main" id="{C562B8DC-139A-4F2C-9706-D2BD940BD250}"/>
              </a:ext>
            </a:extLst>
          </p:cNvPr>
          <p:cNvCxnSpPr>
            <a:cxnSpLocks/>
          </p:cNvCxnSpPr>
          <p:nvPr/>
        </p:nvCxnSpPr>
        <p:spPr>
          <a:xfrm>
            <a:off x="5152760" y="3405037"/>
            <a:ext cx="847629"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3C5CC44F-BF03-4018-A92D-59E000F81494}"/>
              </a:ext>
            </a:extLst>
          </p:cNvPr>
          <p:cNvCxnSpPr>
            <a:cxnSpLocks/>
          </p:cNvCxnSpPr>
          <p:nvPr/>
        </p:nvCxnSpPr>
        <p:spPr>
          <a:xfrm>
            <a:off x="1647168" y="3387269"/>
            <a:ext cx="329446"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2BB320E7-25E3-43D5-8174-5752E21BFA77}"/>
                  </a:ext>
                </a:extLst>
              </p:cNvPr>
              <p:cNvSpPr txBox="1"/>
              <p:nvPr/>
            </p:nvSpPr>
            <p:spPr>
              <a:xfrm>
                <a:off x="5901505" y="2595090"/>
                <a:ext cx="463397" cy="23269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b="1" i="1">
                              <a:latin typeface="Cambria Math" panose="02040503050406030204" pitchFamily="18" charset="0"/>
                            </a:rPr>
                            <m:t>𝑪</m:t>
                          </m:r>
                        </m:e>
                        <m:sub>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de-DE" sz="1400" b="1" i="1">
                          <a:latin typeface="Cambria Math" panose="02040503050406030204" pitchFamily="18" charset="0"/>
                        </a:rPr>
                        <m:t>(</m:t>
                      </m:r>
                      <m:r>
                        <a:rPr lang="de-DE" sz="1400" b="1" i="1">
                          <a:latin typeface="Cambria Math" panose="02040503050406030204" pitchFamily="18" charset="0"/>
                        </a:rPr>
                        <m:t>𝒕</m:t>
                      </m:r>
                      <m:r>
                        <a:rPr lang="de-DE" sz="1400" b="1" i="1">
                          <a:latin typeface="Cambria Math" panose="02040503050406030204" pitchFamily="18" charset="0"/>
                        </a:rPr>
                        <m:t>)</m:t>
                      </m:r>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26" name="TextBox 125">
                <a:extLst>
                  <a:ext uri="{FF2B5EF4-FFF2-40B4-BE49-F238E27FC236}">
                    <a16:creationId xmlns:a16="http://schemas.microsoft.com/office/drawing/2014/main" id="{2BB320E7-25E3-43D5-8174-5752E21BFA77}"/>
                  </a:ext>
                </a:extLst>
              </p:cNvPr>
              <p:cNvSpPr txBox="1">
                <a:spLocks noRot="1" noChangeAspect="1" noMove="1" noResize="1" noEditPoints="1" noAdjustHandles="1" noChangeArrowheads="1" noChangeShapeType="1" noTextEdit="1"/>
              </p:cNvSpPr>
              <p:nvPr/>
            </p:nvSpPr>
            <p:spPr>
              <a:xfrm>
                <a:off x="5901505" y="2595090"/>
                <a:ext cx="463397" cy="232692"/>
              </a:xfrm>
              <a:prstGeom prst="rect">
                <a:avLst/>
              </a:prstGeom>
              <a:blipFill>
                <a:blip r:embed="rId10"/>
                <a:stretch>
                  <a:fillRect l="-7895" r="-13158" b="-2368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8088FF6-BD45-4A16-8A80-065EE4D9F970}"/>
                  </a:ext>
                </a:extLst>
              </p:cNvPr>
              <p:cNvSpPr txBox="1"/>
              <p:nvPr/>
            </p:nvSpPr>
            <p:spPr>
              <a:xfrm>
                <a:off x="3499821" y="4653495"/>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0" name="TextBox 129">
                <a:extLst>
                  <a:ext uri="{FF2B5EF4-FFF2-40B4-BE49-F238E27FC236}">
                    <a16:creationId xmlns:a16="http://schemas.microsoft.com/office/drawing/2014/main" id="{38088FF6-BD45-4A16-8A80-065EE4D9F970}"/>
                  </a:ext>
                </a:extLst>
              </p:cNvPr>
              <p:cNvSpPr txBox="1">
                <a:spLocks noRot="1" noChangeAspect="1" noMove="1" noResize="1" noEditPoints="1" noAdjustHandles="1" noChangeArrowheads="1" noChangeShapeType="1" noTextEdit="1"/>
              </p:cNvSpPr>
              <p:nvPr/>
            </p:nvSpPr>
            <p:spPr>
              <a:xfrm>
                <a:off x="3499821" y="4653495"/>
                <a:ext cx="213132" cy="291875"/>
              </a:xfrm>
              <a:prstGeom prst="rect">
                <a:avLst/>
              </a:prstGeom>
              <a:blipFill>
                <a:blip r:embed="rId11"/>
                <a:stretch>
                  <a:fillRect r="-22857"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5C8B9FD-E945-470B-88AE-5F629DD010EA}"/>
                  </a:ext>
                </a:extLst>
              </p:cNvPr>
              <p:cNvSpPr txBox="1"/>
              <p:nvPr/>
            </p:nvSpPr>
            <p:spPr>
              <a:xfrm>
                <a:off x="1981069" y="4669063"/>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2" name="TextBox 131">
                <a:extLst>
                  <a:ext uri="{FF2B5EF4-FFF2-40B4-BE49-F238E27FC236}">
                    <a16:creationId xmlns:a16="http://schemas.microsoft.com/office/drawing/2014/main" id="{D5C8B9FD-E945-470B-88AE-5F629DD010EA}"/>
                  </a:ext>
                </a:extLst>
              </p:cNvPr>
              <p:cNvSpPr txBox="1">
                <a:spLocks noRot="1" noChangeAspect="1" noMove="1" noResize="1" noEditPoints="1" noAdjustHandles="1" noChangeArrowheads="1" noChangeShapeType="1" noTextEdit="1"/>
              </p:cNvSpPr>
              <p:nvPr/>
            </p:nvSpPr>
            <p:spPr>
              <a:xfrm>
                <a:off x="1981069" y="4669063"/>
                <a:ext cx="213132" cy="291875"/>
              </a:xfrm>
              <a:prstGeom prst="rect">
                <a:avLst/>
              </a:prstGeom>
              <a:blipFill>
                <a:blip r:embed="rId12"/>
                <a:stretch>
                  <a:fillRect r="-25714" b="-2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189AFA0A-8911-41A1-8ACC-76DF3B914C22}"/>
                  </a:ext>
                </a:extLst>
              </p:cNvPr>
              <p:cNvSpPr txBox="1"/>
              <p:nvPr/>
            </p:nvSpPr>
            <p:spPr>
              <a:xfrm>
                <a:off x="2600217" y="3235581"/>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4" name="TextBox 133">
                <a:extLst>
                  <a:ext uri="{FF2B5EF4-FFF2-40B4-BE49-F238E27FC236}">
                    <a16:creationId xmlns:a16="http://schemas.microsoft.com/office/drawing/2014/main" id="{189AFA0A-8911-41A1-8ACC-76DF3B914C22}"/>
                  </a:ext>
                </a:extLst>
              </p:cNvPr>
              <p:cNvSpPr txBox="1">
                <a:spLocks noRot="1" noChangeAspect="1" noMove="1" noResize="1" noEditPoints="1" noAdjustHandles="1" noChangeArrowheads="1" noChangeShapeType="1" noTextEdit="1"/>
              </p:cNvSpPr>
              <p:nvPr/>
            </p:nvSpPr>
            <p:spPr>
              <a:xfrm>
                <a:off x="2600217" y="3235581"/>
                <a:ext cx="213132" cy="291875"/>
              </a:xfrm>
              <a:prstGeom prst="rect">
                <a:avLst/>
              </a:prstGeom>
              <a:blipFill>
                <a:blip r:embed="rId13"/>
                <a:stretch>
                  <a:fillRect r="-17143" b="-2083"/>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8BC452B0-4536-4BCF-BAE8-0963DEB57ED0}"/>
              </a:ext>
            </a:extLst>
          </p:cNvPr>
          <p:cNvPicPr>
            <a:picLocks noChangeAspect="1"/>
          </p:cNvPicPr>
          <p:nvPr/>
        </p:nvPicPr>
        <p:blipFill>
          <a:blip r:embed="rId14"/>
          <a:stretch>
            <a:fillRect/>
          </a:stretch>
        </p:blipFill>
        <p:spPr>
          <a:xfrm rot="16200000">
            <a:off x="2317628" y="3649366"/>
            <a:ext cx="817628" cy="1055965"/>
          </a:xfrm>
          <a:prstGeom prst="rect">
            <a:avLst/>
          </a:prstGeom>
        </p:spPr>
      </p:pic>
      <p:sp>
        <p:nvSpPr>
          <p:cNvPr id="5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27</a:t>
            </a:fld>
            <a:endParaRPr lang="de-DE" dirty="0"/>
          </a:p>
        </p:txBody>
      </p:sp>
    </p:spTree>
    <p:extLst>
      <p:ext uri="{BB962C8B-B14F-4D97-AF65-F5344CB8AC3E}">
        <p14:creationId xmlns:p14="http://schemas.microsoft.com/office/powerpoint/2010/main" val="2692362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B90D6A3F-3597-4E99-B278-EFCFCC1414C6}"/>
                  </a:ext>
                </a:extLst>
              </p:cNvPr>
              <p:cNvSpPr txBox="1"/>
              <p:nvPr/>
            </p:nvSpPr>
            <p:spPr>
              <a:xfrm>
                <a:off x="5566657" y="3527456"/>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𝒇</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28" name="TextBox 127">
                <a:extLst>
                  <a:ext uri="{FF2B5EF4-FFF2-40B4-BE49-F238E27FC236}">
                    <a16:creationId xmlns:a16="http://schemas.microsoft.com/office/drawing/2014/main" id="{B90D6A3F-3597-4E99-B278-EFCFCC1414C6}"/>
                  </a:ext>
                </a:extLst>
              </p:cNvPr>
              <p:cNvSpPr txBox="1">
                <a:spLocks noRot="1" noChangeAspect="1" noMove="1" noResize="1" noEditPoints="1" noAdjustHandles="1" noChangeArrowheads="1" noChangeShapeType="1" noTextEdit="1"/>
              </p:cNvSpPr>
              <p:nvPr/>
            </p:nvSpPr>
            <p:spPr>
              <a:xfrm>
                <a:off x="5566657" y="3527456"/>
                <a:ext cx="596422" cy="369332"/>
              </a:xfrm>
              <a:prstGeom prst="rect">
                <a:avLst/>
              </a:prstGeom>
              <a:blipFill>
                <a:blip r:embed="rId2"/>
                <a:stretch>
                  <a:fillRect l="-3061" r="-4082"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030BA2EB-D056-4A59-853A-C82AAA36F5DB}"/>
                  </a:ext>
                </a:extLst>
              </p:cNvPr>
              <p:cNvSpPr txBox="1"/>
              <p:nvPr/>
            </p:nvSpPr>
            <p:spPr>
              <a:xfrm>
                <a:off x="5152760" y="3133780"/>
                <a:ext cx="855576"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𝑪</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122" name="TextBox 121">
                <a:extLst>
                  <a:ext uri="{FF2B5EF4-FFF2-40B4-BE49-F238E27FC236}">
                    <a16:creationId xmlns:a16="http://schemas.microsoft.com/office/drawing/2014/main" id="{030BA2EB-D056-4A59-853A-C82AAA36F5DB}"/>
                  </a:ext>
                </a:extLst>
              </p:cNvPr>
              <p:cNvSpPr txBox="1">
                <a:spLocks noRot="1" noChangeAspect="1" noMove="1" noResize="1" noEditPoints="1" noAdjustHandles="1" noChangeArrowheads="1" noChangeShapeType="1" noTextEdit="1"/>
              </p:cNvSpPr>
              <p:nvPr/>
            </p:nvSpPr>
            <p:spPr>
              <a:xfrm>
                <a:off x="5152760" y="3133780"/>
                <a:ext cx="855576" cy="307777"/>
              </a:xfrm>
              <a:prstGeom prst="rect">
                <a:avLst/>
              </a:prstGeom>
              <a:blipFill>
                <a:blip r:embed="rId3"/>
                <a:stretch>
                  <a:fillRect b="-5882"/>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Forget Gate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rmAutofit/>
              </a:bodyPr>
              <a:lstStyle/>
              <a:p>
                <a:r>
                  <a:rPr lang="de-DE" sz="1900" b="1" i="1" dirty="0"/>
                  <a:t>Forget Gate </a:t>
                </a:r>
                <a:r>
                  <a:rPr lang="de-DE" sz="1900" dirty="0"/>
                  <a:t>is trained </a:t>
                </a:r>
                <a:r>
                  <a:rPr lang="de-DE" sz="1900" dirty="0" err="1"/>
                  <a:t>to</a:t>
                </a:r>
                <a:r>
                  <a:rPr lang="de-DE" sz="1900" dirty="0"/>
                  <a:t> </a:t>
                </a:r>
                <a:r>
                  <a:rPr lang="de-DE" sz="1900" dirty="0" err="1"/>
                  <a:t>forget</a:t>
                </a:r>
                <a:r>
                  <a:rPr lang="de-DE" sz="1900" dirty="0"/>
                  <a:t> </a:t>
                </a:r>
                <a:r>
                  <a:rPr lang="de-DE" sz="1900" dirty="0" err="1"/>
                  <a:t>parts</a:t>
                </a:r>
                <a:r>
                  <a:rPr lang="de-DE" sz="1900" dirty="0"/>
                  <a:t> </a:t>
                </a:r>
                <a:r>
                  <a:rPr lang="de-DE" sz="1900" dirty="0" err="1"/>
                  <a:t>of</a:t>
                </a:r>
                <a:r>
                  <a:rPr lang="de-DE" sz="1900" dirty="0"/>
                  <a:t>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ffectLst/>
                    <a:ea typeface="Calibri" panose="020F0502020204030204" pitchFamily="34" charset="0"/>
                  </a:rPr>
                  <a:t>At time </a:t>
                </a:r>
                <a:r>
                  <a:rPr lang="en-GB" sz="1900" i="1" dirty="0">
                    <a:effectLst/>
                    <a:ea typeface="Calibri" panose="020F0502020204030204" pitchFamily="34" charset="0"/>
                  </a:rPr>
                  <a:t>t</a:t>
                </a:r>
                <a:r>
                  <a:rPr lang="en-GB" sz="1900" dirty="0">
                    <a:effectLst/>
                    <a:ea typeface="Calibri" panose="020F0502020204030204" pitchFamily="34" charset="0"/>
                  </a:rPr>
                  <a:t>, the forget gate decides which item of</a:t>
                </a:r>
                <a14:m>
                  <m:oMath xmlns:m="http://schemas.openxmlformats.org/officeDocument/2006/math">
                    <m:r>
                      <a:rPr lang="de-DE" sz="1900" b="0" i="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r>
                          <a:rPr lang="de-DE" sz="1900" i="1">
                            <a:latin typeface="Cambria Math" panose="02040503050406030204" pitchFamily="18" charset="0"/>
                            <a:ea typeface="Cambria Math" panose="02040503050406030204" pitchFamily="18" charset="0"/>
                          </a:rPr>
                          <m:t>−1</m:t>
                        </m:r>
                      </m:e>
                    </m:d>
                  </m:oMath>
                </a14:m>
                <a:r>
                  <a:rPr lang="en-GB" sz="1900" dirty="0">
                    <a:effectLst/>
                    <a:ea typeface="Times New Roman" panose="02020603050405020304" pitchFamily="18" charset="0"/>
                  </a:rPr>
                  <a:t> to keep </a:t>
                </a:r>
                <a:r>
                  <a:rPr lang="en-GB" sz="1900" dirty="0">
                    <a:ea typeface="Calibri" panose="020F0502020204030204" pitchFamily="34" charset="0"/>
                  </a:rPr>
                  <a:t>(and how much of it) </a:t>
                </a:r>
                <a:r>
                  <a:rPr lang="en-GB" sz="1900" dirty="0">
                    <a:effectLst/>
                    <a:ea typeface="Times New Roman" panose="02020603050405020304" pitchFamily="18" charset="0"/>
                  </a:rPr>
                  <a:t>in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b="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ffectLst/>
                    <a:ea typeface="Times New Roman" panose="02020603050405020304" pitchFamily="18" charset="0"/>
                  </a:rPr>
                  <a:t>given input vector</a:t>
                </a:r>
                <a14:m>
                  <m:oMath xmlns:m="http://schemas.openxmlformats.org/officeDocument/2006/math">
                    <m:r>
                      <a:rPr lang="de-DE" sz="1900" b="0" i="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b="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b="0" i="1">
                            <a:latin typeface="Cambria Math" panose="02040503050406030204" pitchFamily="18" charset="0"/>
                          </a:rPr>
                          <m:t>𝑡</m:t>
                        </m:r>
                        <m:r>
                          <a:rPr lang="de-DE" sz="1900" b="0" i="1" smtClean="0">
                            <a:latin typeface="Cambria Math" panose="02040503050406030204" pitchFamily="18" charset="0"/>
                          </a:rPr>
                          <m:t>−1</m:t>
                        </m:r>
                      </m:e>
                    </m:d>
                  </m:oMath>
                </a14:m>
                <a:r>
                  <a:rPr lang="en-US" sz="1900" dirty="0"/>
                  <a:t>.</a:t>
                </a:r>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4"/>
                <a:stretch>
                  <a:fillRect l="-1809" t="-785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78971A7E-7914-4BC3-A32F-F76CF94222F2}"/>
              </a:ext>
            </a:extLst>
          </p:cNvPr>
          <p:cNvSpPr/>
          <p:nvPr/>
        </p:nvSpPr>
        <p:spPr>
          <a:xfrm>
            <a:off x="156582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60DEB6C-D1CF-4CA6-9316-54696E07CFEF}"/>
              </a:ext>
            </a:extLst>
          </p:cNvPr>
          <p:cNvSpPr/>
          <p:nvPr/>
        </p:nvSpPr>
        <p:spPr>
          <a:xfrm>
            <a:off x="178754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73E352-DD98-4C2B-AA3F-465390E2A563}"/>
              </a:ext>
            </a:extLst>
          </p:cNvPr>
          <p:cNvSpPr/>
          <p:nvPr/>
        </p:nvSpPr>
        <p:spPr>
          <a:xfrm>
            <a:off x="200841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B57F20-6860-4796-BB26-6AF45D25DC3A}"/>
              </a:ext>
            </a:extLst>
          </p:cNvPr>
          <p:cNvSpPr/>
          <p:nvPr/>
        </p:nvSpPr>
        <p:spPr>
          <a:xfrm>
            <a:off x="222927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D5F4AF-58F7-47A8-897C-CFC204FC090D}"/>
              </a:ext>
            </a:extLst>
          </p:cNvPr>
          <p:cNvSpPr/>
          <p:nvPr/>
        </p:nvSpPr>
        <p:spPr>
          <a:xfrm>
            <a:off x="244241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EF6EBB2-E3A0-48B1-8809-BA9A310A4724}"/>
              </a:ext>
            </a:extLst>
          </p:cNvPr>
          <p:cNvSpPr/>
          <p:nvPr/>
        </p:nvSpPr>
        <p:spPr>
          <a:xfrm>
            <a:off x="286867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4255B2-1F5A-4901-9D7C-29F267666B6F}"/>
              </a:ext>
            </a:extLst>
          </p:cNvPr>
          <p:cNvSpPr/>
          <p:nvPr/>
        </p:nvSpPr>
        <p:spPr>
          <a:xfrm>
            <a:off x="3090397"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2B5EC6-10B9-488F-AA44-A4918F05CAA4}"/>
              </a:ext>
            </a:extLst>
          </p:cNvPr>
          <p:cNvSpPr/>
          <p:nvPr/>
        </p:nvSpPr>
        <p:spPr>
          <a:xfrm>
            <a:off x="331126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8E3E477-7DC1-4CCC-9DF1-1BA9267A2FBE}"/>
              </a:ext>
            </a:extLst>
          </p:cNvPr>
          <p:cNvSpPr/>
          <p:nvPr/>
        </p:nvSpPr>
        <p:spPr>
          <a:xfrm>
            <a:off x="353212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0FC3F6-F888-476D-8666-90E9D167CA9A}"/>
              </a:ext>
            </a:extLst>
          </p:cNvPr>
          <p:cNvSpPr/>
          <p:nvPr/>
        </p:nvSpPr>
        <p:spPr>
          <a:xfrm>
            <a:off x="374525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55D2CB2-FB0D-49B6-BA08-29712B3A3A7D}"/>
              </a:ext>
            </a:extLst>
          </p:cNvPr>
          <p:cNvSpPr/>
          <p:nvPr/>
        </p:nvSpPr>
        <p:spPr>
          <a:xfrm>
            <a:off x="395839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1587722" y="5001749"/>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1587722" y="5001749"/>
                <a:ext cx="1065653" cy="369332"/>
              </a:xfrm>
              <a:prstGeom prst="rect">
                <a:avLst/>
              </a:prstGeom>
              <a:blipFill>
                <a:blip r:embed="rId5"/>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A2051F5-649E-4D8A-A714-F8F20C3C74D5}"/>
                  </a:ext>
                </a:extLst>
              </p:cNvPr>
              <p:cNvSpPr txBox="1"/>
              <p:nvPr/>
            </p:nvSpPr>
            <p:spPr>
              <a:xfrm>
                <a:off x="3215423" y="5001749"/>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31" name="TextBox 30">
                <a:extLst>
                  <a:ext uri="{FF2B5EF4-FFF2-40B4-BE49-F238E27FC236}">
                    <a16:creationId xmlns:a16="http://schemas.microsoft.com/office/drawing/2014/main" id="{BA2051F5-649E-4D8A-A714-F8F20C3C74D5}"/>
                  </a:ext>
                </a:extLst>
              </p:cNvPr>
              <p:cNvSpPr txBox="1">
                <a:spLocks noRot="1" noChangeAspect="1" noMove="1" noResize="1" noEditPoints="1" noAdjustHandles="1" noChangeArrowheads="1" noChangeShapeType="1" noTextEdit="1"/>
              </p:cNvSpPr>
              <p:nvPr/>
            </p:nvSpPr>
            <p:spPr>
              <a:xfrm>
                <a:off x="3215423" y="5001749"/>
                <a:ext cx="596422" cy="369332"/>
              </a:xfrm>
              <a:prstGeom prst="rect">
                <a:avLst/>
              </a:prstGeom>
              <a:blipFill>
                <a:blip r:embed="rId6"/>
                <a:stretch>
                  <a:fillRect r="-4082" b="-13115"/>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7FF7D54E-E29A-47AE-B963-4A88420370C3}"/>
              </a:ext>
            </a:extLst>
          </p:cNvPr>
          <p:cNvSpPr/>
          <p:nvPr/>
        </p:nvSpPr>
        <p:spPr>
          <a:xfrm>
            <a:off x="1997527" y="2645053"/>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EA790EA-6D1B-40B4-A115-2D145CEF7208}"/>
              </a:ext>
            </a:extLst>
          </p:cNvPr>
          <p:cNvSpPr/>
          <p:nvPr/>
        </p:nvSpPr>
        <p:spPr>
          <a:xfrm>
            <a:off x="2219252" y="2645053"/>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18F1334E-D92B-4B81-B773-330CF03AA94B}"/>
              </a:ext>
            </a:extLst>
          </p:cNvPr>
          <p:cNvSpPr/>
          <p:nvPr/>
        </p:nvSpPr>
        <p:spPr>
          <a:xfrm>
            <a:off x="2440117" y="2645053"/>
            <a:ext cx="213131" cy="206256"/>
          </a:xfrm>
          <a:prstGeom prst="rect">
            <a:avLst/>
          </a:prstGeom>
          <a:solidFill>
            <a:srgbClr val="00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43EDFE4-BF91-452C-9002-03E1CB893B44}"/>
              </a:ext>
            </a:extLst>
          </p:cNvPr>
          <p:cNvSpPr/>
          <p:nvPr/>
        </p:nvSpPr>
        <p:spPr>
          <a:xfrm>
            <a:off x="2660983" y="2645053"/>
            <a:ext cx="213131" cy="206256"/>
          </a:xfrm>
          <a:prstGeom prst="rect">
            <a:avLst/>
          </a:prstGeom>
          <a:solidFill>
            <a:schemeClr val="bg1">
              <a:lumMod val="7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21E83F2-B9F9-4537-8E83-7CAA5E0DD16A}"/>
              </a:ext>
            </a:extLst>
          </p:cNvPr>
          <p:cNvSpPr/>
          <p:nvPr/>
        </p:nvSpPr>
        <p:spPr>
          <a:xfrm>
            <a:off x="2874114" y="2645053"/>
            <a:ext cx="213131" cy="206256"/>
          </a:xfrm>
          <a:prstGeom prst="rect">
            <a:avLst/>
          </a:prstGeom>
          <a:solidFill>
            <a:schemeClr val="bg1">
              <a:lumMod val="50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7A84736-1D14-4228-8B85-B107907C0A05}"/>
              </a:ext>
            </a:extLst>
          </p:cNvPr>
          <p:cNvSpPr/>
          <p:nvPr/>
        </p:nvSpPr>
        <p:spPr>
          <a:xfrm>
            <a:off x="3087245" y="2645053"/>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83DF0BAF-7733-40EE-8621-3052611C8D54}"/>
              </a:ext>
            </a:extLst>
          </p:cNvPr>
          <p:cNvSpPr/>
          <p:nvPr/>
        </p:nvSpPr>
        <p:spPr>
          <a:xfrm>
            <a:off x="3300376" y="2645053"/>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5986935-4A1C-406D-9896-E27008DD6A65}"/>
                  </a:ext>
                </a:extLst>
              </p:cNvPr>
              <p:cNvSpPr txBox="1"/>
              <p:nvPr/>
            </p:nvSpPr>
            <p:spPr>
              <a:xfrm>
                <a:off x="637157" y="3195330"/>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𝑪</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47" name="TextBox 46">
                <a:extLst>
                  <a:ext uri="{FF2B5EF4-FFF2-40B4-BE49-F238E27FC236}">
                    <a16:creationId xmlns:a16="http://schemas.microsoft.com/office/drawing/2014/main" id="{A5986935-4A1C-406D-9896-E27008DD6A65}"/>
                  </a:ext>
                </a:extLst>
              </p:cNvPr>
              <p:cNvSpPr txBox="1">
                <a:spLocks noRot="1" noChangeAspect="1" noMove="1" noResize="1" noEditPoints="1" noAdjustHandles="1" noChangeArrowheads="1" noChangeShapeType="1" noTextEdit="1"/>
              </p:cNvSpPr>
              <p:nvPr/>
            </p:nvSpPr>
            <p:spPr>
              <a:xfrm>
                <a:off x="637157" y="3195330"/>
                <a:ext cx="1065653" cy="369332"/>
              </a:xfrm>
              <a:prstGeom prst="rect">
                <a:avLst/>
              </a:prstGeom>
              <a:blipFill>
                <a:blip r:embed="rId7"/>
                <a:stretch>
                  <a:fillRect r="-575" b="-13115"/>
                </a:stretch>
              </a:blipFill>
            </p:spPr>
            <p:txBody>
              <a:bodyPr/>
              <a:lstStyle/>
              <a:p>
                <a:r>
                  <a:rPr lang="en-GB">
                    <a:noFill/>
                  </a:rPr>
                  <a:t> </a:t>
                </a:r>
              </a:p>
            </p:txBody>
          </p:sp>
        </mc:Fallback>
      </mc:AlternateContent>
      <p:sp>
        <p:nvSpPr>
          <p:cNvPr id="50" name="TextBox 49">
            <a:extLst>
              <a:ext uri="{FF2B5EF4-FFF2-40B4-BE49-F238E27FC236}">
                <a16:creationId xmlns:a16="http://schemas.microsoft.com/office/drawing/2014/main" id="{D5A987D1-0504-441F-BEA9-272782F00281}"/>
              </a:ext>
            </a:extLst>
          </p:cNvPr>
          <p:cNvSpPr txBox="1"/>
          <p:nvPr/>
        </p:nvSpPr>
        <p:spPr>
          <a:xfrm>
            <a:off x="3406941" y="2987629"/>
            <a:ext cx="517770"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forget (0)</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52" name="Straight Arrow Connector 51">
            <a:extLst>
              <a:ext uri="{FF2B5EF4-FFF2-40B4-BE49-F238E27FC236}">
                <a16:creationId xmlns:a16="http://schemas.microsoft.com/office/drawing/2014/main" id="{35DD9597-A970-408B-85FF-9C174EBDE0A5}"/>
              </a:ext>
            </a:extLst>
          </p:cNvPr>
          <p:cNvCxnSpPr>
            <a:cxnSpLocks/>
            <a:stCxn id="50" idx="1"/>
            <a:endCxn id="43" idx="2"/>
          </p:cNvCxnSpPr>
          <p:nvPr/>
        </p:nvCxnSpPr>
        <p:spPr>
          <a:xfrm flipH="1" flipV="1">
            <a:off x="3193811" y="2851309"/>
            <a:ext cx="213130"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AD8AB5E-90F0-4CC0-BFDF-7227417C1B07}"/>
              </a:ext>
            </a:extLst>
          </p:cNvPr>
          <p:cNvSpPr txBox="1"/>
          <p:nvPr/>
        </p:nvSpPr>
        <p:spPr>
          <a:xfrm>
            <a:off x="1588688" y="2987629"/>
            <a:ext cx="775853"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remember (1)</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59" name="Straight Arrow Connector 58">
            <a:extLst>
              <a:ext uri="{FF2B5EF4-FFF2-40B4-BE49-F238E27FC236}">
                <a16:creationId xmlns:a16="http://schemas.microsoft.com/office/drawing/2014/main" id="{0A2A6233-18C5-4599-BC62-880546B7C6A4}"/>
              </a:ext>
            </a:extLst>
          </p:cNvPr>
          <p:cNvCxnSpPr>
            <a:cxnSpLocks/>
            <a:stCxn id="58" idx="3"/>
            <a:endCxn id="37" idx="2"/>
          </p:cNvCxnSpPr>
          <p:nvPr/>
        </p:nvCxnSpPr>
        <p:spPr>
          <a:xfrm flipV="1">
            <a:off x="2364541" y="2851309"/>
            <a:ext cx="182142"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AE2553B5-C81F-461E-8494-8F476DDB7006}"/>
              </a:ext>
            </a:extLst>
          </p:cNvPr>
          <p:cNvSpPr/>
          <p:nvPr/>
        </p:nvSpPr>
        <p:spPr>
          <a:xfrm>
            <a:off x="1997654" y="3284141"/>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CD88A927-B0A3-48D3-AD78-8A1223F2EEFE}"/>
              </a:ext>
            </a:extLst>
          </p:cNvPr>
          <p:cNvSpPr/>
          <p:nvPr/>
        </p:nvSpPr>
        <p:spPr>
          <a:xfrm>
            <a:off x="2219379" y="3284141"/>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6DF4D446-55CD-4AE8-B633-750B5BD80A94}"/>
              </a:ext>
            </a:extLst>
          </p:cNvPr>
          <p:cNvSpPr/>
          <p:nvPr/>
        </p:nvSpPr>
        <p:spPr>
          <a:xfrm>
            <a:off x="2440244" y="3284141"/>
            <a:ext cx="213131" cy="206256"/>
          </a:xfrm>
          <a:prstGeom prst="rect">
            <a:avLst/>
          </a:prstGeom>
          <a:solidFill>
            <a:srgbClr val="00B05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AC9705AF-C044-4111-B0DB-D840F758F112}"/>
              </a:ext>
            </a:extLst>
          </p:cNvPr>
          <p:cNvSpPr/>
          <p:nvPr/>
        </p:nvSpPr>
        <p:spPr>
          <a:xfrm>
            <a:off x="2661110" y="3284141"/>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763858A7-252E-4379-B3C8-0A23958E64D0}"/>
              </a:ext>
            </a:extLst>
          </p:cNvPr>
          <p:cNvSpPr/>
          <p:nvPr/>
        </p:nvSpPr>
        <p:spPr>
          <a:xfrm>
            <a:off x="2874241" y="3284141"/>
            <a:ext cx="213131" cy="206256"/>
          </a:xfrm>
          <a:prstGeom prst="rect">
            <a:avLst/>
          </a:prstGeom>
          <a:solidFill>
            <a:srgbClr val="B4FAD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4CCD4E77-8C18-49A5-8DF3-5A38AFB56A0E}"/>
              </a:ext>
            </a:extLst>
          </p:cNvPr>
          <p:cNvSpPr/>
          <p:nvPr/>
        </p:nvSpPr>
        <p:spPr>
          <a:xfrm>
            <a:off x="3087372" y="3284141"/>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3650E5E8-1645-48C3-977F-509154A31397}"/>
              </a:ext>
            </a:extLst>
          </p:cNvPr>
          <p:cNvSpPr/>
          <p:nvPr/>
        </p:nvSpPr>
        <p:spPr>
          <a:xfrm>
            <a:off x="3300503" y="3284141"/>
            <a:ext cx="213131" cy="206256"/>
          </a:xfrm>
          <a:prstGeom prst="rect">
            <a:avLst/>
          </a:prstGeom>
          <a:solidFill>
            <a:srgbClr val="E7FFF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Arrow Connector 77">
            <a:extLst>
              <a:ext uri="{FF2B5EF4-FFF2-40B4-BE49-F238E27FC236}">
                <a16:creationId xmlns:a16="http://schemas.microsoft.com/office/drawing/2014/main" id="{2C85A11E-5422-4EF6-BE03-E01B93E0894F}"/>
              </a:ext>
            </a:extLst>
          </p:cNvPr>
          <p:cNvCxnSpPr>
            <a:cxnSpLocks/>
            <a:stCxn id="58" idx="3"/>
            <a:endCxn id="67" idx="0"/>
          </p:cNvCxnSpPr>
          <p:nvPr/>
        </p:nvCxnSpPr>
        <p:spPr>
          <a:xfrm>
            <a:off x="2364541" y="3064573"/>
            <a:ext cx="182269"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E43A9DD-AEF4-40A0-BB57-64C84E9B2EAB}"/>
              </a:ext>
            </a:extLst>
          </p:cNvPr>
          <p:cNvCxnSpPr>
            <a:cxnSpLocks/>
            <a:stCxn id="50" idx="1"/>
            <a:endCxn id="73" idx="0"/>
          </p:cNvCxnSpPr>
          <p:nvPr/>
        </p:nvCxnSpPr>
        <p:spPr>
          <a:xfrm flipH="1">
            <a:off x="3193938" y="3064573"/>
            <a:ext cx="213003"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38C9ABA-B8E0-488A-BDE0-4EE902D90466}"/>
                  </a:ext>
                </a:extLst>
              </p:cNvPr>
              <p:cNvSpPr txBox="1"/>
              <p:nvPr/>
            </p:nvSpPr>
            <p:spPr>
              <a:xfrm>
                <a:off x="3638695" y="3219912"/>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𝒇</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94" name="TextBox 93">
                <a:extLst>
                  <a:ext uri="{FF2B5EF4-FFF2-40B4-BE49-F238E27FC236}">
                    <a16:creationId xmlns:a16="http://schemas.microsoft.com/office/drawing/2014/main" id="{638C9ABA-B8E0-488A-BDE0-4EE902D90466}"/>
                  </a:ext>
                </a:extLst>
              </p:cNvPr>
              <p:cNvSpPr txBox="1">
                <a:spLocks noRot="1" noChangeAspect="1" noMove="1" noResize="1" noEditPoints="1" noAdjustHandles="1" noChangeArrowheads="1" noChangeShapeType="1" noTextEdit="1"/>
              </p:cNvSpPr>
              <p:nvPr/>
            </p:nvSpPr>
            <p:spPr>
              <a:xfrm>
                <a:off x="3638695" y="3219912"/>
                <a:ext cx="596422" cy="369332"/>
              </a:xfrm>
              <a:prstGeom prst="rect">
                <a:avLst/>
              </a:prstGeom>
              <a:blipFill>
                <a:blip r:embed="rId8"/>
                <a:stretch>
                  <a:fillRect l="-3061" r="-4082" b="-13115"/>
                </a:stretch>
              </a:blipFill>
            </p:spPr>
            <p:txBody>
              <a:bodyPr/>
              <a:lstStyle/>
              <a:p>
                <a:r>
                  <a:rPr lang="en-GB">
                    <a:noFill/>
                  </a:rPr>
                  <a:t> </a:t>
                </a:r>
              </a:p>
            </p:txBody>
          </p:sp>
        </mc:Fallback>
      </mc:AlternateContent>
      <p:sp>
        <p:nvSpPr>
          <p:cNvPr id="96" name="Rectangle 95">
            <a:extLst>
              <a:ext uri="{FF2B5EF4-FFF2-40B4-BE49-F238E27FC236}">
                <a16:creationId xmlns:a16="http://schemas.microsoft.com/office/drawing/2014/main" id="{A30A6253-D2CA-4688-A08C-A0081FCB112F}"/>
              </a:ext>
            </a:extLst>
          </p:cNvPr>
          <p:cNvSpPr/>
          <p:nvPr/>
        </p:nvSpPr>
        <p:spPr>
          <a:xfrm>
            <a:off x="2134747" y="3574349"/>
            <a:ext cx="1183391" cy="1096955"/>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Arrow: Right 96">
            <a:extLst>
              <a:ext uri="{FF2B5EF4-FFF2-40B4-BE49-F238E27FC236}">
                <a16:creationId xmlns:a16="http://schemas.microsoft.com/office/drawing/2014/main" id="{6CF004DF-CF9C-4464-8042-EF3A7CE3772A}"/>
              </a:ext>
            </a:extLst>
          </p:cNvPr>
          <p:cNvSpPr/>
          <p:nvPr/>
        </p:nvSpPr>
        <p:spPr>
          <a:xfrm>
            <a:off x="4368376" y="4006930"/>
            <a:ext cx="576118" cy="314386"/>
          </a:xfrm>
          <a:prstGeom prst="rightArrow">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2" name="Group 101">
            <a:extLst>
              <a:ext uri="{FF2B5EF4-FFF2-40B4-BE49-F238E27FC236}">
                <a16:creationId xmlns:a16="http://schemas.microsoft.com/office/drawing/2014/main" id="{E380EF3A-C52A-478A-B754-D98ABD0F0090}"/>
              </a:ext>
            </a:extLst>
          </p:cNvPr>
          <p:cNvGrpSpPr/>
          <p:nvPr/>
        </p:nvGrpSpPr>
        <p:grpSpPr>
          <a:xfrm>
            <a:off x="5551728" y="3946368"/>
            <a:ext cx="1124093" cy="415949"/>
            <a:chOff x="4572000" y="3705726"/>
            <a:chExt cx="1124093" cy="415949"/>
          </a:xfrm>
        </p:grpSpPr>
        <p:sp>
          <p:nvSpPr>
            <p:cNvPr id="100" name="Rectangle: Rounded Corners 99">
              <a:extLst>
                <a:ext uri="{FF2B5EF4-FFF2-40B4-BE49-F238E27FC236}">
                  <a16:creationId xmlns:a16="http://schemas.microsoft.com/office/drawing/2014/main" id="{0430DA40-D9BA-4852-8883-B983E013A166}"/>
                </a:ext>
              </a:extLst>
            </p:cNvPr>
            <p:cNvSpPr/>
            <p:nvPr/>
          </p:nvSpPr>
          <p:spPr>
            <a:xfrm>
              <a:off x="4572000" y="3705726"/>
              <a:ext cx="1124093" cy="415949"/>
            </a:xfrm>
            <a:prstGeom prst="roundRect">
              <a:avLst/>
            </a:prstGeom>
            <a:solidFill>
              <a:srgbClr val="FFD85D"/>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AF1C6B9C-D993-4399-B0B0-41CDFD436F05}"/>
                    </a:ext>
                  </a:extLst>
                </p:cNvPr>
                <p:cNvSpPr txBox="1"/>
                <p:nvPr/>
              </p:nvSpPr>
              <p:spPr>
                <a:xfrm>
                  <a:off x="5017828" y="3759811"/>
                  <a:ext cx="232435" cy="307777"/>
                </a:xfrm>
                <a:prstGeom prst="rect">
                  <a:avLst/>
                </a:prstGeom>
                <a:no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en-GB" sz="20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𝝈</m:t>
                        </m:r>
                      </m:oMath>
                    </m:oMathPara>
                  </a14:m>
                  <a:endParaRPr lang="en-GB" sz="20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01" name="TextBox 100">
                  <a:extLst>
                    <a:ext uri="{FF2B5EF4-FFF2-40B4-BE49-F238E27FC236}">
                      <a16:creationId xmlns:a16="http://schemas.microsoft.com/office/drawing/2014/main" id="{AF1C6B9C-D993-4399-B0B0-41CDFD436F05}"/>
                    </a:ext>
                  </a:extLst>
                </p:cNvPr>
                <p:cNvSpPr txBox="1">
                  <a:spLocks noRot="1" noChangeAspect="1" noMove="1" noResize="1" noEditPoints="1" noAdjustHandles="1" noChangeArrowheads="1" noChangeShapeType="1" noTextEdit="1"/>
                </p:cNvSpPr>
                <p:nvPr/>
              </p:nvSpPr>
              <p:spPr>
                <a:xfrm>
                  <a:off x="5017828" y="3759811"/>
                  <a:ext cx="232435" cy="307777"/>
                </a:xfrm>
                <a:prstGeom prst="rect">
                  <a:avLst/>
                </a:prstGeom>
                <a:blipFill>
                  <a:blip r:embed="rId9"/>
                  <a:stretch>
                    <a:fillRect l="-13158" r="-13158" b="-1961"/>
                  </a:stretch>
                </a:blipFill>
              </p:spPr>
              <p:txBody>
                <a:bodyPr/>
                <a:lstStyle/>
                <a:p>
                  <a:r>
                    <a:rPr lang="en-GB">
                      <a:noFill/>
                    </a:rPr>
                    <a:t> </a:t>
                  </a:r>
                </a:p>
              </p:txBody>
            </p:sp>
          </mc:Fallback>
        </mc:AlternateContent>
      </p:grpSp>
      <p:sp>
        <p:nvSpPr>
          <p:cNvPr id="103" name="Oval 102">
            <a:extLst>
              <a:ext uri="{FF2B5EF4-FFF2-40B4-BE49-F238E27FC236}">
                <a16:creationId xmlns:a16="http://schemas.microsoft.com/office/drawing/2014/main" id="{BEE0EB90-D698-4F67-A63B-1E494482DE03}"/>
              </a:ext>
            </a:extLst>
          </p:cNvPr>
          <p:cNvSpPr/>
          <p:nvPr/>
        </p:nvSpPr>
        <p:spPr>
          <a:xfrm>
            <a:off x="5996905" y="3293756"/>
            <a:ext cx="213131" cy="221644"/>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x</a:t>
            </a:r>
            <a:endParaRPr lang="en-GB" dirty="0">
              <a:ln w="0"/>
              <a:solidFill>
                <a:schemeClr val="tx1"/>
              </a:solidFill>
              <a:effectLst>
                <a:outerShdw blurRad="38100" dist="19050" dir="2700000" algn="tl" rotWithShape="0">
                  <a:schemeClr val="dk1">
                    <a:alpha val="40000"/>
                  </a:schemeClr>
                </a:outerShdw>
              </a:effectLst>
            </a:endParaRPr>
          </a:p>
        </p:txBody>
      </p:sp>
      <p:cxnSp>
        <p:nvCxnSpPr>
          <p:cNvPr id="105" name="Straight Arrow Connector 104">
            <a:extLst>
              <a:ext uri="{FF2B5EF4-FFF2-40B4-BE49-F238E27FC236}">
                <a16:creationId xmlns:a16="http://schemas.microsoft.com/office/drawing/2014/main" id="{CB2F84CA-8DF8-4D70-B95E-15A975AB47FF}"/>
              </a:ext>
            </a:extLst>
          </p:cNvPr>
          <p:cNvCxnSpPr>
            <a:cxnSpLocks/>
          </p:cNvCxnSpPr>
          <p:nvPr/>
        </p:nvCxnSpPr>
        <p:spPr>
          <a:xfrm flipV="1">
            <a:off x="5905800" y="4362318"/>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8B5A2F8-186F-477B-A9E3-FDBAC2EDBEDE}"/>
              </a:ext>
            </a:extLst>
          </p:cNvPr>
          <p:cNvCxnSpPr>
            <a:cxnSpLocks/>
          </p:cNvCxnSpPr>
          <p:nvPr/>
        </p:nvCxnSpPr>
        <p:spPr>
          <a:xfrm flipV="1">
            <a:off x="6369554" y="4362318"/>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2F858DEF-8F4B-4610-854D-F5D8239E16E3}"/>
                  </a:ext>
                </a:extLst>
              </p:cNvPr>
              <p:cNvSpPr txBox="1"/>
              <p:nvPr/>
            </p:nvSpPr>
            <p:spPr>
              <a:xfrm>
                <a:off x="5401173" y="4722125"/>
                <a:ext cx="868987"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𝒉</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109" name="TextBox 108">
                <a:extLst>
                  <a:ext uri="{FF2B5EF4-FFF2-40B4-BE49-F238E27FC236}">
                    <a16:creationId xmlns:a16="http://schemas.microsoft.com/office/drawing/2014/main" id="{2F858DEF-8F4B-4610-854D-F5D8239E16E3}"/>
                  </a:ext>
                </a:extLst>
              </p:cNvPr>
              <p:cNvSpPr txBox="1">
                <a:spLocks noRot="1" noChangeAspect="1" noMove="1" noResize="1" noEditPoints="1" noAdjustHandles="1" noChangeArrowheads="1" noChangeShapeType="1" noTextEdit="1"/>
              </p:cNvSpPr>
              <p:nvPr/>
            </p:nvSpPr>
            <p:spPr>
              <a:xfrm>
                <a:off x="5401173" y="4722125"/>
                <a:ext cx="868987" cy="307777"/>
              </a:xfrm>
              <a:prstGeom prst="rect">
                <a:avLst/>
              </a:prstGeom>
              <a:blipFill>
                <a:blip r:embed="rId10"/>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1DC57C22-DA76-4445-8C0E-2563C0E2A8E4}"/>
                  </a:ext>
                </a:extLst>
              </p:cNvPr>
              <p:cNvSpPr txBox="1"/>
              <p:nvPr/>
            </p:nvSpPr>
            <p:spPr>
              <a:xfrm>
                <a:off x="6219358" y="4722125"/>
                <a:ext cx="414390"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𝒙</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oMath>
                  </m:oMathPara>
                </a14:m>
                <a:endParaRPr lang="en-US" sz="1400" b="1" dirty="0"/>
              </a:p>
            </p:txBody>
          </p:sp>
        </mc:Choice>
        <mc:Fallback xmlns="">
          <p:sp>
            <p:nvSpPr>
              <p:cNvPr id="111" name="TextBox 110">
                <a:extLst>
                  <a:ext uri="{FF2B5EF4-FFF2-40B4-BE49-F238E27FC236}">
                    <a16:creationId xmlns:a16="http://schemas.microsoft.com/office/drawing/2014/main" id="{1DC57C22-DA76-4445-8C0E-2563C0E2A8E4}"/>
                  </a:ext>
                </a:extLst>
              </p:cNvPr>
              <p:cNvSpPr txBox="1">
                <a:spLocks noRot="1" noChangeAspect="1" noMove="1" noResize="1" noEditPoints="1" noAdjustHandles="1" noChangeArrowheads="1" noChangeShapeType="1" noTextEdit="1"/>
              </p:cNvSpPr>
              <p:nvPr/>
            </p:nvSpPr>
            <p:spPr>
              <a:xfrm>
                <a:off x="6219358" y="4722125"/>
                <a:ext cx="414390" cy="307777"/>
              </a:xfrm>
              <a:prstGeom prst="rect">
                <a:avLst/>
              </a:prstGeom>
              <a:blipFill>
                <a:blip r:embed="rId11"/>
                <a:stretch>
                  <a:fillRect r="-20588" b="-8000"/>
                </a:stretch>
              </a:blipFill>
            </p:spPr>
            <p:txBody>
              <a:bodyPr/>
              <a:lstStyle/>
              <a:p>
                <a:r>
                  <a:rPr lang="en-GB">
                    <a:noFill/>
                  </a:rPr>
                  <a:t> </a:t>
                </a:r>
              </a:p>
            </p:txBody>
          </p:sp>
        </mc:Fallback>
      </mc:AlternateContent>
      <p:cxnSp>
        <p:nvCxnSpPr>
          <p:cNvPr id="113" name="Straight Arrow Connector 112">
            <a:extLst>
              <a:ext uri="{FF2B5EF4-FFF2-40B4-BE49-F238E27FC236}">
                <a16:creationId xmlns:a16="http://schemas.microsoft.com/office/drawing/2014/main" id="{7491332F-4846-4F9A-ABEB-415156CCBE30}"/>
              </a:ext>
            </a:extLst>
          </p:cNvPr>
          <p:cNvCxnSpPr>
            <a:stCxn id="100" idx="0"/>
            <a:endCxn id="103" idx="4"/>
          </p:cNvCxnSpPr>
          <p:nvPr/>
        </p:nvCxnSpPr>
        <p:spPr>
          <a:xfrm flipH="1" flipV="1">
            <a:off x="6103471" y="3515400"/>
            <a:ext cx="10304" cy="4309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4923E6DB-20AE-43D3-B104-6D3857E44584}"/>
              </a:ext>
            </a:extLst>
          </p:cNvPr>
          <p:cNvCxnSpPr/>
          <p:nvPr/>
        </p:nvCxnSpPr>
        <p:spPr>
          <a:xfrm flipH="1" flipV="1">
            <a:off x="6098318" y="2849089"/>
            <a:ext cx="10304" cy="4309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9BCC62EF-12A9-46E0-8D87-6D4D110D8F86}"/>
                  </a:ext>
                </a:extLst>
              </p:cNvPr>
              <p:cNvSpPr txBox="1"/>
              <p:nvPr/>
            </p:nvSpPr>
            <p:spPr>
              <a:xfrm>
                <a:off x="2448531" y="2227200"/>
                <a:ext cx="535330" cy="39158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b="1" i="1">
                              <a:latin typeface="Cambria Math" panose="02040503050406030204" pitchFamily="18" charset="0"/>
                            </a:rPr>
                            <m:t>𝑪</m:t>
                          </m:r>
                        </m:e>
                        <m:sub>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de-DE" b="1" i="1">
                          <a:latin typeface="Cambria Math" panose="02040503050406030204" pitchFamily="18" charset="0"/>
                        </a:rPr>
                        <m:t>(</m:t>
                      </m:r>
                      <m:r>
                        <a:rPr lang="de-DE" b="1" i="1">
                          <a:latin typeface="Cambria Math" panose="02040503050406030204" pitchFamily="18" charset="0"/>
                        </a:rPr>
                        <m:t>𝒕</m:t>
                      </m:r>
                      <m:r>
                        <a:rPr lang="de-DE" b="1" i="1">
                          <a:latin typeface="Cambria Math" panose="02040503050406030204" pitchFamily="18" charset="0"/>
                        </a:rPr>
                        <m:t>)</m:t>
                      </m:r>
                    </m:oMath>
                  </m:oMathPara>
                </a14:m>
                <a:endParaRPr lang="en-US" sz="1800" b="1" dirty="0"/>
              </a:p>
            </p:txBody>
          </p:sp>
        </mc:Choice>
        <mc:Fallback xmlns="">
          <p:sp>
            <p:nvSpPr>
              <p:cNvPr id="118" name="TextBox 117">
                <a:extLst>
                  <a:ext uri="{FF2B5EF4-FFF2-40B4-BE49-F238E27FC236}">
                    <a16:creationId xmlns:a16="http://schemas.microsoft.com/office/drawing/2014/main" id="{9BCC62EF-12A9-46E0-8D87-6D4D110D8F86}"/>
                  </a:ext>
                </a:extLst>
              </p:cNvPr>
              <p:cNvSpPr txBox="1">
                <a:spLocks noRot="1" noChangeAspect="1" noMove="1" noResize="1" noEditPoints="1" noAdjustHandles="1" noChangeArrowheads="1" noChangeShapeType="1" noTextEdit="1"/>
              </p:cNvSpPr>
              <p:nvPr/>
            </p:nvSpPr>
            <p:spPr>
              <a:xfrm>
                <a:off x="2448531" y="2227200"/>
                <a:ext cx="535330" cy="391582"/>
              </a:xfrm>
              <a:prstGeom prst="rect">
                <a:avLst/>
              </a:prstGeom>
              <a:blipFill>
                <a:blip r:embed="rId12"/>
                <a:stretch>
                  <a:fillRect r="-39080" b="-9231"/>
                </a:stretch>
              </a:blipFill>
            </p:spPr>
            <p:txBody>
              <a:bodyPr/>
              <a:lstStyle/>
              <a:p>
                <a:r>
                  <a:rPr lang="en-GB">
                    <a:noFill/>
                  </a:rPr>
                  <a:t> </a:t>
                </a:r>
              </a:p>
            </p:txBody>
          </p:sp>
        </mc:Fallback>
      </mc:AlternateContent>
      <p:cxnSp>
        <p:nvCxnSpPr>
          <p:cNvPr id="119" name="Straight Arrow Connector 118">
            <a:extLst>
              <a:ext uri="{FF2B5EF4-FFF2-40B4-BE49-F238E27FC236}">
                <a16:creationId xmlns:a16="http://schemas.microsoft.com/office/drawing/2014/main" id="{C562B8DC-139A-4F2C-9706-D2BD940BD250}"/>
              </a:ext>
            </a:extLst>
          </p:cNvPr>
          <p:cNvCxnSpPr>
            <a:cxnSpLocks/>
          </p:cNvCxnSpPr>
          <p:nvPr/>
        </p:nvCxnSpPr>
        <p:spPr>
          <a:xfrm>
            <a:off x="5152760" y="3405037"/>
            <a:ext cx="847629"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3C5CC44F-BF03-4018-A92D-59E000F81494}"/>
              </a:ext>
            </a:extLst>
          </p:cNvPr>
          <p:cNvCxnSpPr>
            <a:cxnSpLocks/>
          </p:cNvCxnSpPr>
          <p:nvPr/>
        </p:nvCxnSpPr>
        <p:spPr>
          <a:xfrm>
            <a:off x="1647168" y="3387269"/>
            <a:ext cx="329446"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2BB320E7-25E3-43D5-8174-5752E21BFA77}"/>
                  </a:ext>
                </a:extLst>
              </p:cNvPr>
              <p:cNvSpPr txBox="1"/>
              <p:nvPr/>
            </p:nvSpPr>
            <p:spPr>
              <a:xfrm>
                <a:off x="5901505" y="2595090"/>
                <a:ext cx="463397" cy="23269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b="1" i="1">
                              <a:latin typeface="Cambria Math" panose="02040503050406030204" pitchFamily="18" charset="0"/>
                            </a:rPr>
                            <m:t>𝑪</m:t>
                          </m:r>
                        </m:e>
                        <m:sub>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de-DE" sz="1400" b="1" i="1">
                          <a:latin typeface="Cambria Math" panose="02040503050406030204" pitchFamily="18" charset="0"/>
                        </a:rPr>
                        <m:t>(</m:t>
                      </m:r>
                      <m:r>
                        <a:rPr lang="de-DE" sz="1400" b="1" i="1">
                          <a:latin typeface="Cambria Math" panose="02040503050406030204" pitchFamily="18" charset="0"/>
                        </a:rPr>
                        <m:t>𝒕</m:t>
                      </m:r>
                      <m:r>
                        <a:rPr lang="de-DE" sz="1400" b="1" i="1">
                          <a:latin typeface="Cambria Math" panose="02040503050406030204" pitchFamily="18" charset="0"/>
                        </a:rPr>
                        <m:t>)</m:t>
                      </m:r>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26" name="TextBox 125">
                <a:extLst>
                  <a:ext uri="{FF2B5EF4-FFF2-40B4-BE49-F238E27FC236}">
                    <a16:creationId xmlns:a16="http://schemas.microsoft.com/office/drawing/2014/main" id="{2BB320E7-25E3-43D5-8174-5752E21BFA77}"/>
                  </a:ext>
                </a:extLst>
              </p:cNvPr>
              <p:cNvSpPr txBox="1">
                <a:spLocks noRot="1" noChangeAspect="1" noMove="1" noResize="1" noEditPoints="1" noAdjustHandles="1" noChangeArrowheads="1" noChangeShapeType="1" noTextEdit="1"/>
              </p:cNvSpPr>
              <p:nvPr/>
            </p:nvSpPr>
            <p:spPr>
              <a:xfrm>
                <a:off x="5901505" y="2595090"/>
                <a:ext cx="463397" cy="232692"/>
              </a:xfrm>
              <a:prstGeom prst="rect">
                <a:avLst/>
              </a:prstGeom>
              <a:blipFill>
                <a:blip r:embed="rId13"/>
                <a:stretch>
                  <a:fillRect l="-7895" r="-13158" b="-2368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8088FF6-BD45-4A16-8A80-065EE4D9F970}"/>
                  </a:ext>
                </a:extLst>
              </p:cNvPr>
              <p:cNvSpPr txBox="1"/>
              <p:nvPr/>
            </p:nvSpPr>
            <p:spPr>
              <a:xfrm>
                <a:off x="3499821" y="4653495"/>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0" name="TextBox 129">
                <a:extLst>
                  <a:ext uri="{FF2B5EF4-FFF2-40B4-BE49-F238E27FC236}">
                    <a16:creationId xmlns:a16="http://schemas.microsoft.com/office/drawing/2014/main" id="{38088FF6-BD45-4A16-8A80-065EE4D9F970}"/>
                  </a:ext>
                </a:extLst>
              </p:cNvPr>
              <p:cNvSpPr txBox="1">
                <a:spLocks noRot="1" noChangeAspect="1" noMove="1" noResize="1" noEditPoints="1" noAdjustHandles="1" noChangeArrowheads="1" noChangeShapeType="1" noTextEdit="1"/>
              </p:cNvSpPr>
              <p:nvPr/>
            </p:nvSpPr>
            <p:spPr>
              <a:xfrm>
                <a:off x="3499821" y="4653495"/>
                <a:ext cx="213132" cy="291875"/>
              </a:xfrm>
              <a:prstGeom prst="rect">
                <a:avLst/>
              </a:prstGeom>
              <a:blipFill>
                <a:blip r:embed="rId14"/>
                <a:stretch>
                  <a:fillRect r="-22857"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5C8B9FD-E945-470B-88AE-5F629DD010EA}"/>
                  </a:ext>
                </a:extLst>
              </p:cNvPr>
              <p:cNvSpPr txBox="1"/>
              <p:nvPr/>
            </p:nvSpPr>
            <p:spPr>
              <a:xfrm>
                <a:off x="1981069" y="4669063"/>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2" name="TextBox 131">
                <a:extLst>
                  <a:ext uri="{FF2B5EF4-FFF2-40B4-BE49-F238E27FC236}">
                    <a16:creationId xmlns:a16="http://schemas.microsoft.com/office/drawing/2014/main" id="{D5C8B9FD-E945-470B-88AE-5F629DD010EA}"/>
                  </a:ext>
                </a:extLst>
              </p:cNvPr>
              <p:cNvSpPr txBox="1">
                <a:spLocks noRot="1" noChangeAspect="1" noMove="1" noResize="1" noEditPoints="1" noAdjustHandles="1" noChangeArrowheads="1" noChangeShapeType="1" noTextEdit="1"/>
              </p:cNvSpPr>
              <p:nvPr/>
            </p:nvSpPr>
            <p:spPr>
              <a:xfrm>
                <a:off x="1981069" y="4669063"/>
                <a:ext cx="213132" cy="291875"/>
              </a:xfrm>
              <a:prstGeom prst="rect">
                <a:avLst/>
              </a:prstGeom>
              <a:blipFill>
                <a:blip r:embed="rId15"/>
                <a:stretch>
                  <a:fillRect r="-25714" b="-2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189AFA0A-8911-41A1-8ACC-76DF3B914C22}"/>
                  </a:ext>
                </a:extLst>
              </p:cNvPr>
              <p:cNvSpPr txBox="1"/>
              <p:nvPr/>
            </p:nvSpPr>
            <p:spPr>
              <a:xfrm>
                <a:off x="2600217" y="3235581"/>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4" name="TextBox 133">
                <a:extLst>
                  <a:ext uri="{FF2B5EF4-FFF2-40B4-BE49-F238E27FC236}">
                    <a16:creationId xmlns:a16="http://schemas.microsoft.com/office/drawing/2014/main" id="{189AFA0A-8911-41A1-8ACC-76DF3B914C22}"/>
                  </a:ext>
                </a:extLst>
              </p:cNvPr>
              <p:cNvSpPr txBox="1">
                <a:spLocks noRot="1" noChangeAspect="1" noMove="1" noResize="1" noEditPoints="1" noAdjustHandles="1" noChangeArrowheads="1" noChangeShapeType="1" noTextEdit="1"/>
              </p:cNvSpPr>
              <p:nvPr/>
            </p:nvSpPr>
            <p:spPr>
              <a:xfrm>
                <a:off x="2600217" y="3235581"/>
                <a:ext cx="213132" cy="291875"/>
              </a:xfrm>
              <a:prstGeom prst="rect">
                <a:avLst/>
              </a:prstGeom>
              <a:blipFill>
                <a:blip r:embed="rId16"/>
                <a:stretch>
                  <a:fillRect r="-17143" b="-2083"/>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B1C28945-0E89-4C79-B062-9EAAEF8AA5B3}"/>
              </a:ext>
            </a:extLst>
          </p:cNvPr>
          <p:cNvPicPr>
            <a:picLocks noChangeAspect="1"/>
          </p:cNvPicPr>
          <p:nvPr/>
        </p:nvPicPr>
        <p:blipFill>
          <a:blip r:embed="rId17"/>
          <a:stretch>
            <a:fillRect/>
          </a:stretch>
        </p:blipFill>
        <p:spPr>
          <a:xfrm rot="16200000">
            <a:off x="2317628" y="3649366"/>
            <a:ext cx="817628" cy="1055965"/>
          </a:xfrm>
          <a:prstGeom prst="rect">
            <a:avLst/>
          </a:prstGeom>
        </p:spPr>
      </p:pic>
      <p:sp>
        <p:nvSpPr>
          <p:cNvPr id="61"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28</a:t>
            </a:fld>
            <a:endParaRPr lang="de-DE" dirty="0"/>
          </a:p>
        </p:txBody>
      </p:sp>
    </p:spTree>
    <p:extLst>
      <p:ext uri="{BB962C8B-B14F-4D97-AF65-F5344CB8AC3E}">
        <p14:creationId xmlns:p14="http://schemas.microsoft.com/office/powerpoint/2010/main" val="814792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B90D6A3F-3597-4E99-B278-EFCFCC1414C6}"/>
                  </a:ext>
                </a:extLst>
              </p:cNvPr>
              <p:cNvSpPr txBox="1"/>
              <p:nvPr/>
            </p:nvSpPr>
            <p:spPr>
              <a:xfrm>
                <a:off x="5566657" y="3527456"/>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𝒇</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28" name="TextBox 127">
                <a:extLst>
                  <a:ext uri="{FF2B5EF4-FFF2-40B4-BE49-F238E27FC236}">
                    <a16:creationId xmlns:a16="http://schemas.microsoft.com/office/drawing/2014/main" id="{B90D6A3F-3597-4E99-B278-EFCFCC1414C6}"/>
                  </a:ext>
                </a:extLst>
              </p:cNvPr>
              <p:cNvSpPr txBox="1">
                <a:spLocks noRot="1" noChangeAspect="1" noMove="1" noResize="1" noEditPoints="1" noAdjustHandles="1" noChangeArrowheads="1" noChangeShapeType="1" noTextEdit="1"/>
              </p:cNvSpPr>
              <p:nvPr/>
            </p:nvSpPr>
            <p:spPr>
              <a:xfrm>
                <a:off x="5566657" y="3527456"/>
                <a:ext cx="596422" cy="369332"/>
              </a:xfrm>
              <a:prstGeom prst="rect">
                <a:avLst/>
              </a:prstGeom>
              <a:blipFill>
                <a:blip r:embed="rId2"/>
                <a:stretch>
                  <a:fillRect l="-3061" r="-4082"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030BA2EB-D056-4A59-853A-C82AAA36F5DB}"/>
                  </a:ext>
                </a:extLst>
              </p:cNvPr>
              <p:cNvSpPr txBox="1"/>
              <p:nvPr/>
            </p:nvSpPr>
            <p:spPr>
              <a:xfrm>
                <a:off x="5152760" y="3133780"/>
                <a:ext cx="855576"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𝑪</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122" name="TextBox 121">
                <a:extLst>
                  <a:ext uri="{FF2B5EF4-FFF2-40B4-BE49-F238E27FC236}">
                    <a16:creationId xmlns:a16="http://schemas.microsoft.com/office/drawing/2014/main" id="{030BA2EB-D056-4A59-853A-C82AAA36F5DB}"/>
                  </a:ext>
                </a:extLst>
              </p:cNvPr>
              <p:cNvSpPr txBox="1">
                <a:spLocks noRot="1" noChangeAspect="1" noMove="1" noResize="1" noEditPoints="1" noAdjustHandles="1" noChangeArrowheads="1" noChangeShapeType="1" noTextEdit="1"/>
              </p:cNvSpPr>
              <p:nvPr/>
            </p:nvSpPr>
            <p:spPr>
              <a:xfrm>
                <a:off x="5152760" y="3133780"/>
                <a:ext cx="855576" cy="307777"/>
              </a:xfrm>
              <a:prstGeom prst="rect">
                <a:avLst/>
              </a:prstGeom>
              <a:blipFill>
                <a:blip r:embed="rId3"/>
                <a:stretch>
                  <a:fillRect b="-5882"/>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Forget Gate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rmAutofit/>
              </a:bodyPr>
              <a:lstStyle/>
              <a:p>
                <a:r>
                  <a:rPr lang="de-DE" sz="1900" b="1" i="1" dirty="0"/>
                  <a:t>Forget Gate </a:t>
                </a:r>
                <a:r>
                  <a:rPr lang="de-DE" sz="1900" dirty="0"/>
                  <a:t>is trained </a:t>
                </a:r>
                <a:r>
                  <a:rPr lang="de-DE" sz="1900" dirty="0" err="1"/>
                  <a:t>to</a:t>
                </a:r>
                <a:r>
                  <a:rPr lang="de-DE" sz="1900" dirty="0"/>
                  <a:t> </a:t>
                </a:r>
                <a:r>
                  <a:rPr lang="de-DE" sz="1900" dirty="0" err="1"/>
                  <a:t>forget</a:t>
                </a:r>
                <a:r>
                  <a:rPr lang="de-DE" sz="1900" dirty="0"/>
                  <a:t> </a:t>
                </a:r>
                <a:r>
                  <a:rPr lang="de-DE" sz="1900" dirty="0" err="1"/>
                  <a:t>parts</a:t>
                </a:r>
                <a:r>
                  <a:rPr lang="de-DE" sz="1900" dirty="0"/>
                  <a:t> </a:t>
                </a:r>
                <a:r>
                  <a:rPr lang="de-DE" sz="1900" dirty="0" err="1"/>
                  <a:t>of</a:t>
                </a:r>
                <a:r>
                  <a:rPr lang="de-DE" sz="1900" dirty="0"/>
                  <a:t>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ffectLst/>
                    <a:ea typeface="Calibri" panose="020F0502020204030204" pitchFamily="34" charset="0"/>
                  </a:rPr>
                  <a:t>At time </a:t>
                </a:r>
                <a:r>
                  <a:rPr lang="en-GB" sz="1900" i="1" dirty="0">
                    <a:effectLst/>
                    <a:ea typeface="Calibri" panose="020F0502020204030204" pitchFamily="34" charset="0"/>
                  </a:rPr>
                  <a:t>t</a:t>
                </a:r>
                <a:r>
                  <a:rPr lang="en-GB" sz="1900" dirty="0">
                    <a:effectLst/>
                    <a:ea typeface="Calibri" panose="020F0502020204030204" pitchFamily="34" charset="0"/>
                  </a:rPr>
                  <a:t>, the forget gate decides which item of</a:t>
                </a:r>
                <a14:m>
                  <m:oMath xmlns:m="http://schemas.openxmlformats.org/officeDocument/2006/math">
                    <m:r>
                      <a:rPr lang="de-DE" sz="1900" b="0" i="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r>
                          <a:rPr lang="de-DE" sz="1900" i="1">
                            <a:latin typeface="Cambria Math" panose="02040503050406030204" pitchFamily="18" charset="0"/>
                            <a:ea typeface="Cambria Math" panose="02040503050406030204" pitchFamily="18" charset="0"/>
                          </a:rPr>
                          <m:t>−1</m:t>
                        </m:r>
                      </m:e>
                    </m:d>
                  </m:oMath>
                </a14:m>
                <a:r>
                  <a:rPr lang="en-GB" sz="1900" dirty="0">
                    <a:effectLst/>
                    <a:ea typeface="Times New Roman" panose="02020603050405020304" pitchFamily="18" charset="0"/>
                  </a:rPr>
                  <a:t> to keep </a:t>
                </a:r>
                <a:r>
                  <a:rPr lang="en-GB" sz="1900" dirty="0">
                    <a:ea typeface="Calibri" panose="020F0502020204030204" pitchFamily="34" charset="0"/>
                  </a:rPr>
                  <a:t>(and how much of it) </a:t>
                </a:r>
                <a:r>
                  <a:rPr lang="en-GB" sz="1900" dirty="0">
                    <a:effectLst/>
                    <a:ea typeface="Times New Roman" panose="02020603050405020304" pitchFamily="18" charset="0"/>
                  </a:rPr>
                  <a:t>in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b="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ffectLst/>
                    <a:ea typeface="Times New Roman" panose="02020603050405020304" pitchFamily="18" charset="0"/>
                  </a:rPr>
                  <a:t>given input vector</a:t>
                </a:r>
                <a14:m>
                  <m:oMath xmlns:m="http://schemas.openxmlformats.org/officeDocument/2006/math">
                    <m:r>
                      <a:rPr lang="de-DE" sz="1900" b="0" i="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b="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b="0" i="1">
                            <a:latin typeface="Cambria Math" panose="02040503050406030204" pitchFamily="18" charset="0"/>
                          </a:rPr>
                          <m:t>𝑡</m:t>
                        </m:r>
                        <m:r>
                          <a:rPr lang="de-DE" sz="1900" b="0" i="1" smtClean="0">
                            <a:latin typeface="Cambria Math" panose="02040503050406030204" pitchFamily="18" charset="0"/>
                          </a:rPr>
                          <m:t>−1</m:t>
                        </m:r>
                      </m:e>
                    </m:d>
                  </m:oMath>
                </a14:m>
                <a:r>
                  <a:rPr lang="en-US" sz="1900" dirty="0"/>
                  <a:t>.</a:t>
                </a:r>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4"/>
                <a:stretch>
                  <a:fillRect l="-1809" t="-785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78971A7E-7914-4BC3-A32F-F76CF94222F2}"/>
              </a:ext>
            </a:extLst>
          </p:cNvPr>
          <p:cNvSpPr/>
          <p:nvPr/>
        </p:nvSpPr>
        <p:spPr>
          <a:xfrm>
            <a:off x="156582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60DEB6C-D1CF-4CA6-9316-54696E07CFEF}"/>
              </a:ext>
            </a:extLst>
          </p:cNvPr>
          <p:cNvSpPr/>
          <p:nvPr/>
        </p:nvSpPr>
        <p:spPr>
          <a:xfrm>
            <a:off x="178754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73E352-DD98-4C2B-AA3F-465390E2A563}"/>
              </a:ext>
            </a:extLst>
          </p:cNvPr>
          <p:cNvSpPr/>
          <p:nvPr/>
        </p:nvSpPr>
        <p:spPr>
          <a:xfrm>
            <a:off x="200841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B57F20-6860-4796-BB26-6AF45D25DC3A}"/>
              </a:ext>
            </a:extLst>
          </p:cNvPr>
          <p:cNvSpPr/>
          <p:nvPr/>
        </p:nvSpPr>
        <p:spPr>
          <a:xfrm>
            <a:off x="222927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D5F4AF-58F7-47A8-897C-CFC204FC090D}"/>
              </a:ext>
            </a:extLst>
          </p:cNvPr>
          <p:cNvSpPr/>
          <p:nvPr/>
        </p:nvSpPr>
        <p:spPr>
          <a:xfrm>
            <a:off x="244241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EF6EBB2-E3A0-48B1-8809-BA9A310A4724}"/>
              </a:ext>
            </a:extLst>
          </p:cNvPr>
          <p:cNvSpPr/>
          <p:nvPr/>
        </p:nvSpPr>
        <p:spPr>
          <a:xfrm>
            <a:off x="286867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4255B2-1F5A-4901-9D7C-29F267666B6F}"/>
              </a:ext>
            </a:extLst>
          </p:cNvPr>
          <p:cNvSpPr/>
          <p:nvPr/>
        </p:nvSpPr>
        <p:spPr>
          <a:xfrm>
            <a:off x="3090397"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2B5EC6-10B9-488F-AA44-A4918F05CAA4}"/>
              </a:ext>
            </a:extLst>
          </p:cNvPr>
          <p:cNvSpPr/>
          <p:nvPr/>
        </p:nvSpPr>
        <p:spPr>
          <a:xfrm>
            <a:off x="331126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8E3E477-7DC1-4CCC-9DF1-1BA9267A2FBE}"/>
              </a:ext>
            </a:extLst>
          </p:cNvPr>
          <p:cNvSpPr/>
          <p:nvPr/>
        </p:nvSpPr>
        <p:spPr>
          <a:xfrm>
            <a:off x="353212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0FC3F6-F888-476D-8666-90E9D167CA9A}"/>
              </a:ext>
            </a:extLst>
          </p:cNvPr>
          <p:cNvSpPr/>
          <p:nvPr/>
        </p:nvSpPr>
        <p:spPr>
          <a:xfrm>
            <a:off x="374525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55D2CB2-FB0D-49B6-BA08-29712B3A3A7D}"/>
              </a:ext>
            </a:extLst>
          </p:cNvPr>
          <p:cNvSpPr/>
          <p:nvPr/>
        </p:nvSpPr>
        <p:spPr>
          <a:xfrm>
            <a:off x="395839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1587722" y="5001749"/>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1587722" y="5001749"/>
                <a:ext cx="1065653" cy="369332"/>
              </a:xfrm>
              <a:prstGeom prst="rect">
                <a:avLst/>
              </a:prstGeom>
              <a:blipFill>
                <a:blip r:embed="rId5"/>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A2051F5-649E-4D8A-A714-F8F20C3C74D5}"/>
                  </a:ext>
                </a:extLst>
              </p:cNvPr>
              <p:cNvSpPr txBox="1"/>
              <p:nvPr/>
            </p:nvSpPr>
            <p:spPr>
              <a:xfrm>
                <a:off x="3215423" y="5001749"/>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31" name="TextBox 30">
                <a:extLst>
                  <a:ext uri="{FF2B5EF4-FFF2-40B4-BE49-F238E27FC236}">
                    <a16:creationId xmlns:a16="http://schemas.microsoft.com/office/drawing/2014/main" id="{BA2051F5-649E-4D8A-A714-F8F20C3C74D5}"/>
                  </a:ext>
                </a:extLst>
              </p:cNvPr>
              <p:cNvSpPr txBox="1">
                <a:spLocks noRot="1" noChangeAspect="1" noMove="1" noResize="1" noEditPoints="1" noAdjustHandles="1" noChangeArrowheads="1" noChangeShapeType="1" noTextEdit="1"/>
              </p:cNvSpPr>
              <p:nvPr/>
            </p:nvSpPr>
            <p:spPr>
              <a:xfrm>
                <a:off x="3215423" y="5001749"/>
                <a:ext cx="596422" cy="369332"/>
              </a:xfrm>
              <a:prstGeom prst="rect">
                <a:avLst/>
              </a:prstGeom>
              <a:blipFill>
                <a:blip r:embed="rId6"/>
                <a:stretch>
                  <a:fillRect r="-4082" b="-13115"/>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7FF7D54E-E29A-47AE-B963-4A88420370C3}"/>
              </a:ext>
            </a:extLst>
          </p:cNvPr>
          <p:cNvSpPr/>
          <p:nvPr/>
        </p:nvSpPr>
        <p:spPr>
          <a:xfrm>
            <a:off x="1997527" y="2645053"/>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EA790EA-6D1B-40B4-A115-2D145CEF7208}"/>
              </a:ext>
            </a:extLst>
          </p:cNvPr>
          <p:cNvSpPr/>
          <p:nvPr/>
        </p:nvSpPr>
        <p:spPr>
          <a:xfrm>
            <a:off x="2219252" y="2645053"/>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18F1334E-D92B-4B81-B773-330CF03AA94B}"/>
              </a:ext>
            </a:extLst>
          </p:cNvPr>
          <p:cNvSpPr/>
          <p:nvPr/>
        </p:nvSpPr>
        <p:spPr>
          <a:xfrm>
            <a:off x="2440117" y="2645053"/>
            <a:ext cx="213131" cy="206256"/>
          </a:xfrm>
          <a:prstGeom prst="rect">
            <a:avLst/>
          </a:prstGeom>
          <a:solidFill>
            <a:srgbClr val="00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43EDFE4-BF91-452C-9002-03E1CB893B44}"/>
              </a:ext>
            </a:extLst>
          </p:cNvPr>
          <p:cNvSpPr/>
          <p:nvPr/>
        </p:nvSpPr>
        <p:spPr>
          <a:xfrm>
            <a:off x="2660983" y="2645053"/>
            <a:ext cx="213131" cy="206256"/>
          </a:xfrm>
          <a:prstGeom prst="rect">
            <a:avLst/>
          </a:prstGeom>
          <a:solidFill>
            <a:schemeClr val="bg1">
              <a:lumMod val="7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21E83F2-B9F9-4537-8E83-7CAA5E0DD16A}"/>
              </a:ext>
            </a:extLst>
          </p:cNvPr>
          <p:cNvSpPr/>
          <p:nvPr/>
        </p:nvSpPr>
        <p:spPr>
          <a:xfrm>
            <a:off x="2874114" y="2645053"/>
            <a:ext cx="213131" cy="206256"/>
          </a:xfrm>
          <a:prstGeom prst="rect">
            <a:avLst/>
          </a:prstGeom>
          <a:solidFill>
            <a:schemeClr val="bg1">
              <a:lumMod val="50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7A84736-1D14-4228-8B85-B107907C0A05}"/>
              </a:ext>
            </a:extLst>
          </p:cNvPr>
          <p:cNvSpPr/>
          <p:nvPr/>
        </p:nvSpPr>
        <p:spPr>
          <a:xfrm>
            <a:off x="3087245" y="2645053"/>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83DF0BAF-7733-40EE-8621-3052611C8D54}"/>
              </a:ext>
            </a:extLst>
          </p:cNvPr>
          <p:cNvSpPr/>
          <p:nvPr/>
        </p:nvSpPr>
        <p:spPr>
          <a:xfrm>
            <a:off x="3300376" y="2645053"/>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5986935-4A1C-406D-9896-E27008DD6A65}"/>
                  </a:ext>
                </a:extLst>
              </p:cNvPr>
              <p:cNvSpPr txBox="1"/>
              <p:nvPr/>
            </p:nvSpPr>
            <p:spPr>
              <a:xfrm>
                <a:off x="637157" y="3195330"/>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𝑪</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47" name="TextBox 46">
                <a:extLst>
                  <a:ext uri="{FF2B5EF4-FFF2-40B4-BE49-F238E27FC236}">
                    <a16:creationId xmlns:a16="http://schemas.microsoft.com/office/drawing/2014/main" id="{A5986935-4A1C-406D-9896-E27008DD6A65}"/>
                  </a:ext>
                </a:extLst>
              </p:cNvPr>
              <p:cNvSpPr txBox="1">
                <a:spLocks noRot="1" noChangeAspect="1" noMove="1" noResize="1" noEditPoints="1" noAdjustHandles="1" noChangeArrowheads="1" noChangeShapeType="1" noTextEdit="1"/>
              </p:cNvSpPr>
              <p:nvPr/>
            </p:nvSpPr>
            <p:spPr>
              <a:xfrm>
                <a:off x="637157" y="3195330"/>
                <a:ext cx="1065653" cy="369332"/>
              </a:xfrm>
              <a:prstGeom prst="rect">
                <a:avLst/>
              </a:prstGeom>
              <a:blipFill>
                <a:blip r:embed="rId7"/>
                <a:stretch>
                  <a:fillRect r="-575" b="-13115"/>
                </a:stretch>
              </a:blipFill>
            </p:spPr>
            <p:txBody>
              <a:bodyPr/>
              <a:lstStyle/>
              <a:p>
                <a:r>
                  <a:rPr lang="en-GB">
                    <a:noFill/>
                  </a:rPr>
                  <a:t> </a:t>
                </a:r>
              </a:p>
            </p:txBody>
          </p:sp>
        </mc:Fallback>
      </mc:AlternateContent>
      <p:sp>
        <p:nvSpPr>
          <p:cNvPr id="50" name="TextBox 49">
            <a:extLst>
              <a:ext uri="{FF2B5EF4-FFF2-40B4-BE49-F238E27FC236}">
                <a16:creationId xmlns:a16="http://schemas.microsoft.com/office/drawing/2014/main" id="{D5A987D1-0504-441F-BEA9-272782F00281}"/>
              </a:ext>
            </a:extLst>
          </p:cNvPr>
          <p:cNvSpPr txBox="1"/>
          <p:nvPr/>
        </p:nvSpPr>
        <p:spPr>
          <a:xfrm>
            <a:off x="3406941" y="2987629"/>
            <a:ext cx="517770"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forget (0)</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52" name="Straight Arrow Connector 51">
            <a:extLst>
              <a:ext uri="{FF2B5EF4-FFF2-40B4-BE49-F238E27FC236}">
                <a16:creationId xmlns:a16="http://schemas.microsoft.com/office/drawing/2014/main" id="{35DD9597-A970-408B-85FF-9C174EBDE0A5}"/>
              </a:ext>
            </a:extLst>
          </p:cNvPr>
          <p:cNvCxnSpPr>
            <a:cxnSpLocks/>
            <a:stCxn id="50" idx="1"/>
            <a:endCxn id="43" idx="2"/>
          </p:cNvCxnSpPr>
          <p:nvPr/>
        </p:nvCxnSpPr>
        <p:spPr>
          <a:xfrm flipH="1" flipV="1">
            <a:off x="3193811" y="2851309"/>
            <a:ext cx="213130"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AD8AB5E-90F0-4CC0-BFDF-7227417C1B07}"/>
              </a:ext>
            </a:extLst>
          </p:cNvPr>
          <p:cNvSpPr txBox="1"/>
          <p:nvPr/>
        </p:nvSpPr>
        <p:spPr>
          <a:xfrm>
            <a:off x="1588688" y="2987629"/>
            <a:ext cx="775853"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remember (1)</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59" name="Straight Arrow Connector 58">
            <a:extLst>
              <a:ext uri="{FF2B5EF4-FFF2-40B4-BE49-F238E27FC236}">
                <a16:creationId xmlns:a16="http://schemas.microsoft.com/office/drawing/2014/main" id="{0A2A6233-18C5-4599-BC62-880546B7C6A4}"/>
              </a:ext>
            </a:extLst>
          </p:cNvPr>
          <p:cNvCxnSpPr>
            <a:cxnSpLocks/>
            <a:stCxn id="58" idx="3"/>
            <a:endCxn id="37" idx="2"/>
          </p:cNvCxnSpPr>
          <p:nvPr/>
        </p:nvCxnSpPr>
        <p:spPr>
          <a:xfrm flipV="1">
            <a:off x="2364541" y="2851309"/>
            <a:ext cx="182142"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AE2553B5-C81F-461E-8494-8F476DDB7006}"/>
              </a:ext>
            </a:extLst>
          </p:cNvPr>
          <p:cNvSpPr/>
          <p:nvPr/>
        </p:nvSpPr>
        <p:spPr>
          <a:xfrm>
            <a:off x="1997654" y="3284141"/>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CD88A927-B0A3-48D3-AD78-8A1223F2EEFE}"/>
              </a:ext>
            </a:extLst>
          </p:cNvPr>
          <p:cNvSpPr/>
          <p:nvPr/>
        </p:nvSpPr>
        <p:spPr>
          <a:xfrm>
            <a:off x="2219379" y="3284141"/>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6DF4D446-55CD-4AE8-B633-750B5BD80A94}"/>
              </a:ext>
            </a:extLst>
          </p:cNvPr>
          <p:cNvSpPr/>
          <p:nvPr/>
        </p:nvSpPr>
        <p:spPr>
          <a:xfrm>
            <a:off x="2440244" y="3284141"/>
            <a:ext cx="213131" cy="206256"/>
          </a:xfrm>
          <a:prstGeom prst="rect">
            <a:avLst/>
          </a:prstGeom>
          <a:solidFill>
            <a:srgbClr val="00B05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AC9705AF-C044-4111-B0DB-D840F758F112}"/>
              </a:ext>
            </a:extLst>
          </p:cNvPr>
          <p:cNvSpPr/>
          <p:nvPr/>
        </p:nvSpPr>
        <p:spPr>
          <a:xfrm>
            <a:off x="2661110" y="3284141"/>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763858A7-252E-4379-B3C8-0A23958E64D0}"/>
              </a:ext>
            </a:extLst>
          </p:cNvPr>
          <p:cNvSpPr/>
          <p:nvPr/>
        </p:nvSpPr>
        <p:spPr>
          <a:xfrm>
            <a:off x="2874241" y="3284141"/>
            <a:ext cx="213131" cy="206256"/>
          </a:xfrm>
          <a:prstGeom prst="rect">
            <a:avLst/>
          </a:prstGeom>
          <a:solidFill>
            <a:srgbClr val="B4FAD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4CCD4E77-8C18-49A5-8DF3-5A38AFB56A0E}"/>
              </a:ext>
            </a:extLst>
          </p:cNvPr>
          <p:cNvSpPr/>
          <p:nvPr/>
        </p:nvSpPr>
        <p:spPr>
          <a:xfrm>
            <a:off x="3087372" y="3284141"/>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3650E5E8-1645-48C3-977F-509154A31397}"/>
              </a:ext>
            </a:extLst>
          </p:cNvPr>
          <p:cNvSpPr/>
          <p:nvPr/>
        </p:nvSpPr>
        <p:spPr>
          <a:xfrm>
            <a:off x="3300503" y="3284141"/>
            <a:ext cx="213131" cy="206256"/>
          </a:xfrm>
          <a:prstGeom prst="rect">
            <a:avLst/>
          </a:prstGeom>
          <a:solidFill>
            <a:srgbClr val="E7FFF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Arrow Connector 77">
            <a:extLst>
              <a:ext uri="{FF2B5EF4-FFF2-40B4-BE49-F238E27FC236}">
                <a16:creationId xmlns:a16="http://schemas.microsoft.com/office/drawing/2014/main" id="{2C85A11E-5422-4EF6-BE03-E01B93E0894F}"/>
              </a:ext>
            </a:extLst>
          </p:cNvPr>
          <p:cNvCxnSpPr>
            <a:cxnSpLocks/>
            <a:stCxn id="58" idx="3"/>
            <a:endCxn id="67" idx="0"/>
          </p:cNvCxnSpPr>
          <p:nvPr/>
        </p:nvCxnSpPr>
        <p:spPr>
          <a:xfrm>
            <a:off x="2364541" y="3064573"/>
            <a:ext cx="182269"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E43A9DD-AEF4-40A0-BB57-64C84E9B2EAB}"/>
              </a:ext>
            </a:extLst>
          </p:cNvPr>
          <p:cNvCxnSpPr>
            <a:cxnSpLocks/>
            <a:stCxn id="50" idx="1"/>
            <a:endCxn id="73" idx="0"/>
          </p:cNvCxnSpPr>
          <p:nvPr/>
        </p:nvCxnSpPr>
        <p:spPr>
          <a:xfrm flipH="1">
            <a:off x="3193938" y="3064573"/>
            <a:ext cx="213003"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38C9ABA-B8E0-488A-BDE0-4EE902D90466}"/>
                  </a:ext>
                </a:extLst>
              </p:cNvPr>
              <p:cNvSpPr txBox="1"/>
              <p:nvPr/>
            </p:nvSpPr>
            <p:spPr>
              <a:xfrm>
                <a:off x="3638695" y="3219912"/>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𝒇</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94" name="TextBox 93">
                <a:extLst>
                  <a:ext uri="{FF2B5EF4-FFF2-40B4-BE49-F238E27FC236}">
                    <a16:creationId xmlns:a16="http://schemas.microsoft.com/office/drawing/2014/main" id="{638C9ABA-B8E0-488A-BDE0-4EE902D90466}"/>
                  </a:ext>
                </a:extLst>
              </p:cNvPr>
              <p:cNvSpPr txBox="1">
                <a:spLocks noRot="1" noChangeAspect="1" noMove="1" noResize="1" noEditPoints="1" noAdjustHandles="1" noChangeArrowheads="1" noChangeShapeType="1" noTextEdit="1"/>
              </p:cNvSpPr>
              <p:nvPr/>
            </p:nvSpPr>
            <p:spPr>
              <a:xfrm>
                <a:off x="3638695" y="3219912"/>
                <a:ext cx="596422" cy="369332"/>
              </a:xfrm>
              <a:prstGeom prst="rect">
                <a:avLst/>
              </a:prstGeom>
              <a:blipFill>
                <a:blip r:embed="rId8"/>
                <a:stretch>
                  <a:fillRect l="-3061" r="-4082" b="-13115"/>
                </a:stretch>
              </a:blipFill>
            </p:spPr>
            <p:txBody>
              <a:bodyPr/>
              <a:lstStyle/>
              <a:p>
                <a:r>
                  <a:rPr lang="en-GB">
                    <a:noFill/>
                  </a:rPr>
                  <a:t> </a:t>
                </a:r>
              </a:p>
            </p:txBody>
          </p:sp>
        </mc:Fallback>
      </mc:AlternateContent>
      <p:sp>
        <p:nvSpPr>
          <p:cNvPr id="96" name="Rectangle 95">
            <a:extLst>
              <a:ext uri="{FF2B5EF4-FFF2-40B4-BE49-F238E27FC236}">
                <a16:creationId xmlns:a16="http://schemas.microsoft.com/office/drawing/2014/main" id="{A30A6253-D2CA-4688-A08C-A0081FCB112F}"/>
              </a:ext>
            </a:extLst>
          </p:cNvPr>
          <p:cNvSpPr/>
          <p:nvPr/>
        </p:nvSpPr>
        <p:spPr>
          <a:xfrm>
            <a:off x="2134747" y="3574349"/>
            <a:ext cx="1183391" cy="1096955"/>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Arrow: Right 96">
            <a:extLst>
              <a:ext uri="{FF2B5EF4-FFF2-40B4-BE49-F238E27FC236}">
                <a16:creationId xmlns:a16="http://schemas.microsoft.com/office/drawing/2014/main" id="{6CF004DF-CF9C-4464-8042-EF3A7CE3772A}"/>
              </a:ext>
            </a:extLst>
          </p:cNvPr>
          <p:cNvSpPr/>
          <p:nvPr/>
        </p:nvSpPr>
        <p:spPr>
          <a:xfrm>
            <a:off x="4368376" y="4006930"/>
            <a:ext cx="576118" cy="314386"/>
          </a:xfrm>
          <a:prstGeom prst="rightArrow">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2" name="Group 101">
            <a:extLst>
              <a:ext uri="{FF2B5EF4-FFF2-40B4-BE49-F238E27FC236}">
                <a16:creationId xmlns:a16="http://schemas.microsoft.com/office/drawing/2014/main" id="{E380EF3A-C52A-478A-B754-D98ABD0F0090}"/>
              </a:ext>
            </a:extLst>
          </p:cNvPr>
          <p:cNvGrpSpPr/>
          <p:nvPr/>
        </p:nvGrpSpPr>
        <p:grpSpPr>
          <a:xfrm>
            <a:off x="5551728" y="3946368"/>
            <a:ext cx="1124093" cy="415949"/>
            <a:chOff x="4572000" y="3705726"/>
            <a:chExt cx="1124093" cy="415949"/>
          </a:xfrm>
        </p:grpSpPr>
        <p:sp>
          <p:nvSpPr>
            <p:cNvPr id="100" name="Rectangle: Rounded Corners 99">
              <a:extLst>
                <a:ext uri="{FF2B5EF4-FFF2-40B4-BE49-F238E27FC236}">
                  <a16:creationId xmlns:a16="http://schemas.microsoft.com/office/drawing/2014/main" id="{0430DA40-D9BA-4852-8883-B983E013A166}"/>
                </a:ext>
              </a:extLst>
            </p:cNvPr>
            <p:cNvSpPr/>
            <p:nvPr/>
          </p:nvSpPr>
          <p:spPr>
            <a:xfrm>
              <a:off x="4572000" y="3705726"/>
              <a:ext cx="1124093" cy="415949"/>
            </a:xfrm>
            <a:prstGeom prst="roundRect">
              <a:avLst/>
            </a:prstGeom>
            <a:solidFill>
              <a:srgbClr val="FFD85D"/>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AF1C6B9C-D993-4399-B0B0-41CDFD436F05}"/>
                    </a:ext>
                  </a:extLst>
                </p:cNvPr>
                <p:cNvSpPr txBox="1"/>
                <p:nvPr/>
              </p:nvSpPr>
              <p:spPr>
                <a:xfrm>
                  <a:off x="5017828" y="3759811"/>
                  <a:ext cx="232435" cy="307777"/>
                </a:xfrm>
                <a:prstGeom prst="rect">
                  <a:avLst/>
                </a:prstGeom>
                <a:no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en-GB" sz="20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𝝈</m:t>
                        </m:r>
                      </m:oMath>
                    </m:oMathPara>
                  </a14:m>
                  <a:endParaRPr lang="en-GB" sz="20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01" name="TextBox 100">
                  <a:extLst>
                    <a:ext uri="{FF2B5EF4-FFF2-40B4-BE49-F238E27FC236}">
                      <a16:creationId xmlns:a16="http://schemas.microsoft.com/office/drawing/2014/main" id="{AF1C6B9C-D993-4399-B0B0-41CDFD436F05}"/>
                    </a:ext>
                  </a:extLst>
                </p:cNvPr>
                <p:cNvSpPr txBox="1">
                  <a:spLocks noRot="1" noChangeAspect="1" noMove="1" noResize="1" noEditPoints="1" noAdjustHandles="1" noChangeArrowheads="1" noChangeShapeType="1" noTextEdit="1"/>
                </p:cNvSpPr>
                <p:nvPr/>
              </p:nvSpPr>
              <p:spPr>
                <a:xfrm>
                  <a:off x="5017828" y="3759811"/>
                  <a:ext cx="232435" cy="307777"/>
                </a:xfrm>
                <a:prstGeom prst="rect">
                  <a:avLst/>
                </a:prstGeom>
                <a:blipFill>
                  <a:blip r:embed="rId9"/>
                  <a:stretch>
                    <a:fillRect l="-13158" r="-13158" b="-1961"/>
                  </a:stretch>
                </a:blipFill>
              </p:spPr>
              <p:txBody>
                <a:bodyPr/>
                <a:lstStyle/>
                <a:p>
                  <a:r>
                    <a:rPr lang="en-GB">
                      <a:noFill/>
                    </a:rPr>
                    <a:t> </a:t>
                  </a:r>
                </a:p>
              </p:txBody>
            </p:sp>
          </mc:Fallback>
        </mc:AlternateContent>
      </p:grpSp>
      <p:sp>
        <p:nvSpPr>
          <p:cNvPr id="103" name="Oval 102">
            <a:extLst>
              <a:ext uri="{FF2B5EF4-FFF2-40B4-BE49-F238E27FC236}">
                <a16:creationId xmlns:a16="http://schemas.microsoft.com/office/drawing/2014/main" id="{BEE0EB90-D698-4F67-A63B-1E494482DE03}"/>
              </a:ext>
            </a:extLst>
          </p:cNvPr>
          <p:cNvSpPr/>
          <p:nvPr/>
        </p:nvSpPr>
        <p:spPr>
          <a:xfrm>
            <a:off x="5996905" y="3293756"/>
            <a:ext cx="213131" cy="221644"/>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x</a:t>
            </a:r>
            <a:endParaRPr lang="en-GB" dirty="0">
              <a:ln w="0"/>
              <a:solidFill>
                <a:schemeClr val="tx1"/>
              </a:solidFill>
              <a:effectLst>
                <a:outerShdw blurRad="38100" dist="19050" dir="2700000" algn="tl" rotWithShape="0">
                  <a:schemeClr val="dk1">
                    <a:alpha val="40000"/>
                  </a:schemeClr>
                </a:outerShdw>
              </a:effectLst>
            </a:endParaRPr>
          </a:p>
        </p:txBody>
      </p:sp>
      <p:cxnSp>
        <p:nvCxnSpPr>
          <p:cNvPr id="105" name="Straight Arrow Connector 104">
            <a:extLst>
              <a:ext uri="{FF2B5EF4-FFF2-40B4-BE49-F238E27FC236}">
                <a16:creationId xmlns:a16="http://schemas.microsoft.com/office/drawing/2014/main" id="{CB2F84CA-8DF8-4D70-B95E-15A975AB47FF}"/>
              </a:ext>
            </a:extLst>
          </p:cNvPr>
          <p:cNvCxnSpPr>
            <a:cxnSpLocks/>
          </p:cNvCxnSpPr>
          <p:nvPr/>
        </p:nvCxnSpPr>
        <p:spPr>
          <a:xfrm flipV="1">
            <a:off x="5905800" y="4362318"/>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8B5A2F8-186F-477B-A9E3-FDBAC2EDBEDE}"/>
              </a:ext>
            </a:extLst>
          </p:cNvPr>
          <p:cNvCxnSpPr>
            <a:cxnSpLocks/>
          </p:cNvCxnSpPr>
          <p:nvPr/>
        </p:nvCxnSpPr>
        <p:spPr>
          <a:xfrm flipV="1">
            <a:off x="6369554" y="4362318"/>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2F858DEF-8F4B-4610-854D-F5D8239E16E3}"/>
                  </a:ext>
                </a:extLst>
              </p:cNvPr>
              <p:cNvSpPr txBox="1"/>
              <p:nvPr/>
            </p:nvSpPr>
            <p:spPr>
              <a:xfrm>
                <a:off x="5401173" y="4722125"/>
                <a:ext cx="868987"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𝒉</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109" name="TextBox 108">
                <a:extLst>
                  <a:ext uri="{FF2B5EF4-FFF2-40B4-BE49-F238E27FC236}">
                    <a16:creationId xmlns:a16="http://schemas.microsoft.com/office/drawing/2014/main" id="{2F858DEF-8F4B-4610-854D-F5D8239E16E3}"/>
                  </a:ext>
                </a:extLst>
              </p:cNvPr>
              <p:cNvSpPr txBox="1">
                <a:spLocks noRot="1" noChangeAspect="1" noMove="1" noResize="1" noEditPoints="1" noAdjustHandles="1" noChangeArrowheads="1" noChangeShapeType="1" noTextEdit="1"/>
              </p:cNvSpPr>
              <p:nvPr/>
            </p:nvSpPr>
            <p:spPr>
              <a:xfrm>
                <a:off x="5401173" y="4722125"/>
                <a:ext cx="868987" cy="307777"/>
              </a:xfrm>
              <a:prstGeom prst="rect">
                <a:avLst/>
              </a:prstGeom>
              <a:blipFill>
                <a:blip r:embed="rId10"/>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1DC57C22-DA76-4445-8C0E-2563C0E2A8E4}"/>
                  </a:ext>
                </a:extLst>
              </p:cNvPr>
              <p:cNvSpPr txBox="1"/>
              <p:nvPr/>
            </p:nvSpPr>
            <p:spPr>
              <a:xfrm>
                <a:off x="6219358" y="4722125"/>
                <a:ext cx="414390"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𝒙</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oMath>
                  </m:oMathPara>
                </a14:m>
                <a:endParaRPr lang="en-US" sz="1400" b="1" dirty="0"/>
              </a:p>
            </p:txBody>
          </p:sp>
        </mc:Choice>
        <mc:Fallback xmlns="">
          <p:sp>
            <p:nvSpPr>
              <p:cNvPr id="111" name="TextBox 110">
                <a:extLst>
                  <a:ext uri="{FF2B5EF4-FFF2-40B4-BE49-F238E27FC236}">
                    <a16:creationId xmlns:a16="http://schemas.microsoft.com/office/drawing/2014/main" id="{1DC57C22-DA76-4445-8C0E-2563C0E2A8E4}"/>
                  </a:ext>
                </a:extLst>
              </p:cNvPr>
              <p:cNvSpPr txBox="1">
                <a:spLocks noRot="1" noChangeAspect="1" noMove="1" noResize="1" noEditPoints="1" noAdjustHandles="1" noChangeArrowheads="1" noChangeShapeType="1" noTextEdit="1"/>
              </p:cNvSpPr>
              <p:nvPr/>
            </p:nvSpPr>
            <p:spPr>
              <a:xfrm>
                <a:off x="6219358" y="4722125"/>
                <a:ext cx="414390" cy="307777"/>
              </a:xfrm>
              <a:prstGeom prst="rect">
                <a:avLst/>
              </a:prstGeom>
              <a:blipFill>
                <a:blip r:embed="rId11"/>
                <a:stretch>
                  <a:fillRect r="-20588" b="-8000"/>
                </a:stretch>
              </a:blipFill>
            </p:spPr>
            <p:txBody>
              <a:bodyPr/>
              <a:lstStyle/>
              <a:p>
                <a:r>
                  <a:rPr lang="en-GB">
                    <a:noFill/>
                  </a:rPr>
                  <a:t> </a:t>
                </a:r>
              </a:p>
            </p:txBody>
          </p:sp>
        </mc:Fallback>
      </mc:AlternateContent>
      <p:cxnSp>
        <p:nvCxnSpPr>
          <p:cNvPr id="113" name="Straight Arrow Connector 112">
            <a:extLst>
              <a:ext uri="{FF2B5EF4-FFF2-40B4-BE49-F238E27FC236}">
                <a16:creationId xmlns:a16="http://schemas.microsoft.com/office/drawing/2014/main" id="{7491332F-4846-4F9A-ABEB-415156CCBE30}"/>
              </a:ext>
            </a:extLst>
          </p:cNvPr>
          <p:cNvCxnSpPr>
            <a:stCxn id="100" idx="0"/>
            <a:endCxn id="103" idx="4"/>
          </p:cNvCxnSpPr>
          <p:nvPr/>
        </p:nvCxnSpPr>
        <p:spPr>
          <a:xfrm flipH="1" flipV="1">
            <a:off x="6103471" y="3515400"/>
            <a:ext cx="10304" cy="4309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4923E6DB-20AE-43D3-B104-6D3857E44584}"/>
              </a:ext>
            </a:extLst>
          </p:cNvPr>
          <p:cNvCxnSpPr/>
          <p:nvPr/>
        </p:nvCxnSpPr>
        <p:spPr>
          <a:xfrm flipH="1" flipV="1">
            <a:off x="6098318" y="2849089"/>
            <a:ext cx="10304" cy="4309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9BCC62EF-12A9-46E0-8D87-6D4D110D8F86}"/>
                  </a:ext>
                </a:extLst>
              </p:cNvPr>
              <p:cNvSpPr txBox="1"/>
              <p:nvPr/>
            </p:nvSpPr>
            <p:spPr>
              <a:xfrm>
                <a:off x="2448531" y="2227200"/>
                <a:ext cx="535330" cy="39158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b="1" i="1">
                              <a:latin typeface="Cambria Math" panose="02040503050406030204" pitchFamily="18" charset="0"/>
                            </a:rPr>
                            <m:t>𝑪</m:t>
                          </m:r>
                        </m:e>
                        <m:sub>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de-DE" b="1" i="1">
                          <a:latin typeface="Cambria Math" panose="02040503050406030204" pitchFamily="18" charset="0"/>
                        </a:rPr>
                        <m:t>(</m:t>
                      </m:r>
                      <m:r>
                        <a:rPr lang="de-DE" b="1" i="1">
                          <a:latin typeface="Cambria Math" panose="02040503050406030204" pitchFamily="18" charset="0"/>
                        </a:rPr>
                        <m:t>𝒕</m:t>
                      </m:r>
                      <m:r>
                        <a:rPr lang="de-DE" b="1" i="1">
                          <a:latin typeface="Cambria Math" panose="02040503050406030204" pitchFamily="18" charset="0"/>
                        </a:rPr>
                        <m:t>)</m:t>
                      </m:r>
                    </m:oMath>
                  </m:oMathPara>
                </a14:m>
                <a:endParaRPr lang="en-US" sz="1800" b="1" dirty="0"/>
              </a:p>
            </p:txBody>
          </p:sp>
        </mc:Choice>
        <mc:Fallback xmlns="">
          <p:sp>
            <p:nvSpPr>
              <p:cNvPr id="118" name="TextBox 117">
                <a:extLst>
                  <a:ext uri="{FF2B5EF4-FFF2-40B4-BE49-F238E27FC236}">
                    <a16:creationId xmlns:a16="http://schemas.microsoft.com/office/drawing/2014/main" id="{9BCC62EF-12A9-46E0-8D87-6D4D110D8F86}"/>
                  </a:ext>
                </a:extLst>
              </p:cNvPr>
              <p:cNvSpPr txBox="1">
                <a:spLocks noRot="1" noChangeAspect="1" noMove="1" noResize="1" noEditPoints="1" noAdjustHandles="1" noChangeArrowheads="1" noChangeShapeType="1" noTextEdit="1"/>
              </p:cNvSpPr>
              <p:nvPr/>
            </p:nvSpPr>
            <p:spPr>
              <a:xfrm>
                <a:off x="2448531" y="2227200"/>
                <a:ext cx="535330" cy="391582"/>
              </a:xfrm>
              <a:prstGeom prst="rect">
                <a:avLst/>
              </a:prstGeom>
              <a:blipFill>
                <a:blip r:embed="rId12"/>
                <a:stretch>
                  <a:fillRect r="-39080" b="-9231"/>
                </a:stretch>
              </a:blipFill>
            </p:spPr>
            <p:txBody>
              <a:bodyPr/>
              <a:lstStyle/>
              <a:p>
                <a:r>
                  <a:rPr lang="en-GB">
                    <a:noFill/>
                  </a:rPr>
                  <a:t> </a:t>
                </a:r>
              </a:p>
            </p:txBody>
          </p:sp>
        </mc:Fallback>
      </mc:AlternateContent>
      <p:cxnSp>
        <p:nvCxnSpPr>
          <p:cNvPr id="119" name="Straight Arrow Connector 118">
            <a:extLst>
              <a:ext uri="{FF2B5EF4-FFF2-40B4-BE49-F238E27FC236}">
                <a16:creationId xmlns:a16="http://schemas.microsoft.com/office/drawing/2014/main" id="{C562B8DC-139A-4F2C-9706-D2BD940BD250}"/>
              </a:ext>
            </a:extLst>
          </p:cNvPr>
          <p:cNvCxnSpPr>
            <a:cxnSpLocks/>
          </p:cNvCxnSpPr>
          <p:nvPr/>
        </p:nvCxnSpPr>
        <p:spPr>
          <a:xfrm>
            <a:off x="5152760" y="3405037"/>
            <a:ext cx="847629"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3C5CC44F-BF03-4018-A92D-59E000F81494}"/>
              </a:ext>
            </a:extLst>
          </p:cNvPr>
          <p:cNvCxnSpPr>
            <a:cxnSpLocks/>
          </p:cNvCxnSpPr>
          <p:nvPr/>
        </p:nvCxnSpPr>
        <p:spPr>
          <a:xfrm>
            <a:off x="1647168" y="3387269"/>
            <a:ext cx="329446"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2BB320E7-25E3-43D5-8174-5752E21BFA77}"/>
                  </a:ext>
                </a:extLst>
              </p:cNvPr>
              <p:cNvSpPr txBox="1"/>
              <p:nvPr/>
            </p:nvSpPr>
            <p:spPr>
              <a:xfrm>
                <a:off x="5901505" y="2595090"/>
                <a:ext cx="463397" cy="23269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b="1" i="1">
                              <a:latin typeface="Cambria Math" panose="02040503050406030204" pitchFamily="18" charset="0"/>
                            </a:rPr>
                            <m:t>𝑪</m:t>
                          </m:r>
                        </m:e>
                        <m:sub>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de-DE" sz="1400" b="1" i="1">
                          <a:latin typeface="Cambria Math" panose="02040503050406030204" pitchFamily="18" charset="0"/>
                        </a:rPr>
                        <m:t>(</m:t>
                      </m:r>
                      <m:r>
                        <a:rPr lang="de-DE" sz="1400" b="1" i="1">
                          <a:latin typeface="Cambria Math" panose="02040503050406030204" pitchFamily="18" charset="0"/>
                        </a:rPr>
                        <m:t>𝒕</m:t>
                      </m:r>
                      <m:r>
                        <a:rPr lang="de-DE" sz="1400" b="1" i="1">
                          <a:latin typeface="Cambria Math" panose="02040503050406030204" pitchFamily="18" charset="0"/>
                        </a:rPr>
                        <m:t>)</m:t>
                      </m:r>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26" name="TextBox 125">
                <a:extLst>
                  <a:ext uri="{FF2B5EF4-FFF2-40B4-BE49-F238E27FC236}">
                    <a16:creationId xmlns:a16="http://schemas.microsoft.com/office/drawing/2014/main" id="{2BB320E7-25E3-43D5-8174-5752E21BFA77}"/>
                  </a:ext>
                </a:extLst>
              </p:cNvPr>
              <p:cNvSpPr txBox="1">
                <a:spLocks noRot="1" noChangeAspect="1" noMove="1" noResize="1" noEditPoints="1" noAdjustHandles="1" noChangeArrowheads="1" noChangeShapeType="1" noTextEdit="1"/>
              </p:cNvSpPr>
              <p:nvPr/>
            </p:nvSpPr>
            <p:spPr>
              <a:xfrm>
                <a:off x="5901505" y="2595090"/>
                <a:ext cx="463397" cy="232692"/>
              </a:xfrm>
              <a:prstGeom prst="rect">
                <a:avLst/>
              </a:prstGeom>
              <a:blipFill>
                <a:blip r:embed="rId13"/>
                <a:stretch>
                  <a:fillRect l="-7895" r="-13158" b="-2368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8088FF6-BD45-4A16-8A80-065EE4D9F970}"/>
                  </a:ext>
                </a:extLst>
              </p:cNvPr>
              <p:cNvSpPr txBox="1"/>
              <p:nvPr/>
            </p:nvSpPr>
            <p:spPr>
              <a:xfrm>
                <a:off x="3499821" y="4653495"/>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0" name="TextBox 129">
                <a:extLst>
                  <a:ext uri="{FF2B5EF4-FFF2-40B4-BE49-F238E27FC236}">
                    <a16:creationId xmlns:a16="http://schemas.microsoft.com/office/drawing/2014/main" id="{38088FF6-BD45-4A16-8A80-065EE4D9F970}"/>
                  </a:ext>
                </a:extLst>
              </p:cNvPr>
              <p:cNvSpPr txBox="1">
                <a:spLocks noRot="1" noChangeAspect="1" noMove="1" noResize="1" noEditPoints="1" noAdjustHandles="1" noChangeArrowheads="1" noChangeShapeType="1" noTextEdit="1"/>
              </p:cNvSpPr>
              <p:nvPr/>
            </p:nvSpPr>
            <p:spPr>
              <a:xfrm>
                <a:off x="3499821" y="4653495"/>
                <a:ext cx="213132" cy="291875"/>
              </a:xfrm>
              <a:prstGeom prst="rect">
                <a:avLst/>
              </a:prstGeom>
              <a:blipFill>
                <a:blip r:embed="rId14"/>
                <a:stretch>
                  <a:fillRect r="-22857"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5C8B9FD-E945-470B-88AE-5F629DD010EA}"/>
                  </a:ext>
                </a:extLst>
              </p:cNvPr>
              <p:cNvSpPr txBox="1"/>
              <p:nvPr/>
            </p:nvSpPr>
            <p:spPr>
              <a:xfrm>
                <a:off x="1981069" y="4669063"/>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2" name="TextBox 131">
                <a:extLst>
                  <a:ext uri="{FF2B5EF4-FFF2-40B4-BE49-F238E27FC236}">
                    <a16:creationId xmlns:a16="http://schemas.microsoft.com/office/drawing/2014/main" id="{D5C8B9FD-E945-470B-88AE-5F629DD010EA}"/>
                  </a:ext>
                </a:extLst>
              </p:cNvPr>
              <p:cNvSpPr txBox="1">
                <a:spLocks noRot="1" noChangeAspect="1" noMove="1" noResize="1" noEditPoints="1" noAdjustHandles="1" noChangeArrowheads="1" noChangeShapeType="1" noTextEdit="1"/>
              </p:cNvSpPr>
              <p:nvPr/>
            </p:nvSpPr>
            <p:spPr>
              <a:xfrm>
                <a:off x="1981069" y="4669063"/>
                <a:ext cx="213132" cy="291875"/>
              </a:xfrm>
              <a:prstGeom prst="rect">
                <a:avLst/>
              </a:prstGeom>
              <a:blipFill>
                <a:blip r:embed="rId15"/>
                <a:stretch>
                  <a:fillRect r="-25714" b="-2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189AFA0A-8911-41A1-8ACC-76DF3B914C22}"/>
                  </a:ext>
                </a:extLst>
              </p:cNvPr>
              <p:cNvSpPr txBox="1"/>
              <p:nvPr/>
            </p:nvSpPr>
            <p:spPr>
              <a:xfrm>
                <a:off x="2600217" y="3235581"/>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4" name="TextBox 133">
                <a:extLst>
                  <a:ext uri="{FF2B5EF4-FFF2-40B4-BE49-F238E27FC236}">
                    <a16:creationId xmlns:a16="http://schemas.microsoft.com/office/drawing/2014/main" id="{189AFA0A-8911-41A1-8ACC-76DF3B914C22}"/>
                  </a:ext>
                </a:extLst>
              </p:cNvPr>
              <p:cNvSpPr txBox="1">
                <a:spLocks noRot="1" noChangeAspect="1" noMove="1" noResize="1" noEditPoints="1" noAdjustHandles="1" noChangeArrowheads="1" noChangeShapeType="1" noTextEdit="1"/>
              </p:cNvSpPr>
              <p:nvPr/>
            </p:nvSpPr>
            <p:spPr>
              <a:xfrm>
                <a:off x="2600217" y="3235581"/>
                <a:ext cx="213132" cy="291875"/>
              </a:xfrm>
              <a:prstGeom prst="rect">
                <a:avLst/>
              </a:prstGeom>
              <a:blipFill>
                <a:blip r:embed="rId16"/>
                <a:stretch>
                  <a:fillRect r="-17143" b="-2083"/>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B1C28945-0E89-4C79-B062-9EAAEF8AA5B3}"/>
              </a:ext>
            </a:extLst>
          </p:cNvPr>
          <p:cNvPicPr>
            <a:picLocks noChangeAspect="1"/>
          </p:cNvPicPr>
          <p:nvPr/>
        </p:nvPicPr>
        <p:blipFill>
          <a:blip r:embed="rId17"/>
          <a:stretch>
            <a:fillRect/>
          </a:stretch>
        </p:blipFill>
        <p:spPr>
          <a:xfrm rot="16200000">
            <a:off x="2317628" y="3649366"/>
            <a:ext cx="817628" cy="1055965"/>
          </a:xfrm>
          <a:prstGeom prst="rect">
            <a:avLst/>
          </a:prstGeom>
        </p:spPr>
      </p:pic>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FCACACB7-9C76-C549-9655-B71AE25C1C80}"/>
                  </a:ext>
                </a:extLst>
              </p:cNvPr>
              <p:cNvSpPr txBox="1"/>
              <p:nvPr/>
            </p:nvSpPr>
            <p:spPr>
              <a:xfrm>
                <a:off x="6369555" y="3605746"/>
                <a:ext cx="2536079" cy="21275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solidFill>
                                <a:schemeClr val="tx1">
                                  <a:lumMod val="75000"/>
                                </a:schemeClr>
                              </a:solidFill>
                              <a:latin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cs typeface="Arial" panose="020B0604020202020204" pitchFamily="34" charset="0"/>
                            </a:rPr>
                            <m:t>𝑓</m:t>
                          </m:r>
                        </m:e>
                        <m:sub>
                          <m:r>
                            <a:rPr lang="de-DE" sz="1200" b="0" i="1" smtClean="0">
                              <a:solidFill>
                                <a:schemeClr val="tx1">
                                  <a:lumMod val="75000"/>
                                </a:schemeClr>
                              </a:solidFill>
                              <a:latin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cs typeface="Arial" panose="020B0604020202020204" pitchFamily="34" charset="0"/>
                            </a:rPr>
                            <m:t>𝑡</m:t>
                          </m:r>
                        </m:e>
                      </m:d>
                      <m:r>
                        <a:rPr lang="de-DE" sz="1200" b="0" i="1" smtClean="0">
                          <a:solidFill>
                            <a:schemeClr val="tx1">
                              <a:lumMod val="75000"/>
                            </a:schemeClr>
                          </a:solidFill>
                          <a:latin typeface="Cambria Math" panose="02040503050406030204" pitchFamily="18" charset="0"/>
                          <a:cs typeface="Arial" panose="020B0604020202020204" pitchFamily="34" charset="0"/>
                        </a:rPr>
                        <m:t>=</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𝜎</m:t>
                      </m:r>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𝑊</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𝑏</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e>
                      </m:d>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61" name="TextBox 60">
                <a:extLst>
                  <a:ext uri="{FF2B5EF4-FFF2-40B4-BE49-F238E27FC236}">
                    <a16:creationId xmlns:a16="http://schemas.microsoft.com/office/drawing/2014/main" id="{FCACACB7-9C76-C549-9655-B71AE25C1C80}"/>
                  </a:ext>
                </a:extLst>
              </p:cNvPr>
              <p:cNvSpPr txBox="1">
                <a:spLocks noRot="1" noChangeAspect="1" noMove="1" noResize="1" noEditPoints="1" noAdjustHandles="1" noChangeArrowheads="1" noChangeShapeType="1" noTextEdit="1"/>
              </p:cNvSpPr>
              <p:nvPr/>
            </p:nvSpPr>
            <p:spPr>
              <a:xfrm>
                <a:off x="6369555" y="3605746"/>
                <a:ext cx="2536079" cy="212751"/>
              </a:xfrm>
              <a:prstGeom prst="rect">
                <a:avLst/>
              </a:prstGeom>
              <a:blipFill>
                <a:blip r:embed="rId18"/>
                <a:stretch>
                  <a:fillRect l="-99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DCA9780-C8A5-AF4F-A70A-F0F6BE8D6573}"/>
                  </a:ext>
                </a:extLst>
              </p:cNvPr>
              <p:cNvSpPr txBox="1"/>
              <p:nvPr/>
            </p:nvSpPr>
            <p:spPr>
              <a:xfrm>
                <a:off x="5901505" y="2595090"/>
                <a:ext cx="1837426" cy="23269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b="1" i="1">
                              <a:latin typeface="Cambria Math" panose="02040503050406030204" pitchFamily="18" charset="0"/>
                            </a:rPr>
                            <m:t>𝑪</m:t>
                          </m:r>
                        </m:e>
                        <m:sub>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de-DE" sz="1400" b="1" i="1">
                          <a:latin typeface="Cambria Math" panose="02040503050406030204" pitchFamily="18" charset="0"/>
                        </a:rPr>
                        <m:t>(</m:t>
                      </m:r>
                      <m:r>
                        <a:rPr lang="de-DE" sz="1400" b="1" i="1">
                          <a:latin typeface="Cambria Math" panose="02040503050406030204" pitchFamily="18" charset="0"/>
                        </a:rPr>
                        <m:t>𝒕</m:t>
                      </m:r>
                      <m:r>
                        <a:rPr lang="de-DE" sz="1400" b="1" i="1">
                          <a:latin typeface="Cambria Math" panose="02040503050406030204" pitchFamily="18" charset="0"/>
                        </a:rPr>
                        <m:t>)</m:t>
                      </m:r>
                      <m:r>
                        <a:rPr lang="de-DE" sz="1400" b="0" i="1" smtClean="0">
                          <a:solidFill>
                            <a:schemeClr val="tx1">
                              <a:lumMod val="75000"/>
                            </a:schemeClr>
                          </a:solidFill>
                          <a:latin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𝒇</m:t>
                      </m:r>
                      <m:d>
                        <m:dPr>
                          <m:ctrlP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62" name="TextBox 61">
                <a:extLst>
                  <a:ext uri="{FF2B5EF4-FFF2-40B4-BE49-F238E27FC236}">
                    <a16:creationId xmlns:a16="http://schemas.microsoft.com/office/drawing/2014/main" id="{4DCA9780-C8A5-AF4F-A70A-F0F6BE8D6573}"/>
                  </a:ext>
                </a:extLst>
              </p:cNvPr>
              <p:cNvSpPr txBox="1">
                <a:spLocks noRot="1" noChangeAspect="1" noMove="1" noResize="1" noEditPoints="1" noAdjustHandles="1" noChangeArrowheads="1" noChangeShapeType="1" noTextEdit="1"/>
              </p:cNvSpPr>
              <p:nvPr/>
            </p:nvSpPr>
            <p:spPr>
              <a:xfrm>
                <a:off x="5901505" y="2595090"/>
                <a:ext cx="1837426" cy="232692"/>
              </a:xfrm>
              <a:prstGeom prst="rect">
                <a:avLst/>
              </a:prstGeom>
              <a:blipFill>
                <a:blip r:embed="rId19"/>
                <a:stretch>
                  <a:fillRect l="-1370" r="-2740" b="-26316"/>
                </a:stretch>
              </a:blipFill>
            </p:spPr>
            <p:txBody>
              <a:bodyPr/>
              <a:lstStyle/>
              <a:p>
                <a:r>
                  <a:rPr lang="en-US">
                    <a:noFill/>
                  </a:rPr>
                  <a:t> </a:t>
                </a:r>
              </a:p>
            </p:txBody>
          </p:sp>
        </mc:Fallback>
      </mc:AlternateContent>
      <p:sp>
        <p:nvSpPr>
          <p:cNvPr id="6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29</a:t>
            </a:fld>
            <a:endParaRPr lang="de-DE" dirty="0"/>
          </a:p>
        </p:txBody>
      </p:sp>
    </p:spTree>
    <p:extLst>
      <p:ext uri="{BB962C8B-B14F-4D97-AF65-F5344CB8AC3E}">
        <p14:creationId xmlns:p14="http://schemas.microsoft.com/office/powerpoint/2010/main" val="2797071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71552-C389-BC42-9A18-D2A980D6955E}"/>
              </a:ext>
            </a:extLst>
          </p:cNvPr>
          <p:cNvSpPr>
            <a:spLocks noGrp="1"/>
          </p:cNvSpPr>
          <p:nvPr>
            <p:ph type="title"/>
          </p:nvPr>
        </p:nvSpPr>
        <p:spPr/>
        <p:txBody>
          <a:bodyPr/>
          <a:lstStyle/>
          <a:p>
            <a:r>
              <a:rPr lang="de-DE" dirty="0"/>
              <a:t>Content of this lesson</a:t>
            </a:r>
          </a:p>
        </p:txBody>
      </p:sp>
      <p:sp>
        <p:nvSpPr>
          <p:cNvPr id="4" name="Textplatzhalter 3">
            <a:extLst>
              <a:ext uri="{FF2B5EF4-FFF2-40B4-BE49-F238E27FC236}">
                <a16:creationId xmlns:a16="http://schemas.microsoft.com/office/drawing/2014/main" id="{3AD08A6C-DCF9-6F49-A80A-91206B1C91E4}"/>
              </a:ext>
            </a:extLst>
          </p:cNvPr>
          <p:cNvSpPr>
            <a:spLocks noGrp="1"/>
          </p:cNvSpPr>
          <p:nvPr>
            <p:ph type="body" sz="quarter" idx="17"/>
          </p:nvPr>
        </p:nvSpPr>
        <p:spPr>
          <a:xfrm>
            <a:off x="358775" y="900113"/>
            <a:ext cx="6384925" cy="4305300"/>
          </a:xfrm>
        </p:spPr>
        <p:txBody>
          <a:bodyPr/>
          <a:lstStyle/>
          <a:p>
            <a:r>
              <a:rPr lang="de-DE" dirty="0" err="1"/>
              <a:t>Recurrent</a:t>
            </a:r>
            <a:r>
              <a:rPr lang="de-DE" dirty="0"/>
              <a:t> </a:t>
            </a:r>
            <a:r>
              <a:rPr lang="de-DE" dirty="0" err="1"/>
              <a:t>Neural</a:t>
            </a:r>
            <a:r>
              <a:rPr lang="de-DE" dirty="0"/>
              <a:t> Networks (RNNs)</a:t>
            </a:r>
          </a:p>
          <a:p>
            <a:r>
              <a:rPr lang="de-DE" dirty="0"/>
              <a:t>Long Short Term Memories (LSTMs)</a:t>
            </a:r>
          </a:p>
          <a:p>
            <a:r>
              <a:rPr lang="de-DE" dirty="0"/>
              <a:t>Convolutional Neural Networks (CNNs)</a:t>
            </a:r>
          </a:p>
          <a:p>
            <a:r>
              <a:rPr lang="de-DE" dirty="0"/>
              <a:t>Generative Adversarial Networks (GANs)</a:t>
            </a:r>
          </a:p>
        </p:txBody>
      </p:sp>
      <p:sp>
        <p:nvSpPr>
          <p:cNvPr id="6" name="Slide Number Placeholder 5"/>
          <p:cNvSpPr>
            <a:spLocks noGrp="1"/>
          </p:cNvSpPr>
          <p:nvPr>
            <p:ph type="sldNum" sz="quarter" idx="15"/>
          </p:nvPr>
        </p:nvSpPr>
        <p:spPr/>
        <p:txBody>
          <a:bodyPr/>
          <a:lstStyle/>
          <a:p>
            <a:fld id="{15C29056-5AFA-7949-831A-3EC086771171}" type="slidenum">
              <a:rPr lang="de-DE" smtClean="0"/>
              <a:pPr/>
              <a:t>3</a:t>
            </a:fld>
            <a:endParaRPr lang="de-DE" dirty="0"/>
          </a:p>
        </p:txBody>
      </p:sp>
    </p:spTree>
    <p:extLst>
      <p:ext uri="{BB962C8B-B14F-4D97-AF65-F5344CB8AC3E}">
        <p14:creationId xmlns:p14="http://schemas.microsoft.com/office/powerpoint/2010/main" val="2074309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5E926A2-79F5-4452-BA1D-4CBBF16D81F8}"/>
              </a:ext>
            </a:extLst>
          </p:cNvPr>
          <p:cNvSpPr/>
          <p:nvPr/>
        </p:nvSpPr>
        <p:spPr>
          <a:xfrm>
            <a:off x="3334466" y="2920432"/>
            <a:ext cx="1918178" cy="1276869"/>
          </a:xfrm>
          <a:prstGeom prst="roundRect">
            <a:avLst/>
          </a:prstGeom>
          <a:solidFill>
            <a:srgbClr val="CFF0BE"/>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nhaltsplatzhalter 2">
            <a:extLst>
              <a:ext uri="{FF2B5EF4-FFF2-40B4-BE49-F238E27FC236}">
                <a16:creationId xmlns:a16="http://schemas.microsoft.com/office/drawing/2014/main" id="{C7ABF9C4-D4BB-7949-8824-7ED1B87C321C}"/>
              </a:ext>
            </a:extLst>
          </p:cNvPr>
          <p:cNvSpPr txBox="1">
            <a:spLocks/>
          </p:cNvSpPr>
          <p:nvPr/>
        </p:nvSpPr>
        <p:spPr>
          <a:xfrm>
            <a:off x="360000" y="1008000"/>
            <a:ext cx="8161068" cy="4214240"/>
          </a:xfrm>
          <a:prstGeom prst="rect">
            <a:avLst/>
          </a:prstGeom>
        </p:spPr>
        <p:txBody>
          <a:bodyPr vert="horz" lIns="0" tIns="0" rIns="0" bIns="0" rtlCol="0" anchor="t">
            <a:noAutofit/>
          </a:bodyPr>
          <a:lstStyle>
            <a:lvl1pPr marL="288000" indent="-288000" algn="l" defTabSz="685800" rtl="0" eaLnBrk="1" latinLnBrk="0" hangingPunct="1">
              <a:lnSpc>
                <a:spcPct val="100000"/>
              </a:lnSpc>
              <a:spcBef>
                <a:spcPts val="600"/>
              </a:spcBef>
              <a:buClr>
                <a:schemeClr val="accent1"/>
              </a:buClr>
              <a:buFont typeface="Wingdings" pitchFamily="2" charset="2"/>
              <a:buChar char="§"/>
              <a:defRPr sz="1800" kern="1200">
                <a:solidFill>
                  <a:schemeClr val="tx1"/>
                </a:solidFill>
                <a:latin typeface="+mn-lt"/>
                <a:ea typeface="+mn-ea"/>
                <a:cs typeface="+mn-cs"/>
              </a:defRPr>
            </a:lvl1pPr>
            <a:lvl2pPr marL="46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2pPr>
            <a:lvl3pPr marL="82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3pPr>
            <a:lvl4pPr marL="118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4pPr>
            <a:lvl5pPr marL="154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5pPr>
            <a:lvl6pPr marL="190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6pPr>
            <a:lvl7pPr marL="226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7pPr>
            <a:lvl8pPr marL="262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solidFill>
                  <a:schemeClr val="tx1">
                    <a:lumMod val="75000"/>
                  </a:schemeClr>
                </a:solidFill>
                <a:latin typeface="Arial" panose="020B0604020202020204" pitchFamily="34" charset="0"/>
                <a:cs typeface="Arial" panose="020B0604020202020204" pitchFamily="34" charset="0"/>
              </a:rPr>
              <a:t>This is an engineered type of unit with three gates:</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Forget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Input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Output gate</a:t>
            </a:r>
          </a:p>
        </p:txBody>
      </p:sp>
      <p:sp>
        <p:nvSpPr>
          <p:cNvPr id="2" name="Title 1">
            <a:extLst>
              <a:ext uri="{FF2B5EF4-FFF2-40B4-BE49-F238E27FC236}">
                <a16:creationId xmlns:a16="http://schemas.microsoft.com/office/drawing/2014/main" id="{4296DB3F-1940-F64F-B0F2-36E4993E1659}"/>
              </a:ext>
            </a:extLst>
          </p:cNvPr>
          <p:cNvSpPr>
            <a:spLocks noGrp="1"/>
          </p:cNvSpPr>
          <p:nvPr>
            <p:ph type="title"/>
          </p:nvPr>
        </p:nvSpPr>
        <p:spPr/>
        <p:txBody>
          <a:bodyPr/>
          <a:lstStyle/>
          <a:p>
            <a:r>
              <a:rPr lang="en-US" dirty="0"/>
              <a:t>LSTM = Input Gate</a:t>
            </a:r>
          </a:p>
        </p:txBody>
      </p:sp>
      <p:sp>
        <p:nvSpPr>
          <p:cNvPr id="4" name="Rectangle: Rounded Corners 3">
            <a:extLst>
              <a:ext uri="{FF2B5EF4-FFF2-40B4-BE49-F238E27FC236}">
                <a16:creationId xmlns:a16="http://schemas.microsoft.com/office/drawing/2014/main" id="{A4FCA0F0-9CDB-43F0-B514-B346C383658A}"/>
              </a:ext>
            </a:extLst>
          </p:cNvPr>
          <p:cNvSpPr/>
          <p:nvPr/>
        </p:nvSpPr>
        <p:spPr>
          <a:xfrm rot="16200000">
            <a:off x="3125275" y="3407579"/>
            <a:ext cx="985583"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Forget gate</a:t>
            </a:r>
            <a:endParaRPr lang="en-GB" sz="1200" dirty="0">
              <a:ln w="0"/>
              <a:solidFill>
                <a:schemeClr val="tx1"/>
              </a:solidFill>
              <a:effectLst>
                <a:outerShdw blurRad="38100" dist="19050" dir="2700000" algn="tl" rotWithShape="0">
                  <a:schemeClr val="dk1">
                    <a:alpha val="40000"/>
                  </a:schemeClr>
                </a:outerShdw>
              </a:effectLst>
            </a:endParaRPr>
          </a:p>
        </p:txBody>
      </p:sp>
      <p:sp>
        <p:nvSpPr>
          <p:cNvPr id="6" name="Rectangle: Rounded Corners 5">
            <a:extLst>
              <a:ext uri="{FF2B5EF4-FFF2-40B4-BE49-F238E27FC236}">
                <a16:creationId xmlns:a16="http://schemas.microsoft.com/office/drawing/2014/main" id="{8E7AE571-7DA6-418C-83F6-9E5EB30D3295}"/>
              </a:ext>
            </a:extLst>
          </p:cNvPr>
          <p:cNvSpPr/>
          <p:nvPr/>
        </p:nvSpPr>
        <p:spPr>
          <a:xfrm rot="16200000">
            <a:off x="3809353" y="3407579"/>
            <a:ext cx="985583"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Input gate</a:t>
            </a:r>
            <a:endParaRPr lang="en-GB" sz="1200" dirty="0">
              <a:ln w="0"/>
              <a:solidFill>
                <a:schemeClr val="tx1"/>
              </a:solidFill>
              <a:effectLst>
                <a:outerShdw blurRad="38100" dist="19050" dir="2700000" algn="tl" rotWithShape="0">
                  <a:schemeClr val="dk1">
                    <a:alpha val="40000"/>
                  </a:schemeClr>
                </a:outerShdw>
              </a:effectLst>
            </a:endParaRPr>
          </a:p>
        </p:txBody>
      </p:sp>
      <p:sp>
        <p:nvSpPr>
          <p:cNvPr id="11" name="Rectangle: Rounded Corners 10">
            <a:extLst>
              <a:ext uri="{FF2B5EF4-FFF2-40B4-BE49-F238E27FC236}">
                <a16:creationId xmlns:a16="http://schemas.microsoft.com/office/drawing/2014/main" id="{E9A07D50-6C8E-4D26-8F60-82A2FE7C8F0D}"/>
              </a:ext>
            </a:extLst>
          </p:cNvPr>
          <p:cNvSpPr/>
          <p:nvPr/>
        </p:nvSpPr>
        <p:spPr>
          <a:xfrm rot="16200000">
            <a:off x="4503757" y="3418195"/>
            <a:ext cx="985582"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Output gate</a:t>
            </a:r>
            <a:endParaRPr lang="en-GB" sz="1200" dirty="0">
              <a:ln w="0"/>
              <a:solidFill>
                <a:schemeClr val="tx1"/>
              </a:solidFill>
              <a:effectLst>
                <a:outerShdw blurRad="38100" dist="19050" dir="2700000" algn="tl" rotWithShape="0">
                  <a:schemeClr val="dk1">
                    <a:alpha val="40000"/>
                  </a:schemeClr>
                </a:outerShdw>
              </a:effectLst>
            </a:endParaRPr>
          </a:p>
        </p:txBody>
      </p:sp>
      <p:cxnSp>
        <p:nvCxnSpPr>
          <p:cNvPr id="12" name="Straight Arrow Connector 11">
            <a:extLst>
              <a:ext uri="{FF2B5EF4-FFF2-40B4-BE49-F238E27FC236}">
                <a16:creationId xmlns:a16="http://schemas.microsoft.com/office/drawing/2014/main" id="{D8BE509D-8956-4121-AFC4-32B8F2A961B7}"/>
              </a:ext>
            </a:extLst>
          </p:cNvPr>
          <p:cNvCxnSpPr>
            <a:cxnSpLocks/>
          </p:cNvCxnSpPr>
          <p:nvPr/>
        </p:nvCxnSpPr>
        <p:spPr>
          <a:xfrm>
            <a:off x="2860322" y="3565335"/>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3D5FD0-22E7-4B6C-A2E4-D2C3BDD91CAB}"/>
              </a:ext>
            </a:extLst>
          </p:cNvPr>
          <p:cNvCxnSpPr>
            <a:cxnSpLocks/>
          </p:cNvCxnSpPr>
          <p:nvPr/>
        </p:nvCxnSpPr>
        <p:spPr>
          <a:xfrm>
            <a:off x="5280148" y="3873094"/>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A68AA79-3B00-4913-B309-D8769FEBAB97}"/>
                  </a:ext>
                </a:extLst>
              </p:cNvPr>
              <p:cNvSpPr txBox="1"/>
              <p:nvPr/>
            </p:nvSpPr>
            <p:spPr>
              <a:xfrm>
                <a:off x="2295136" y="3377170"/>
                <a:ext cx="55303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𝒙</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14" name="TextBox 13">
                <a:extLst>
                  <a:ext uri="{FF2B5EF4-FFF2-40B4-BE49-F238E27FC236}">
                    <a16:creationId xmlns:a16="http://schemas.microsoft.com/office/drawing/2014/main" id="{0A68AA79-3B00-4913-B309-D8769FEBAB97}"/>
                  </a:ext>
                </a:extLst>
              </p:cNvPr>
              <p:cNvSpPr txBox="1">
                <a:spLocks noRot="1" noChangeAspect="1" noMove="1" noResize="1" noEditPoints="1" noAdjustHandles="1" noChangeArrowheads="1" noChangeShapeType="1" noTextEdit="1"/>
              </p:cNvSpPr>
              <p:nvPr/>
            </p:nvSpPr>
            <p:spPr>
              <a:xfrm>
                <a:off x="2295136" y="3377170"/>
                <a:ext cx="553037" cy="323165"/>
              </a:xfrm>
              <a:prstGeom prst="rect">
                <a:avLst/>
              </a:prstGeom>
              <a:blipFill>
                <a:blip r:embed="rId3"/>
                <a:stretch>
                  <a:fillRect l="-6593" t="-1887" r="-16484" b="-358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455B6CF-CED0-49D1-8181-6F7FA9ECC6C1}"/>
                  </a:ext>
                </a:extLst>
              </p:cNvPr>
              <p:cNvSpPr txBox="1"/>
              <p:nvPr/>
            </p:nvSpPr>
            <p:spPr>
              <a:xfrm>
                <a:off x="5736861" y="3698976"/>
                <a:ext cx="567463"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𝒉</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15" name="TextBox 14">
                <a:extLst>
                  <a:ext uri="{FF2B5EF4-FFF2-40B4-BE49-F238E27FC236}">
                    <a16:creationId xmlns:a16="http://schemas.microsoft.com/office/drawing/2014/main" id="{4455B6CF-CED0-49D1-8181-6F7FA9ECC6C1}"/>
                  </a:ext>
                </a:extLst>
              </p:cNvPr>
              <p:cNvSpPr txBox="1">
                <a:spLocks noRot="1" noChangeAspect="1" noMove="1" noResize="1" noEditPoints="1" noAdjustHandles="1" noChangeArrowheads="1" noChangeShapeType="1" noTextEdit="1"/>
              </p:cNvSpPr>
              <p:nvPr/>
            </p:nvSpPr>
            <p:spPr>
              <a:xfrm>
                <a:off x="5736861" y="3698976"/>
                <a:ext cx="567463" cy="323165"/>
              </a:xfrm>
              <a:prstGeom prst="rect">
                <a:avLst/>
              </a:prstGeom>
              <a:blipFill>
                <a:blip r:embed="rId4"/>
                <a:stretch>
                  <a:fillRect l="-11828" t="-1887" r="-16129" b="-35849"/>
                </a:stretch>
              </a:blipFill>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EC70E4D8-5C9D-480A-8A22-9A1B1C2D492B}"/>
              </a:ext>
            </a:extLst>
          </p:cNvPr>
          <p:cNvCxnSpPr>
            <a:cxnSpLocks/>
            <a:stCxn id="4" idx="2"/>
            <a:endCxn id="6" idx="0"/>
          </p:cNvCxnSpPr>
          <p:nvPr/>
        </p:nvCxnSpPr>
        <p:spPr>
          <a:xfrm>
            <a:off x="3772758" y="3562270"/>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5F5A27C-0B6B-4850-958C-E58747D53162}"/>
                  </a:ext>
                </a:extLst>
              </p:cNvPr>
              <p:cNvSpPr txBox="1"/>
              <p:nvPr/>
            </p:nvSpPr>
            <p:spPr>
              <a:xfrm>
                <a:off x="5708855" y="2992118"/>
                <a:ext cx="567463"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𝑪</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22" name="TextBox 21">
                <a:extLst>
                  <a:ext uri="{FF2B5EF4-FFF2-40B4-BE49-F238E27FC236}">
                    <a16:creationId xmlns:a16="http://schemas.microsoft.com/office/drawing/2014/main" id="{05F5A27C-0B6B-4850-958C-E58747D53162}"/>
                  </a:ext>
                </a:extLst>
              </p:cNvPr>
              <p:cNvSpPr txBox="1">
                <a:spLocks noRot="1" noChangeAspect="1" noMove="1" noResize="1" noEditPoints="1" noAdjustHandles="1" noChangeArrowheads="1" noChangeShapeType="1" noTextEdit="1"/>
              </p:cNvSpPr>
              <p:nvPr/>
            </p:nvSpPr>
            <p:spPr>
              <a:xfrm>
                <a:off x="5708855" y="2992118"/>
                <a:ext cx="567463" cy="323165"/>
              </a:xfrm>
              <a:prstGeom prst="rect">
                <a:avLst/>
              </a:prstGeom>
              <a:blipFill>
                <a:blip r:embed="rId5"/>
                <a:stretch>
                  <a:fillRect l="-10638" t="-1887" r="-14894" b="-35849"/>
                </a:stretch>
              </a:blipFill>
            </p:spPr>
            <p:txBody>
              <a:bodyPr/>
              <a:lstStyle/>
              <a:p>
                <a:r>
                  <a:rPr lang="en-GB">
                    <a:noFill/>
                  </a:rPr>
                  <a:t> </a:t>
                </a:r>
              </a:p>
            </p:txBody>
          </p:sp>
        </mc:Fallback>
      </mc:AlternateContent>
      <p:sp>
        <p:nvSpPr>
          <p:cNvPr id="30" name="Freeform: Shape 29">
            <a:extLst>
              <a:ext uri="{FF2B5EF4-FFF2-40B4-BE49-F238E27FC236}">
                <a16:creationId xmlns:a16="http://schemas.microsoft.com/office/drawing/2014/main" id="{0A0F7DE1-076C-4B71-9E91-E0610E149D49}"/>
              </a:ext>
            </a:extLst>
          </p:cNvPr>
          <p:cNvSpPr/>
          <p:nvPr/>
        </p:nvSpPr>
        <p:spPr>
          <a:xfrm>
            <a:off x="2867644" y="2547642"/>
            <a:ext cx="2692899" cy="749013"/>
          </a:xfrm>
          <a:custGeom>
            <a:avLst/>
            <a:gdLst>
              <a:gd name="connsiteX0" fmla="*/ 2381562 w 2692899"/>
              <a:gd name="connsiteY0" fmla="*/ 731825 h 749013"/>
              <a:gd name="connsiteX1" fmla="*/ 2580942 w 2692899"/>
              <a:gd name="connsiteY1" fmla="*/ 683699 h 749013"/>
              <a:gd name="connsiteX2" fmla="*/ 2632506 w 2692899"/>
              <a:gd name="connsiteY2" fmla="*/ 532445 h 749013"/>
              <a:gd name="connsiteX3" fmla="*/ 2687508 w 2692899"/>
              <a:gd name="connsiteY3" fmla="*/ 329626 h 749013"/>
              <a:gd name="connsiteX4" fmla="*/ 2635944 w 2692899"/>
              <a:gd name="connsiteY4" fmla="*/ 147434 h 749013"/>
              <a:gd name="connsiteX5" fmla="*/ 2202807 w 2692899"/>
              <a:gd name="connsiteY5" fmla="*/ 33993 h 749013"/>
              <a:gd name="connsiteX6" fmla="*/ 157439 w 2692899"/>
              <a:gd name="connsiteY6" fmla="*/ 54619 h 749013"/>
              <a:gd name="connsiteX7" fmla="*/ 174627 w 2692899"/>
              <a:gd name="connsiteY7" fmla="*/ 628697 h 749013"/>
              <a:gd name="connsiteX8" fmla="*/ 466822 w 2692899"/>
              <a:gd name="connsiteY8" fmla="*/ 749013 h 74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899" h="749013">
                <a:moveTo>
                  <a:pt x="2381562" y="731825"/>
                </a:moveTo>
                <a:cubicBezTo>
                  <a:pt x="2460340" y="724377"/>
                  <a:pt x="2539118" y="716929"/>
                  <a:pt x="2580942" y="683699"/>
                </a:cubicBezTo>
                <a:cubicBezTo>
                  <a:pt x="2622766" y="650469"/>
                  <a:pt x="2614745" y="591457"/>
                  <a:pt x="2632506" y="532445"/>
                </a:cubicBezTo>
                <a:cubicBezTo>
                  <a:pt x="2650267" y="473433"/>
                  <a:pt x="2686935" y="393794"/>
                  <a:pt x="2687508" y="329626"/>
                </a:cubicBezTo>
                <a:cubicBezTo>
                  <a:pt x="2688081" y="265458"/>
                  <a:pt x="2716728" y="196706"/>
                  <a:pt x="2635944" y="147434"/>
                </a:cubicBezTo>
                <a:cubicBezTo>
                  <a:pt x="2555161" y="98162"/>
                  <a:pt x="2615891" y="49462"/>
                  <a:pt x="2202807" y="33993"/>
                </a:cubicBezTo>
                <a:cubicBezTo>
                  <a:pt x="1789723" y="18524"/>
                  <a:pt x="495469" y="-44498"/>
                  <a:pt x="157439" y="54619"/>
                </a:cubicBezTo>
                <a:cubicBezTo>
                  <a:pt x="-180591" y="153736"/>
                  <a:pt x="123063" y="512965"/>
                  <a:pt x="174627" y="628697"/>
                </a:cubicBezTo>
                <a:cubicBezTo>
                  <a:pt x="226191" y="744429"/>
                  <a:pt x="346506" y="746721"/>
                  <a:pt x="466822" y="749013"/>
                </a:cubicBezTo>
              </a:path>
            </a:pathLst>
          </a:custGeom>
          <a:noFill/>
          <a:ln w="28575">
            <a:solidFill>
              <a:schemeClr val="bg1">
                <a:lumMod val="6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26E6A90-CB61-4157-A0D4-E6163F61C5BC}"/>
                  </a:ext>
                </a:extLst>
              </p:cNvPr>
              <p:cNvSpPr txBox="1"/>
              <p:nvPr/>
            </p:nvSpPr>
            <p:spPr>
              <a:xfrm>
                <a:off x="1911984" y="3025939"/>
                <a:ext cx="104778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𝑪</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r>
                        <a:rPr lang="de-DE" sz="2100" b="1" i="1" smtClean="0">
                          <a:latin typeface="Cambria Math" panose="02040503050406030204" pitchFamily="18" charset="0"/>
                        </a:rPr>
                        <m:t>𝟏</m:t>
                      </m:r>
                      <m:r>
                        <a:rPr lang="de-DE" sz="2100" b="1" i="1" smtClean="0">
                          <a:latin typeface="Cambria Math" panose="02040503050406030204" pitchFamily="18" charset="0"/>
                        </a:rPr>
                        <m:t>)</m:t>
                      </m:r>
                    </m:oMath>
                  </m:oMathPara>
                </a14:m>
                <a:endParaRPr lang="en-US" sz="2100" b="1" dirty="0"/>
              </a:p>
            </p:txBody>
          </p:sp>
        </mc:Choice>
        <mc:Fallback xmlns="">
          <p:sp>
            <p:nvSpPr>
              <p:cNvPr id="32" name="TextBox 31">
                <a:extLst>
                  <a:ext uri="{FF2B5EF4-FFF2-40B4-BE49-F238E27FC236}">
                    <a16:creationId xmlns:a16="http://schemas.microsoft.com/office/drawing/2014/main" id="{A26E6A90-CB61-4157-A0D4-E6163F61C5BC}"/>
                  </a:ext>
                </a:extLst>
              </p:cNvPr>
              <p:cNvSpPr txBox="1">
                <a:spLocks noRot="1" noChangeAspect="1" noMove="1" noResize="1" noEditPoints="1" noAdjustHandles="1" noChangeArrowheads="1" noChangeShapeType="1" noTextEdit="1"/>
              </p:cNvSpPr>
              <p:nvPr/>
            </p:nvSpPr>
            <p:spPr>
              <a:xfrm>
                <a:off x="1911984" y="3025939"/>
                <a:ext cx="1047787" cy="323165"/>
              </a:xfrm>
              <a:prstGeom prst="rect">
                <a:avLst/>
              </a:prstGeom>
              <a:blipFill>
                <a:blip r:embed="rId6"/>
                <a:stretch>
                  <a:fillRect l="-5814" r="-8721" b="-35849"/>
                </a:stretch>
              </a:blipFill>
            </p:spPr>
            <p:txBody>
              <a:bodyPr/>
              <a:lstStyle/>
              <a:p>
                <a:r>
                  <a:rPr lang="en-GB">
                    <a:noFill/>
                  </a:rPr>
                  <a:t> </a:t>
                </a:r>
              </a:p>
            </p:txBody>
          </p:sp>
        </mc:Fallback>
      </mc:AlternateContent>
      <p:sp>
        <p:nvSpPr>
          <p:cNvPr id="34" name="Freeform: Shape 33">
            <a:extLst>
              <a:ext uri="{FF2B5EF4-FFF2-40B4-BE49-F238E27FC236}">
                <a16:creationId xmlns:a16="http://schemas.microsoft.com/office/drawing/2014/main" id="{31492936-C459-4AD6-9968-5220E27660DF}"/>
              </a:ext>
            </a:extLst>
          </p:cNvPr>
          <p:cNvSpPr/>
          <p:nvPr/>
        </p:nvSpPr>
        <p:spPr>
          <a:xfrm flipV="1">
            <a:off x="2849998" y="3866499"/>
            <a:ext cx="2758822" cy="749008"/>
          </a:xfrm>
          <a:custGeom>
            <a:avLst/>
            <a:gdLst>
              <a:gd name="connsiteX0" fmla="*/ 2381562 w 2692899"/>
              <a:gd name="connsiteY0" fmla="*/ 731825 h 749013"/>
              <a:gd name="connsiteX1" fmla="*/ 2580942 w 2692899"/>
              <a:gd name="connsiteY1" fmla="*/ 683699 h 749013"/>
              <a:gd name="connsiteX2" fmla="*/ 2632506 w 2692899"/>
              <a:gd name="connsiteY2" fmla="*/ 532445 h 749013"/>
              <a:gd name="connsiteX3" fmla="*/ 2687508 w 2692899"/>
              <a:gd name="connsiteY3" fmla="*/ 329626 h 749013"/>
              <a:gd name="connsiteX4" fmla="*/ 2635944 w 2692899"/>
              <a:gd name="connsiteY4" fmla="*/ 147434 h 749013"/>
              <a:gd name="connsiteX5" fmla="*/ 2202807 w 2692899"/>
              <a:gd name="connsiteY5" fmla="*/ 33993 h 749013"/>
              <a:gd name="connsiteX6" fmla="*/ 157439 w 2692899"/>
              <a:gd name="connsiteY6" fmla="*/ 54619 h 749013"/>
              <a:gd name="connsiteX7" fmla="*/ 174627 w 2692899"/>
              <a:gd name="connsiteY7" fmla="*/ 628697 h 749013"/>
              <a:gd name="connsiteX8" fmla="*/ 466822 w 2692899"/>
              <a:gd name="connsiteY8" fmla="*/ 749013 h 74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899" h="749013">
                <a:moveTo>
                  <a:pt x="2381562" y="731825"/>
                </a:moveTo>
                <a:cubicBezTo>
                  <a:pt x="2460340" y="724377"/>
                  <a:pt x="2539118" y="716929"/>
                  <a:pt x="2580942" y="683699"/>
                </a:cubicBezTo>
                <a:cubicBezTo>
                  <a:pt x="2622766" y="650469"/>
                  <a:pt x="2614745" y="591457"/>
                  <a:pt x="2632506" y="532445"/>
                </a:cubicBezTo>
                <a:cubicBezTo>
                  <a:pt x="2650267" y="473433"/>
                  <a:pt x="2686935" y="393794"/>
                  <a:pt x="2687508" y="329626"/>
                </a:cubicBezTo>
                <a:cubicBezTo>
                  <a:pt x="2688081" y="265458"/>
                  <a:pt x="2716728" y="196706"/>
                  <a:pt x="2635944" y="147434"/>
                </a:cubicBezTo>
                <a:cubicBezTo>
                  <a:pt x="2555161" y="98162"/>
                  <a:pt x="2615891" y="49462"/>
                  <a:pt x="2202807" y="33993"/>
                </a:cubicBezTo>
                <a:cubicBezTo>
                  <a:pt x="1789723" y="18524"/>
                  <a:pt x="495469" y="-44498"/>
                  <a:pt x="157439" y="54619"/>
                </a:cubicBezTo>
                <a:cubicBezTo>
                  <a:pt x="-180591" y="153736"/>
                  <a:pt x="123063" y="512965"/>
                  <a:pt x="174627" y="628697"/>
                </a:cubicBezTo>
                <a:cubicBezTo>
                  <a:pt x="226191" y="744429"/>
                  <a:pt x="346506" y="746721"/>
                  <a:pt x="466822" y="749013"/>
                </a:cubicBezTo>
              </a:path>
            </a:pathLst>
          </a:custGeom>
          <a:noFill/>
          <a:ln w="28575">
            <a:solidFill>
              <a:schemeClr val="bg1">
                <a:lumMod val="6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11F6BDE-ABF4-4114-8E24-B8A5AA455F88}"/>
                  </a:ext>
                </a:extLst>
              </p:cNvPr>
              <p:cNvSpPr txBox="1"/>
              <p:nvPr/>
            </p:nvSpPr>
            <p:spPr>
              <a:xfrm>
                <a:off x="1889280" y="3779186"/>
                <a:ext cx="1049390"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𝒉</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r>
                        <a:rPr lang="de-DE" sz="2100" b="1" i="1" smtClean="0">
                          <a:latin typeface="Cambria Math" panose="02040503050406030204" pitchFamily="18" charset="0"/>
                        </a:rPr>
                        <m:t>𝟏</m:t>
                      </m:r>
                      <m:r>
                        <a:rPr lang="de-DE" sz="2100" b="1" i="1" smtClean="0">
                          <a:latin typeface="Cambria Math" panose="02040503050406030204" pitchFamily="18" charset="0"/>
                        </a:rPr>
                        <m:t>)</m:t>
                      </m:r>
                    </m:oMath>
                  </m:oMathPara>
                </a14:m>
                <a:endParaRPr lang="en-US" sz="2100" b="1" dirty="0"/>
              </a:p>
            </p:txBody>
          </p:sp>
        </mc:Choice>
        <mc:Fallback xmlns="">
          <p:sp>
            <p:nvSpPr>
              <p:cNvPr id="36" name="TextBox 35">
                <a:extLst>
                  <a:ext uri="{FF2B5EF4-FFF2-40B4-BE49-F238E27FC236}">
                    <a16:creationId xmlns:a16="http://schemas.microsoft.com/office/drawing/2014/main" id="{B11F6BDE-ABF4-4114-8E24-B8A5AA455F88}"/>
                  </a:ext>
                </a:extLst>
              </p:cNvPr>
              <p:cNvSpPr txBox="1">
                <a:spLocks noRot="1" noChangeAspect="1" noMove="1" noResize="1" noEditPoints="1" noAdjustHandles="1" noChangeArrowheads="1" noChangeShapeType="1" noTextEdit="1"/>
              </p:cNvSpPr>
              <p:nvPr/>
            </p:nvSpPr>
            <p:spPr>
              <a:xfrm>
                <a:off x="1889280" y="3779186"/>
                <a:ext cx="1049390" cy="323165"/>
              </a:xfrm>
              <a:prstGeom prst="rect">
                <a:avLst/>
              </a:prstGeom>
              <a:blipFill>
                <a:blip r:embed="rId7"/>
                <a:stretch>
                  <a:fillRect l="-6395" t="-1887" r="-8721" b="-35849"/>
                </a:stretch>
              </a:blipFill>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C00D96CD-14CB-4ED5-AE52-68E12AFE2DF7}"/>
              </a:ext>
            </a:extLst>
          </p:cNvPr>
          <p:cNvCxnSpPr>
            <a:cxnSpLocks/>
          </p:cNvCxnSpPr>
          <p:nvPr/>
        </p:nvCxnSpPr>
        <p:spPr>
          <a:xfrm>
            <a:off x="4456836" y="3567403"/>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44AB453-BCDD-4D07-8065-31706AAC86ED}"/>
              </a:ext>
            </a:extLst>
          </p:cNvPr>
          <p:cNvSpPr/>
          <p:nvPr/>
        </p:nvSpPr>
        <p:spPr>
          <a:xfrm>
            <a:off x="3938372" y="2880178"/>
            <a:ext cx="755172" cy="13641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8F00D56B-7D24-4C37-945B-B545C2930B9E}"/>
              </a:ext>
            </a:extLst>
          </p:cNvPr>
          <p:cNvCxnSpPr>
            <a:cxnSpLocks/>
          </p:cNvCxnSpPr>
          <p:nvPr/>
        </p:nvCxnSpPr>
        <p:spPr>
          <a:xfrm>
            <a:off x="3772758" y="3873094"/>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52ED790-B5B2-4BD5-8E86-D621B68B4204}"/>
              </a:ext>
            </a:extLst>
          </p:cNvPr>
          <p:cNvCxnSpPr>
            <a:cxnSpLocks/>
          </p:cNvCxnSpPr>
          <p:nvPr/>
        </p:nvCxnSpPr>
        <p:spPr>
          <a:xfrm>
            <a:off x="4467161" y="3866499"/>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F39F41-C343-4E95-8198-40E877933D62}"/>
              </a:ext>
            </a:extLst>
          </p:cNvPr>
          <p:cNvCxnSpPr>
            <a:cxnSpLocks/>
          </p:cNvCxnSpPr>
          <p:nvPr/>
        </p:nvCxnSpPr>
        <p:spPr>
          <a:xfrm>
            <a:off x="3772758" y="3307319"/>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0A2818D-8B2A-4B8C-A873-A4047C90B1C4}"/>
              </a:ext>
            </a:extLst>
          </p:cNvPr>
          <p:cNvCxnSpPr>
            <a:cxnSpLocks/>
          </p:cNvCxnSpPr>
          <p:nvPr/>
        </p:nvCxnSpPr>
        <p:spPr>
          <a:xfrm>
            <a:off x="4475173" y="3313345"/>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742A08D-1F1A-43AF-9605-0761916C821E}"/>
              </a:ext>
            </a:extLst>
          </p:cNvPr>
          <p:cNvCxnSpPr>
            <a:cxnSpLocks/>
          </p:cNvCxnSpPr>
          <p:nvPr/>
        </p:nvCxnSpPr>
        <p:spPr>
          <a:xfrm>
            <a:off x="5252142" y="3293289"/>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30</a:t>
            </a:fld>
            <a:endParaRPr lang="de-DE" dirty="0"/>
          </a:p>
        </p:txBody>
      </p:sp>
    </p:spTree>
    <p:extLst>
      <p:ext uri="{BB962C8B-B14F-4D97-AF65-F5344CB8AC3E}">
        <p14:creationId xmlns:p14="http://schemas.microsoft.com/office/powerpoint/2010/main" val="2277380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Input Gate</a:t>
            </a:r>
            <a:endParaRPr lang="en-GB"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1587722" y="5001749"/>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1587722" y="5001749"/>
                <a:ext cx="1065653" cy="369332"/>
              </a:xfrm>
              <a:prstGeom prst="rect">
                <a:avLst/>
              </a:prstGeom>
              <a:blipFill>
                <a:blip r:embed="rId3"/>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A2051F5-649E-4D8A-A714-F8F20C3C74D5}"/>
                  </a:ext>
                </a:extLst>
              </p:cNvPr>
              <p:cNvSpPr txBox="1"/>
              <p:nvPr/>
            </p:nvSpPr>
            <p:spPr>
              <a:xfrm>
                <a:off x="3215423" y="5001749"/>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31" name="TextBox 30">
                <a:extLst>
                  <a:ext uri="{FF2B5EF4-FFF2-40B4-BE49-F238E27FC236}">
                    <a16:creationId xmlns:a16="http://schemas.microsoft.com/office/drawing/2014/main" id="{BA2051F5-649E-4D8A-A714-F8F20C3C74D5}"/>
                  </a:ext>
                </a:extLst>
              </p:cNvPr>
              <p:cNvSpPr txBox="1">
                <a:spLocks noRot="1" noChangeAspect="1" noMove="1" noResize="1" noEditPoints="1" noAdjustHandles="1" noChangeArrowheads="1" noChangeShapeType="1" noTextEdit="1"/>
              </p:cNvSpPr>
              <p:nvPr/>
            </p:nvSpPr>
            <p:spPr>
              <a:xfrm>
                <a:off x="3215423" y="5001749"/>
                <a:ext cx="596422" cy="369332"/>
              </a:xfrm>
              <a:prstGeom prst="rect">
                <a:avLst/>
              </a:prstGeom>
              <a:blipFill>
                <a:blip r:embed="rId4"/>
                <a:stretch>
                  <a:fillRect r="-4082"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35B6E93F-BE25-4BAC-B619-AE1B4466C145}"/>
                  </a:ext>
                </a:extLst>
              </p:cNvPr>
              <p:cNvSpPr txBox="1"/>
              <p:nvPr/>
            </p:nvSpPr>
            <p:spPr>
              <a:xfrm>
                <a:off x="4763788" y="4998810"/>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83" name="TextBox 82">
                <a:extLst>
                  <a:ext uri="{FF2B5EF4-FFF2-40B4-BE49-F238E27FC236}">
                    <a16:creationId xmlns:a16="http://schemas.microsoft.com/office/drawing/2014/main" id="{35B6E93F-BE25-4BAC-B619-AE1B4466C145}"/>
                  </a:ext>
                </a:extLst>
              </p:cNvPr>
              <p:cNvSpPr txBox="1">
                <a:spLocks noRot="1" noChangeAspect="1" noMove="1" noResize="1" noEditPoints="1" noAdjustHandles="1" noChangeArrowheads="1" noChangeShapeType="1" noTextEdit="1"/>
              </p:cNvSpPr>
              <p:nvPr/>
            </p:nvSpPr>
            <p:spPr>
              <a:xfrm>
                <a:off x="4763788" y="4998810"/>
                <a:ext cx="1065653" cy="369332"/>
              </a:xfrm>
              <a:prstGeom prst="rect">
                <a:avLst/>
              </a:prstGeom>
              <a:blipFill>
                <a:blip r:embed="rId5"/>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5431B8A-5F63-4A1D-AAFE-15BD0D2ACCE3}"/>
                  </a:ext>
                </a:extLst>
              </p:cNvPr>
              <p:cNvSpPr txBox="1"/>
              <p:nvPr/>
            </p:nvSpPr>
            <p:spPr>
              <a:xfrm>
                <a:off x="6391489" y="4998810"/>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84" name="TextBox 83">
                <a:extLst>
                  <a:ext uri="{FF2B5EF4-FFF2-40B4-BE49-F238E27FC236}">
                    <a16:creationId xmlns:a16="http://schemas.microsoft.com/office/drawing/2014/main" id="{05431B8A-5F63-4A1D-AAFE-15BD0D2ACCE3}"/>
                  </a:ext>
                </a:extLst>
              </p:cNvPr>
              <p:cNvSpPr txBox="1">
                <a:spLocks noRot="1" noChangeAspect="1" noMove="1" noResize="1" noEditPoints="1" noAdjustHandles="1" noChangeArrowheads="1" noChangeShapeType="1" noTextEdit="1"/>
              </p:cNvSpPr>
              <p:nvPr/>
            </p:nvSpPr>
            <p:spPr>
              <a:xfrm>
                <a:off x="6391489" y="4998810"/>
                <a:ext cx="596422" cy="369332"/>
              </a:xfrm>
              <a:prstGeom prst="rect">
                <a:avLst/>
              </a:prstGeom>
              <a:blipFill>
                <a:blip r:embed="rId6"/>
                <a:stretch>
                  <a:fillRect r="-4082"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C6C4A9F-60E1-49C7-8A7B-6C6137BA21D6}"/>
                  </a:ext>
                </a:extLst>
              </p:cNvPr>
              <p:cNvSpPr txBox="1"/>
              <p:nvPr/>
            </p:nvSpPr>
            <p:spPr>
              <a:xfrm>
                <a:off x="2443772" y="3171418"/>
                <a:ext cx="702770" cy="37805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acc>
                        <m:accPr>
                          <m:chr m:val="̃"/>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e>
                      </m:acc>
                      <m:d>
                        <m:dPr>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US" sz="1800" b="1" dirty="0"/>
              </a:p>
            </p:txBody>
          </p:sp>
        </mc:Choice>
        <mc:Fallback xmlns="">
          <p:sp>
            <p:nvSpPr>
              <p:cNvPr id="93" name="TextBox 92">
                <a:extLst>
                  <a:ext uri="{FF2B5EF4-FFF2-40B4-BE49-F238E27FC236}">
                    <a16:creationId xmlns:a16="http://schemas.microsoft.com/office/drawing/2014/main" id="{BC6C4A9F-60E1-49C7-8A7B-6C6137BA21D6}"/>
                  </a:ext>
                </a:extLst>
              </p:cNvPr>
              <p:cNvSpPr txBox="1">
                <a:spLocks noRot="1" noChangeAspect="1" noMove="1" noResize="1" noEditPoints="1" noAdjustHandles="1" noChangeArrowheads="1" noChangeShapeType="1" noTextEdit="1"/>
              </p:cNvSpPr>
              <p:nvPr/>
            </p:nvSpPr>
            <p:spPr>
              <a:xfrm>
                <a:off x="2443772" y="3171418"/>
                <a:ext cx="702770" cy="378052"/>
              </a:xfrm>
              <a:prstGeom prst="rect">
                <a:avLst/>
              </a:prstGeom>
              <a:blipFill>
                <a:blip r:embed="rId7"/>
                <a:stretch>
                  <a:fillRect t="-8065" r="-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58E3234B-1A59-4D8E-9067-387446102597}"/>
                  </a:ext>
                </a:extLst>
              </p:cNvPr>
              <p:cNvSpPr txBox="1"/>
              <p:nvPr/>
            </p:nvSpPr>
            <p:spPr>
              <a:xfrm>
                <a:off x="5624597" y="2224261"/>
                <a:ext cx="535330"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de-DE"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b="1" i="1">
                              <a:latin typeface="Cambria Math" panose="02040503050406030204" pitchFamily="18" charset="0"/>
                            </a:rPr>
                            <m:t>𝑪</m:t>
                          </m:r>
                        </m:e>
                        <m:sub>
                          <m:r>
                            <a:rPr lang="de-DE" b="0" i="1" smtClean="0">
                              <a:latin typeface="Cambria Math" panose="02040503050406030204" pitchFamily="18" charset="0"/>
                            </a:rPr>
                            <m:t>𝑖</m:t>
                          </m:r>
                        </m:sub>
                      </m:sSub>
                      <m:r>
                        <a:rPr lang="de-DE" b="1" i="1">
                          <a:latin typeface="Cambria Math" panose="02040503050406030204" pitchFamily="18" charset="0"/>
                        </a:rPr>
                        <m:t>(</m:t>
                      </m:r>
                      <m:r>
                        <a:rPr lang="de-DE" b="1" i="1">
                          <a:latin typeface="Cambria Math" panose="02040503050406030204" pitchFamily="18" charset="0"/>
                        </a:rPr>
                        <m:t>𝒕</m:t>
                      </m:r>
                      <m:r>
                        <a:rPr lang="de-DE" b="1" i="1">
                          <a:latin typeface="Cambria Math" panose="02040503050406030204" pitchFamily="18" charset="0"/>
                        </a:rPr>
                        <m:t>)</m:t>
                      </m:r>
                    </m:oMath>
                  </m:oMathPara>
                </a14:m>
                <a:endParaRPr lang="en-US" sz="1800" b="1" dirty="0"/>
              </a:p>
            </p:txBody>
          </p:sp>
        </mc:Choice>
        <mc:Fallback xmlns="">
          <p:sp>
            <p:nvSpPr>
              <p:cNvPr id="133" name="TextBox 132">
                <a:extLst>
                  <a:ext uri="{FF2B5EF4-FFF2-40B4-BE49-F238E27FC236}">
                    <a16:creationId xmlns:a16="http://schemas.microsoft.com/office/drawing/2014/main" id="{58E3234B-1A59-4D8E-9067-387446102597}"/>
                  </a:ext>
                </a:extLst>
              </p:cNvPr>
              <p:cNvSpPr txBox="1">
                <a:spLocks noRot="1" noChangeAspect="1" noMove="1" noResize="1" noEditPoints="1" noAdjustHandles="1" noChangeArrowheads="1" noChangeShapeType="1" noTextEdit="1"/>
              </p:cNvSpPr>
              <p:nvPr/>
            </p:nvSpPr>
            <p:spPr>
              <a:xfrm>
                <a:off x="5624597" y="2224261"/>
                <a:ext cx="535330" cy="369332"/>
              </a:xfrm>
              <a:prstGeom prst="rect">
                <a:avLst/>
              </a:prstGeom>
              <a:blipFill>
                <a:blip r:embed="rId8"/>
                <a:stretch>
                  <a:fillRect r="-33333" b="-13333"/>
                </a:stretch>
              </a:blipFill>
            </p:spPr>
            <p:txBody>
              <a:bodyPr/>
              <a:lstStyle/>
              <a:p>
                <a:r>
                  <a:rPr lang="en-GB">
                    <a:noFill/>
                  </a:rPr>
                  <a:t> </a:t>
                </a:r>
              </a:p>
            </p:txBody>
          </p:sp>
        </mc:Fallback>
      </mc:AlternateContent>
      <p:cxnSp>
        <p:nvCxnSpPr>
          <p:cNvPr id="135" name="Straight Arrow Connector 134">
            <a:extLst>
              <a:ext uri="{FF2B5EF4-FFF2-40B4-BE49-F238E27FC236}">
                <a16:creationId xmlns:a16="http://schemas.microsoft.com/office/drawing/2014/main" id="{6E4B63A6-C64D-4BB2-8256-E9F6A7A74955}"/>
              </a:ext>
            </a:extLst>
          </p:cNvPr>
          <p:cNvCxnSpPr>
            <a:cxnSpLocks/>
          </p:cNvCxnSpPr>
          <p:nvPr/>
        </p:nvCxnSpPr>
        <p:spPr>
          <a:xfrm flipV="1">
            <a:off x="3225873" y="3384330"/>
            <a:ext cx="1926807" cy="17309"/>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015B0A-78F5-4934-9CA2-D56791A608DA}"/>
              </a:ext>
            </a:extLst>
          </p:cNvPr>
          <p:cNvSpPr txBox="1"/>
          <p:nvPr/>
        </p:nvSpPr>
        <p:spPr>
          <a:xfrm>
            <a:off x="1697819" y="3639876"/>
            <a:ext cx="2049481" cy="984885"/>
          </a:xfrm>
          <a:prstGeom prst="rect">
            <a:avLst/>
          </a:prstGeom>
          <a:solidFill>
            <a:schemeClr val="bg1"/>
          </a:solidFill>
          <a:ln>
            <a:solidFill>
              <a:schemeClr val="tx1"/>
            </a:solidFill>
          </a:ln>
        </p:spPr>
        <p:txBody>
          <a:bodyPr wrap="square" lIns="0" tIns="0" rIns="0" bIns="0" rtlCol="0">
            <a:spAutoFit/>
          </a:bodyPr>
          <a:lstStyle/>
          <a:p>
            <a:pPr algn="ctr">
              <a:lnSpc>
                <a:spcPct val="100000"/>
              </a:lnSpc>
            </a:pPr>
            <a:r>
              <a:rPr lang="de-DE" sz="32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1</a:t>
            </a:r>
          </a:p>
          <a:p>
            <a:pPr algn="ctr">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Create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new</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cell</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state</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candidate</a:t>
            </a:r>
            <a:endParaRPr lang="en-GB"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15" name="TextBox 14">
            <a:extLst>
              <a:ext uri="{FF2B5EF4-FFF2-40B4-BE49-F238E27FC236}">
                <a16:creationId xmlns:a16="http://schemas.microsoft.com/office/drawing/2014/main" id="{997FC234-A0FF-4C1C-8AE5-4E00CA1B040E}"/>
              </a:ext>
            </a:extLst>
          </p:cNvPr>
          <p:cNvSpPr txBox="1"/>
          <p:nvPr/>
        </p:nvSpPr>
        <p:spPr>
          <a:xfrm>
            <a:off x="5237906" y="3646081"/>
            <a:ext cx="2049481" cy="984885"/>
          </a:xfrm>
          <a:prstGeom prst="rect">
            <a:avLst/>
          </a:prstGeom>
          <a:solidFill>
            <a:schemeClr val="bg1"/>
          </a:solidFill>
          <a:ln>
            <a:solidFill>
              <a:schemeClr val="tx1"/>
            </a:solidFill>
          </a:ln>
        </p:spPr>
        <p:txBody>
          <a:bodyPr wrap="square" lIns="0" tIns="0" rIns="0" bIns="0" rtlCol="0">
            <a:spAutoFit/>
          </a:bodyPr>
          <a:lstStyle/>
          <a:p>
            <a:pPr algn="ctr">
              <a:lnSpc>
                <a:spcPct val="100000"/>
              </a:lnSpc>
            </a:pPr>
            <a:r>
              <a:rPr lang="de-DE" sz="32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2</a:t>
            </a:r>
          </a:p>
          <a:p>
            <a:pPr algn="ctr">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Filter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cell</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state</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candidate</a:t>
            </a:r>
            <a:endParaRPr lang="en-GB"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E10E20-14D1-4C7A-97CB-BBDAEA751735}"/>
                  </a:ext>
                </a:extLst>
              </p:cNvPr>
              <p:cNvSpPr txBox="1"/>
              <p:nvPr/>
            </p:nvSpPr>
            <p:spPr>
              <a:xfrm>
                <a:off x="6814761" y="3216973"/>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𝒊</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24" name="TextBox 23">
                <a:extLst>
                  <a:ext uri="{FF2B5EF4-FFF2-40B4-BE49-F238E27FC236}">
                    <a16:creationId xmlns:a16="http://schemas.microsoft.com/office/drawing/2014/main" id="{1AE10E20-14D1-4C7A-97CB-BBDAEA751735}"/>
                  </a:ext>
                </a:extLst>
              </p:cNvPr>
              <p:cNvSpPr txBox="1">
                <a:spLocks noRot="1" noChangeAspect="1" noMove="1" noResize="1" noEditPoints="1" noAdjustHandles="1" noChangeArrowheads="1" noChangeShapeType="1" noTextEdit="1"/>
              </p:cNvSpPr>
              <p:nvPr/>
            </p:nvSpPr>
            <p:spPr>
              <a:xfrm>
                <a:off x="6814761" y="3216973"/>
                <a:ext cx="596422" cy="369332"/>
              </a:xfrm>
              <a:prstGeom prst="rect">
                <a:avLst/>
              </a:prstGeom>
              <a:blipFill>
                <a:blip r:embed="rId9"/>
                <a:stretch>
                  <a:fillRect b="-13333"/>
                </a:stretch>
              </a:blipFill>
            </p:spPr>
            <p:txBody>
              <a:bodyPr/>
              <a:lstStyle/>
              <a:p>
                <a:r>
                  <a:rPr lang="en-GB">
                    <a:noFill/>
                  </a:rPr>
                  <a:t> </a:t>
                </a:r>
              </a:p>
            </p:txBody>
          </p:sp>
        </mc:Fallback>
      </mc:AlternateContent>
      <p:sp>
        <p:nvSpPr>
          <p:cNvPr id="1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8FEFC16E-38E7-41F4-9EF5-7854A1257BB5}"/>
                  </a:ext>
                </a:extLst>
              </p:cNvPr>
              <p:cNvSpPr txBox="1">
                <a:spLocks/>
              </p:cNvSpPr>
              <p:nvPr/>
            </p:nvSpPr>
            <p:spPr>
              <a:xfrm>
                <a:off x="358775" y="900838"/>
                <a:ext cx="8426450" cy="1168921"/>
              </a:xfrm>
              <a:prstGeom prst="rect">
                <a:avLst/>
              </a:prstGeom>
            </p:spPr>
            <p:txBody>
              <a:bodyPr vert="horz" lIns="0" tIns="0" rIns="0" bIns="0" rtlCol="0">
                <a:noAutofit/>
              </a:bodyPr>
              <a:lstStyle>
                <a:lvl1pPr marL="269875" indent="-269875" algn="l" defTabSz="685800" rtl="0" eaLnBrk="1" latinLnBrk="0" hangingPunct="1">
                  <a:lnSpc>
                    <a:spcPct val="100000"/>
                  </a:lnSpc>
                  <a:spcBef>
                    <a:spcPts val="750"/>
                  </a:spcBef>
                  <a:buClr>
                    <a:srgbClr val="92AEBC"/>
                  </a:buClr>
                  <a:buFont typeface="Symbol" pitchFamily="2" charset="2"/>
                  <a:buChar char="-"/>
                  <a:tabLst/>
                  <a:defRPr sz="2333"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1pPr>
                <a:lvl2pPr marL="488950" indent="-222250" algn="l" defTabSz="685800" rtl="0" eaLnBrk="1" latinLnBrk="0" hangingPunct="1">
                  <a:lnSpc>
                    <a:spcPct val="100000"/>
                  </a:lnSpc>
                  <a:spcBef>
                    <a:spcPts val="375"/>
                  </a:spcBef>
                  <a:buClr>
                    <a:srgbClr val="92AEBC"/>
                  </a:buClr>
                  <a:buFont typeface="Symbol" pitchFamily="2" charset="2"/>
                  <a:buChar char="-"/>
                  <a:tabLst/>
                  <a:defRPr sz="20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2pPr>
                <a:lvl3pPr marL="711200" indent="-222250" algn="l" defTabSz="685800" rtl="0" eaLnBrk="1" latinLnBrk="0" hangingPunct="1">
                  <a:lnSpc>
                    <a:spcPct val="100000"/>
                  </a:lnSpc>
                  <a:spcBef>
                    <a:spcPts val="375"/>
                  </a:spcBef>
                  <a:buClr>
                    <a:srgbClr val="92AEBC"/>
                  </a:buClr>
                  <a:buFont typeface="Symbol" pitchFamily="2" charset="2"/>
                  <a:buChar char="-"/>
                  <a:tabLst/>
                  <a:defRPr sz="1667"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500" kern="1200">
                    <a:solidFill>
                      <a:schemeClr val="tx1">
                        <a:lumMod val="75000"/>
                      </a:schemeClr>
                    </a:solidFill>
                    <a:latin typeface="Arial" panose="020B0604020202020204" pitchFamily="34" charset="0"/>
                    <a:ea typeface="+mn-ea"/>
                    <a:cs typeface="Arial" panose="020B0604020202020204" pitchFamily="34" charset="0"/>
                  </a:defRPr>
                </a:lvl4pPr>
                <a:lvl5pPr marL="1155700" indent="-222250" algn="l" defTabSz="685800" rtl="0" eaLnBrk="1" latinLnBrk="0" hangingPunct="1">
                  <a:lnSpc>
                    <a:spcPct val="100000"/>
                  </a:lnSpc>
                  <a:spcBef>
                    <a:spcPts val="375"/>
                  </a:spcBef>
                  <a:buClr>
                    <a:srgbClr val="92AEBC"/>
                  </a:buClr>
                  <a:buFont typeface="Symbol" pitchFamily="2" charset="2"/>
                  <a:buChar char="-"/>
                  <a:tabLst/>
                  <a:defRPr sz="1500" kern="1200">
                    <a:solidFill>
                      <a:schemeClr val="tx1">
                        <a:lumMod val="7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900" b="1" i="1" dirty="0"/>
                  <a:t>Input Gate </a:t>
                </a:r>
                <a:r>
                  <a:rPr lang="de-DE" sz="1900" dirty="0"/>
                  <a:t>is trained to inject significant parts of the current input into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a typeface="Calibri" panose="020F0502020204030204" pitchFamily="34" charset="0"/>
                  </a:rPr>
                  <a:t>At time </a:t>
                </a:r>
                <a:r>
                  <a:rPr lang="en-GB" sz="1900" i="1" dirty="0">
                    <a:ea typeface="Calibri" panose="020F0502020204030204" pitchFamily="34" charset="0"/>
                  </a:rPr>
                  <a:t>t</a:t>
                </a:r>
                <a:r>
                  <a:rPr lang="en-GB" sz="1900" dirty="0">
                    <a:ea typeface="Calibri" panose="020F0502020204030204" pitchFamily="34" charset="0"/>
                  </a:rPr>
                  <a:t>, the input gate decides which item of</a:t>
                </a:r>
                <a14:m>
                  <m:oMath xmlns:m="http://schemas.openxmlformats.org/officeDocument/2006/math">
                    <m:r>
                      <a:rPr lang="de-DE" sz="190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𝒙</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oMath>
                </a14:m>
                <a:r>
                  <a:rPr lang="en-GB" sz="1900" dirty="0">
                    <a:ea typeface="Times New Roman" panose="02020603050405020304" pitchFamily="18" charset="0"/>
                  </a:rPr>
                  <a:t> to inject </a:t>
                </a:r>
                <a:r>
                  <a:rPr lang="en-GB" sz="1900" dirty="0">
                    <a:ea typeface="Calibri" panose="020F0502020204030204" pitchFamily="34" charset="0"/>
                  </a:rPr>
                  <a:t>(and how much of it) </a:t>
                </a:r>
                <a:r>
                  <a:rPr lang="en-GB" sz="1900" dirty="0">
                    <a:ea typeface="Times New Roman" panose="02020603050405020304" pitchFamily="18" charset="0"/>
                  </a:rPr>
                  <a:t>into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a typeface="Times New Roman" panose="02020603050405020304" pitchFamily="18" charset="0"/>
                  </a:rPr>
                  <a:t>given input vector</a:t>
                </a:r>
                <a14:m>
                  <m:oMath xmlns:m="http://schemas.openxmlformats.org/officeDocument/2006/math">
                    <m:r>
                      <a:rPr lang="de-DE" sz="190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i="1">
                            <a:latin typeface="Cambria Math" panose="02040503050406030204" pitchFamily="18" charset="0"/>
                          </a:rPr>
                          <m:t>𝑡</m:t>
                        </m:r>
                        <m:r>
                          <a:rPr lang="de-DE" sz="1900" i="1" smtClean="0">
                            <a:latin typeface="Cambria Math" panose="02040503050406030204" pitchFamily="18" charset="0"/>
                          </a:rPr>
                          <m:t>−1</m:t>
                        </m:r>
                      </m:e>
                    </m:d>
                  </m:oMath>
                </a14:m>
                <a:r>
                  <a:rPr lang="en-US" sz="1900" dirty="0"/>
                  <a:t>.</a:t>
                </a:r>
              </a:p>
              <a:p>
                <a:endParaRPr lang="en-US" sz="1900" dirty="0"/>
              </a:p>
            </p:txBody>
          </p:sp>
        </mc:Choice>
        <mc:Fallback xmlns="">
          <p:sp>
            <p:nvSpPr>
              <p:cNvPr id="18" name="Content Placeholder 2">
                <a:extLst>
                  <a:ext uri="{FF2B5EF4-FFF2-40B4-BE49-F238E27FC236}">
                    <a16:creationId xmlns:a16="http://schemas.microsoft.com/office/drawing/2014/main" id="{8FEFC16E-38E7-41F4-9EF5-7854A1257BB5}"/>
                  </a:ext>
                </a:extLst>
              </p:cNvPr>
              <p:cNvSpPr txBox="1">
                <a:spLocks noRot="1" noChangeAspect="1" noMove="1" noResize="1" noEditPoints="1" noAdjustHandles="1" noChangeArrowheads="1" noChangeShapeType="1" noTextEdit="1"/>
              </p:cNvSpPr>
              <p:nvPr/>
            </p:nvSpPr>
            <p:spPr>
              <a:xfrm>
                <a:off x="358775" y="900838"/>
                <a:ext cx="8426450" cy="1168921"/>
              </a:xfrm>
              <a:prstGeom prst="rect">
                <a:avLst/>
              </a:prstGeom>
              <a:blipFill>
                <a:blip r:embed="rId10"/>
                <a:stretch>
                  <a:fillRect l="-1809" t="-7813" r="-434" b="-20313"/>
                </a:stretch>
              </a:blipFill>
            </p:spPr>
            <p:txBody>
              <a:bodyPr/>
              <a:lstStyle/>
              <a:p>
                <a:r>
                  <a:rPr lang="en-US">
                    <a:noFill/>
                  </a:rPr>
                  <a:t> </a:t>
                </a:r>
              </a:p>
            </p:txBody>
          </p:sp>
        </mc:Fallback>
      </mc:AlternateContent>
      <p:sp>
        <p:nvSpPr>
          <p:cNvPr id="3" name="Slide Number Placeholder 2"/>
          <p:cNvSpPr>
            <a:spLocks noGrp="1"/>
          </p:cNvSpPr>
          <p:nvPr>
            <p:ph type="sldNum" sz="quarter" idx="15"/>
          </p:nvPr>
        </p:nvSpPr>
        <p:spPr/>
        <p:txBody>
          <a:bodyPr/>
          <a:lstStyle/>
          <a:p>
            <a:fld id="{15C29056-5AFA-7949-831A-3EC086771171}" type="slidenum">
              <a:rPr lang="de-DE" smtClean="0"/>
              <a:pPr/>
              <a:t>31</a:t>
            </a:fld>
            <a:endParaRPr lang="de-DE" dirty="0"/>
          </a:p>
        </p:txBody>
      </p:sp>
    </p:spTree>
    <p:extLst>
      <p:ext uri="{BB962C8B-B14F-4D97-AF65-F5344CB8AC3E}">
        <p14:creationId xmlns:p14="http://schemas.microsoft.com/office/powerpoint/2010/main" val="3567872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Input Gate – create new state candidate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Autofit/>
              </a:bodyPr>
              <a:lstStyle/>
              <a:p>
                <a:r>
                  <a:rPr lang="de-DE" sz="1900" b="1" i="1" dirty="0"/>
                  <a:t>Input Gate </a:t>
                </a:r>
                <a:r>
                  <a:rPr lang="de-DE" sz="1900" dirty="0"/>
                  <a:t>is trained to inject significant parts of the current input into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ffectLst/>
                    <a:ea typeface="Calibri" panose="020F0502020204030204" pitchFamily="34" charset="0"/>
                  </a:rPr>
                  <a:t>At time </a:t>
                </a:r>
                <a:r>
                  <a:rPr lang="en-GB" sz="1900" i="1" dirty="0">
                    <a:effectLst/>
                    <a:ea typeface="Calibri" panose="020F0502020204030204" pitchFamily="34" charset="0"/>
                  </a:rPr>
                  <a:t>t</a:t>
                </a:r>
                <a:r>
                  <a:rPr lang="en-GB" sz="1900" dirty="0">
                    <a:effectLst/>
                    <a:ea typeface="Calibri" panose="020F0502020204030204" pitchFamily="34" charset="0"/>
                  </a:rPr>
                  <a:t>, the input gate decides which item of</a:t>
                </a:r>
                <a14:m>
                  <m:oMath xmlns:m="http://schemas.openxmlformats.org/officeDocument/2006/math">
                    <m:r>
                      <a:rPr lang="de-DE" sz="1900" b="0" i="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𝒙</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oMath>
                </a14:m>
                <a:r>
                  <a:rPr lang="en-GB" sz="1900" dirty="0">
                    <a:effectLst/>
                    <a:ea typeface="Times New Roman" panose="02020603050405020304" pitchFamily="18" charset="0"/>
                  </a:rPr>
                  <a:t> to inject </a:t>
                </a:r>
                <a:r>
                  <a:rPr lang="en-GB" sz="1900" dirty="0">
                    <a:ea typeface="Calibri" panose="020F0502020204030204" pitchFamily="34" charset="0"/>
                  </a:rPr>
                  <a:t>(and how much of it) </a:t>
                </a:r>
                <a:r>
                  <a:rPr lang="en-GB" sz="1900" dirty="0">
                    <a:effectLst/>
                    <a:ea typeface="Times New Roman" panose="02020603050405020304" pitchFamily="18" charset="0"/>
                  </a:rPr>
                  <a:t>into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b="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ffectLst/>
                    <a:ea typeface="Times New Roman" panose="02020603050405020304" pitchFamily="18" charset="0"/>
                  </a:rPr>
                  <a:t>given input vector</a:t>
                </a:r>
                <a14:m>
                  <m:oMath xmlns:m="http://schemas.openxmlformats.org/officeDocument/2006/math">
                    <m:r>
                      <a:rPr lang="de-DE" sz="1900" b="0" i="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b="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b="0" i="1">
                            <a:latin typeface="Cambria Math" panose="02040503050406030204" pitchFamily="18" charset="0"/>
                          </a:rPr>
                          <m:t>𝑡</m:t>
                        </m:r>
                        <m:r>
                          <a:rPr lang="de-DE" sz="1900" b="0" i="1" smtClean="0">
                            <a:latin typeface="Cambria Math" panose="02040503050406030204" pitchFamily="18" charset="0"/>
                          </a:rPr>
                          <m:t>−1</m:t>
                        </m:r>
                      </m:e>
                    </m:d>
                  </m:oMath>
                </a14:m>
                <a:r>
                  <a:rPr lang="en-US" sz="1900" dirty="0"/>
                  <a:t>.</a:t>
                </a:r>
              </a:p>
              <a:p>
                <a:endParaRPr lang="en-US" sz="1900" dirty="0"/>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2"/>
                <a:stretch>
                  <a:fillRect l="-1807" t="-8696" r="-602" b="-2065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78971A7E-7914-4BC3-A32F-F76CF94222F2}"/>
              </a:ext>
            </a:extLst>
          </p:cNvPr>
          <p:cNvSpPr/>
          <p:nvPr/>
        </p:nvSpPr>
        <p:spPr>
          <a:xfrm>
            <a:off x="156582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60DEB6C-D1CF-4CA6-9316-54696E07CFEF}"/>
              </a:ext>
            </a:extLst>
          </p:cNvPr>
          <p:cNvSpPr/>
          <p:nvPr/>
        </p:nvSpPr>
        <p:spPr>
          <a:xfrm>
            <a:off x="178754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73E352-DD98-4C2B-AA3F-465390E2A563}"/>
              </a:ext>
            </a:extLst>
          </p:cNvPr>
          <p:cNvSpPr/>
          <p:nvPr/>
        </p:nvSpPr>
        <p:spPr>
          <a:xfrm>
            <a:off x="200841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B57F20-6860-4796-BB26-6AF45D25DC3A}"/>
              </a:ext>
            </a:extLst>
          </p:cNvPr>
          <p:cNvSpPr/>
          <p:nvPr/>
        </p:nvSpPr>
        <p:spPr>
          <a:xfrm>
            <a:off x="222927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D5F4AF-58F7-47A8-897C-CFC204FC090D}"/>
              </a:ext>
            </a:extLst>
          </p:cNvPr>
          <p:cNvSpPr/>
          <p:nvPr/>
        </p:nvSpPr>
        <p:spPr>
          <a:xfrm>
            <a:off x="244241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EF6EBB2-E3A0-48B1-8809-BA9A310A4724}"/>
              </a:ext>
            </a:extLst>
          </p:cNvPr>
          <p:cNvSpPr/>
          <p:nvPr/>
        </p:nvSpPr>
        <p:spPr>
          <a:xfrm>
            <a:off x="286867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4255B2-1F5A-4901-9D7C-29F267666B6F}"/>
              </a:ext>
            </a:extLst>
          </p:cNvPr>
          <p:cNvSpPr/>
          <p:nvPr/>
        </p:nvSpPr>
        <p:spPr>
          <a:xfrm>
            <a:off x="3090397"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2B5EC6-10B9-488F-AA44-A4918F05CAA4}"/>
              </a:ext>
            </a:extLst>
          </p:cNvPr>
          <p:cNvSpPr/>
          <p:nvPr/>
        </p:nvSpPr>
        <p:spPr>
          <a:xfrm>
            <a:off x="331126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8E3E477-7DC1-4CCC-9DF1-1BA9267A2FBE}"/>
              </a:ext>
            </a:extLst>
          </p:cNvPr>
          <p:cNvSpPr/>
          <p:nvPr/>
        </p:nvSpPr>
        <p:spPr>
          <a:xfrm>
            <a:off x="353212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0FC3F6-F888-476D-8666-90E9D167CA9A}"/>
              </a:ext>
            </a:extLst>
          </p:cNvPr>
          <p:cNvSpPr/>
          <p:nvPr/>
        </p:nvSpPr>
        <p:spPr>
          <a:xfrm>
            <a:off x="374525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55D2CB2-FB0D-49B6-BA08-29712B3A3A7D}"/>
              </a:ext>
            </a:extLst>
          </p:cNvPr>
          <p:cNvSpPr/>
          <p:nvPr/>
        </p:nvSpPr>
        <p:spPr>
          <a:xfrm>
            <a:off x="395839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1587722" y="5001749"/>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1587722" y="5001749"/>
                <a:ext cx="1065653" cy="369332"/>
              </a:xfrm>
              <a:prstGeom prst="rect">
                <a:avLst/>
              </a:prstGeom>
              <a:blipFill>
                <a:blip r:embed="rId3"/>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A2051F5-649E-4D8A-A714-F8F20C3C74D5}"/>
                  </a:ext>
                </a:extLst>
              </p:cNvPr>
              <p:cNvSpPr txBox="1"/>
              <p:nvPr/>
            </p:nvSpPr>
            <p:spPr>
              <a:xfrm>
                <a:off x="3215423" y="5001749"/>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31" name="TextBox 30">
                <a:extLst>
                  <a:ext uri="{FF2B5EF4-FFF2-40B4-BE49-F238E27FC236}">
                    <a16:creationId xmlns:a16="http://schemas.microsoft.com/office/drawing/2014/main" id="{BA2051F5-649E-4D8A-A714-F8F20C3C74D5}"/>
                  </a:ext>
                </a:extLst>
              </p:cNvPr>
              <p:cNvSpPr txBox="1">
                <a:spLocks noRot="1" noChangeAspect="1" noMove="1" noResize="1" noEditPoints="1" noAdjustHandles="1" noChangeArrowheads="1" noChangeShapeType="1" noTextEdit="1"/>
              </p:cNvSpPr>
              <p:nvPr/>
            </p:nvSpPr>
            <p:spPr>
              <a:xfrm>
                <a:off x="3215423" y="5001749"/>
                <a:ext cx="596422" cy="369332"/>
              </a:xfrm>
              <a:prstGeom prst="rect">
                <a:avLst/>
              </a:prstGeom>
              <a:blipFill>
                <a:blip r:embed="rId4"/>
                <a:stretch>
                  <a:fillRect r="-4082" b="-13115"/>
                </a:stretch>
              </a:blipFill>
            </p:spPr>
            <p:txBody>
              <a:bodyPr/>
              <a:lstStyle/>
              <a:p>
                <a:r>
                  <a:rPr lang="en-GB">
                    <a:noFill/>
                  </a:rPr>
                  <a:t> </a:t>
                </a:r>
              </a:p>
            </p:txBody>
          </p:sp>
        </mc:Fallback>
      </mc:AlternateContent>
      <p:sp>
        <p:nvSpPr>
          <p:cNvPr id="96" name="Rectangle 95">
            <a:extLst>
              <a:ext uri="{FF2B5EF4-FFF2-40B4-BE49-F238E27FC236}">
                <a16:creationId xmlns:a16="http://schemas.microsoft.com/office/drawing/2014/main" id="{A30A6253-D2CA-4688-A08C-A0081FCB112F}"/>
              </a:ext>
            </a:extLst>
          </p:cNvPr>
          <p:cNvSpPr/>
          <p:nvPr/>
        </p:nvSpPr>
        <p:spPr>
          <a:xfrm>
            <a:off x="2134747" y="3574349"/>
            <a:ext cx="1183391" cy="1096955"/>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8088FF6-BD45-4A16-8A80-065EE4D9F970}"/>
                  </a:ext>
                </a:extLst>
              </p:cNvPr>
              <p:cNvSpPr txBox="1"/>
              <p:nvPr/>
            </p:nvSpPr>
            <p:spPr>
              <a:xfrm>
                <a:off x="3499821" y="4653495"/>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0" name="TextBox 129">
                <a:extLst>
                  <a:ext uri="{FF2B5EF4-FFF2-40B4-BE49-F238E27FC236}">
                    <a16:creationId xmlns:a16="http://schemas.microsoft.com/office/drawing/2014/main" id="{38088FF6-BD45-4A16-8A80-065EE4D9F970}"/>
                  </a:ext>
                </a:extLst>
              </p:cNvPr>
              <p:cNvSpPr txBox="1">
                <a:spLocks noRot="1" noChangeAspect="1" noMove="1" noResize="1" noEditPoints="1" noAdjustHandles="1" noChangeArrowheads="1" noChangeShapeType="1" noTextEdit="1"/>
              </p:cNvSpPr>
              <p:nvPr/>
            </p:nvSpPr>
            <p:spPr>
              <a:xfrm>
                <a:off x="3499821" y="4653495"/>
                <a:ext cx="213132" cy="291875"/>
              </a:xfrm>
              <a:prstGeom prst="rect">
                <a:avLst/>
              </a:prstGeom>
              <a:blipFill>
                <a:blip r:embed="rId5"/>
                <a:stretch>
                  <a:fillRect r="-22857"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5C8B9FD-E945-470B-88AE-5F629DD010EA}"/>
                  </a:ext>
                </a:extLst>
              </p:cNvPr>
              <p:cNvSpPr txBox="1"/>
              <p:nvPr/>
            </p:nvSpPr>
            <p:spPr>
              <a:xfrm>
                <a:off x="1981069" y="4669063"/>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2" name="TextBox 131">
                <a:extLst>
                  <a:ext uri="{FF2B5EF4-FFF2-40B4-BE49-F238E27FC236}">
                    <a16:creationId xmlns:a16="http://schemas.microsoft.com/office/drawing/2014/main" id="{D5C8B9FD-E945-470B-88AE-5F629DD010EA}"/>
                  </a:ext>
                </a:extLst>
              </p:cNvPr>
              <p:cNvSpPr txBox="1">
                <a:spLocks noRot="1" noChangeAspect="1" noMove="1" noResize="1" noEditPoints="1" noAdjustHandles="1" noChangeArrowheads="1" noChangeShapeType="1" noTextEdit="1"/>
              </p:cNvSpPr>
              <p:nvPr/>
            </p:nvSpPr>
            <p:spPr>
              <a:xfrm>
                <a:off x="1981069" y="4669063"/>
                <a:ext cx="213132" cy="291875"/>
              </a:xfrm>
              <a:prstGeom prst="rect">
                <a:avLst/>
              </a:prstGeom>
              <a:blipFill>
                <a:blip r:embed="rId6"/>
                <a:stretch>
                  <a:fillRect r="-25714" b="-2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35B6E93F-BE25-4BAC-B619-AE1B4466C145}"/>
                  </a:ext>
                </a:extLst>
              </p:cNvPr>
              <p:cNvSpPr txBox="1"/>
              <p:nvPr/>
            </p:nvSpPr>
            <p:spPr>
              <a:xfrm>
                <a:off x="4763788" y="4998810"/>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83" name="TextBox 82">
                <a:extLst>
                  <a:ext uri="{FF2B5EF4-FFF2-40B4-BE49-F238E27FC236}">
                    <a16:creationId xmlns:a16="http://schemas.microsoft.com/office/drawing/2014/main" id="{35B6E93F-BE25-4BAC-B619-AE1B4466C145}"/>
                  </a:ext>
                </a:extLst>
              </p:cNvPr>
              <p:cNvSpPr txBox="1">
                <a:spLocks noRot="1" noChangeAspect="1" noMove="1" noResize="1" noEditPoints="1" noAdjustHandles="1" noChangeArrowheads="1" noChangeShapeType="1" noTextEdit="1"/>
              </p:cNvSpPr>
              <p:nvPr/>
            </p:nvSpPr>
            <p:spPr>
              <a:xfrm>
                <a:off x="4763788" y="4998810"/>
                <a:ext cx="1065653" cy="369332"/>
              </a:xfrm>
              <a:prstGeom prst="rect">
                <a:avLst/>
              </a:prstGeom>
              <a:blipFill>
                <a:blip r:embed="rId7"/>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5431B8A-5F63-4A1D-AAFE-15BD0D2ACCE3}"/>
                  </a:ext>
                </a:extLst>
              </p:cNvPr>
              <p:cNvSpPr txBox="1"/>
              <p:nvPr/>
            </p:nvSpPr>
            <p:spPr>
              <a:xfrm>
                <a:off x="6391489" y="4998810"/>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84" name="TextBox 83">
                <a:extLst>
                  <a:ext uri="{FF2B5EF4-FFF2-40B4-BE49-F238E27FC236}">
                    <a16:creationId xmlns:a16="http://schemas.microsoft.com/office/drawing/2014/main" id="{05431B8A-5F63-4A1D-AAFE-15BD0D2ACCE3}"/>
                  </a:ext>
                </a:extLst>
              </p:cNvPr>
              <p:cNvSpPr txBox="1">
                <a:spLocks noRot="1" noChangeAspect="1" noMove="1" noResize="1" noEditPoints="1" noAdjustHandles="1" noChangeArrowheads="1" noChangeShapeType="1" noTextEdit="1"/>
              </p:cNvSpPr>
              <p:nvPr/>
            </p:nvSpPr>
            <p:spPr>
              <a:xfrm>
                <a:off x="6391489" y="4998810"/>
                <a:ext cx="596422" cy="369332"/>
              </a:xfrm>
              <a:prstGeom prst="rect">
                <a:avLst/>
              </a:prstGeom>
              <a:blipFill>
                <a:blip r:embed="rId8"/>
                <a:stretch>
                  <a:fillRect r="-4082"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C6C4A9F-60E1-49C7-8A7B-6C6137BA21D6}"/>
                  </a:ext>
                </a:extLst>
              </p:cNvPr>
              <p:cNvSpPr txBox="1"/>
              <p:nvPr/>
            </p:nvSpPr>
            <p:spPr>
              <a:xfrm>
                <a:off x="2443772" y="3171418"/>
                <a:ext cx="702770" cy="37805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acc>
                        <m:accPr>
                          <m:chr m:val="̃"/>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e>
                      </m:acc>
                      <m:d>
                        <m:dPr>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US" sz="1800" b="1" dirty="0"/>
              </a:p>
            </p:txBody>
          </p:sp>
        </mc:Choice>
        <mc:Fallback xmlns="">
          <p:sp>
            <p:nvSpPr>
              <p:cNvPr id="93" name="TextBox 92">
                <a:extLst>
                  <a:ext uri="{FF2B5EF4-FFF2-40B4-BE49-F238E27FC236}">
                    <a16:creationId xmlns:a16="http://schemas.microsoft.com/office/drawing/2014/main" id="{BC6C4A9F-60E1-49C7-8A7B-6C6137BA21D6}"/>
                  </a:ext>
                </a:extLst>
              </p:cNvPr>
              <p:cNvSpPr txBox="1">
                <a:spLocks noRot="1" noChangeAspect="1" noMove="1" noResize="1" noEditPoints="1" noAdjustHandles="1" noChangeArrowheads="1" noChangeShapeType="1" noTextEdit="1"/>
              </p:cNvSpPr>
              <p:nvPr/>
            </p:nvSpPr>
            <p:spPr>
              <a:xfrm>
                <a:off x="2443772" y="3171418"/>
                <a:ext cx="702770" cy="378052"/>
              </a:xfrm>
              <a:prstGeom prst="rect">
                <a:avLst/>
              </a:prstGeom>
              <a:blipFill>
                <a:blip r:embed="rId9"/>
                <a:stretch>
                  <a:fillRect t="-8065" r="-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5AFE7A7F-3940-41C7-8A9B-87661823823D}"/>
                  </a:ext>
                </a:extLst>
              </p:cNvPr>
              <p:cNvSpPr txBox="1"/>
              <p:nvPr/>
            </p:nvSpPr>
            <p:spPr>
              <a:xfrm>
                <a:off x="6814761" y="3216973"/>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𝒊</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27" name="TextBox 126">
                <a:extLst>
                  <a:ext uri="{FF2B5EF4-FFF2-40B4-BE49-F238E27FC236}">
                    <a16:creationId xmlns:a16="http://schemas.microsoft.com/office/drawing/2014/main" id="{5AFE7A7F-3940-41C7-8A9B-87661823823D}"/>
                  </a:ext>
                </a:extLst>
              </p:cNvPr>
              <p:cNvSpPr txBox="1">
                <a:spLocks noRot="1" noChangeAspect="1" noMove="1" noResize="1" noEditPoints="1" noAdjustHandles="1" noChangeArrowheads="1" noChangeShapeType="1" noTextEdit="1"/>
              </p:cNvSpPr>
              <p:nvPr/>
            </p:nvSpPr>
            <p:spPr>
              <a:xfrm>
                <a:off x="6814761" y="3216973"/>
                <a:ext cx="596422" cy="369332"/>
              </a:xfrm>
              <a:prstGeom prst="rect">
                <a:avLst/>
              </a:prstGeom>
              <a:blipFill>
                <a:blip r:embed="rId10"/>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58E3234B-1A59-4D8E-9067-387446102597}"/>
                  </a:ext>
                </a:extLst>
              </p:cNvPr>
              <p:cNvSpPr txBox="1"/>
              <p:nvPr/>
            </p:nvSpPr>
            <p:spPr>
              <a:xfrm>
                <a:off x="5624597" y="2224261"/>
                <a:ext cx="535330"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de-DE"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b="1" i="1">
                              <a:latin typeface="Cambria Math" panose="02040503050406030204" pitchFamily="18" charset="0"/>
                            </a:rPr>
                            <m:t>𝑪</m:t>
                          </m:r>
                        </m:e>
                        <m:sub>
                          <m:r>
                            <a:rPr lang="de-DE" b="0" i="1" smtClean="0">
                              <a:latin typeface="Cambria Math" panose="02040503050406030204" pitchFamily="18" charset="0"/>
                            </a:rPr>
                            <m:t>𝑖</m:t>
                          </m:r>
                        </m:sub>
                      </m:sSub>
                      <m:r>
                        <a:rPr lang="de-DE" b="1" i="1">
                          <a:latin typeface="Cambria Math" panose="02040503050406030204" pitchFamily="18" charset="0"/>
                        </a:rPr>
                        <m:t>(</m:t>
                      </m:r>
                      <m:r>
                        <a:rPr lang="de-DE" b="1" i="1">
                          <a:latin typeface="Cambria Math" panose="02040503050406030204" pitchFamily="18" charset="0"/>
                        </a:rPr>
                        <m:t>𝒕</m:t>
                      </m:r>
                      <m:r>
                        <a:rPr lang="de-DE" b="1" i="1">
                          <a:latin typeface="Cambria Math" panose="02040503050406030204" pitchFamily="18" charset="0"/>
                        </a:rPr>
                        <m:t>)</m:t>
                      </m:r>
                    </m:oMath>
                  </m:oMathPara>
                </a14:m>
                <a:endParaRPr lang="en-US" sz="1800" b="1" dirty="0"/>
              </a:p>
            </p:txBody>
          </p:sp>
        </mc:Choice>
        <mc:Fallback xmlns="">
          <p:sp>
            <p:nvSpPr>
              <p:cNvPr id="133" name="TextBox 132">
                <a:extLst>
                  <a:ext uri="{FF2B5EF4-FFF2-40B4-BE49-F238E27FC236}">
                    <a16:creationId xmlns:a16="http://schemas.microsoft.com/office/drawing/2014/main" id="{58E3234B-1A59-4D8E-9067-387446102597}"/>
                  </a:ext>
                </a:extLst>
              </p:cNvPr>
              <p:cNvSpPr txBox="1">
                <a:spLocks noRot="1" noChangeAspect="1" noMove="1" noResize="1" noEditPoints="1" noAdjustHandles="1" noChangeArrowheads="1" noChangeShapeType="1" noTextEdit="1"/>
              </p:cNvSpPr>
              <p:nvPr/>
            </p:nvSpPr>
            <p:spPr>
              <a:xfrm>
                <a:off x="5624597" y="2224261"/>
                <a:ext cx="535330" cy="369332"/>
              </a:xfrm>
              <a:prstGeom prst="rect">
                <a:avLst/>
              </a:prstGeom>
              <a:blipFill>
                <a:blip r:embed="rId11"/>
                <a:stretch>
                  <a:fillRect r="-33333" b="-13333"/>
                </a:stretch>
              </a:blipFill>
            </p:spPr>
            <p:txBody>
              <a:bodyPr/>
              <a:lstStyle/>
              <a:p>
                <a:r>
                  <a:rPr lang="en-GB">
                    <a:noFill/>
                  </a:rPr>
                  <a:t> </a:t>
                </a:r>
              </a:p>
            </p:txBody>
          </p:sp>
        </mc:Fallback>
      </mc:AlternateContent>
      <p:cxnSp>
        <p:nvCxnSpPr>
          <p:cNvPr id="135" name="Straight Arrow Connector 134">
            <a:extLst>
              <a:ext uri="{FF2B5EF4-FFF2-40B4-BE49-F238E27FC236}">
                <a16:creationId xmlns:a16="http://schemas.microsoft.com/office/drawing/2014/main" id="{6E4B63A6-C64D-4BB2-8256-E9F6A7A74955}"/>
              </a:ext>
            </a:extLst>
          </p:cNvPr>
          <p:cNvCxnSpPr>
            <a:cxnSpLocks/>
          </p:cNvCxnSpPr>
          <p:nvPr/>
        </p:nvCxnSpPr>
        <p:spPr>
          <a:xfrm flipV="1">
            <a:off x="3225873" y="3384330"/>
            <a:ext cx="1926807" cy="17309"/>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BC8AAEF-8516-41D2-8AFB-AD7D4A873852}"/>
              </a:ext>
            </a:extLst>
          </p:cNvPr>
          <p:cNvSpPr txBox="1"/>
          <p:nvPr/>
        </p:nvSpPr>
        <p:spPr>
          <a:xfrm>
            <a:off x="5237906" y="3646081"/>
            <a:ext cx="2049481" cy="984885"/>
          </a:xfrm>
          <a:prstGeom prst="rect">
            <a:avLst/>
          </a:prstGeom>
          <a:solidFill>
            <a:schemeClr val="bg1"/>
          </a:solidFill>
          <a:ln>
            <a:solidFill>
              <a:schemeClr val="tx1"/>
            </a:solidFill>
          </a:ln>
        </p:spPr>
        <p:txBody>
          <a:bodyPr wrap="square" lIns="0" tIns="0" rIns="0" bIns="0" rtlCol="0">
            <a:spAutoFit/>
          </a:bodyPr>
          <a:lstStyle/>
          <a:p>
            <a:pPr algn="ctr">
              <a:lnSpc>
                <a:spcPct val="100000"/>
              </a:lnSpc>
            </a:pPr>
            <a:r>
              <a:rPr lang="de-DE" sz="32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2</a:t>
            </a:r>
          </a:p>
          <a:p>
            <a:pPr algn="ctr">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Filter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cell</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state</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candidate</a:t>
            </a:r>
            <a:endParaRPr lang="en-GB"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1897964A-99B4-4430-8F69-F9DCCE62244B}"/>
              </a:ext>
            </a:extLst>
          </p:cNvPr>
          <p:cNvPicPr>
            <a:picLocks noChangeAspect="1"/>
          </p:cNvPicPr>
          <p:nvPr/>
        </p:nvPicPr>
        <p:blipFill>
          <a:blip r:embed="rId12"/>
          <a:stretch>
            <a:fillRect/>
          </a:stretch>
        </p:blipFill>
        <p:spPr>
          <a:xfrm rot="16200000">
            <a:off x="2323434" y="3583732"/>
            <a:ext cx="806016" cy="1109581"/>
          </a:xfrm>
          <a:prstGeom prst="rect">
            <a:avLst/>
          </a:prstGeom>
        </p:spPr>
      </p:pic>
      <p:sp>
        <p:nvSpPr>
          <p:cNvPr id="9" name="Speech Bubble: Rectangle with Corners Rounded 8">
            <a:extLst>
              <a:ext uri="{FF2B5EF4-FFF2-40B4-BE49-F238E27FC236}">
                <a16:creationId xmlns:a16="http://schemas.microsoft.com/office/drawing/2014/main" id="{E75CDD56-3501-43A7-B033-D39973E95F82}"/>
              </a:ext>
            </a:extLst>
          </p:cNvPr>
          <p:cNvSpPr/>
          <p:nvPr/>
        </p:nvSpPr>
        <p:spPr>
          <a:xfrm>
            <a:off x="900649" y="3673307"/>
            <a:ext cx="914400" cy="612648"/>
          </a:xfrm>
          <a:prstGeom prst="wedgeRoundRectCallout">
            <a:avLst>
              <a:gd name="adj1" fmla="val 85182"/>
              <a:gd name="adj2" fmla="val 13123"/>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Notice </a:t>
            </a:r>
            <a:r>
              <a:rPr lang="de-DE" i="1" dirty="0">
                <a:ln w="0"/>
                <a:solidFill>
                  <a:schemeClr val="tx1"/>
                </a:solidFill>
                <a:effectLst>
                  <a:outerShdw blurRad="38100" dist="19050" dir="2700000" algn="tl" rotWithShape="0">
                    <a:schemeClr val="dk1">
                      <a:alpha val="40000"/>
                    </a:schemeClr>
                  </a:outerShdw>
                </a:effectLst>
              </a:rPr>
              <a:t>tanh()</a:t>
            </a:r>
            <a:endParaRPr lang="en-GB" i="1" dirty="0">
              <a:ln w="0"/>
              <a:solidFill>
                <a:schemeClr val="tx1"/>
              </a:solidFill>
              <a:effectLst>
                <a:outerShdw blurRad="38100" dist="19050" dir="2700000" algn="tl" rotWithShape="0">
                  <a:schemeClr val="dk1">
                    <a:alpha val="40000"/>
                  </a:schemeClr>
                </a:outerShdw>
              </a:effectLst>
            </a:endParaRPr>
          </a:p>
        </p:txBody>
      </p:sp>
      <p:sp>
        <p:nvSpPr>
          <p:cNvPr id="30"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7" name="Slide Number Placeholder 6"/>
          <p:cNvSpPr>
            <a:spLocks noGrp="1"/>
          </p:cNvSpPr>
          <p:nvPr>
            <p:ph type="sldNum" sz="quarter" idx="15"/>
          </p:nvPr>
        </p:nvSpPr>
        <p:spPr/>
        <p:txBody>
          <a:bodyPr/>
          <a:lstStyle/>
          <a:p>
            <a:fld id="{15C29056-5AFA-7949-831A-3EC086771171}" type="slidenum">
              <a:rPr lang="de-DE" smtClean="0"/>
              <a:pPr/>
              <a:t>32</a:t>
            </a:fld>
            <a:endParaRPr lang="de-DE" dirty="0"/>
          </a:p>
        </p:txBody>
      </p:sp>
    </p:spTree>
    <p:extLst>
      <p:ext uri="{BB962C8B-B14F-4D97-AF65-F5344CB8AC3E}">
        <p14:creationId xmlns:p14="http://schemas.microsoft.com/office/powerpoint/2010/main" val="2184012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Input Gate – inject input</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Autofit/>
              </a:bodyPr>
              <a:lstStyle/>
              <a:p>
                <a:r>
                  <a:rPr lang="de-DE" sz="1900" b="1" i="1" dirty="0"/>
                  <a:t>Input Gate </a:t>
                </a:r>
                <a:r>
                  <a:rPr lang="de-DE" sz="1900" dirty="0"/>
                  <a:t>is trained to inject significant parts of the current input into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ffectLst/>
                    <a:ea typeface="Calibri" panose="020F0502020204030204" pitchFamily="34" charset="0"/>
                  </a:rPr>
                  <a:t>At time </a:t>
                </a:r>
                <a:r>
                  <a:rPr lang="en-GB" sz="1900" i="1" dirty="0">
                    <a:effectLst/>
                    <a:ea typeface="Calibri" panose="020F0502020204030204" pitchFamily="34" charset="0"/>
                  </a:rPr>
                  <a:t>t</a:t>
                </a:r>
                <a:r>
                  <a:rPr lang="en-GB" sz="1900" dirty="0">
                    <a:effectLst/>
                    <a:ea typeface="Calibri" panose="020F0502020204030204" pitchFamily="34" charset="0"/>
                  </a:rPr>
                  <a:t>, the input gate decides which item of</a:t>
                </a:r>
                <a14:m>
                  <m:oMath xmlns:m="http://schemas.openxmlformats.org/officeDocument/2006/math">
                    <m:r>
                      <a:rPr lang="de-DE" sz="1900" b="0" i="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𝒙</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oMath>
                </a14:m>
                <a:r>
                  <a:rPr lang="en-GB" sz="1900" dirty="0">
                    <a:effectLst/>
                    <a:ea typeface="Times New Roman" panose="02020603050405020304" pitchFamily="18" charset="0"/>
                  </a:rPr>
                  <a:t> to inject </a:t>
                </a:r>
                <a:r>
                  <a:rPr lang="en-GB" sz="1900" dirty="0">
                    <a:ea typeface="Calibri" panose="020F0502020204030204" pitchFamily="34" charset="0"/>
                  </a:rPr>
                  <a:t>(and how much of it) </a:t>
                </a:r>
                <a:r>
                  <a:rPr lang="en-GB" sz="1900" dirty="0">
                    <a:effectLst/>
                    <a:ea typeface="Times New Roman" panose="02020603050405020304" pitchFamily="18" charset="0"/>
                  </a:rPr>
                  <a:t>into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b="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ffectLst/>
                    <a:ea typeface="Times New Roman" panose="02020603050405020304" pitchFamily="18" charset="0"/>
                  </a:rPr>
                  <a:t>given input vector</a:t>
                </a:r>
                <a14:m>
                  <m:oMath xmlns:m="http://schemas.openxmlformats.org/officeDocument/2006/math">
                    <m:r>
                      <a:rPr lang="de-DE" sz="1900" b="0" i="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b="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b="0" i="1">
                            <a:latin typeface="Cambria Math" panose="02040503050406030204" pitchFamily="18" charset="0"/>
                          </a:rPr>
                          <m:t>𝑡</m:t>
                        </m:r>
                        <m:r>
                          <a:rPr lang="de-DE" sz="1900" b="0" i="1" smtClean="0">
                            <a:latin typeface="Cambria Math" panose="02040503050406030204" pitchFamily="18" charset="0"/>
                          </a:rPr>
                          <m:t>−1</m:t>
                        </m:r>
                      </m:e>
                    </m:d>
                  </m:oMath>
                </a14:m>
                <a:r>
                  <a:rPr lang="en-US" sz="1900" dirty="0"/>
                  <a:t>.</a:t>
                </a:r>
              </a:p>
              <a:p>
                <a:endParaRPr lang="en-US" sz="1900" dirty="0"/>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2"/>
                <a:stretch>
                  <a:fillRect l="-1807" t="-8696" r="-602" b="-2065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78971A7E-7914-4BC3-A32F-F76CF94222F2}"/>
              </a:ext>
            </a:extLst>
          </p:cNvPr>
          <p:cNvSpPr/>
          <p:nvPr/>
        </p:nvSpPr>
        <p:spPr>
          <a:xfrm>
            <a:off x="156582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60DEB6C-D1CF-4CA6-9316-54696E07CFEF}"/>
              </a:ext>
            </a:extLst>
          </p:cNvPr>
          <p:cNvSpPr/>
          <p:nvPr/>
        </p:nvSpPr>
        <p:spPr>
          <a:xfrm>
            <a:off x="178754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73E352-DD98-4C2B-AA3F-465390E2A563}"/>
              </a:ext>
            </a:extLst>
          </p:cNvPr>
          <p:cNvSpPr/>
          <p:nvPr/>
        </p:nvSpPr>
        <p:spPr>
          <a:xfrm>
            <a:off x="200841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B57F20-6860-4796-BB26-6AF45D25DC3A}"/>
              </a:ext>
            </a:extLst>
          </p:cNvPr>
          <p:cNvSpPr/>
          <p:nvPr/>
        </p:nvSpPr>
        <p:spPr>
          <a:xfrm>
            <a:off x="222927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D5F4AF-58F7-47A8-897C-CFC204FC090D}"/>
              </a:ext>
            </a:extLst>
          </p:cNvPr>
          <p:cNvSpPr/>
          <p:nvPr/>
        </p:nvSpPr>
        <p:spPr>
          <a:xfrm>
            <a:off x="244241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EF6EBB2-E3A0-48B1-8809-BA9A310A4724}"/>
              </a:ext>
            </a:extLst>
          </p:cNvPr>
          <p:cNvSpPr/>
          <p:nvPr/>
        </p:nvSpPr>
        <p:spPr>
          <a:xfrm>
            <a:off x="286867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4255B2-1F5A-4901-9D7C-29F267666B6F}"/>
              </a:ext>
            </a:extLst>
          </p:cNvPr>
          <p:cNvSpPr/>
          <p:nvPr/>
        </p:nvSpPr>
        <p:spPr>
          <a:xfrm>
            <a:off x="3090397"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2B5EC6-10B9-488F-AA44-A4918F05CAA4}"/>
              </a:ext>
            </a:extLst>
          </p:cNvPr>
          <p:cNvSpPr/>
          <p:nvPr/>
        </p:nvSpPr>
        <p:spPr>
          <a:xfrm>
            <a:off x="331126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8E3E477-7DC1-4CCC-9DF1-1BA9267A2FBE}"/>
              </a:ext>
            </a:extLst>
          </p:cNvPr>
          <p:cNvSpPr/>
          <p:nvPr/>
        </p:nvSpPr>
        <p:spPr>
          <a:xfrm>
            <a:off x="353212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0FC3F6-F888-476D-8666-90E9D167CA9A}"/>
              </a:ext>
            </a:extLst>
          </p:cNvPr>
          <p:cNvSpPr/>
          <p:nvPr/>
        </p:nvSpPr>
        <p:spPr>
          <a:xfrm>
            <a:off x="374525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55D2CB2-FB0D-49B6-BA08-29712B3A3A7D}"/>
              </a:ext>
            </a:extLst>
          </p:cNvPr>
          <p:cNvSpPr/>
          <p:nvPr/>
        </p:nvSpPr>
        <p:spPr>
          <a:xfrm>
            <a:off x="395839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1587722" y="5001749"/>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1587722" y="5001749"/>
                <a:ext cx="1065653" cy="369332"/>
              </a:xfrm>
              <a:prstGeom prst="rect">
                <a:avLst/>
              </a:prstGeom>
              <a:blipFill>
                <a:blip r:embed="rId3"/>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A2051F5-649E-4D8A-A714-F8F20C3C74D5}"/>
                  </a:ext>
                </a:extLst>
              </p:cNvPr>
              <p:cNvSpPr txBox="1"/>
              <p:nvPr/>
            </p:nvSpPr>
            <p:spPr>
              <a:xfrm>
                <a:off x="3215423" y="5001749"/>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31" name="TextBox 30">
                <a:extLst>
                  <a:ext uri="{FF2B5EF4-FFF2-40B4-BE49-F238E27FC236}">
                    <a16:creationId xmlns:a16="http://schemas.microsoft.com/office/drawing/2014/main" id="{BA2051F5-649E-4D8A-A714-F8F20C3C74D5}"/>
                  </a:ext>
                </a:extLst>
              </p:cNvPr>
              <p:cNvSpPr txBox="1">
                <a:spLocks noRot="1" noChangeAspect="1" noMove="1" noResize="1" noEditPoints="1" noAdjustHandles="1" noChangeArrowheads="1" noChangeShapeType="1" noTextEdit="1"/>
              </p:cNvSpPr>
              <p:nvPr/>
            </p:nvSpPr>
            <p:spPr>
              <a:xfrm>
                <a:off x="3215423" y="5001749"/>
                <a:ext cx="596422" cy="369332"/>
              </a:xfrm>
              <a:prstGeom prst="rect">
                <a:avLst/>
              </a:prstGeom>
              <a:blipFill>
                <a:blip r:embed="rId4"/>
                <a:stretch>
                  <a:fillRect r="-4082" b="-13115"/>
                </a:stretch>
              </a:blipFill>
            </p:spPr>
            <p:txBody>
              <a:bodyPr/>
              <a:lstStyle/>
              <a:p>
                <a:r>
                  <a:rPr lang="en-GB">
                    <a:noFill/>
                  </a:rPr>
                  <a:t> </a:t>
                </a:r>
              </a:p>
            </p:txBody>
          </p:sp>
        </mc:Fallback>
      </mc:AlternateContent>
      <p:sp>
        <p:nvSpPr>
          <p:cNvPr id="96" name="Rectangle 95">
            <a:extLst>
              <a:ext uri="{FF2B5EF4-FFF2-40B4-BE49-F238E27FC236}">
                <a16:creationId xmlns:a16="http://schemas.microsoft.com/office/drawing/2014/main" id="{A30A6253-D2CA-4688-A08C-A0081FCB112F}"/>
              </a:ext>
            </a:extLst>
          </p:cNvPr>
          <p:cNvSpPr/>
          <p:nvPr/>
        </p:nvSpPr>
        <p:spPr>
          <a:xfrm>
            <a:off x="2134747" y="3574349"/>
            <a:ext cx="1183391" cy="1096955"/>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8088FF6-BD45-4A16-8A80-065EE4D9F970}"/>
                  </a:ext>
                </a:extLst>
              </p:cNvPr>
              <p:cNvSpPr txBox="1"/>
              <p:nvPr/>
            </p:nvSpPr>
            <p:spPr>
              <a:xfrm>
                <a:off x="3499821" y="4653495"/>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0" name="TextBox 129">
                <a:extLst>
                  <a:ext uri="{FF2B5EF4-FFF2-40B4-BE49-F238E27FC236}">
                    <a16:creationId xmlns:a16="http://schemas.microsoft.com/office/drawing/2014/main" id="{38088FF6-BD45-4A16-8A80-065EE4D9F970}"/>
                  </a:ext>
                </a:extLst>
              </p:cNvPr>
              <p:cNvSpPr txBox="1">
                <a:spLocks noRot="1" noChangeAspect="1" noMove="1" noResize="1" noEditPoints="1" noAdjustHandles="1" noChangeArrowheads="1" noChangeShapeType="1" noTextEdit="1"/>
              </p:cNvSpPr>
              <p:nvPr/>
            </p:nvSpPr>
            <p:spPr>
              <a:xfrm>
                <a:off x="3499821" y="4653495"/>
                <a:ext cx="213132" cy="291875"/>
              </a:xfrm>
              <a:prstGeom prst="rect">
                <a:avLst/>
              </a:prstGeom>
              <a:blipFill>
                <a:blip r:embed="rId5"/>
                <a:stretch>
                  <a:fillRect r="-22857"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5C8B9FD-E945-470B-88AE-5F629DD010EA}"/>
                  </a:ext>
                </a:extLst>
              </p:cNvPr>
              <p:cNvSpPr txBox="1"/>
              <p:nvPr/>
            </p:nvSpPr>
            <p:spPr>
              <a:xfrm>
                <a:off x="1981069" y="4669063"/>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2" name="TextBox 131">
                <a:extLst>
                  <a:ext uri="{FF2B5EF4-FFF2-40B4-BE49-F238E27FC236}">
                    <a16:creationId xmlns:a16="http://schemas.microsoft.com/office/drawing/2014/main" id="{D5C8B9FD-E945-470B-88AE-5F629DD010EA}"/>
                  </a:ext>
                </a:extLst>
              </p:cNvPr>
              <p:cNvSpPr txBox="1">
                <a:spLocks noRot="1" noChangeAspect="1" noMove="1" noResize="1" noEditPoints="1" noAdjustHandles="1" noChangeArrowheads="1" noChangeShapeType="1" noTextEdit="1"/>
              </p:cNvSpPr>
              <p:nvPr/>
            </p:nvSpPr>
            <p:spPr>
              <a:xfrm>
                <a:off x="1981069" y="4669063"/>
                <a:ext cx="213132" cy="291875"/>
              </a:xfrm>
              <a:prstGeom prst="rect">
                <a:avLst/>
              </a:prstGeom>
              <a:blipFill>
                <a:blip r:embed="rId6"/>
                <a:stretch>
                  <a:fillRect r="-25714" b="-2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35B6E93F-BE25-4BAC-B619-AE1B4466C145}"/>
                  </a:ext>
                </a:extLst>
              </p:cNvPr>
              <p:cNvSpPr txBox="1"/>
              <p:nvPr/>
            </p:nvSpPr>
            <p:spPr>
              <a:xfrm>
                <a:off x="4763788" y="4998810"/>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83" name="TextBox 82">
                <a:extLst>
                  <a:ext uri="{FF2B5EF4-FFF2-40B4-BE49-F238E27FC236}">
                    <a16:creationId xmlns:a16="http://schemas.microsoft.com/office/drawing/2014/main" id="{35B6E93F-BE25-4BAC-B619-AE1B4466C145}"/>
                  </a:ext>
                </a:extLst>
              </p:cNvPr>
              <p:cNvSpPr txBox="1">
                <a:spLocks noRot="1" noChangeAspect="1" noMove="1" noResize="1" noEditPoints="1" noAdjustHandles="1" noChangeArrowheads="1" noChangeShapeType="1" noTextEdit="1"/>
              </p:cNvSpPr>
              <p:nvPr/>
            </p:nvSpPr>
            <p:spPr>
              <a:xfrm>
                <a:off x="4763788" y="4998810"/>
                <a:ext cx="1065653" cy="369332"/>
              </a:xfrm>
              <a:prstGeom prst="rect">
                <a:avLst/>
              </a:prstGeom>
              <a:blipFill>
                <a:blip r:embed="rId7"/>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5431B8A-5F63-4A1D-AAFE-15BD0D2ACCE3}"/>
                  </a:ext>
                </a:extLst>
              </p:cNvPr>
              <p:cNvSpPr txBox="1"/>
              <p:nvPr/>
            </p:nvSpPr>
            <p:spPr>
              <a:xfrm>
                <a:off x="6391489" y="4998810"/>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84" name="TextBox 83">
                <a:extLst>
                  <a:ext uri="{FF2B5EF4-FFF2-40B4-BE49-F238E27FC236}">
                    <a16:creationId xmlns:a16="http://schemas.microsoft.com/office/drawing/2014/main" id="{05431B8A-5F63-4A1D-AAFE-15BD0D2ACCE3}"/>
                  </a:ext>
                </a:extLst>
              </p:cNvPr>
              <p:cNvSpPr txBox="1">
                <a:spLocks noRot="1" noChangeAspect="1" noMove="1" noResize="1" noEditPoints="1" noAdjustHandles="1" noChangeArrowheads="1" noChangeShapeType="1" noTextEdit="1"/>
              </p:cNvSpPr>
              <p:nvPr/>
            </p:nvSpPr>
            <p:spPr>
              <a:xfrm>
                <a:off x="6391489" y="4998810"/>
                <a:ext cx="596422" cy="369332"/>
              </a:xfrm>
              <a:prstGeom prst="rect">
                <a:avLst/>
              </a:prstGeom>
              <a:blipFill>
                <a:blip r:embed="rId8"/>
                <a:stretch>
                  <a:fillRect r="-4082"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C6C4A9F-60E1-49C7-8A7B-6C6137BA21D6}"/>
                  </a:ext>
                </a:extLst>
              </p:cNvPr>
              <p:cNvSpPr txBox="1"/>
              <p:nvPr/>
            </p:nvSpPr>
            <p:spPr>
              <a:xfrm>
                <a:off x="2443772" y="3171418"/>
                <a:ext cx="702770" cy="37805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acc>
                        <m:accPr>
                          <m:chr m:val="̃"/>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e>
                      </m:acc>
                      <m:d>
                        <m:dPr>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US" sz="1800" b="1" dirty="0"/>
              </a:p>
            </p:txBody>
          </p:sp>
        </mc:Choice>
        <mc:Fallback xmlns="">
          <p:sp>
            <p:nvSpPr>
              <p:cNvPr id="93" name="TextBox 92">
                <a:extLst>
                  <a:ext uri="{FF2B5EF4-FFF2-40B4-BE49-F238E27FC236}">
                    <a16:creationId xmlns:a16="http://schemas.microsoft.com/office/drawing/2014/main" id="{BC6C4A9F-60E1-49C7-8A7B-6C6137BA21D6}"/>
                  </a:ext>
                </a:extLst>
              </p:cNvPr>
              <p:cNvSpPr txBox="1">
                <a:spLocks noRot="1" noChangeAspect="1" noMove="1" noResize="1" noEditPoints="1" noAdjustHandles="1" noChangeArrowheads="1" noChangeShapeType="1" noTextEdit="1"/>
              </p:cNvSpPr>
              <p:nvPr/>
            </p:nvSpPr>
            <p:spPr>
              <a:xfrm>
                <a:off x="2443772" y="3171418"/>
                <a:ext cx="702770" cy="378052"/>
              </a:xfrm>
              <a:prstGeom prst="rect">
                <a:avLst/>
              </a:prstGeom>
              <a:blipFill>
                <a:blip r:embed="rId9"/>
                <a:stretch>
                  <a:fillRect t="-8065" r="-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5AFE7A7F-3940-41C7-8A9B-87661823823D}"/>
                  </a:ext>
                </a:extLst>
              </p:cNvPr>
              <p:cNvSpPr txBox="1"/>
              <p:nvPr/>
            </p:nvSpPr>
            <p:spPr>
              <a:xfrm>
                <a:off x="6814761" y="3216973"/>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𝒊</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27" name="TextBox 126">
                <a:extLst>
                  <a:ext uri="{FF2B5EF4-FFF2-40B4-BE49-F238E27FC236}">
                    <a16:creationId xmlns:a16="http://schemas.microsoft.com/office/drawing/2014/main" id="{5AFE7A7F-3940-41C7-8A9B-87661823823D}"/>
                  </a:ext>
                </a:extLst>
              </p:cNvPr>
              <p:cNvSpPr txBox="1">
                <a:spLocks noRot="1" noChangeAspect="1" noMove="1" noResize="1" noEditPoints="1" noAdjustHandles="1" noChangeArrowheads="1" noChangeShapeType="1" noTextEdit="1"/>
              </p:cNvSpPr>
              <p:nvPr/>
            </p:nvSpPr>
            <p:spPr>
              <a:xfrm>
                <a:off x="6814761" y="3216973"/>
                <a:ext cx="596422" cy="369332"/>
              </a:xfrm>
              <a:prstGeom prst="rect">
                <a:avLst/>
              </a:prstGeom>
              <a:blipFill>
                <a:blip r:embed="rId10"/>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58E3234B-1A59-4D8E-9067-387446102597}"/>
                  </a:ext>
                </a:extLst>
              </p:cNvPr>
              <p:cNvSpPr txBox="1"/>
              <p:nvPr/>
            </p:nvSpPr>
            <p:spPr>
              <a:xfrm>
                <a:off x="5624597" y="2224261"/>
                <a:ext cx="535330"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de-DE"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b="1" i="1">
                              <a:latin typeface="Cambria Math" panose="02040503050406030204" pitchFamily="18" charset="0"/>
                            </a:rPr>
                            <m:t>𝑪</m:t>
                          </m:r>
                        </m:e>
                        <m:sub>
                          <m:r>
                            <a:rPr lang="de-DE" b="0" i="1" smtClean="0">
                              <a:latin typeface="Cambria Math" panose="02040503050406030204" pitchFamily="18" charset="0"/>
                            </a:rPr>
                            <m:t>𝑖</m:t>
                          </m:r>
                        </m:sub>
                      </m:sSub>
                      <m:r>
                        <a:rPr lang="de-DE" b="1" i="1">
                          <a:latin typeface="Cambria Math" panose="02040503050406030204" pitchFamily="18" charset="0"/>
                        </a:rPr>
                        <m:t>(</m:t>
                      </m:r>
                      <m:r>
                        <a:rPr lang="de-DE" b="1" i="1">
                          <a:latin typeface="Cambria Math" panose="02040503050406030204" pitchFamily="18" charset="0"/>
                        </a:rPr>
                        <m:t>𝒕</m:t>
                      </m:r>
                      <m:r>
                        <a:rPr lang="de-DE" b="1" i="1">
                          <a:latin typeface="Cambria Math" panose="02040503050406030204" pitchFamily="18" charset="0"/>
                        </a:rPr>
                        <m:t>)</m:t>
                      </m:r>
                    </m:oMath>
                  </m:oMathPara>
                </a14:m>
                <a:endParaRPr lang="en-US" sz="1800" b="1" dirty="0"/>
              </a:p>
            </p:txBody>
          </p:sp>
        </mc:Choice>
        <mc:Fallback xmlns="">
          <p:sp>
            <p:nvSpPr>
              <p:cNvPr id="133" name="TextBox 132">
                <a:extLst>
                  <a:ext uri="{FF2B5EF4-FFF2-40B4-BE49-F238E27FC236}">
                    <a16:creationId xmlns:a16="http://schemas.microsoft.com/office/drawing/2014/main" id="{58E3234B-1A59-4D8E-9067-387446102597}"/>
                  </a:ext>
                </a:extLst>
              </p:cNvPr>
              <p:cNvSpPr txBox="1">
                <a:spLocks noRot="1" noChangeAspect="1" noMove="1" noResize="1" noEditPoints="1" noAdjustHandles="1" noChangeArrowheads="1" noChangeShapeType="1" noTextEdit="1"/>
              </p:cNvSpPr>
              <p:nvPr/>
            </p:nvSpPr>
            <p:spPr>
              <a:xfrm>
                <a:off x="5624597" y="2224261"/>
                <a:ext cx="535330" cy="369332"/>
              </a:xfrm>
              <a:prstGeom prst="rect">
                <a:avLst/>
              </a:prstGeom>
              <a:blipFill>
                <a:blip r:embed="rId11"/>
                <a:stretch>
                  <a:fillRect r="-33333" b="-13333"/>
                </a:stretch>
              </a:blipFill>
            </p:spPr>
            <p:txBody>
              <a:bodyPr/>
              <a:lstStyle/>
              <a:p>
                <a:r>
                  <a:rPr lang="en-GB">
                    <a:noFill/>
                  </a:rPr>
                  <a:t> </a:t>
                </a:r>
              </a:p>
            </p:txBody>
          </p:sp>
        </mc:Fallback>
      </mc:AlternateContent>
      <p:cxnSp>
        <p:nvCxnSpPr>
          <p:cNvPr id="135" name="Straight Arrow Connector 134">
            <a:extLst>
              <a:ext uri="{FF2B5EF4-FFF2-40B4-BE49-F238E27FC236}">
                <a16:creationId xmlns:a16="http://schemas.microsoft.com/office/drawing/2014/main" id="{6E4B63A6-C64D-4BB2-8256-E9F6A7A74955}"/>
              </a:ext>
            </a:extLst>
          </p:cNvPr>
          <p:cNvCxnSpPr>
            <a:cxnSpLocks/>
          </p:cNvCxnSpPr>
          <p:nvPr/>
        </p:nvCxnSpPr>
        <p:spPr>
          <a:xfrm flipV="1">
            <a:off x="3225873" y="3384330"/>
            <a:ext cx="1926807" cy="17309"/>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BC8AAEF-8516-41D2-8AFB-AD7D4A873852}"/>
              </a:ext>
            </a:extLst>
          </p:cNvPr>
          <p:cNvSpPr txBox="1"/>
          <p:nvPr/>
        </p:nvSpPr>
        <p:spPr>
          <a:xfrm>
            <a:off x="5237906" y="3646081"/>
            <a:ext cx="2049481" cy="984885"/>
          </a:xfrm>
          <a:prstGeom prst="rect">
            <a:avLst/>
          </a:prstGeom>
          <a:solidFill>
            <a:schemeClr val="bg1"/>
          </a:solidFill>
          <a:ln>
            <a:solidFill>
              <a:schemeClr val="tx1"/>
            </a:solidFill>
          </a:ln>
        </p:spPr>
        <p:txBody>
          <a:bodyPr wrap="square" lIns="0" tIns="0" rIns="0" bIns="0" rtlCol="0">
            <a:spAutoFit/>
          </a:bodyPr>
          <a:lstStyle/>
          <a:p>
            <a:pPr algn="ctr">
              <a:lnSpc>
                <a:spcPct val="100000"/>
              </a:lnSpc>
            </a:pPr>
            <a:r>
              <a:rPr lang="de-DE" sz="32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2</a:t>
            </a:r>
          </a:p>
          <a:p>
            <a:pPr algn="ctr">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Filter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cell</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state</a:t>
            </a:r>
            <a:r>
              <a:rPr lang="en-GB"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candidate</a:t>
            </a:r>
            <a:endPar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1897964A-99B4-4430-8F69-F9DCCE62244B}"/>
              </a:ext>
            </a:extLst>
          </p:cNvPr>
          <p:cNvPicPr>
            <a:picLocks noChangeAspect="1"/>
          </p:cNvPicPr>
          <p:nvPr/>
        </p:nvPicPr>
        <p:blipFill>
          <a:blip r:embed="rId12"/>
          <a:stretch>
            <a:fillRect/>
          </a:stretch>
        </p:blipFill>
        <p:spPr>
          <a:xfrm rot="16200000">
            <a:off x="2323434" y="3583732"/>
            <a:ext cx="806016" cy="1109581"/>
          </a:xfrm>
          <a:prstGeom prst="rect">
            <a:avLst/>
          </a:prstGeom>
        </p:spPr>
      </p:pic>
      <p:sp>
        <p:nvSpPr>
          <p:cNvPr id="9" name="Speech Bubble: Rectangle with Corners Rounded 8">
            <a:extLst>
              <a:ext uri="{FF2B5EF4-FFF2-40B4-BE49-F238E27FC236}">
                <a16:creationId xmlns:a16="http://schemas.microsoft.com/office/drawing/2014/main" id="{E75CDD56-3501-43A7-B033-D39973E95F82}"/>
              </a:ext>
            </a:extLst>
          </p:cNvPr>
          <p:cNvSpPr/>
          <p:nvPr/>
        </p:nvSpPr>
        <p:spPr>
          <a:xfrm>
            <a:off x="900649" y="3673307"/>
            <a:ext cx="914400" cy="612648"/>
          </a:xfrm>
          <a:prstGeom prst="wedgeRoundRectCallout">
            <a:avLst>
              <a:gd name="adj1" fmla="val 85182"/>
              <a:gd name="adj2" fmla="val 13123"/>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Notice </a:t>
            </a:r>
            <a:r>
              <a:rPr lang="de-DE" i="1" dirty="0">
                <a:ln w="0"/>
                <a:solidFill>
                  <a:schemeClr val="tx1"/>
                </a:solidFill>
                <a:effectLst>
                  <a:outerShdw blurRad="38100" dist="19050" dir="2700000" algn="tl" rotWithShape="0">
                    <a:schemeClr val="dk1">
                      <a:alpha val="40000"/>
                    </a:schemeClr>
                  </a:outerShdw>
                </a:effectLst>
              </a:rPr>
              <a:t>tanh()</a:t>
            </a:r>
            <a:endParaRPr lang="en-GB" i="1" dirty="0">
              <a:ln w="0"/>
              <a:solidFill>
                <a:schemeClr val="tx1"/>
              </a:solidFill>
              <a:effectLst>
                <a:outerShdw blurRad="38100" dist="19050" dir="2700000" algn="tl" rotWithShape="0">
                  <a:schemeClr val="dk1">
                    <a:alpha val="40000"/>
                  </a:schemeClr>
                </a:outerShdw>
              </a:effectLst>
            </a:endParaRPr>
          </a:p>
        </p:txBody>
      </p:sp>
      <p:sp>
        <p:nvSpPr>
          <p:cNvPr id="7" name="Oval 6">
            <a:extLst>
              <a:ext uri="{FF2B5EF4-FFF2-40B4-BE49-F238E27FC236}">
                <a16:creationId xmlns:a16="http://schemas.microsoft.com/office/drawing/2014/main" id="{01A8257F-F2B8-48BA-B2F8-C6342F50B452}"/>
              </a:ext>
            </a:extLst>
          </p:cNvPr>
          <p:cNvSpPr/>
          <p:nvPr/>
        </p:nvSpPr>
        <p:spPr>
          <a:xfrm>
            <a:off x="5041816" y="2224261"/>
            <a:ext cx="2336549" cy="298369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Rectangle with Corners Rounded 10">
            <a:extLst>
              <a:ext uri="{FF2B5EF4-FFF2-40B4-BE49-F238E27FC236}">
                <a16:creationId xmlns:a16="http://schemas.microsoft.com/office/drawing/2014/main" id="{32911323-D68A-4480-BBFB-E44C610196D3}"/>
              </a:ext>
            </a:extLst>
          </p:cNvPr>
          <p:cNvSpPr/>
          <p:nvPr/>
        </p:nvSpPr>
        <p:spPr>
          <a:xfrm>
            <a:off x="7639052" y="2874810"/>
            <a:ext cx="1203719" cy="860704"/>
          </a:xfrm>
          <a:prstGeom prst="wedgeRoundRectCallout">
            <a:avLst>
              <a:gd name="adj1" fmla="val -72900"/>
              <a:gd name="adj2" fmla="val 15777"/>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n w="0"/>
                <a:solidFill>
                  <a:schemeClr val="tx1"/>
                </a:solidFill>
                <a:effectLst>
                  <a:outerShdw blurRad="38100" dist="19050" dir="2700000" algn="tl" rotWithShape="0">
                    <a:schemeClr val="dk1">
                      <a:alpha val="40000"/>
                    </a:schemeClr>
                  </a:outerShdw>
                </a:effectLst>
              </a:rPr>
              <a:t>Same as for the forget gate</a:t>
            </a:r>
            <a:endParaRPr lang="en-GB" sz="1600" i="1" dirty="0">
              <a:ln w="0"/>
              <a:solidFill>
                <a:schemeClr val="tx1"/>
              </a:solidFill>
              <a:effectLst>
                <a:outerShdw blurRad="38100" dist="19050" dir="2700000" algn="tl" rotWithShape="0">
                  <a:schemeClr val="dk1">
                    <a:alpha val="40000"/>
                  </a:schemeClr>
                </a:outerShdw>
              </a:effectLst>
            </a:endParaRPr>
          </a:p>
        </p:txBody>
      </p:sp>
      <p:sp>
        <p:nvSpPr>
          <p:cNvPr id="32"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13" name="Slide Number Placeholder 12"/>
          <p:cNvSpPr>
            <a:spLocks noGrp="1"/>
          </p:cNvSpPr>
          <p:nvPr>
            <p:ph type="sldNum" sz="quarter" idx="15"/>
          </p:nvPr>
        </p:nvSpPr>
        <p:spPr/>
        <p:txBody>
          <a:bodyPr/>
          <a:lstStyle/>
          <a:p>
            <a:fld id="{15C29056-5AFA-7949-831A-3EC086771171}" type="slidenum">
              <a:rPr lang="de-DE" smtClean="0"/>
              <a:pPr/>
              <a:t>33</a:t>
            </a:fld>
            <a:endParaRPr lang="de-DE" dirty="0"/>
          </a:p>
        </p:txBody>
      </p:sp>
    </p:spTree>
    <p:extLst>
      <p:ext uri="{BB962C8B-B14F-4D97-AF65-F5344CB8AC3E}">
        <p14:creationId xmlns:p14="http://schemas.microsoft.com/office/powerpoint/2010/main" val="252518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Input Gate – inject input</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Autofit/>
              </a:bodyPr>
              <a:lstStyle/>
              <a:p>
                <a:r>
                  <a:rPr lang="de-DE" sz="1900" b="1" i="1" dirty="0"/>
                  <a:t>Input Gate </a:t>
                </a:r>
                <a:r>
                  <a:rPr lang="de-DE" sz="1900" dirty="0"/>
                  <a:t>is trained to inject significant parts of the current input into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ffectLst/>
                    <a:ea typeface="Calibri" panose="020F0502020204030204" pitchFamily="34" charset="0"/>
                  </a:rPr>
                  <a:t>At time </a:t>
                </a:r>
                <a:r>
                  <a:rPr lang="en-GB" sz="1900" i="1" dirty="0">
                    <a:effectLst/>
                    <a:ea typeface="Calibri" panose="020F0502020204030204" pitchFamily="34" charset="0"/>
                  </a:rPr>
                  <a:t>t</a:t>
                </a:r>
                <a:r>
                  <a:rPr lang="en-GB" sz="1900" dirty="0">
                    <a:effectLst/>
                    <a:ea typeface="Calibri" panose="020F0502020204030204" pitchFamily="34" charset="0"/>
                  </a:rPr>
                  <a:t>, the input gate decides which item of</a:t>
                </a:r>
                <a14:m>
                  <m:oMath xmlns:m="http://schemas.openxmlformats.org/officeDocument/2006/math">
                    <m:r>
                      <a:rPr lang="de-DE" sz="1900" b="0" i="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𝒙</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oMath>
                </a14:m>
                <a:r>
                  <a:rPr lang="en-GB" sz="1900" dirty="0">
                    <a:effectLst/>
                    <a:ea typeface="Times New Roman" panose="02020603050405020304" pitchFamily="18" charset="0"/>
                  </a:rPr>
                  <a:t> to inject </a:t>
                </a:r>
                <a:r>
                  <a:rPr lang="en-GB" sz="1900" dirty="0">
                    <a:ea typeface="Calibri" panose="020F0502020204030204" pitchFamily="34" charset="0"/>
                  </a:rPr>
                  <a:t>(and how much of it) </a:t>
                </a:r>
                <a:r>
                  <a:rPr lang="en-GB" sz="1900" dirty="0">
                    <a:effectLst/>
                    <a:ea typeface="Times New Roman" panose="02020603050405020304" pitchFamily="18" charset="0"/>
                  </a:rPr>
                  <a:t>into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b="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ffectLst/>
                    <a:ea typeface="Times New Roman" panose="02020603050405020304" pitchFamily="18" charset="0"/>
                  </a:rPr>
                  <a:t>given input vector</a:t>
                </a:r>
                <a14:m>
                  <m:oMath xmlns:m="http://schemas.openxmlformats.org/officeDocument/2006/math">
                    <m:r>
                      <a:rPr lang="de-DE" sz="1900" b="0" i="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b="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b="0" i="1">
                            <a:latin typeface="Cambria Math" panose="02040503050406030204" pitchFamily="18" charset="0"/>
                          </a:rPr>
                          <m:t>𝑡</m:t>
                        </m:r>
                        <m:r>
                          <a:rPr lang="de-DE" sz="1900" b="0" i="1" smtClean="0">
                            <a:latin typeface="Cambria Math" panose="02040503050406030204" pitchFamily="18" charset="0"/>
                          </a:rPr>
                          <m:t>−1</m:t>
                        </m:r>
                      </m:e>
                    </m:d>
                  </m:oMath>
                </a14:m>
                <a:r>
                  <a:rPr lang="en-US" sz="1900" dirty="0"/>
                  <a:t>.</a:t>
                </a:r>
              </a:p>
              <a:p>
                <a:endParaRPr lang="en-US" sz="1900" dirty="0"/>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2"/>
                <a:stretch>
                  <a:fillRect l="-1807" t="-8696" r="-602" b="-2065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78971A7E-7914-4BC3-A32F-F76CF94222F2}"/>
              </a:ext>
            </a:extLst>
          </p:cNvPr>
          <p:cNvSpPr/>
          <p:nvPr/>
        </p:nvSpPr>
        <p:spPr>
          <a:xfrm>
            <a:off x="156582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60DEB6C-D1CF-4CA6-9316-54696E07CFEF}"/>
              </a:ext>
            </a:extLst>
          </p:cNvPr>
          <p:cNvSpPr/>
          <p:nvPr/>
        </p:nvSpPr>
        <p:spPr>
          <a:xfrm>
            <a:off x="178754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73E352-DD98-4C2B-AA3F-465390E2A563}"/>
              </a:ext>
            </a:extLst>
          </p:cNvPr>
          <p:cNvSpPr/>
          <p:nvPr/>
        </p:nvSpPr>
        <p:spPr>
          <a:xfrm>
            <a:off x="200841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B57F20-6860-4796-BB26-6AF45D25DC3A}"/>
              </a:ext>
            </a:extLst>
          </p:cNvPr>
          <p:cNvSpPr/>
          <p:nvPr/>
        </p:nvSpPr>
        <p:spPr>
          <a:xfrm>
            <a:off x="222927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D5F4AF-58F7-47A8-897C-CFC204FC090D}"/>
              </a:ext>
            </a:extLst>
          </p:cNvPr>
          <p:cNvSpPr/>
          <p:nvPr/>
        </p:nvSpPr>
        <p:spPr>
          <a:xfrm>
            <a:off x="244241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EF6EBB2-E3A0-48B1-8809-BA9A310A4724}"/>
              </a:ext>
            </a:extLst>
          </p:cNvPr>
          <p:cNvSpPr/>
          <p:nvPr/>
        </p:nvSpPr>
        <p:spPr>
          <a:xfrm>
            <a:off x="286867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4255B2-1F5A-4901-9D7C-29F267666B6F}"/>
              </a:ext>
            </a:extLst>
          </p:cNvPr>
          <p:cNvSpPr/>
          <p:nvPr/>
        </p:nvSpPr>
        <p:spPr>
          <a:xfrm>
            <a:off x="3090397"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2B5EC6-10B9-488F-AA44-A4918F05CAA4}"/>
              </a:ext>
            </a:extLst>
          </p:cNvPr>
          <p:cNvSpPr/>
          <p:nvPr/>
        </p:nvSpPr>
        <p:spPr>
          <a:xfrm>
            <a:off x="331126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8E3E477-7DC1-4CCC-9DF1-1BA9267A2FBE}"/>
              </a:ext>
            </a:extLst>
          </p:cNvPr>
          <p:cNvSpPr/>
          <p:nvPr/>
        </p:nvSpPr>
        <p:spPr>
          <a:xfrm>
            <a:off x="353212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0FC3F6-F888-476D-8666-90E9D167CA9A}"/>
              </a:ext>
            </a:extLst>
          </p:cNvPr>
          <p:cNvSpPr/>
          <p:nvPr/>
        </p:nvSpPr>
        <p:spPr>
          <a:xfrm>
            <a:off x="374525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55D2CB2-FB0D-49B6-BA08-29712B3A3A7D}"/>
              </a:ext>
            </a:extLst>
          </p:cNvPr>
          <p:cNvSpPr/>
          <p:nvPr/>
        </p:nvSpPr>
        <p:spPr>
          <a:xfrm>
            <a:off x="395839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1587722" y="5001749"/>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1587722" y="5001749"/>
                <a:ext cx="1065653" cy="369332"/>
              </a:xfrm>
              <a:prstGeom prst="rect">
                <a:avLst/>
              </a:prstGeom>
              <a:blipFill>
                <a:blip r:embed="rId3"/>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A2051F5-649E-4D8A-A714-F8F20C3C74D5}"/>
                  </a:ext>
                </a:extLst>
              </p:cNvPr>
              <p:cNvSpPr txBox="1"/>
              <p:nvPr/>
            </p:nvSpPr>
            <p:spPr>
              <a:xfrm>
                <a:off x="3215423" y="5001749"/>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31" name="TextBox 30">
                <a:extLst>
                  <a:ext uri="{FF2B5EF4-FFF2-40B4-BE49-F238E27FC236}">
                    <a16:creationId xmlns:a16="http://schemas.microsoft.com/office/drawing/2014/main" id="{BA2051F5-649E-4D8A-A714-F8F20C3C74D5}"/>
                  </a:ext>
                </a:extLst>
              </p:cNvPr>
              <p:cNvSpPr txBox="1">
                <a:spLocks noRot="1" noChangeAspect="1" noMove="1" noResize="1" noEditPoints="1" noAdjustHandles="1" noChangeArrowheads="1" noChangeShapeType="1" noTextEdit="1"/>
              </p:cNvSpPr>
              <p:nvPr/>
            </p:nvSpPr>
            <p:spPr>
              <a:xfrm>
                <a:off x="3215423" y="5001749"/>
                <a:ext cx="596422" cy="369332"/>
              </a:xfrm>
              <a:prstGeom prst="rect">
                <a:avLst/>
              </a:prstGeom>
              <a:blipFill>
                <a:blip r:embed="rId4"/>
                <a:stretch>
                  <a:fillRect r="-4082" b="-13115"/>
                </a:stretch>
              </a:blipFill>
            </p:spPr>
            <p:txBody>
              <a:bodyPr/>
              <a:lstStyle/>
              <a:p>
                <a:r>
                  <a:rPr lang="en-GB">
                    <a:noFill/>
                  </a:rPr>
                  <a:t> </a:t>
                </a:r>
              </a:p>
            </p:txBody>
          </p:sp>
        </mc:Fallback>
      </mc:AlternateContent>
      <p:sp>
        <p:nvSpPr>
          <p:cNvPr id="96" name="Rectangle 95">
            <a:extLst>
              <a:ext uri="{FF2B5EF4-FFF2-40B4-BE49-F238E27FC236}">
                <a16:creationId xmlns:a16="http://schemas.microsoft.com/office/drawing/2014/main" id="{A30A6253-D2CA-4688-A08C-A0081FCB112F}"/>
              </a:ext>
            </a:extLst>
          </p:cNvPr>
          <p:cNvSpPr/>
          <p:nvPr/>
        </p:nvSpPr>
        <p:spPr>
          <a:xfrm>
            <a:off x="2134747" y="3574349"/>
            <a:ext cx="1183391" cy="1096955"/>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8088FF6-BD45-4A16-8A80-065EE4D9F970}"/>
                  </a:ext>
                </a:extLst>
              </p:cNvPr>
              <p:cNvSpPr txBox="1"/>
              <p:nvPr/>
            </p:nvSpPr>
            <p:spPr>
              <a:xfrm>
                <a:off x="3499821" y="4653495"/>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0" name="TextBox 129">
                <a:extLst>
                  <a:ext uri="{FF2B5EF4-FFF2-40B4-BE49-F238E27FC236}">
                    <a16:creationId xmlns:a16="http://schemas.microsoft.com/office/drawing/2014/main" id="{38088FF6-BD45-4A16-8A80-065EE4D9F970}"/>
                  </a:ext>
                </a:extLst>
              </p:cNvPr>
              <p:cNvSpPr txBox="1">
                <a:spLocks noRot="1" noChangeAspect="1" noMove="1" noResize="1" noEditPoints="1" noAdjustHandles="1" noChangeArrowheads="1" noChangeShapeType="1" noTextEdit="1"/>
              </p:cNvSpPr>
              <p:nvPr/>
            </p:nvSpPr>
            <p:spPr>
              <a:xfrm>
                <a:off x="3499821" y="4653495"/>
                <a:ext cx="213132" cy="291875"/>
              </a:xfrm>
              <a:prstGeom prst="rect">
                <a:avLst/>
              </a:prstGeom>
              <a:blipFill>
                <a:blip r:embed="rId5"/>
                <a:stretch>
                  <a:fillRect r="-22857"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5C8B9FD-E945-470B-88AE-5F629DD010EA}"/>
                  </a:ext>
                </a:extLst>
              </p:cNvPr>
              <p:cNvSpPr txBox="1"/>
              <p:nvPr/>
            </p:nvSpPr>
            <p:spPr>
              <a:xfrm>
                <a:off x="1981069" y="4669063"/>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2" name="TextBox 131">
                <a:extLst>
                  <a:ext uri="{FF2B5EF4-FFF2-40B4-BE49-F238E27FC236}">
                    <a16:creationId xmlns:a16="http://schemas.microsoft.com/office/drawing/2014/main" id="{D5C8B9FD-E945-470B-88AE-5F629DD010EA}"/>
                  </a:ext>
                </a:extLst>
              </p:cNvPr>
              <p:cNvSpPr txBox="1">
                <a:spLocks noRot="1" noChangeAspect="1" noMove="1" noResize="1" noEditPoints="1" noAdjustHandles="1" noChangeArrowheads="1" noChangeShapeType="1" noTextEdit="1"/>
              </p:cNvSpPr>
              <p:nvPr/>
            </p:nvSpPr>
            <p:spPr>
              <a:xfrm>
                <a:off x="1981069" y="4669063"/>
                <a:ext cx="213132" cy="291875"/>
              </a:xfrm>
              <a:prstGeom prst="rect">
                <a:avLst/>
              </a:prstGeom>
              <a:blipFill>
                <a:blip r:embed="rId6"/>
                <a:stretch>
                  <a:fillRect r="-25714" b="-2083"/>
                </a:stretch>
              </a:blipFill>
            </p:spPr>
            <p:txBody>
              <a:bodyPr/>
              <a:lstStyle/>
              <a:p>
                <a:r>
                  <a:rPr lang="en-GB">
                    <a:noFill/>
                  </a:rPr>
                  <a:t> </a:t>
                </a:r>
              </a:p>
            </p:txBody>
          </p:sp>
        </mc:Fallback>
      </mc:AlternateContent>
      <p:sp>
        <p:nvSpPr>
          <p:cNvPr id="66" name="Rectangle 65">
            <a:extLst>
              <a:ext uri="{FF2B5EF4-FFF2-40B4-BE49-F238E27FC236}">
                <a16:creationId xmlns:a16="http://schemas.microsoft.com/office/drawing/2014/main" id="{1138B43C-9FCD-40DD-A199-6470A2BBCD95}"/>
              </a:ext>
            </a:extLst>
          </p:cNvPr>
          <p:cNvSpPr/>
          <p:nvPr/>
        </p:nvSpPr>
        <p:spPr>
          <a:xfrm>
            <a:off x="4741889"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3A07B7B7-C1B0-4024-A8D3-1A285B7A1C78}"/>
              </a:ext>
            </a:extLst>
          </p:cNvPr>
          <p:cNvSpPr/>
          <p:nvPr/>
        </p:nvSpPr>
        <p:spPr>
          <a:xfrm>
            <a:off x="4963614"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EE8484EF-BC30-4F39-90AE-DDEF574D2A0C}"/>
              </a:ext>
            </a:extLst>
          </p:cNvPr>
          <p:cNvSpPr/>
          <p:nvPr/>
        </p:nvSpPr>
        <p:spPr>
          <a:xfrm>
            <a:off x="5184479"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45AC440B-2E24-4BED-9774-CDA77C08034B}"/>
              </a:ext>
            </a:extLst>
          </p:cNvPr>
          <p:cNvSpPr/>
          <p:nvPr/>
        </p:nvSpPr>
        <p:spPr>
          <a:xfrm>
            <a:off x="5405345"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5932B4E5-A3A8-4656-87A3-78280C8F53D8}"/>
              </a:ext>
            </a:extLst>
          </p:cNvPr>
          <p:cNvSpPr/>
          <p:nvPr/>
        </p:nvSpPr>
        <p:spPr>
          <a:xfrm>
            <a:off x="5618476"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8C75D611-AB1E-4CAF-92EE-4825099EC99B}"/>
              </a:ext>
            </a:extLst>
          </p:cNvPr>
          <p:cNvSpPr/>
          <p:nvPr/>
        </p:nvSpPr>
        <p:spPr>
          <a:xfrm>
            <a:off x="6044738"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21E843B1-C7A5-4A07-B9C0-7AF788EC7E38}"/>
              </a:ext>
            </a:extLst>
          </p:cNvPr>
          <p:cNvSpPr/>
          <p:nvPr/>
        </p:nvSpPr>
        <p:spPr>
          <a:xfrm>
            <a:off x="6266463"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39CD7C34-2F78-4450-81FA-AEEC014B21B4}"/>
              </a:ext>
            </a:extLst>
          </p:cNvPr>
          <p:cNvSpPr/>
          <p:nvPr/>
        </p:nvSpPr>
        <p:spPr>
          <a:xfrm>
            <a:off x="6487328"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63945896-3F91-4443-9E21-C0C5A8EE333C}"/>
              </a:ext>
            </a:extLst>
          </p:cNvPr>
          <p:cNvSpPr/>
          <p:nvPr/>
        </p:nvSpPr>
        <p:spPr>
          <a:xfrm>
            <a:off x="6708194"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542081F-F15F-49CA-8721-CD8988E7002F}"/>
              </a:ext>
            </a:extLst>
          </p:cNvPr>
          <p:cNvSpPr/>
          <p:nvPr/>
        </p:nvSpPr>
        <p:spPr>
          <a:xfrm>
            <a:off x="6921325"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DF107230-6501-41D8-AF36-D0000A9EC87E}"/>
              </a:ext>
            </a:extLst>
          </p:cNvPr>
          <p:cNvSpPr/>
          <p:nvPr/>
        </p:nvSpPr>
        <p:spPr>
          <a:xfrm>
            <a:off x="7134456"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35B6E93F-BE25-4BAC-B619-AE1B4466C145}"/>
                  </a:ext>
                </a:extLst>
              </p:cNvPr>
              <p:cNvSpPr txBox="1"/>
              <p:nvPr/>
            </p:nvSpPr>
            <p:spPr>
              <a:xfrm>
                <a:off x="4763788" y="4998810"/>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83" name="TextBox 82">
                <a:extLst>
                  <a:ext uri="{FF2B5EF4-FFF2-40B4-BE49-F238E27FC236}">
                    <a16:creationId xmlns:a16="http://schemas.microsoft.com/office/drawing/2014/main" id="{35B6E93F-BE25-4BAC-B619-AE1B4466C145}"/>
                  </a:ext>
                </a:extLst>
              </p:cNvPr>
              <p:cNvSpPr txBox="1">
                <a:spLocks noRot="1" noChangeAspect="1" noMove="1" noResize="1" noEditPoints="1" noAdjustHandles="1" noChangeArrowheads="1" noChangeShapeType="1" noTextEdit="1"/>
              </p:cNvSpPr>
              <p:nvPr/>
            </p:nvSpPr>
            <p:spPr>
              <a:xfrm>
                <a:off x="4763788" y="4998810"/>
                <a:ext cx="1065653" cy="369332"/>
              </a:xfrm>
              <a:prstGeom prst="rect">
                <a:avLst/>
              </a:prstGeom>
              <a:blipFill>
                <a:blip r:embed="rId7"/>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5431B8A-5F63-4A1D-AAFE-15BD0D2ACCE3}"/>
                  </a:ext>
                </a:extLst>
              </p:cNvPr>
              <p:cNvSpPr txBox="1"/>
              <p:nvPr/>
            </p:nvSpPr>
            <p:spPr>
              <a:xfrm>
                <a:off x="6391489" y="4998810"/>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84" name="TextBox 83">
                <a:extLst>
                  <a:ext uri="{FF2B5EF4-FFF2-40B4-BE49-F238E27FC236}">
                    <a16:creationId xmlns:a16="http://schemas.microsoft.com/office/drawing/2014/main" id="{05431B8A-5F63-4A1D-AAFE-15BD0D2ACCE3}"/>
                  </a:ext>
                </a:extLst>
              </p:cNvPr>
              <p:cNvSpPr txBox="1">
                <a:spLocks noRot="1" noChangeAspect="1" noMove="1" noResize="1" noEditPoints="1" noAdjustHandles="1" noChangeArrowheads="1" noChangeShapeType="1" noTextEdit="1"/>
              </p:cNvSpPr>
              <p:nvPr/>
            </p:nvSpPr>
            <p:spPr>
              <a:xfrm>
                <a:off x="6391489" y="4998810"/>
                <a:ext cx="596422" cy="369332"/>
              </a:xfrm>
              <a:prstGeom prst="rect">
                <a:avLst/>
              </a:prstGeom>
              <a:blipFill>
                <a:blip r:embed="rId8"/>
                <a:stretch>
                  <a:fillRect r="-4082" b="-13115"/>
                </a:stretch>
              </a:blipFill>
            </p:spPr>
            <p:txBody>
              <a:bodyPr/>
              <a:lstStyle/>
              <a:p>
                <a:r>
                  <a:rPr lang="en-GB">
                    <a:noFill/>
                  </a:rPr>
                  <a:t> </a:t>
                </a:r>
              </a:p>
            </p:txBody>
          </p:sp>
        </mc:Fallback>
      </mc:AlternateContent>
      <p:sp>
        <p:nvSpPr>
          <p:cNvPr id="85" name="Rectangle 84">
            <a:extLst>
              <a:ext uri="{FF2B5EF4-FFF2-40B4-BE49-F238E27FC236}">
                <a16:creationId xmlns:a16="http://schemas.microsoft.com/office/drawing/2014/main" id="{1806952E-D69B-41F3-A1A4-BFEBDC1E002E}"/>
              </a:ext>
            </a:extLst>
          </p:cNvPr>
          <p:cNvSpPr/>
          <p:nvPr/>
        </p:nvSpPr>
        <p:spPr>
          <a:xfrm>
            <a:off x="5173593" y="2642114"/>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5B7A1820-C63A-445F-99B2-8E1DF01464D9}"/>
              </a:ext>
            </a:extLst>
          </p:cNvPr>
          <p:cNvSpPr/>
          <p:nvPr/>
        </p:nvSpPr>
        <p:spPr>
          <a:xfrm>
            <a:off x="5395318" y="2642114"/>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3A7A19D4-C7A2-44C6-BA19-1FE3DBC97C8B}"/>
              </a:ext>
            </a:extLst>
          </p:cNvPr>
          <p:cNvSpPr/>
          <p:nvPr/>
        </p:nvSpPr>
        <p:spPr>
          <a:xfrm>
            <a:off x="5616183" y="2642114"/>
            <a:ext cx="213131" cy="206256"/>
          </a:xfrm>
          <a:prstGeom prst="rect">
            <a:avLst/>
          </a:prstGeom>
          <a:solidFill>
            <a:srgbClr val="00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FCA27FAB-B83C-41D5-A204-DC5D2222E71E}"/>
              </a:ext>
            </a:extLst>
          </p:cNvPr>
          <p:cNvSpPr/>
          <p:nvPr/>
        </p:nvSpPr>
        <p:spPr>
          <a:xfrm>
            <a:off x="5837049" y="2642114"/>
            <a:ext cx="213131" cy="206256"/>
          </a:xfrm>
          <a:prstGeom prst="rect">
            <a:avLst/>
          </a:prstGeom>
          <a:solidFill>
            <a:schemeClr val="bg1">
              <a:lumMod val="7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D512FBAE-4B6B-4A4C-B5FF-EC5888490256}"/>
              </a:ext>
            </a:extLst>
          </p:cNvPr>
          <p:cNvSpPr/>
          <p:nvPr/>
        </p:nvSpPr>
        <p:spPr>
          <a:xfrm>
            <a:off x="6050180" y="2642114"/>
            <a:ext cx="213131" cy="206256"/>
          </a:xfrm>
          <a:prstGeom prst="rect">
            <a:avLst/>
          </a:prstGeom>
          <a:solidFill>
            <a:schemeClr val="bg1">
              <a:lumMod val="50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D25AA35C-0F49-4923-94F6-0C488924135D}"/>
              </a:ext>
            </a:extLst>
          </p:cNvPr>
          <p:cNvSpPr/>
          <p:nvPr/>
        </p:nvSpPr>
        <p:spPr>
          <a:xfrm>
            <a:off x="6263311" y="2642114"/>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FC1656AF-94AE-470F-93E2-09724BC3247B}"/>
              </a:ext>
            </a:extLst>
          </p:cNvPr>
          <p:cNvSpPr/>
          <p:nvPr/>
        </p:nvSpPr>
        <p:spPr>
          <a:xfrm>
            <a:off x="6476442" y="2642114"/>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C6C4A9F-60E1-49C7-8A7B-6C6137BA21D6}"/>
                  </a:ext>
                </a:extLst>
              </p:cNvPr>
              <p:cNvSpPr txBox="1"/>
              <p:nvPr/>
            </p:nvSpPr>
            <p:spPr>
              <a:xfrm>
                <a:off x="2443772" y="3171418"/>
                <a:ext cx="702770" cy="37805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acc>
                        <m:accPr>
                          <m:chr m:val="̃"/>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e>
                      </m:acc>
                      <m:d>
                        <m:dPr>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US" sz="1800" b="1" dirty="0"/>
              </a:p>
            </p:txBody>
          </p:sp>
        </mc:Choice>
        <mc:Fallback xmlns="">
          <p:sp>
            <p:nvSpPr>
              <p:cNvPr id="93" name="TextBox 92">
                <a:extLst>
                  <a:ext uri="{FF2B5EF4-FFF2-40B4-BE49-F238E27FC236}">
                    <a16:creationId xmlns:a16="http://schemas.microsoft.com/office/drawing/2014/main" id="{BC6C4A9F-60E1-49C7-8A7B-6C6137BA21D6}"/>
                  </a:ext>
                </a:extLst>
              </p:cNvPr>
              <p:cNvSpPr txBox="1">
                <a:spLocks noRot="1" noChangeAspect="1" noMove="1" noResize="1" noEditPoints="1" noAdjustHandles="1" noChangeArrowheads="1" noChangeShapeType="1" noTextEdit="1"/>
              </p:cNvSpPr>
              <p:nvPr/>
            </p:nvSpPr>
            <p:spPr>
              <a:xfrm>
                <a:off x="2443772" y="3171418"/>
                <a:ext cx="702770" cy="378052"/>
              </a:xfrm>
              <a:prstGeom prst="rect">
                <a:avLst/>
              </a:prstGeom>
              <a:blipFill>
                <a:blip r:embed="rId9"/>
                <a:stretch>
                  <a:fillRect t="-8065" r="-4348"/>
                </a:stretch>
              </a:blipFill>
            </p:spPr>
            <p:txBody>
              <a:bodyPr/>
              <a:lstStyle/>
              <a:p>
                <a:r>
                  <a:rPr lang="en-GB">
                    <a:noFill/>
                  </a:rPr>
                  <a:t> </a:t>
                </a:r>
              </a:p>
            </p:txBody>
          </p:sp>
        </mc:Fallback>
      </mc:AlternateContent>
      <p:sp>
        <p:nvSpPr>
          <p:cNvPr id="98" name="TextBox 97">
            <a:extLst>
              <a:ext uri="{FF2B5EF4-FFF2-40B4-BE49-F238E27FC236}">
                <a16:creationId xmlns:a16="http://schemas.microsoft.com/office/drawing/2014/main" id="{F49E3C74-1D9C-403F-BFBB-32A19B6AA851}"/>
              </a:ext>
            </a:extLst>
          </p:cNvPr>
          <p:cNvSpPr txBox="1"/>
          <p:nvPr/>
        </p:nvSpPr>
        <p:spPr>
          <a:xfrm>
            <a:off x="6583007" y="2984690"/>
            <a:ext cx="546625"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ignore (0)</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99" name="Straight Arrow Connector 98">
            <a:extLst>
              <a:ext uri="{FF2B5EF4-FFF2-40B4-BE49-F238E27FC236}">
                <a16:creationId xmlns:a16="http://schemas.microsoft.com/office/drawing/2014/main" id="{5624BD5E-FB6D-4124-8F65-1D2C3C32DCEF}"/>
              </a:ext>
            </a:extLst>
          </p:cNvPr>
          <p:cNvCxnSpPr>
            <a:cxnSpLocks/>
            <a:stCxn id="98" idx="1"/>
            <a:endCxn id="91" idx="2"/>
          </p:cNvCxnSpPr>
          <p:nvPr/>
        </p:nvCxnSpPr>
        <p:spPr>
          <a:xfrm flipH="1" flipV="1">
            <a:off x="6369877" y="2848370"/>
            <a:ext cx="213130"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2EE0B2FE-EFC2-4686-B22E-8EBE8B786793}"/>
              </a:ext>
            </a:extLst>
          </p:cNvPr>
          <p:cNvSpPr txBox="1"/>
          <p:nvPr/>
        </p:nvSpPr>
        <p:spPr>
          <a:xfrm>
            <a:off x="4764754" y="2984690"/>
            <a:ext cx="490519"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inject (1)</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06" name="Straight Arrow Connector 105">
            <a:extLst>
              <a:ext uri="{FF2B5EF4-FFF2-40B4-BE49-F238E27FC236}">
                <a16:creationId xmlns:a16="http://schemas.microsoft.com/office/drawing/2014/main" id="{6012A222-1A3D-4220-8BC5-F6C681A79787}"/>
              </a:ext>
            </a:extLst>
          </p:cNvPr>
          <p:cNvCxnSpPr>
            <a:cxnSpLocks/>
            <a:stCxn id="104" idx="3"/>
            <a:endCxn id="87" idx="2"/>
          </p:cNvCxnSpPr>
          <p:nvPr/>
        </p:nvCxnSpPr>
        <p:spPr>
          <a:xfrm flipV="1">
            <a:off x="5255273" y="2848370"/>
            <a:ext cx="467476"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AB73EBC0-4BDF-4BB9-93ED-A955FFA0EA54}"/>
              </a:ext>
            </a:extLst>
          </p:cNvPr>
          <p:cNvSpPr/>
          <p:nvPr/>
        </p:nvSpPr>
        <p:spPr>
          <a:xfrm>
            <a:off x="5173720" y="3281202"/>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49967518-3FA2-44D7-9F71-05B60C9F876C}"/>
              </a:ext>
            </a:extLst>
          </p:cNvPr>
          <p:cNvSpPr/>
          <p:nvPr/>
        </p:nvSpPr>
        <p:spPr>
          <a:xfrm>
            <a:off x="5395445" y="3281202"/>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7F5AC58C-1F81-4A11-B8EE-0482B0E060AB}"/>
              </a:ext>
            </a:extLst>
          </p:cNvPr>
          <p:cNvSpPr/>
          <p:nvPr/>
        </p:nvSpPr>
        <p:spPr>
          <a:xfrm>
            <a:off x="5616310" y="3281202"/>
            <a:ext cx="213131" cy="206256"/>
          </a:xfrm>
          <a:prstGeom prst="rect">
            <a:avLst/>
          </a:prstGeom>
          <a:solidFill>
            <a:srgbClr val="00B05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BA3B6FD5-C7A2-4FAA-8127-5151198FFFA9}"/>
              </a:ext>
            </a:extLst>
          </p:cNvPr>
          <p:cNvSpPr/>
          <p:nvPr/>
        </p:nvSpPr>
        <p:spPr>
          <a:xfrm>
            <a:off x="5837176" y="3281202"/>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6E03E4E5-F255-4CB6-AECE-4F4AE8E59A81}"/>
              </a:ext>
            </a:extLst>
          </p:cNvPr>
          <p:cNvSpPr/>
          <p:nvPr/>
        </p:nvSpPr>
        <p:spPr>
          <a:xfrm>
            <a:off x="6050307" y="3281202"/>
            <a:ext cx="213131" cy="206256"/>
          </a:xfrm>
          <a:prstGeom prst="rect">
            <a:avLst/>
          </a:prstGeom>
          <a:solidFill>
            <a:srgbClr val="B4FAD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22F2E363-7BEE-4CEA-80BE-9597FDCD10E1}"/>
              </a:ext>
            </a:extLst>
          </p:cNvPr>
          <p:cNvSpPr/>
          <p:nvPr/>
        </p:nvSpPr>
        <p:spPr>
          <a:xfrm>
            <a:off x="6263438" y="3281202"/>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2D39E537-EB0C-4497-89EA-7900315145CF}"/>
              </a:ext>
            </a:extLst>
          </p:cNvPr>
          <p:cNvSpPr/>
          <p:nvPr/>
        </p:nvSpPr>
        <p:spPr>
          <a:xfrm>
            <a:off x="6476569" y="3281202"/>
            <a:ext cx="213131" cy="206256"/>
          </a:xfrm>
          <a:prstGeom prst="rect">
            <a:avLst/>
          </a:prstGeom>
          <a:solidFill>
            <a:srgbClr val="E7FFF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1" name="Straight Arrow Connector 120">
            <a:extLst>
              <a:ext uri="{FF2B5EF4-FFF2-40B4-BE49-F238E27FC236}">
                <a16:creationId xmlns:a16="http://schemas.microsoft.com/office/drawing/2014/main" id="{041B28D4-D8A1-4498-882E-18225EA30110}"/>
              </a:ext>
            </a:extLst>
          </p:cNvPr>
          <p:cNvCxnSpPr>
            <a:cxnSpLocks/>
            <a:stCxn id="104" idx="3"/>
            <a:endCxn id="112" idx="0"/>
          </p:cNvCxnSpPr>
          <p:nvPr/>
        </p:nvCxnSpPr>
        <p:spPr>
          <a:xfrm>
            <a:off x="5255273" y="3061634"/>
            <a:ext cx="467603"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CD17EFB0-234B-45D6-B68A-17A78FC77193}"/>
              </a:ext>
            </a:extLst>
          </p:cNvPr>
          <p:cNvCxnSpPr>
            <a:cxnSpLocks/>
            <a:stCxn id="98" idx="1"/>
            <a:endCxn id="117" idx="0"/>
          </p:cNvCxnSpPr>
          <p:nvPr/>
        </p:nvCxnSpPr>
        <p:spPr>
          <a:xfrm flipH="1">
            <a:off x="6370004" y="3061634"/>
            <a:ext cx="213003"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5AFE7A7F-3940-41C7-8A9B-87661823823D}"/>
                  </a:ext>
                </a:extLst>
              </p:cNvPr>
              <p:cNvSpPr txBox="1"/>
              <p:nvPr/>
            </p:nvSpPr>
            <p:spPr>
              <a:xfrm>
                <a:off x="6814761" y="3216973"/>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𝒊</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27" name="TextBox 126">
                <a:extLst>
                  <a:ext uri="{FF2B5EF4-FFF2-40B4-BE49-F238E27FC236}">
                    <a16:creationId xmlns:a16="http://schemas.microsoft.com/office/drawing/2014/main" id="{5AFE7A7F-3940-41C7-8A9B-87661823823D}"/>
                  </a:ext>
                </a:extLst>
              </p:cNvPr>
              <p:cNvSpPr txBox="1">
                <a:spLocks noRot="1" noChangeAspect="1" noMove="1" noResize="1" noEditPoints="1" noAdjustHandles="1" noChangeArrowheads="1" noChangeShapeType="1" noTextEdit="1"/>
              </p:cNvSpPr>
              <p:nvPr/>
            </p:nvSpPr>
            <p:spPr>
              <a:xfrm>
                <a:off x="6814761" y="3216973"/>
                <a:ext cx="596422" cy="369332"/>
              </a:xfrm>
              <a:prstGeom prst="rect">
                <a:avLst/>
              </a:prstGeom>
              <a:blipFill>
                <a:blip r:embed="rId10"/>
                <a:stretch>
                  <a:fillRect b="-13333"/>
                </a:stretch>
              </a:blipFill>
            </p:spPr>
            <p:txBody>
              <a:bodyPr/>
              <a:lstStyle/>
              <a:p>
                <a:r>
                  <a:rPr lang="en-GB">
                    <a:noFill/>
                  </a:rPr>
                  <a:t> </a:t>
                </a:r>
              </a:p>
            </p:txBody>
          </p:sp>
        </mc:Fallback>
      </mc:AlternateContent>
      <p:sp>
        <p:nvSpPr>
          <p:cNvPr id="131" name="Rectangle 130">
            <a:extLst>
              <a:ext uri="{FF2B5EF4-FFF2-40B4-BE49-F238E27FC236}">
                <a16:creationId xmlns:a16="http://schemas.microsoft.com/office/drawing/2014/main" id="{4F635051-7BDC-4376-99C2-890034DF508C}"/>
              </a:ext>
            </a:extLst>
          </p:cNvPr>
          <p:cNvSpPr/>
          <p:nvPr/>
        </p:nvSpPr>
        <p:spPr>
          <a:xfrm>
            <a:off x="5310813" y="3571410"/>
            <a:ext cx="1183391" cy="1096955"/>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58E3234B-1A59-4D8E-9067-387446102597}"/>
                  </a:ext>
                </a:extLst>
              </p:cNvPr>
              <p:cNvSpPr txBox="1"/>
              <p:nvPr/>
            </p:nvSpPr>
            <p:spPr>
              <a:xfrm>
                <a:off x="5624597" y="2224261"/>
                <a:ext cx="535330"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de-DE"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b="1" i="1">
                              <a:latin typeface="Cambria Math" panose="02040503050406030204" pitchFamily="18" charset="0"/>
                            </a:rPr>
                            <m:t>𝑪</m:t>
                          </m:r>
                        </m:e>
                        <m:sub>
                          <m:r>
                            <a:rPr lang="de-DE" b="0" i="1" smtClean="0">
                              <a:latin typeface="Cambria Math" panose="02040503050406030204" pitchFamily="18" charset="0"/>
                            </a:rPr>
                            <m:t>𝑖</m:t>
                          </m:r>
                        </m:sub>
                      </m:sSub>
                      <m:r>
                        <a:rPr lang="de-DE" b="1" i="1">
                          <a:latin typeface="Cambria Math" panose="02040503050406030204" pitchFamily="18" charset="0"/>
                        </a:rPr>
                        <m:t>(</m:t>
                      </m:r>
                      <m:r>
                        <a:rPr lang="de-DE" b="1" i="1">
                          <a:latin typeface="Cambria Math" panose="02040503050406030204" pitchFamily="18" charset="0"/>
                        </a:rPr>
                        <m:t>𝒕</m:t>
                      </m:r>
                      <m:r>
                        <a:rPr lang="de-DE" b="1" i="1">
                          <a:latin typeface="Cambria Math" panose="02040503050406030204" pitchFamily="18" charset="0"/>
                        </a:rPr>
                        <m:t>)</m:t>
                      </m:r>
                    </m:oMath>
                  </m:oMathPara>
                </a14:m>
                <a:endParaRPr lang="en-US" sz="1800" b="1" dirty="0"/>
              </a:p>
            </p:txBody>
          </p:sp>
        </mc:Choice>
        <mc:Fallback xmlns="">
          <p:sp>
            <p:nvSpPr>
              <p:cNvPr id="133" name="TextBox 132">
                <a:extLst>
                  <a:ext uri="{FF2B5EF4-FFF2-40B4-BE49-F238E27FC236}">
                    <a16:creationId xmlns:a16="http://schemas.microsoft.com/office/drawing/2014/main" id="{58E3234B-1A59-4D8E-9067-387446102597}"/>
                  </a:ext>
                </a:extLst>
              </p:cNvPr>
              <p:cNvSpPr txBox="1">
                <a:spLocks noRot="1" noChangeAspect="1" noMove="1" noResize="1" noEditPoints="1" noAdjustHandles="1" noChangeArrowheads="1" noChangeShapeType="1" noTextEdit="1"/>
              </p:cNvSpPr>
              <p:nvPr/>
            </p:nvSpPr>
            <p:spPr>
              <a:xfrm>
                <a:off x="5624597" y="2224261"/>
                <a:ext cx="535330" cy="369332"/>
              </a:xfrm>
              <a:prstGeom prst="rect">
                <a:avLst/>
              </a:prstGeom>
              <a:blipFill>
                <a:blip r:embed="rId11"/>
                <a:stretch>
                  <a:fillRect r="-33333" b="-13333"/>
                </a:stretch>
              </a:blipFill>
            </p:spPr>
            <p:txBody>
              <a:bodyPr/>
              <a:lstStyle/>
              <a:p>
                <a:r>
                  <a:rPr lang="en-GB">
                    <a:noFill/>
                  </a:rPr>
                  <a:t> </a:t>
                </a:r>
              </a:p>
            </p:txBody>
          </p:sp>
        </mc:Fallback>
      </mc:AlternateContent>
      <p:cxnSp>
        <p:nvCxnSpPr>
          <p:cNvPr id="135" name="Straight Arrow Connector 134">
            <a:extLst>
              <a:ext uri="{FF2B5EF4-FFF2-40B4-BE49-F238E27FC236}">
                <a16:creationId xmlns:a16="http://schemas.microsoft.com/office/drawing/2014/main" id="{6E4B63A6-C64D-4BB2-8256-E9F6A7A74955}"/>
              </a:ext>
            </a:extLst>
          </p:cNvPr>
          <p:cNvCxnSpPr>
            <a:cxnSpLocks/>
          </p:cNvCxnSpPr>
          <p:nvPr/>
        </p:nvCxnSpPr>
        <p:spPr>
          <a:xfrm flipV="1">
            <a:off x="3225873" y="3384330"/>
            <a:ext cx="1926807" cy="17309"/>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4C6F4189-543D-4E50-82CE-481A2710E999}"/>
                  </a:ext>
                </a:extLst>
              </p:cNvPr>
              <p:cNvSpPr txBox="1"/>
              <p:nvPr/>
            </p:nvSpPr>
            <p:spPr>
              <a:xfrm>
                <a:off x="6675887" y="4650556"/>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6" name="TextBox 135">
                <a:extLst>
                  <a:ext uri="{FF2B5EF4-FFF2-40B4-BE49-F238E27FC236}">
                    <a16:creationId xmlns:a16="http://schemas.microsoft.com/office/drawing/2014/main" id="{4C6F4189-543D-4E50-82CE-481A2710E999}"/>
                  </a:ext>
                </a:extLst>
              </p:cNvPr>
              <p:cNvSpPr txBox="1">
                <a:spLocks noRot="1" noChangeAspect="1" noMove="1" noResize="1" noEditPoints="1" noAdjustHandles="1" noChangeArrowheads="1" noChangeShapeType="1" noTextEdit="1"/>
              </p:cNvSpPr>
              <p:nvPr/>
            </p:nvSpPr>
            <p:spPr>
              <a:xfrm>
                <a:off x="6675887" y="4650556"/>
                <a:ext cx="213132" cy="291875"/>
              </a:xfrm>
              <a:prstGeom prst="rect">
                <a:avLst/>
              </a:prstGeom>
              <a:blipFill>
                <a:blip r:embed="rId12"/>
                <a:stretch>
                  <a:fillRect r="-22857" b="-2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83F7672E-E855-427C-B0AD-65DAE5C1321A}"/>
                  </a:ext>
                </a:extLst>
              </p:cNvPr>
              <p:cNvSpPr txBox="1"/>
              <p:nvPr/>
            </p:nvSpPr>
            <p:spPr>
              <a:xfrm>
                <a:off x="5157135" y="4666124"/>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7" name="TextBox 136">
                <a:extLst>
                  <a:ext uri="{FF2B5EF4-FFF2-40B4-BE49-F238E27FC236}">
                    <a16:creationId xmlns:a16="http://schemas.microsoft.com/office/drawing/2014/main" id="{83F7672E-E855-427C-B0AD-65DAE5C1321A}"/>
                  </a:ext>
                </a:extLst>
              </p:cNvPr>
              <p:cNvSpPr txBox="1">
                <a:spLocks noRot="1" noChangeAspect="1" noMove="1" noResize="1" noEditPoints="1" noAdjustHandles="1" noChangeArrowheads="1" noChangeShapeType="1" noTextEdit="1"/>
              </p:cNvSpPr>
              <p:nvPr/>
            </p:nvSpPr>
            <p:spPr>
              <a:xfrm>
                <a:off x="5157135" y="4666124"/>
                <a:ext cx="213132" cy="291875"/>
              </a:xfrm>
              <a:prstGeom prst="rect">
                <a:avLst/>
              </a:prstGeom>
              <a:blipFill>
                <a:blip r:embed="rId13"/>
                <a:stretch>
                  <a:fillRect r="-25714"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1477B045-F0BF-41CD-B520-1150F89C7FB3}"/>
                  </a:ext>
                </a:extLst>
              </p:cNvPr>
              <p:cNvSpPr txBox="1"/>
              <p:nvPr/>
            </p:nvSpPr>
            <p:spPr>
              <a:xfrm>
                <a:off x="5776283" y="3232642"/>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𝑖</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8" name="TextBox 137">
                <a:extLst>
                  <a:ext uri="{FF2B5EF4-FFF2-40B4-BE49-F238E27FC236}">
                    <a16:creationId xmlns:a16="http://schemas.microsoft.com/office/drawing/2014/main" id="{1477B045-F0BF-41CD-B520-1150F89C7FB3}"/>
                  </a:ext>
                </a:extLst>
              </p:cNvPr>
              <p:cNvSpPr txBox="1">
                <a:spLocks noRot="1" noChangeAspect="1" noMove="1" noResize="1" noEditPoints="1" noAdjustHandles="1" noChangeArrowheads="1" noChangeShapeType="1" noTextEdit="1"/>
              </p:cNvSpPr>
              <p:nvPr/>
            </p:nvSpPr>
            <p:spPr>
              <a:xfrm>
                <a:off x="5776283" y="3232642"/>
                <a:ext cx="213132" cy="291875"/>
              </a:xfrm>
              <a:prstGeom prst="rect">
                <a:avLst/>
              </a:prstGeom>
              <a:blipFill>
                <a:blip r:embed="rId14"/>
                <a:stretch>
                  <a:fillRect r="-8571" b="-4167"/>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3026E255-8BD6-470B-B174-A6C1BC882FEF}"/>
              </a:ext>
            </a:extLst>
          </p:cNvPr>
          <p:cNvPicPr>
            <a:picLocks noChangeAspect="1"/>
          </p:cNvPicPr>
          <p:nvPr/>
        </p:nvPicPr>
        <p:blipFill>
          <a:blip r:embed="rId15"/>
          <a:stretch>
            <a:fillRect/>
          </a:stretch>
        </p:blipFill>
        <p:spPr>
          <a:xfrm rot="16200000">
            <a:off x="2323434" y="3583732"/>
            <a:ext cx="806016" cy="1109581"/>
          </a:xfrm>
          <a:prstGeom prst="rect">
            <a:avLst/>
          </a:prstGeom>
        </p:spPr>
      </p:pic>
      <p:pic>
        <p:nvPicPr>
          <p:cNvPr id="5" name="Picture 4">
            <a:extLst>
              <a:ext uri="{FF2B5EF4-FFF2-40B4-BE49-F238E27FC236}">
                <a16:creationId xmlns:a16="http://schemas.microsoft.com/office/drawing/2014/main" id="{A17F398E-732B-4646-81DA-84260E7791AC}"/>
              </a:ext>
            </a:extLst>
          </p:cNvPr>
          <p:cNvPicPr>
            <a:picLocks noChangeAspect="1"/>
          </p:cNvPicPr>
          <p:nvPr/>
        </p:nvPicPr>
        <p:blipFill>
          <a:blip r:embed="rId16"/>
          <a:stretch>
            <a:fillRect/>
          </a:stretch>
        </p:blipFill>
        <p:spPr>
          <a:xfrm rot="16200000">
            <a:off x="5489436" y="3662782"/>
            <a:ext cx="817628" cy="1055965"/>
          </a:xfrm>
          <a:prstGeom prst="rect">
            <a:avLst/>
          </a:prstGeom>
        </p:spPr>
      </p:pic>
      <p:sp>
        <p:nvSpPr>
          <p:cNvPr id="63"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7" name="Slide Number Placeholder 6"/>
          <p:cNvSpPr>
            <a:spLocks noGrp="1"/>
          </p:cNvSpPr>
          <p:nvPr>
            <p:ph type="sldNum" sz="quarter" idx="15"/>
          </p:nvPr>
        </p:nvSpPr>
        <p:spPr/>
        <p:txBody>
          <a:bodyPr/>
          <a:lstStyle/>
          <a:p>
            <a:fld id="{15C29056-5AFA-7949-831A-3EC086771171}" type="slidenum">
              <a:rPr lang="de-DE" smtClean="0"/>
              <a:pPr/>
              <a:t>34</a:t>
            </a:fld>
            <a:endParaRPr lang="de-DE" dirty="0"/>
          </a:p>
        </p:txBody>
      </p:sp>
    </p:spTree>
    <p:extLst>
      <p:ext uri="{BB962C8B-B14F-4D97-AF65-F5344CB8AC3E}">
        <p14:creationId xmlns:p14="http://schemas.microsoft.com/office/powerpoint/2010/main" val="3835163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Input Gate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Autofit/>
              </a:bodyPr>
              <a:lstStyle/>
              <a:p>
                <a:r>
                  <a:rPr lang="de-DE" sz="1900" b="1" i="1" dirty="0"/>
                  <a:t>Input Gate </a:t>
                </a:r>
                <a:r>
                  <a:rPr lang="de-DE" sz="1900" dirty="0"/>
                  <a:t>is trained to inject significant parts of the current input into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ffectLst/>
                    <a:ea typeface="Calibri" panose="020F0502020204030204" pitchFamily="34" charset="0"/>
                  </a:rPr>
                  <a:t>At time </a:t>
                </a:r>
                <a:r>
                  <a:rPr lang="en-GB" sz="1900" i="1" dirty="0">
                    <a:effectLst/>
                    <a:ea typeface="Calibri" panose="020F0502020204030204" pitchFamily="34" charset="0"/>
                  </a:rPr>
                  <a:t>t</a:t>
                </a:r>
                <a:r>
                  <a:rPr lang="en-GB" sz="1900" dirty="0">
                    <a:effectLst/>
                    <a:ea typeface="Calibri" panose="020F0502020204030204" pitchFamily="34" charset="0"/>
                  </a:rPr>
                  <a:t>, the input gate decides which item of</a:t>
                </a:r>
                <a14:m>
                  <m:oMath xmlns:m="http://schemas.openxmlformats.org/officeDocument/2006/math">
                    <m:r>
                      <a:rPr lang="de-DE" sz="1900" b="0" i="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𝒙</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oMath>
                </a14:m>
                <a:r>
                  <a:rPr lang="en-GB" sz="1900" dirty="0">
                    <a:effectLst/>
                    <a:ea typeface="Times New Roman" panose="02020603050405020304" pitchFamily="18" charset="0"/>
                  </a:rPr>
                  <a:t> to inject </a:t>
                </a:r>
                <a:r>
                  <a:rPr lang="en-GB" sz="1900" dirty="0">
                    <a:ea typeface="Calibri" panose="020F0502020204030204" pitchFamily="34" charset="0"/>
                  </a:rPr>
                  <a:t>(and how much of it) </a:t>
                </a:r>
                <a:r>
                  <a:rPr lang="en-GB" sz="1900" dirty="0">
                    <a:effectLst/>
                    <a:ea typeface="Times New Roman" panose="02020603050405020304" pitchFamily="18" charset="0"/>
                  </a:rPr>
                  <a:t>into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b="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ffectLst/>
                    <a:ea typeface="Times New Roman" panose="02020603050405020304" pitchFamily="18" charset="0"/>
                  </a:rPr>
                  <a:t>given input vector</a:t>
                </a:r>
                <a14:m>
                  <m:oMath xmlns:m="http://schemas.openxmlformats.org/officeDocument/2006/math">
                    <m:r>
                      <a:rPr lang="de-DE" sz="1900" b="0" i="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b="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b="0" i="1">
                            <a:latin typeface="Cambria Math" panose="02040503050406030204" pitchFamily="18" charset="0"/>
                          </a:rPr>
                          <m:t>𝑡</m:t>
                        </m:r>
                        <m:r>
                          <a:rPr lang="de-DE" sz="1900" b="0" i="1" smtClean="0">
                            <a:latin typeface="Cambria Math" panose="02040503050406030204" pitchFamily="18" charset="0"/>
                          </a:rPr>
                          <m:t>−1</m:t>
                        </m:r>
                      </m:e>
                    </m:d>
                  </m:oMath>
                </a14:m>
                <a:r>
                  <a:rPr lang="en-US" sz="1900" dirty="0"/>
                  <a:t>.</a:t>
                </a:r>
              </a:p>
              <a:p>
                <a:endParaRPr lang="en-US" sz="1900" dirty="0"/>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2"/>
                <a:stretch>
                  <a:fillRect l="-1807" t="-8696" r="-602" b="-2065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78971A7E-7914-4BC3-A32F-F76CF94222F2}"/>
              </a:ext>
            </a:extLst>
          </p:cNvPr>
          <p:cNvSpPr/>
          <p:nvPr/>
        </p:nvSpPr>
        <p:spPr>
          <a:xfrm>
            <a:off x="156582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60DEB6C-D1CF-4CA6-9316-54696E07CFEF}"/>
              </a:ext>
            </a:extLst>
          </p:cNvPr>
          <p:cNvSpPr/>
          <p:nvPr/>
        </p:nvSpPr>
        <p:spPr>
          <a:xfrm>
            <a:off x="178754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73E352-DD98-4C2B-AA3F-465390E2A563}"/>
              </a:ext>
            </a:extLst>
          </p:cNvPr>
          <p:cNvSpPr/>
          <p:nvPr/>
        </p:nvSpPr>
        <p:spPr>
          <a:xfrm>
            <a:off x="200841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B57F20-6860-4796-BB26-6AF45D25DC3A}"/>
              </a:ext>
            </a:extLst>
          </p:cNvPr>
          <p:cNvSpPr/>
          <p:nvPr/>
        </p:nvSpPr>
        <p:spPr>
          <a:xfrm>
            <a:off x="222927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D5F4AF-58F7-47A8-897C-CFC204FC090D}"/>
              </a:ext>
            </a:extLst>
          </p:cNvPr>
          <p:cNvSpPr/>
          <p:nvPr/>
        </p:nvSpPr>
        <p:spPr>
          <a:xfrm>
            <a:off x="244241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EF6EBB2-E3A0-48B1-8809-BA9A310A4724}"/>
              </a:ext>
            </a:extLst>
          </p:cNvPr>
          <p:cNvSpPr/>
          <p:nvPr/>
        </p:nvSpPr>
        <p:spPr>
          <a:xfrm>
            <a:off x="286867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4255B2-1F5A-4901-9D7C-29F267666B6F}"/>
              </a:ext>
            </a:extLst>
          </p:cNvPr>
          <p:cNvSpPr/>
          <p:nvPr/>
        </p:nvSpPr>
        <p:spPr>
          <a:xfrm>
            <a:off x="3090397"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2B5EC6-10B9-488F-AA44-A4918F05CAA4}"/>
              </a:ext>
            </a:extLst>
          </p:cNvPr>
          <p:cNvSpPr/>
          <p:nvPr/>
        </p:nvSpPr>
        <p:spPr>
          <a:xfrm>
            <a:off x="331126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8E3E477-7DC1-4CCC-9DF1-1BA9267A2FBE}"/>
              </a:ext>
            </a:extLst>
          </p:cNvPr>
          <p:cNvSpPr/>
          <p:nvPr/>
        </p:nvSpPr>
        <p:spPr>
          <a:xfrm>
            <a:off x="353212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0FC3F6-F888-476D-8666-90E9D167CA9A}"/>
              </a:ext>
            </a:extLst>
          </p:cNvPr>
          <p:cNvSpPr/>
          <p:nvPr/>
        </p:nvSpPr>
        <p:spPr>
          <a:xfrm>
            <a:off x="374525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55D2CB2-FB0D-49B6-BA08-29712B3A3A7D}"/>
              </a:ext>
            </a:extLst>
          </p:cNvPr>
          <p:cNvSpPr/>
          <p:nvPr/>
        </p:nvSpPr>
        <p:spPr>
          <a:xfrm>
            <a:off x="395839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1587722" y="5001749"/>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1587722" y="5001749"/>
                <a:ext cx="1065653" cy="369332"/>
              </a:xfrm>
              <a:prstGeom prst="rect">
                <a:avLst/>
              </a:prstGeom>
              <a:blipFill>
                <a:blip r:embed="rId3"/>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A2051F5-649E-4D8A-A714-F8F20C3C74D5}"/>
                  </a:ext>
                </a:extLst>
              </p:cNvPr>
              <p:cNvSpPr txBox="1"/>
              <p:nvPr/>
            </p:nvSpPr>
            <p:spPr>
              <a:xfrm>
                <a:off x="3215423" y="5001749"/>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31" name="TextBox 30">
                <a:extLst>
                  <a:ext uri="{FF2B5EF4-FFF2-40B4-BE49-F238E27FC236}">
                    <a16:creationId xmlns:a16="http://schemas.microsoft.com/office/drawing/2014/main" id="{BA2051F5-649E-4D8A-A714-F8F20C3C74D5}"/>
                  </a:ext>
                </a:extLst>
              </p:cNvPr>
              <p:cNvSpPr txBox="1">
                <a:spLocks noRot="1" noChangeAspect="1" noMove="1" noResize="1" noEditPoints="1" noAdjustHandles="1" noChangeArrowheads="1" noChangeShapeType="1" noTextEdit="1"/>
              </p:cNvSpPr>
              <p:nvPr/>
            </p:nvSpPr>
            <p:spPr>
              <a:xfrm>
                <a:off x="3215423" y="5001749"/>
                <a:ext cx="596422" cy="369332"/>
              </a:xfrm>
              <a:prstGeom prst="rect">
                <a:avLst/>
              </a:prstGeom>
              <a:blipFill>
                <a:blip r:embed="rId4"/>
                <a:stretch>
                  <a:fillRect r="-4082" b="-13115"/>
                </a:stretch>
              </a:blipFill>
            </p:spPr>
            <p:txBody>
              <a:bodyPr/>
              <a:lstStyle/>
              <a:p>
                <a:r>
                  <a:rPr lang="en-GB">
                    <a:noFill/>
                  </a:rPr>
                  <a:t> </a:t>
                </a:r>
              </a:p>
            </p:txBody>
          </p:sp>
        </mc:Fallback>
      </mc:AlternateContent>
      <p:sp>
        <p:nvSpPr>
          <p:cNvPr id="96" name="Rectangle 95">
            <a:extLst>
              <a:ext uri="{FF2B5EF4-FFF2-40B4-BE49-F238E27FC236}">
                <a16:creationId xmlns:a16="http://schemas.microsoft.com/office/drawing/2014/main" id="{A30A6253-D2CA-4688-A08C-A0081FCB112F}"/>
              </a:ext>
            </a:extLst>
          </p:cNvPr>
          <p:cNvSpPr/>
          <p:nvPr/>
        </p:nvSpPr>
        <p:spPr>
          <a:xfrm>
            <a:off x="2134747" y="3574349"/>
            <a:ext cx="1183391" cy="1096955"/>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8088FF6-BD45-4A16-8A80-065EE4D9F970}"/>
                  </a:ext>
                </a:extLst>
              </p:cNvPr>
              <p:cNvSpPr txBox="1"/>
              <p:nvPr/>
            </p:nvSpPr>
            <p:spPr>
              <a:xfrm>
                <a:off x="3499821" y="4653495"/>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0" name="TextBox 129">
                <a:extLst>
                  <a:ext uri="{FF2B5EF4-FFF2-40B4-BE49-F238E27FC236}">
                    <a16:creationId xmlns:a16="http://schemas.microsoft.com/office/drawing/2014/main" id="{38088FF6-BD45-4A16-8A80-065EE4D9F970}"/>
                  </a:ext>
                </a:extLst>
              </p:cNvPr>
              <p:cNvSpPr txBox="1">
                <a:spLocks noRot="1" noChangeAspect="1" noMove="1" noResize="1" noEditPoints="1" noAdjustHandles="1" noChangeArrowheads="1" noChangeShapeType="1" noTextEdit="1"/>
              </p:cNvSpPr>
              <p:nvPr/>
            </p:nvSpPr>
            <p:spPr>
              <a:xfrm>
                <a:off x="3499821" y="4653495"/>
                <a:ext cx="213132" cy="291875"/>
              </a:xfrm>
              <a:prstGeom prst="rect">
                <a:avLst/>
              </a:prstGeom>
              <a:blipFill>
                <a:blip r:embed="rId5"/>
                <a:stretch>
                  <a:fillRect r="-22857"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5C8B9FD-E945-470B-88AE-5F629DD010EA}"/>
                  </a:ext>
                </a:extLst>
              </p:cNvPr>
              <p:cNvSpPr txBox="1"/>
              <p:nvPr/>
            </p:nvSpPr>
            <p:spPr>
              <a:xfrm>
                <a:off x="1981069" y="4669063"/>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2" name="TextBox 131">
                <a:extLst>
                  <a:ext uri="{FF2B5EF4-FFF2-40B4-BE49-F238E27FC236}">
                    <a16:creationId xmlns:a16="http://schemas.microsoft.com/office/drawing/2014/main" id="{D5C8B9FD-E945-470B-88AE-5F629DD010EA}"/>
                  </a:ext>
                </a:extLst>
              </p:cNvPr>
              <p:cNvSpPr txBox="1">
                <a:spLocks noRot="1" noChangeAspect="1" noMove="1" noResize="1" noEditPoints="1" noAdjustHandles="1" noChangeArrowheads="1" noChangeShapeType="1" noTextEdit="1"/>
              </p:cNvSpPr>
              <p:nvPr/>
            </p:nvSpPr>
            <p:spPr>
              <a:xfrm>
                <a:off x="1981069" y="4669063"/>
                <a:ext cx="213132" cy="291875"/>
              </a:xfrm>
              <a:prstGeom prst="rect">
                <a:avLst/>
              </a:prstGeom>
              <a:blipFill>
                <a:blip r:embed="rId6"/>
                <a:stretch>
                  <a:fillRect r="-25714" b="-2083"/>
                </a:stretch>
              </a:blipFill>
            </p:spPr>
            <p:txBody>
              <a:bodyPr/>
              <a:lstStyle/>
              <a:p>
                <a:r>
                  <a:rPr lang="en-GB">
                    <a:noFill/>
                  </a:rPr>
                  <a:t> </a:t>
                </a:r>
              </a:p>
            </p:txBody>
          </p:sp>
        </mc:Fallback>
      </mc:AlternateContent>
      <p:sp>
        <p:nvSpPr>
          <p:cNvPr id="66" name="Rectangle 65">
            <a:extLst>
              <a:ext uri="{FF2B5EF4-FFF2-40B4-BE49-F238E27FC236}">
                <a16:creationId xmlns:a16="http://schemas.microsoft.com/office/drawing/2014/main" id="{1138B43C-9FCD-40DD-A199-6470A2BBCD95}"/>
              </a:ext>
            </a:extLst>
          </p:cNvPr>
          <p:cNvSpPr/>
          <p:nvPr/>
        </p:nvSpPr>
        <p:spPr>
          <a:xfrm>
            <a:off x="4741889"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3A07B7B7-C1B0-4024-A8D3-1A285B7A1C78}"/>
              </a:ext>
            </a:extLst>
          </p:cNvPr>
          <p:cNvSpPr/>
          <p:nvPr/>
        </p:nvSpPr>
        <p:spPr>
          <a:xfrm>
            <a:off x="4963614"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EE8484EF-BC30-4F39-90AE-DDEF574D2A0C}"/>
              </a:ext>
            </a:extLst>
          </p:cNvPr>
          <p:cNvSpPr/>
          <p:nvPr/>
        </p:nvSpPr>
        <p:spPr>
          <a:xfrm>
            <a:off x="5184479"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45AC440B-2E24-4BED-9774-CDA77C08034B}"/>
              </a:ext>
            </a:extLst>
          </p:cNvPr>
          <p:cNvSpPr/>
          <p:nvPr/>
        </p:nvSpPr>
        <p:spPr>
          <a:xfrm>
            <a:off x="5405345"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5932B4E5-A3A8-4656-87A3-78280C8F53D8}"/>
              </a:ext>
            </a:extLst>
          </p:cNvPr>
          <p:cNvSpPr/>
          <p:nvPr/>
        </p:nvSpPr>
        <p:spPr>
          <a:xfrm>
            <a:off x="5618476"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8C75D611-AB1E-4CAF-92EE-4825099EC99B}"/>
              </a:ext>
            </a:extLst>
          </p:cNvPr>
          <p:cNvSpPr/>
          <p:nvPr/>
        </p:nvSpPr>
        <p:spPr>
          <a:xfrm>
            <a:off x="6044738"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21E843B1-C7A5-4A07-B9C0-7AF788EC7E38}"/>
              </a:ext>
            </a:extLst>
          </p:cNvPr>
          <p:cNvSpPr/>
          <p:nvPr/>
        </p:nvSpPr>
        <p:spPr>
          <a:xfrm>
            <a:off x="6266463"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39CD7C34-2F78-4450-81FA-AEEC014B21B4}"/>
              </a:ext>
            </a:extLst>
          </p:cNvPr>
          <p:cNvSpPr/>
          <p:nvPr/>
        </p:nvSpPr>
        <p:spPr>
          <a:xfrm>
            <a:off x="6487328"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63945896-3F91-4443-9E21-C0C5A8EE333C}"/>
              </a:ext>
            </a:extLst>
          </p:cNvPr>
          <p:cNvSpPr/>
          <p:nvPr/>
        </p:nvSpPr>
        <p:spPr>
          <a:xfrm>
            <a:off x="6708194"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542081F-F15F-49CA-8721-CD8988E7002F}"/>
              </a:ext>
            </a:extLst>
          </p:cNvPr>
          <p:cNvSpPr/>
          <p:nvPr/>
        </p:nvSpPr>
        <p:spPr>
          <a:xfrm>
            <a:off x="6921325"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DF107230-6501-41D8-AF36-D0000A9EC87E}"/>
              </a:ext>
            </a:extLst>
          </p:cNvPr>
          <p:cNvSpPr/>
          <p:nvPr/>
        </p:nvSpPr>
        <p:spPr>
          <a:xfrm>
            <a:off x="7134456" y="4712715"/>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35B6E93F-BE25-4BAC-B619-AE1B4466C145}"/>
                  </a:ext>
                </a:extLst>
              </p:cNvPr>
              <p:cNvSpPr txBox="1"/>
              <p:nvPr/>
            </p:nvSpPr>
            <p:spPr>
              <a:xfrm>
                <a:off x="4763788" y="4998810"/>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83" name="TextBox 82">
                <a:extLst>
                  <a:ext uri="{FF2B5EF4-FFF2-40B4-BE49-F238E27FC236}">
                    <a16:creationId xmlns:a16="http://schemas.microsoft.com/office/drawing/2014/main" id="{35B6E93F-BE25-4BAC-B619-AE1B4466C145}"/>
                  </a:ext>
                </a:extLst>
              </p:cNvPr>
              <p:cNvSpPr txBox="1">
                <a:spLocks noRot="1" noChangeAspect="1" noMove="1" noResize="1" noEditPoints="1" noAdjustHandles="1" noChangeArrowheads="1" noChangeShapeType="1" noTextEdit="1"/>
              </p:cNvSpPr>
              <p:nvPr/>
            </p:nvSpPr>
            <p:spPr>
              <a:xfrm>
                <a:off x="4763788" y="4998810"/>
                <a:ext cx="1065653" cy="369332"/>
              </a:xfrm>
              <a:prstGeom prst="rect">
                <a:avLst/>
              </a:prstGeom>
              <a:blipFill>
                <a:blip r:embed="rId7"/>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5431B8A-5F63-4A1D-AAFE-15BD0D2ACCE3}"/>
                  </a:ext>
                </a:extLst>
              </p:cNvPr>
              <p:cNvSpPr txBox="1"/>
              <p:nvPr/>
            </p:nvSpPr>
            <p:spPr>
              <a:xfrm>
                <a:off x="6391489" y="4998810"/>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84" name="TextBox 83">
                <a:extLst>
                  <a:ext uri="{FF2B5EF4-FFF2-40B4-BE49-F238E27FC236}">
                    <a16:creationId xmlns:a16="http://schemas.microsoft.com/office/drawing/2014/main" id="{05431B8A-5F63-4A1D-AAFE-15BD0D2ACCE3}"/>
                  </a:ext>
                </a:extLst>
              </p:cNvPr>
              <p:cNvSpPr txBox="1">
                <a:spLocks noRot="1" noChangeAspect="1" noMove="1" noResize="1" noEditPoints="1" noAdjustHandles="1" noChangeArrowheads="1" noChangeShapeType="1" noTextEdit="1"/>
              </p:cNvSpPr>
              <p:nvPr/>
            </p:nvSpPr>
            <p:spPr>
              <a:xfrm>
                <a:off x="6391489" y="4998810"/>
                <a:ext cx="596422" cy="369332"/>
              </a:xfrm>
              <a:prstGeom prst="rect">
                <a:avLst/>
              </a:prstGeom>
              <a:blipFill>
                <a:blip r:embed="rId8"/>
                <a:stretch>
                  <a:fillRect r="-4082" b="-13115"/>
                </a:stretch>
              </a:blipFill>
            </p:spPr>
            <p:txBody>
              <a:bodyPr/>
              <a:lstStyle/>
              <a:p>
                <a:r>
                  <a:rPr lang="en-GB">
                    <a:noFill/>
                  </a:rPr>
                  <a:t> </a:t>
                </a:r>
              </a:p>
            </p:txBody>
          </p:sp>
        </mc:Fallback>
      </mc:AlternateContent>
      <p:sp>
        <p:nvSpPr>
          <p:cNvPr id="85" name="Rectangle 84">
            <a:extLst>
              <a:ext uri="{FF2B5EF4-FFF2-40B4-BE49-F238E27FC236}">
                <a16:creationId xmlns:a16="http://schemas.microsoft.com/office/drawing/2014/main" id="{1806952E-D69B-41F3-A1A4-BFEBDC1E002E}"/>
              </a:ext>
            </a:extLst>
          </p:cNvPr>
          <p:cNvSpPr/>
          <p:nvPr/>
        </p:nvSpPr>
        <p:spPr>
          <a:xfrm>
            <a:off x="5173593" y="2642114"/>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5B7A1820-C63A-445F-99B2-8E1DF01464D9}"/>
              </a:ext>
            </a:extLst>
          </p:cNvPr>
          <p:cNvSpPr/>
          <p:nvPr/>
        </p:nvSpPr>
        <p:spPr>
          <a:xfrm>
            <a:off x="5395318" y="2642114"/>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3A7A19D4-C7A2-44C6-BA19-1FE3DBC97C8B}"/>
              </a:ext>
            </a:extLst>
          </p:cNvPr>
          <p:cNvSpPr/>
          <p:nvPr/>
        </p:nvSpPr>
        <p:spPr>
          <a:xfrm>
            <a:off x="5616183" y="2642114"/>
            <a:ext cx="213131" cy="206256"/>
          </a:xfrm>
          <a:prstGeom prst="rect">
            <a:avLst/>
          </a:prstGeom>
          <a:solidFill>
            <a:srgbClr val="00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FCA27FAB-B83C-41D5-A204-DC5D2222E71E}"/>
              </a:ext>
            </a:extLst>
          </p:cNvPr>
          <p:cNvSpPr/>
          <p:nvPr/>
        </p:nvSpPr>
        <p:spPr>
          <a:xfrm>
            <a:off x="5837049" y="2642114"/>
            <a:ext cx="213131" cy="206256"/>
          </a:xfrm>
          <a:prstGeom prst="rect">
            <a:avLst/>
          </a:prstGeom>
          <a:solidFill>
            <a:schemeClr val="bg1">
              <a:lumMod val="7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D512FBAE-4B6B-4A4C-B5FF-EC5888490256}"/>
              </a:ext>
            </a:extLst>
          </p:cNvPr>
          <p:cNvSpPr/>
          <p:nvPr/>
        </p:nvSpPr>
        <p:spPr>
          <a:xfrm>
            <a:off x="6050180" y="2642114"/>
            <a:ext cx="213131" cy="206256"/>
          </a:xfrm>
          <a:prstGeom prst="rect">
            <a:avLst/>
          </a:prstGeom>
          <a:solidFill>
            <a:schemeClr val="bg1">
              <a:lumMod val="50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D25AA35C-0F49-4923-94F6-0C488924135D}"/>
              </a:ext>
            </a:extLst>
          </p:cNvPr>
          <p:cNvSpPr/>
          <p:nvPr/>
        </p:nvSpPr>
        <p:spPr>
          <a:xfrm>
            <a:off x="6263311" y="2642114"/>
            <a:ext cx="213131" cy="206256"/>
          </a:xfrm>
          <a:prstGeom prst="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FC1656AF-94AE-470F-93E2-09724BC3247B}"/>
              </a:ext>
            </a:extLst>
          </p:cNvPr>
          <p:cNvSpPr/>
          <p:nvPr/>
        </p:nvSpPr>
        <p:spPr>
          <a:xfrm>
            <a:off x="6476442" y="2642114"/>
            <a:ext cx="213131" cy="206256"/>
          </a:xfrm>
          <a:prstGeom prst="rect">
            <a:avLst/>
          </a:prstGeom>
          <a:solidFill>
            <a:schemeClr val="bg1">
              <a:lumMod val="85000"/>
            </a:schemeClr>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C6C4A9F-60E1-49C7-8A7B-6C6137BA21D6}"/>
                  </a:ext>
                </a:extLst>
              </p:cNvPr>
              <p:cNvSpPr txBox="1"/>
              <p:nvPr/>
            </p:nvSpPr>
            <p:spPr>
              <a:xfrm>
                <a:off x="4109045" y="3006278"/>
                <a:ext cx="702770" cy="37805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acc>
                        <m:accPr>
                          <m:chr m:val="̃"/>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e>
                      </m:acc>
                      <m:d>
                        <m:dPr>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US" sz="1800" b="1" dirty="0"/>
              </a:p>
            </p:txBody>
          </p:sp>
        </mc:Choice>
        <mc:Fallback xmlns="">
          <p:sp>
            <p:nvSpPr>
              <p:cNvPr id="93" name="TextBox 92">
                <a:extLst>
                  <a:ext uri="{FF2B5EF4-FFF2-40B4-BE49-F238E27FC236}">
                    <a16:creationId xmlns:a16="http://schemas.microsoft.com/office/drawing/2014/main" id="{BC6C4A9F-60E1-49C7-8A7B-6C6137BA21D6}"/>
                  </a:ext>
                </a:extLst>
              </p:cNvPr>
              <p:cNvSpPr txBox="1">
                <a:spLocks noRot="1" noChangeAspect="1" noMove="1" noResize="1" noEditPoints="1" noAdjustHandles="1" noChangeArrowheads="1" noChangeShapeType="1" noTextEdit="1"/>
              </p:cNvSpPr>
              <p:nvPr/>
            </p:nvSpPr>
            <p:spPr>
              <a:xfrm>
                <a:off x="4109045" y="3006278"/>
                <a:ext cx="702770" cy="378052"/>
              </a:xfrm>
              <a:prstGeom prst="rect">
                <a:avLst/>
              </a:prstGeom>
              <a:blipFill>
                <a:blip r:embed="rId9"/>
                <a:stretch>
                  <a:fillRect t="-8065" r="-5217"/>
                </a:stretch>
              </a:blipFill>
            </p:spPr>
            <p:txBody>
              <a:bodyPr/>
              <a:lstStyle/>
              <a:p>
                <a:r>
                  <a:rPr lang="en-GB">
                    <a:noFill/>
                  </a:rPr>
                  <a:t> </a:t>
                </a:r>
              </a:p>
            </p:txBody>
          </p:sp>
        </mc:Fallback>
      </mc:AlternateContent>
      <p:sp>
        <p:nvSpPr>
          <p:cNvPr id="98" name="TextBox 97">
            <a:extLst>
              <a:ext uri="{FF2B5EF4-FFF2-40B4-BE49-F238E27FC236}">
                <a16:creationId xmlns:a16="http://schemas.microsoft.com/office/drawing/2014/main" id="{F49E3C74-1D9C-403F-BFBB-32A19B6AA851}"/>
              </a:ext>
            </a:extLst>
          </p:cNvPr>
          <p:cNvSpPr txBox="1"/>
          <p:nvPr/>
        </p:nvSpPr>
        <p:spPr>
          <a:xfrm>
            <a:off x="6583007" y="2984690"/>
            <a:ext cx="546625"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ignore (0)</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99" name="Straight Arrow Connector 98">
            <a:extLst>
              <a:ext uri="{FF2B5EF4-FFF2-40B4-BE49-F238E27FC236}">
                <a16:creationId xmlns:a16="http://schemas.microsoft.com/office/drawing/2014/main" id="{5624BD5E-FB6D-4124-8F65-1D2C3C32DCEF}"/>
              </a:ext>
            </a:extLst>
          </p:cNvPr>
          <p:cNvCxnSpPr>
            <a:cxnSpLocks/>
            <a:stCxn id="98" idx="1"/>
            <a:endCxn id="91" idx="2"/>
          </p:cNvCxnSpPr>
          <p:nvPr/>
        </p:nvCxnSpPr>
        <p:spPr>
          <a:xfrm flipH="1" flipV="1">
            <a:off x="6369877" y="2848370"/>
            <a:ext cx="213130"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2EE0B2FE-EFC2-4686-B22E-8EBE8B786793}"/>
              </a:ext>
            </a:extLst>
          </p:cNvPr>
          <p:cNvSpPr txBox="1"/>
          <p:nvPr/>
        </p:nvSpPr>
        <p:spPr>
          <a:xfrm>
            <a:off x="4764754" y="2984690"/>
            <a:ext cx="490519"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inject (1)</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06" name="Straight Arrow Connector 105">
            <a:extLst>
              <a:ext uri="{FF2B5EF4-FFF2-40B4-BE49-F238E27FC236}">
                <a16:creationId xmlns:a16="http://schemas.microsoft.com/office/drawing/2014/main" id="{6012A222-1A3D-4220-8BC5-F6C681A79787}"/>
              </a:ext>
            </a:extLst>
          </p:cNvPr>
          <p:cNvCxnSpPr>
            <a:cxnSpLocks/>
            <a:stCxn id="104" idx="3"/>
            <a:endCxn id="87" idx="2"/>
          </p:cNvCxnSpPr>
          <p:nvPr/>
        </p:nvCxnSpPr>
        <p:spPr>
          <a:xfrm flipV="1">
            <a:off x="5255273" y="2848370"/>
            <a:ext cx="467476" cy="213264"/>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AB73EBC0-4BDF-4BB9-93ED-A955FFA0EA54}"/>
              </a:ext>
            </a:extLst>
          </p:cNvPr>
          <p:cNvSpPr/>
          <p:nvPr/>
        </p:nvSpPr>
        <p:spPr>
          <a:xfrm>
            <a:off x="5173720" y="3281202"/>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49967518-3FA2-44D7-9F71-05B60C9F876C}"/>
              </a:ext>
            </a:extLst>
          </p:cNvPr>
          <p:cNvSpPr/>
          <p:nvPr/>
        </p:nvSpPr>
        <p:spPr>
          <a:xfrm>
            <a:off x="5395445" y="3281202"/>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7F5AC58C-1F81-4A11-B8EE-0482B0E060AB}"/>
              </a:ext>
            </a:extLst>
          </p:cNvPr>
          <p:cNvSpPr/>
          <p:nvPr/>
        </p:nvSpPr>
        <p:spPr>
          <a:xfrm>
            <a:off x="5616310" y="3281202"/>
            <a:ext cx="213131" cy="206256"/>
          </a:xfrm>
          <a:prstGeom prst="rect">
            <a:avLst/>
          </a:prstGeom>
          <a:solidFill>
            <a:srgbClr val="00B05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BA3B6FD5-C7A2-4FAA-8127-5151198FFFA9}"/>
              </a:ext>
            </a:extLst>
          </p:cNvPr>
          <p:cNvSpPr/>
          <p:nvPr/>
        </p:nvSpPr>
        <p:spPr>
          <a:xfrm>
            <a:off x="5837176" y="3281202"/>
            <a:ext cx="213131" cy="206256"/>
          </a:xfrm>
          <a:prstGeom prst="rect">
            <a:avLst/>
          </a:prstGeom>
          <a:solidFill>
            <a:srgbClr val="FF9F9F"/>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6E03E4E5-F255-4CB6-AECE-4F4AE8E59A81}"/>
              </a:ext>
            </a:extLst>
          </p:cNvPr>
          <p:cNvSpPr/>
          <p:nvPr/>
        </p:nvSpPr>
        <p:spPr>
          <a:xfrm>
            <a:off x="6050307" y="3281202"/>
            <a:ext cx="213131" cy="206256"/>
          </a:xfrm>
          <a:prstGeom prst="rect">
            <a:avLst/>
          </a:prstGeom>
          <a:solidFill>
            <a:srgbClr val="B4FAD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22F2E363-7BEE-4CEA-80BE-9597FDCD10E1}"/>
              </a:ext>
            </a:extLst>
          </p:cNvPr>
          <p:cNvSpPr/>
          <p:nvPr/>
        </p:nvSpPr>
        <p:spPr>
          <a:xfrm>
            <a:off x="6263438" y="3281202"/>
            <a:ext cx="213131" cy="206256"/>
          </a:xfrm>
          <a:prstGeom prst="rect">
            <a:avLst/>
          </a:prstGeom>
          <a:solidFill>
            <a:srgbClr val="FF0000"/>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2D39E537-EB0C-4497-89EA-7900315145CF}"/>
              </a:ext>
            </a:extLst>
          </p:cNvPr>
          <p:cNvSpPr/>
          <p:nvPr/>
        </p:nvSpPr>
        <p:spPr>
          <a:xfrm>
            <a:off x="6476569" y="3281202"/>
            <a:ext cx="213131" cy="206256"/>
          </a:xfrm>
          <a:prstGeom prst="rect">
            <a:avLst/>
          </a:prstGeom>
          <a:solidFill>
            <a:srgbClr val="E7FFF2"/>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1" name="Straight Arrow Connector 120">
            <a:extLst>
              <a:ext uri="{FF2B5EF4-FFF2-40B4-BE49-F238E27FC236}">
                <a16:creationId xmlns:a16="http://schemas.microsoft.com/office/drawing/2014/main" id="{041B28D4-D8A1-4498-882E-18225EA30110}"/>
              </a:ext>
            </a:extLst>
          </p:cNvPr>
          <p:cNvCxnSpPr>
            <a:cxnSpLocks/>
            <a:stCxn id="104" idx="3"/>
            <a:endCxn id="112" idx="0"/>
          </p:cNvCxnSpPr>
          <p:nvPr/>
        </p:nvCxnSpPr>
        <p:spPr>
          <a:xfrm>
            <a:off x="5255273" y="3061634"/>
            <a:ext cx="467603"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CD17EFB0-234B-45D6-B68A-17A78FC77193}"/>
              </a:ext>
            </a:extLst>
          </p:cNvPr>
          <p:cNvCxnSpPr>
            <a:cxnSpLocks/>
            <a:stCxn id="98" idx="1"/>
            <a:endCxn id="117" idx="0"/>
          </p:cNvCxnSpPr>
          <p:nvPr/>
        </p:nvCxnSpPr>
        <p:spPr>
          <a:xfrm flipH="1">
            <a:off x="6370004" y="3061634"/>
            <a:ext cx="213003" cy="21956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5AFE7A7F-3940-41C7-8A9B-87661823823D}"/>
                  </a:ext>
                </a:extLst>
              </p:cNvPr>
              <p:cNvSpPr txBox="1"/>
              <p:nvPr/>
            </p:nvSpPr>
            <p:spPr>
              <a:xfrm>
                <a:off x="6814761" y="3216973"/>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𝒊</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27" name="TextBox 126">
                <a:extLst>
                  <a:ext uri="{FF2B5EF4-FFF2-40B4-BE49-F238E27FC236}">
                    <a16:creationId xmlns:a16="http://schemas.microsoft.com/office/drawing/2014/main" id="{5AFE7A7F-3940-41C7-8A9B-87661823823D}"/>
                  </a:ext>
                </a:extLst>
              </p:cNvPr>
              <p:cNvSpPr txBox="1">
                <a:spLocks noRot="1" noChangeAspect="1" noMove="1" noResize="1" noEditPoints="1" noAdjustHandles="1" noChangeArrowheads="1" noChangeShapeType="1" noTextEdit="1"/>
              </p:cNvSpPr>
              <p:nvPr/>
            </p:nvSpPr>
            <p:spPr>
              <a:xfrm>
                <a:off x="6814761" y="3216973"/>
                <a:ext cx="596422" cy="369332"/>
              </a:xfrm>
              <a:prstGeom prst="rect">
                <a:avLst/>
              </a:prstGeom>
              <a:blipFill>
                <a:blip r:embed="rId10"/>
                <a:stretch>
                  <a:fillRect b="-13333"/>
                </a:stretch>
              </a:blipFill>
            </p:spPr>
            <p:txBody>
              <a:bodyPr/>
              <a:lstStyle/>
              <a:p>
                <a:r>
                  <a:rPr lang="en-GB">
                    <a:noFill/>
                  </a:rPr>
                  <a:t> </a:t>
                </a:r>
              </a:p>
            </p:txBody>
          </p:sp>
        </mc:Fallback>
      </mc:AlternateContent>
      <p:sp>
        <p:nvSpPr>
          <p:cNvPr id="131" name="Rectangle 130">
            <a:extLst>
              <a:ext uri="{FF2B5EF4-FFF2-40B4-BE49-F238E27FC236}">
                <a16:creationId xmlns:a16="http://schemas.microsoft.com/office/drawing/2014/main" id="{4F635051-7BDC-4376-99C2-890034DF508C}"/>
              </a:ext>
            </a:extLst>
          </p:cNvPr>
          <p:cNvSpPr/>
          <p:nvPr/>
        </p:nvSpPr>
        <p:spPr>
          <a:xfrm>
            <a:off x="5310813" y="3571410"/>
            <a:ext cx="1183391" cy="1096955"/>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5" name="Straight Arrow Connector 134">
            <a:extLst>
              <a:ext uri="{FF2B5EF4-FFF2-40B4-BE49-F238E27FC236}">
                <a16:creationId xmlns:a16="http://schemas.microsoft.com/office/drawing/2014/main" id="{6E4B63A6-C64D-4BB2-8256-E9F6A7A74955}"/>
              </a:ext>
            </a:extLst>
          </p:cNvPr>
          <p:cNvCxnSpPr>
            <a:cxnSpLocks/>
          </p:cNvCxnSpPr>
          <p:nvPr/>
        </p:nvCxnSpPr>
        <p:spPr>
          <a:xfrm flipV="1">
            <a:off x="3225873" y="3384330"/>
            <a:ext cx="1926807" cy="17309"/>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4C6F4189-543D-4E50-82CE-481A2710E999}"/>
                  </a:ext>
                </a:extLst>
              </p:cNvPr>
              <p:cNvSpPr txBox="1"/>
              <p:nvPr/>
            </p:nvSpPr>
            <p:spPr>
              <a:xfrm>
                <a:off x="6675887" y="4650556"/>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6" name="TextBox 135">
                <a:extLst>
                  <a:ext uri="{FF2B5EF4-FFF2-40B4-BE49-F238E27FC236}">
                    <a16:creationId xmlns:a16="http://schemas.microsoft.com/office/drawing/2014/main" id="{4C6F4189-543D-4E50-82CE-481A2710E999}"/>
                  </a:ext>
                </a:extLst>
              </p:cNvPr>
              <p:cNvSpPr txBox="1">
                <a:spLocks noRot="1" noChangeAspect="1" noMove="1" noResize="1" noEditPoints="1" noAdjustHandles="1" noChangeArrowheads="1" noChangeShapeType="1" noTextEdit="1"/>
              </p:cNvSpPr>
              <p:nvPr/>
            </p:nvSpPr>
            <p:spPr>
              <a:xfrm>
                <a:off x="6675887" y="4650556"/>
                <a:ext cx="213132" cy="291875"/>
              </a:xfrm>
              <a:prstGeom prst="rect">
                <a:avLst/>
              </a:prstGeom>
              <a:blipFill>
                <a:blip r:embed="rId11"/>
                <a:stretch>
                  <a:fillRect r="-22857" b="-2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83F7672E-E855-427C-B0AD-65DAE5C1321A}"/>
                  </a:ext>
                </a:extLst>
              </p:cNvPr>
              <p:cNvSpPr txBox="1"/>
              <p:nvPr/>
            </p:nvSpPr>
            <p:spPr>
              <a:xfrm>
                <a:off x="5157135" y="4666124"/>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7" name="TextBox 136">
                <a:extLst>
                  <a:ext uri="{FF2B5EF4-FFF2-40B4-BE49-F238E27FC236}">
                    <a16:creationId xmlns:a16="http://schemas.microsoft.com/office/drawing/2014/main" id="{83F7672E-E855-427C-B0AD-65DAE5C1321A}"/>
                  </a:ext>
                </a:extLst>
              </p:cNvPr>
              <p:cNvSpPr txBox="1">
                <a:spLocks noRot="1" noChangeAspect="1" noMove="1" noResize="1" noEditPoints="1" noAdjustHandles="1" noChangeArrowheads="1" noChangeShapeType="1" noTextEdit="1"/>
              </p:cNvSpPr>
              <p:nvPr/>
            </p:nvSpPr>
            <p:spPr>
              <a:xfrm>
                <a:off x="5157135" y="4666124"/>
                <a:ext cx="213132" cy="291875"/>
              </a:xfrm>
              <a:prstGeom prst="rect">
                <a:avLst/>
              </a:prstGeom>
              <a:blipFill>
                <a:blip r:embed="rId12"/>
                <a:stretch>
                  <a:fillRect r="-25714"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1477B045-F0BF-41CD-B520-1150F89C7FB3}"/>
                  </a:ext>
                </a:extLst>
              </p:cNvPr>
              <p:cNvSpPr txBox="1"/>
              <p:nvPr/>
            </p:nvSpPr>
            <p:spPr>
              <a:xfrm>
                <a:off x="5776283" y="3232642"/>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𝑖</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8" name="TextBox 137">
                <a:extLst>
                  <a:ext uri="{FF2B5EF4-FFF2-40B4-BE49-F238E27FC236}">
                    <a16:creationId xmlns:a16="http://schemas.microsoft.com/office/drawing/2014/main" id="{1477B045-F0BF-41CD-B520-1150F89C7FB3}"/>
                  </a:ext>
                </a:extLst>
              </p:cNvPr>
              <p:cNvSpPr txBox="1">
                <a:spLocks noRot="1" noChangeAspect="1" noMove="1" noResize="1" noEditPoints="1" noAdjustHandles="1" noChangeArrowheads="1" noChangeShapeType="1" noTextEdit="1"/>
              </p:cNvSpPr>
              <p:nvPr/>
            </p:nvSpPr>
            <p:spPr>
              <a:xfrm>
                <a:off x="5776283" y="3232642"/>
                <a:ext cx="213132" cy="291875"/>
              </a:xfrm>
              <a:prstGeom prst="rect">
                <a:avLst/>
              </a:prstGeom>
              <a:blipFill>
                <a:blip r:embed="rId13"/>
                <a:stretch>
                  <a:fillRect r="-8571" b="-4167"/>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3026E255-8BD6-470B-B174-A6C1BC882FEF}"/>
              </a:ext>
            </a:extLst>
          </p:cNvPr>
          <p:cNvPicPr>
            <a:picLocks/>
          </p:cNvPicPr>
          <p:nvPr/>
        </p:nvPicPr>
        <p:blipFill>
          <a:blip r:embed="rId14"/>
          <a:stretch>
            <a:fillRect/>
          </a:stretch>
        </p:blipFill>
        <p:spPr>
          <a:xfrm rot="16200000">
            <a:off x="2399237" y="3870532"/>
            <a:ext cx="612000" cy="540000"/>
          </a:xfrm>
          <a:prstGeom prst="rect">
            <a:avLst/>
          </a:prstGeom>
        </p:spPr>
      </p:pic>
      <p:pic>
        <p:nvPicPr>
          <p:cNvPr id="5" name="Picture 4">
            <a:extLst>
              <a:ext uri="{FF2B5EF4-FFF2-40B4-BE49-F238E27FC236}">
                <a16:creationId xmlns:a16="http://schemas.microsoft.com/office/drawing/2014/main" id="{A17F398E-732B-4646-81DA-84260E7791AC}"/>
              </a:ext>
            </a:extLst>
          </p:cNvPr>
          <p:cNvPicPr>
            <a:picLocks noChangeAspect="1"/>
          </p:cNvPicPr>
          <p:nvPr/>
        </p:nvPicPr>
        <p:blipFill>
          <a:blip r:embed="rId15"/>
          <a:stretch>
            <a:fillRect/>
          </a:stretch>
        </p:blipFill>
        <p:spPr>
          <a:xfrm rot="16200000">
            <a:off x="5489436" y="3662782"/>
            <a:ext cx="817628" cy="105596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8C712AB-8B90-4444-A26A-0A5C35E85E00}"/>
                  </a:ext>
                </a:extLst>
              </p:cNvPr>
              <p:cNvSpPr txBox="1"/>
              <p:nvPr/>
            </p:nvSpPr>
            <p:spPr>
              <a:xfrm>
                <a:off x="6553658" y="3674858"/>
                <a:ext cx="2536079" cy="21275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solidFill>
                                <a:schemeClr val="tx1">
                                  <a:lumMod val="75000"/>
                                </a:schemeClr>
                              </a:solidFill>
                              <a:latin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cs typeface="Arial" panose="020B0604020202020204" pitchFamily="34" charset="0"/>
                            </a:rPr>
                            <m:t>𝑖</m:t>
                          </m:r>
                        </m:e>
                        <m:sub>
                          <m:r>
                            <a:rPr lang="de-DE" sz="1200" b="0" i="1" smtClean="0">
                              <a:solidFill>
                                <a:schemeClr val="tx1">
                                  <a:lumMod val="75000"/>
                                </a:schemeClr>
                              </a:solidFill>
                              <a:latin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cs typeface="Arial" panose="020B0604020202020204" pitchFamily="34" charset="0"/>
                            </a:rPr>
                            <m:t>𝑡</m:t>
                          </m:r>
                        </m:e>
                      </m:d>
                      <m:r>
                        <a:rPr lang="de-DE" sz="1200" b="0" i="1" smtClean="0">
                          <a:solidFill>
                            <a:schemeClr val="tx1">
                              <a:lumMod val="75000"/>
                            </a:schemeClr>
                          </a:solidFill>
                          <a:latin typeface="Cambria Math" panose="02040503050406030204" pitchFamily="18" charset="0"/>
                          <a:cs typeface="Arial" panose="020B0604020202020204" pitchFamily="34" charset="0"/>
                        </a:rPr>
                        <m:t>=</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𝜎</m:t>
                      </m:r>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𝑊</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𝑖</m:t>
                              </m:r>
                            </m:sub>
                          </m:s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𝑏</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𝑖</m:t>
                              </m:r>
                            </m:sub>
                          </m:sSub>
                        </m:e>
                      </m:d>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28C712AB-8B90-4444-A26A-0A5C35E85E00}"/>
                  </a:ext>
                </a:extLst>
              </p:cNvPr>
              <p:cNvSpPr txBox="1">
                <a:spLocks noRot="1" noChangeAspect="1" noMove="1" noResize="1" noEditPoints="1" noAdjustHandles="1" noChangeArrowheads="1" noChangeShapeType="1" noTextEdit="1"/>
              </p:cNvSpPr>
              <p:nvPr/>
            </p:nvSpPr>
            <p:spPr>
              <a:xfrm>
                <a:off x="6553658" y="3674858"/>
                <a:ext cx="2536079" cy="212751"/>
              </a:xfrm>
              <a:prstGeom prst="rect">
                <a:avLst/>
              </a:prstGeom>
              <a:blipFill>
                <a:blip r:embed="rId16"/>
                <a:stretch>
                  <a:fillRect b="-25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847457C-BBA8-4594-A7D6-3A61236814FC}"/>
                  </a:ext>
                </a:extLst>
              </p:cNvPr>
              <p:cNvSpPr txBox="1"/>
              <p:nvPr/>
            </p:nvSpPr>
            <p:spPr>
              <a:xfrm>
                <a:off x="5720758" y="2329519"/>
                <a:ext cx="1472774" cy="22224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b="1" i="1">
                              <a:latin typeface="Cambria Math" panose="02040503050406030204" pitchFamily="18" charset="0"/>
                            </a:rPr>
                            <m:t>𝑪</m:t>
                          </m:r>
                        </m:e>
                        <m:sub>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de-DE" sz="1400" b="0" i="1" smtClean="0">
                              <a:solidFill>
                                <a:schemeClr val="tx1">
                                  <a:lumMod val="75000"/>
                                </a:schemeClr>
                              </a:solidFill>
                              <a:latin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cs typeface="Arial" panose="020B0604020202020204" pitchFamily="34" charset="0"/>
                            </a:rPr>
                            <m:t>𝑡</m:t>
                          </m:r>
                        </m:e>
                      </m:d>
                      <m:r>
                        <a:rPr lang="de-DE" sz="1400" b="0" i="1" smtClean="0">
                          <a:solidFill>
                            <a:schemeClr val="tx1">
                              <a:lumMod val="75000"/>
                            </a:schemeClr>
                          </a:solidFill>
                          <a:latin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cs typeface="Arial" panose="020B0604020202020204" pitchFamily="34" charset="0"/>
                        </a:rPr>
                        <m:t>𝒊</m:t>
                      </m:r>
                      <m:d>
                        <m:dPr>
                          <m:ctrlPr>
                            <a:rPr lang="de-DE" sz="1400" b="1" i="1" smtClean="0">
                              <a:solidFill>
                                <a:schemeClr val="tx1">
                                  <a:lumMod val="75000"/>
                                </a:schemeClr>
                              </a:solidFill>
                              <a:latin typeface="Cambria Math" panose="02040503050406030204" pitchFamily="18" charset="0"/>
                              <a:cs typeface="Arial" panose="020B0604020202020204" pitchFamily="34" charset="0"/>
                            </a:rPr>
                          </m:ctrlPr>
                        </m:dPr>
                        <m:e>
                          <m:r>
                            <a:rPr lang="de-DE" sz="1400" b="1" i="1" smtClean="0">
                              <a:solidFill>
                                <a:schemeClr val="tx1">
                                  <a:lumMod val="75000"/>
                                </a:schemeClr>
                              </a:solidFill>
                              <a:latin typeface="Cambria Math" panose="02040503050406030204" pitchFamily="18" charset="0"/>
                              <a:cs typeface="Arial" panose="020B0604020202020204" pitchFamily="34" charset="0"/>
                            </a:rPr>
                            <m:t>𝒕</m:t>
                          </m:r>
                        </m:e>
                      </m:d>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acc>
                        <m:accPr>
                          <m:chr m:val="̃"/>
                          <m:ctrlP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sz="1400"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e>
                      </m:acc>
                      <m:d>
                        <m:dPr>
                          <m:ctrlPr>
                            <a:rPr lang="de-DE" sz="1400"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C847457C-BBA8-4594-A7D6-3A61236814FC}"/>
                  </a:ext>
                </a:extLst>
              </p:cNvPr>
              <p:cNvSpPr txBox="1">
                <a:spLocks noRot="1" noChangeAspect="1" noMove="1" noResize="1" noEditPoints="1" noAdjustHandles="1" noChangeArrowheads="1" noChangeShapeType="1" noTextEdit="1"/>
              </p:cNvSpPr>
              <p:nvPr/>
            </p:nvSpPr>
            <p:spPr>
              <a:xfrm>
                <a:off x="5720758" y="2329519"/>
                <a:ext cx="1472774" cy="222240"/>
              </a:xfrm>
              <a:prstGeom prst="rect">
                <a:avLst/>
              </a:prstGeom>
              <a:blipFill>
                <a:blip r:embed="rId17"/>
                <a:stretch>
                  <a:fillRect l="-2066" t="-13514" r="-7438" b="-1891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D0F9FC5-114A-43C1-8A45-F427E83FB121}"/>
                  </a:ext>
                </a:extLst>
              </p:cNvPr>
              <p:cNvSpPr txBox="1"/>
              <p:nvPr/>
            </p:nvSpPr>
            <p:spPr>
              <a:xfrm>
                <a:off x="1312588" y="3085224"/>
                <a:ext cx="2792303" cy="21275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solidFill>
                                <a:schemeClr val="tx1">
                                  <a:lumMod val="75000"/>
                                </a:schemeClr>
                              </a:solidFill>
                              <a:latin typeface="Cambria Math" panose="02040503050406030204" pitchFamily="18" charset="0"/>
                              <a:cs typeface="Arial" panose="020B0604020202020204" pitchFamily="34" charset="0"/>
                            </a:rPr>
                          </m:ctrlPr>
                        </m:sSubPr>
                        <m:e>
                          <m:acc>
                            <m:accPr>
                              <m:chr m:val="̃"/>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sz="1200" b="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𝐶</m:t>
                              </m:r>
                            </m:e>
                          </m:acc>
                        </m:e>
                        <m:sub>
                          <m:r>
                            <a:rPr lang="de-DE" sz="1200" b="0" i="1" smtClean="0">
                              <a:solidFill>
                                <a:schemeClr val="tx1">
                                  <a:lumMod val="75000"/>
                                </a:schemeClr>
                              </a:solidFill>
                              <a:latin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cs typeface="Arial" panose="020B0604020202020204" pitchFamily="34" charset="0"/>
                            </a:rPr>
                            <m:t>𝑡</m:t>
                          </m:r>
                        </m:e>
                      </m:d>
                      <m:r>
                        <a:rPr lang="de-DE" sz="1200" b="0" i="1" smtClean="0">
                          <a:solidFill>
                            <a:schemeClr val="tx1">
                              <a:lumMod val="75000"/>
                            </a:schemeClr>
                          </a:solidFill>
                          <a:latin typeface="Cambria Math" panose="02040503050406030204" pitchFamily="18" charset="0"/>
                          <a:cs typeface="Arial" panose="020B0604020202020204" pitchFamily="34" charset="0"/>
                        </a:rPr>
                        <m:t>=</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𝑡𝑎𝑛h</m:t>
                      </m:r>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𝑊</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𝐶</m:t>
                              </m:r>
                            </m:sub>
                          </m:s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𝑏</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𝐶</m:t>
                              </m:r>
                            </m:sub>
                          </m:sSub>
                        </m:e>
                      </m:d>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2D0F9FC5-114A-43C1-8A45-F427E83FB121}"/>
                  </a:ext>
                </a:extLst>
              </p:cNvPr>
              <p:cNvSpPr txBox="1">
                <a:spLocks noRot="1" noChangeAspect="1" noMove="1" noResize="1" noEditPoints="1" noAdjustHandles="1" noChangeArrowheads="1" noChangeShapeType="1" noTextEdit="1"/>
              </p:cNvSpPr>
              <p:nvPr/>
            </p:nvSpPr>
            <p:spPr>
              <a:xfrm>
                <a:off x="1312588" y="3085224"/>
                <a:ext cx="2792303" cy="212751"/>
              </a:xfrm>
              <a:prstGeom prst="rect">
                <a:avLst/>
              </a:prstGeom>
              <a:blipFill>
                <a:blip r:embed="rId18"/>
                <a:stretch>
                  <a:fillRect l="-437" t="-28571" b="-25714"/>
                </a:stretch>
              </a:blipFill>
            </p:spPr>
            <p:txBody>
              <a:bodyPr/>
              <a:lstStyle/>
              <a:p>
                <a:r>
                  <a:rPr lang="en-GB">
                    <a:noFill/>
                  </a:rPr>
                  <a:t> </a:t>
                </a:r>
              </a:p>
            </p:txBody>
          </p:sp>
        </mc:Fallback>
      </mc:AlternateContent>
      <p:sp>
        <p:nvSpPr>
          <p:cNvPr id="65"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7" name="Slide Number Placeholder 6"/>
          <p:cNvSpPr>
            <a:spLocks noGrp="1"/>
          </p:cNvSpPr>
          <p:nvPr>
            <p:ph type="sldNum" sz="quarter" idx="15"/>
          </p:nvPr>
        </p:nvSpPr>
        <p:spPr/>
        <p:txBody>
          <a:bodyPr/>
          <a:lstStyle/>
          <a:p>
            <a:fld id="{15C29056-5AFA-7949-831A-3EC086771171}" type="slidenum">
              <a:rPr lang="de-DE" smtClean="0"/>
              <a:pPr/>
              <a:t>35</a:t>
            </a:fld>
            <a:endParaRPr lang="de-DE" dirty="0"/>
          </a:p>
        </p:txBody>
      </p:sp>
    </p:spTree>
    <p:extLst>
      <p:ext uri="{BB962C8B-B14F-4D97-AF65-F5344CB8AC3E}">
        <p14:creationId xmlns:p14="http://schemas.microsoft.com/office/powerpoint/2010/main" val="3953846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Input Gate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Autofit/>
              </a:bodyPr>
              <a:lstStyle/>
              <a:p>
                <a:r>
                  <a:rPr lang="de-DE" sz="1900" b="1" i="1" dirty="0"/>
                  <a:t>Input Gate </a:t>
                </a:r>
                <a:r>
                  <a:rPr lang="de-DE" sz="1900" dirty="0"/>
                  <a:t>is trained to inject significant parts of the current input into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ffectLst/>
                    <a:ea typeface="Calibri" panose="020F0502020204030204" pitchFamily="34" charset="0"/>
                  </a:rPr>
                  <a:t>At time </a:t>
                </a:r>
                <a:r>
                  <a:rPr lang="en-GB" sz="1900" i="1" dirty="0">
                    <a:effectLst/>
                    <a:ea typeface="Calibri" panose="020F0502020204030204" pitchFamily="34" charset="0"/>
                  </a:rPr>
                  <a:t>t</a:t>
                </a:r>
                <a:r>
                  <a:rPr lang="en-GB" sz="1900" dirty="0">
                    <a:effectLst/>
                    <a:ea typeface="Calibri" panose="020F0502020204030204" pitchFamily="34" charset="0"/>
                  </a:rPr>
                  <a:t>, the input gate decides which item of</a:t>
                </a:r>
                <a14:m>
                  <m:oMath xmlns:m="http://schemas.openxmlformats.org/officeDocument/2006/math">
                    <m:r>
                      <a:rPr lang="de-DE" sz="1900" b="0" i="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𝒙</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oMath>
                </a14:m>
                <a:r>
                  <a:rPr lang="en-GB" sz="1900" dirty="0">
                    <a:effectLst/>
                    <a:ea typeface="Times New Roman" panose="02020603050405020304" pitchFamily="18" charset="0"/>
                  </a:rPr>
                  <a:t> to inject </a:t>
                </a:r>
                <a:r>
                  <a:rPr lang="en-GB" sz="1900" dirty="0">
                    <a:ea typeface="Calibri" panose="020F0502020204030204" pitchFamily="34" charset="0"/>
                  </a:rPr>
                  <a:t>(and how much of it) </a:t>
                </a:r>
                <a:r>
                  <a:rPr lang="en-GB" sz="1900" dirty="0">
                    <a:effectLst/>
                    <a:ea typeface="Times New Roman" panose="02020603050405020304" pitchFamily="18" charset="0"/>
                  </a:rPr>
                  <a:t>into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b="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ffectLst/>
                    <a:ea typeface="Times New Roman" panose="02020603050405020304" pitchFamily="18" charset="0"/>
                  </a:rPr>
                  <a:t>given input vector</a:t>
                </a:r>
                <a14:m>
                  <m:oMath xmlns:m="http://schemas.openxmlformats.org/officeDocument/2006/math">
                    <m:r>
                      <a:rPr lang="de-DE" sz="1900" b="0" i="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b="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b="0" i="1">
                            <a:latin typeface="Cambria Math" panose="02040503050406030204" pitchFamily="18" charset="0"/>
                          </a:rPr>
                          <m:t>𝑡</m:t>
                        </m:r>
                        <m:r>
                          <a:rPr lang="de-DE" sz="1900" b="0" i="1" smtClean="0">
                            <a:latin typeface="Cambria Math" panose="02040503050406030204" pitchFamily="18" charset="0"/>
                          </a:rPr>
                          <m:t>−1</m:t>
                        </m:r>
                      </m:e>
                    </m:d>
                  </m:oMath>
                </a14:m>
                <a:r>
                  <a:rPr lang="en-US" sz="1900" dirty="0"/>
                  <a:t>.</a:t>
                </a:r>
              </a:p>
              <a:p>
                <a:endParaRPr lang="en-US" sz="1900" dirty="0"/>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2"/>
                <a:stretch>
                  <a:fillRect l="-1807" t="-8696" r="-602" b="-2065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78971A7E-7914-4BC3-A32F-F76CF94222F2}"/>
              </a:ext>
            </a:extLst>
          </p:cNvPr>
          <p:cNvSpPr/>
          <p:nvPr/>
        </p:nvSpPr>
        <p:spPr>
          <a:xfrm>
            <a:off x="156582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60DEB6C-D1CF-4CA6-9316-54696E07CFEF}"/>
              </a:ext>
            </a:extLst>
          </p:cNvPr>
          <p:cNvSpPr/>
          <p:nvPr/>
        </p:nvSpPr>
        <p:spPr>
          <a:xfrm>
            <a:off x="178754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73E352-DD98-4C2B-AA3F-465390E2A563}"/>
              </a:ext>
            </a:extLst>
          </p:cNvPr>
          <p:cNvSpPr/>
          <p:nvPr/>
        </p:nvSpPr>
        <p:spPr>
          <a:xfrm>
            <a:off x="2008413"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B57F20-6860-4796-BB26-6AF45D25DC3A}"/>
              </a:ext>
            </a:extLst>
          </p:cNvPr>
          <p:cNvSpPr/>
          <p:nvPr/>
        </p:nvSpPr>
        <p:spPr>
          <a:xfrm>
            <a:off x="222927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D5F4AF-58F7-47A8-897C-CFC204FC090D}"/>
              </a:ext>
            </a:extLst>
          </p:cNvPr>
          <p:cNvSpPr/>
          <p:nvPr/>
        </p:nvSpPr>
        <p:spPr>
          <a:xfrm>
            <a:off x="244241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EF6EBB2-E3A0-48B1-8809-BA9A310A4724}"/>
              </a:ext>
            </a:extLst>
          </p:cNvPr>
          <p:cNvSpPr/>
          <p:nvPr/>
        </p:nvSpPr>
        <p:spPr>
          <a:xfrm>
            <a:off x="286867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4255B2-1F5A-4901-9D7C-29F267666B6F}"/>
              </a:ext>
            </a:extLst>
          </p:cNvPr>
          <p:cNvSpPr/>
          <p:nvPr/>
        </p:nvSpPr>
        <p:spPr>
          <a:xfrm>
            <a:off x="3090397"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2B5EC6-10B9-488F-AA44-A4918F05CAA4}"/>
              </a:ext>
            </a:extLst>
          </p:cNvPr>
          <p:cNvSpPr/>
          <p:nvPr/>
        </p:nvSpPr>
        <p:spPr>
          <a:xfrm>
            <a:off x="3311262"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8E3E477-7DC1-4CCC-9DF1-1BA9267A2FBE}"/>
              </a:ext>
            </a:extLst>
          </p:cNvPr>
          <p:cNvSpPr/>
          <p:nvPr/>
        </p:nvSpPr>
        <p:spPr>
          <a:xfrm>
            <a:off x="3532128"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E0FC3F6-F888-476D-8666-90E9D167CA9A}"/>
              </a:ext>
            </a:extLst>
          </p:cNvPr>
          <p:cNvSpPr/>
          <p:nvPr/>
        </p:nvSpPr>
        <p:spPr>
          <a:xfrm>
            <a:off x="3745259"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55D2CB2-FB0D-49B6-BA08-29712B3A3A7D}"/>
              </a:ext>
            </a:extLst>
          </p:cNvPr>
          <p:cNvSpPr/>
          <p:nvPr/>
        </p:nvSpPr>
        <p:spPr>
          <a:xfrm>
            <a:off x="3958390" y="4715654"/>
            <a:ext cx="213131" cy="206256"/>
          </a:xfrm>
          <a:prstGeom prst="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1587722" y="5001749"/>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1587722" y="5001749"/>
                <a:ext cx="1065653" cy="369332"/>
              </a:xfrm>
              <a:prstGeom prst="rect">
                <a:avLst/>
              </a:prstGeom>
              <a:blipFill>
                <a:blip r:embed="rId3"/>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A2051F5-649E-4D8A-A714-F8F20C3C74D5}"/>
                  </a:ext>
                </a:extLst>
              </p:cNvPr>
              <p:cNvSpPr txBox="1"/>
              <p:nvPr/>
            </p:nvSpPr>
            <p:spPr>
              <a:xfrm>
                <a:off x="3215423" y="5001749"/>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31" name="TextBox 30">
                <a:extLst>
                  <a:ext uri="{FF2B5EF4-FFF2-40B4-BE49-F238E27FC236}">
                    <a16:creationId xmlns:a16="http://schemas.microsoft.com/office/drawing/2014/main" id="{BA2051F5-649E-4D8A-A714-F8F20C3C74D5}"/>
                  </a:ext>
                </a:extLst>
              </p:cNvPr>
              <p:cNvSpPr txBox="1">
                <a:spLocks noRot="1" noChangeAspect="1" noMove="1" noResize="1" noEditPoints="1" noAdjustHandles="1" noChangeArrowheads="1" noChangeShapeType="1" noTextEdit="1"/>
              </p:cNvSpPr>
              <p:nvPr/>
            </p:nvSpPr>
            <p:spPr>
              <a:xfrm>
                <a:off x="3215423" y="5001749"/>
                <a:ext cx="596422" cy="369332"/>
              </a:xfrm>
              <a:prstGeom prst="rect">
                <a:avLst/>
              </a:prstGeom>
              <a:blipFill>
                <a:blip r:embed="rId4"/>
                <a:stretch>
                  <a:fillRect r="-4082" b="-13115"/>
                </a:stretch>
              </a:blipFill>
            </p:spPr>
            <p:txBody>
              <a:bodyPr/>
              <a:lstStyle/>
              <a:p>
                <a:r>
                  <a:rPr lang="en-GB">
                    <a:noFill/>
                  </a:rPr>
                  <a:t> </a:t>
                </a:r>
              </a:p>
            </p:txBody>
          </p:sp>
        </mc:Fallback>
      </mc:AlternateContent>
      <p:sp>
        <p:nvSpPr>
          <p:cNvPr id="96" name="Rectangle 95">
            <a:extLst>
              <a:ext uri="{FF2B5EF4-FFF2-40B4-BE49-F238E27FC236}">
                <a16:creationId xmlns:a16="http://schemas.microsoft.com/office/drawing/2014/main" id="{A30A6253-D2CA-4688-A08C-A0081FCB112F}"/>
              </a:ext>
            </a:extLst>
          </p:cNvPr>
          <p:cNvSpPr/>
          <p:nvPr/>
        </p:nvSpPr>
        <p:spPr>
          <a:xfrm>
            <a:off x="2134747" y="3574349"/>
            <a:ext cx="1183391" cy="1096955"/>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8088FF6-BD45-4A16-8A80-065EE4D9F970}"/>
                  </a:ext>
                </a:extLst>
              </p:cNvPr>
              <p:cNvSpPr txBox="1"/>
              <p:nvPr/>
            </p:nvSpPr>
            <p:spPr>
              <a:xfrm>
                <a:off x="3499821" y="4653495"/>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0" name="TextBox 129">
                <a:extLst>
                  <a:ext uri="{FF2B5EF4-FFF2-40B4-BE49-F238E27FC236}">
                    <a16:creationId xmlns:a16="http://schemas.microsoft.com/office/drawing/2014/main" id="{38088FF6-BD45-4A16-8A80-065EE4D9F970}"/>
                  </a:ext>
                </a:extLst>
              </p:cNvPr>
              <p:cNvSpPr txBox="1">
                <a:spLocks noRot="1" noChangeAspect="1" noMove="1" noResize="1" noEditPoints="1" noAdjustHandles="1" noChangeArrowheads="1" noChangeShapeType="1" noTextEdit="1"/>
              </p:cNvSpPr>
              <p:nvPr/>
            </p:nvSpPr>
            <p:spPr>
              <a:xfrm>
                <a:off x="3499821" y="4653495"/>
                <a:ext cx="213132" cy="291875"/>
              </a:xfrm>
              <a:prstGeom prst="rect">
                <a:avLst/>
              </a:prstGeom>
              <a:blipFill>
                <a:blip r:embed="rId5"/>
                <a:stretch>
                  <a:fillRect r="-22857"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5C8B9FD-E945-470B-88AE-5F629DD010EA}"/>
                  </a:ext>
                </a:extLst>
              </p:cNvPr>
              <p:cNvSpPr txBox="1"/>
              <p:nvPr/>
            </p:nvSpPr>
            <p:spPr>
              <a:xfrm>
                <a:off x="1981069" y="4669063"/>
                <a:ext cx="213132" cy="2918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oMath>
                  </m:oMathPara>
                </a14:m>
                <a:endParaRPr lang="en-GB" sz="1200" dirty="0"/>
              </a:p>
            </p:txBody>
          </p:sp>
        </mc:Choice>
        <mc:Fallback xmlns="">
          <p:sp>
            <p:nvSpPr>
              <p:cNvPr id="132" name="TextBox 131">
                <a:extLst>
                  <a:ext uri="{FF2B5EF4-FFF2-40B4-BE49-F238E27FC236}">
                    <a16:creationId xmlns:a16="http://schemas.microsoft.com/office/drawing/2014/main" id="{D5C8B9FD-E945-470B-88AE-5F629DD010EA}"/>
                  </a:ext>
                </a:extLst>
              </p:cNvPr>
              <p:cNvSpPr txBox="1">
                <a:spLocks noRot="1" noChangeAspect="1" noMove="1" noResize="1" noEditPoints="1" noAdjustHandles="1" noChangeArrowheads="1" noChangeShapeType="1" noTextEdit="1"/>
              </p:cNvSpPr>
              <p:nvPr/>
            </p:nvSpPr>
            <p:spPr>
              <a:xfrm>
                <a:off x="1981069" y="4669063"/>
                <a:ext cx="213132" cy="291875"/>
              </a:xfrm>
              <a:prstGeom prst="rect">
                <a:avLst/>
              </a:prstGeom>
              <a:blipFill>
                <a:blip r:embed="rId6"/>
                <a:stretch>
                  <a:fillRect r="-25714" b="-2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5AFE7A7F-3940-41C7-8A9B-87661823823D}"/>
                  </a:ext>
                </a:extLst>
              </p:cNvPr>
              <p:cNvSpPr txBox="1"/>
              <p:nvPr/>
            </p:nvSpPr>
            <p:spPr>
              <a:xfrm>
                <a:off x="5421236" y="3543292"/>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𝒊</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27" name="TextBox 126">
                <a:extLst>
                  <a:ext uri="{FF2B5EF4-FFF2-40B4-BE49-F238E27FC236}">
                    <a16:creationId xmlns:a16="http://schemas.microsoft.com/office/drawing/2014/main" id="{5AFE7A7F-3940-41C7-8A9B-87661823823D}"/>
                  </a:ext>
                </a:extLst>
              </p:cNvPr>
              <p:cNvSpPr txBox="1">
                <a:spLocks noRot="1" noChangeAspect="1" noMove="1" noResize="1" noEditPoints="1" noAdjustHandles="1" noChangeArrowheads="1" noChangeShapeType="1" noTextEdit="1"/>
              </p:cNvSpPr>
              <p:nvPr/>
            </p:nvSpPr>
            <p:spPr>
              <a:xfrm>
                <a:off x="5421236" y="3543292"/>
                <a:ext cx="596422" cy="369332"/>
              </a:xfrm>
              <a:prstGeom prst="rect">
                <a:avLst/>
              </a:prstGeom>
              <a:blipFill>
                <a:blip r:embed="rId7"/>
                <a:stretch>
                  <a:fillRect b="-13115"/>
                </a:stretch>
              </a:blipFill>
            </p:spPr>
            <p:txBody>
              <a:bodyPr/>
              <a:lstStyle/>
              <a:p>
                <a:r>
                  <a:rPr lang="en-GB">
                    <a:noFill/>
                  </a:rPr>
                  <a:t> </a:t>
                </a:r>
              </a:p>
            </p:txBody>
          </p:sp>
        </mc:Fallback>
      </mc:AlternateContent>
      <p:cxnSp>
        <p:nvCxnSpPr>
          <p:cNvPr id="135" name="Straight Arrow Connector 134">
            <a:extLst>
              <a:ext uri="{FF2B5EF4-FFF2-40B4-BE49-F238E27FC236}">
                <a16:creationId xmlns:a16="http://schemas.microsoft.com/office/drawing/2014/main" id="{6E4B63A6-C64D-4BB2-8256-E9F6A7A74955}"/>
              </a:ext>
            </a:extLst>
          </p:cNvPr>
          <p:cNvCxnSpPr>
            <a:cxnSpLocks/>
            <a:endCxn id="78" idx="2"/>
          </p:cNvCxnSpPr>
          <p:nvPr/>
        </p:nvCxnSpPr>
        <p:spPr>
          <a:xfrm flipV="1">
            <a:off x="3225873" y="3400052"/>
            <a:ext cx="2646129" cy="158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26E255-8BD6-470B-B174-A6C1BC882FEF}"/>
              </a:ext>
            </a:extLst>
          </p:cNvPr>
          <p:cNvPicPr>
            <a:picLocks noChangeAspect="1"/>
          </p:cNvPicPr>
          <p:nvPr/>
        </p:nvPicPr>
        <p:blipFill>
          <a:blip r:embed="rId8"/>
          <a:stretch>
            <a:fillRect/>
          </a:stretch>
        </p:blipFill>
        <p:spPr>
          <a:xfrm rot="16200000">
            <a:off x="2323434" y="3583732"/>
            <a:ext cx="806016" cy="11095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8C712AB-8B90-4444-A26A-0A5C35E85E00}"/>
                  </a:ext>
                </a:extLst>
              </p:cNvPr>
              <p:cNvSpPr txBox="1"/>
              <p:nvPr/>
            </p:nvSpPr>
            <p:spPr>
              <a:xfrm>
                <a:off x="6159927" y="3629138"/>
                <a:ext cx="2536079" cy="21275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solidFill>
                                <a:schemeClr val="tx1">
                                  <a:lumMod val="75000"/>
                                </a:schemeClr>
                              </a:solidFill>
                              <a:latin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cs typeface="Arial" panose="020B0604020202020204" pitchFamily="34" charset="0"/>
                            </a:rPr>
                            <m:t>𝑖</m:t>
                          </m:r>
                        </m:e>
                        <m:sub>
                          <m:r>
                            <a:rPr lang="de-DE" sz="1200" b="0" i="1" smtClean="0">
                              <a:solidFill>
                                <a:schemeClr val="tx1">
                                  <a:lumMod val="75000"/>
                                </a:schemeClr>
                              </a:solidFill>
                              <a:latin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cs typeface="Arial" panose="020B0604020202020204" pitchFamily="34" charset="0"/>
                            </a:rPr>
                            <m:t>𝑡</m:t>
                          </m:r>
                        </m:e>
                      </m:d>
                      <m:r>
                        <a:rPr lang="de-DE" sz="1200" b="0" i="1" smtClean="0">
                          <a:solidFill>
                            <a:schemeClr val="tx1">
                              <a:lumMod val="75000"/>
                            </a:schemeClr>
                          </a:solidFill>
                          <a:latin typeface="Cambria Math" panose="02040503050406030204" pitchFamily="18" charset="0"/>
                          <a:cs typeface="Arial" panose="020B0604020202020204" pitchFamily="34" charset="0"/>
                        </a:rPr>
                        <m:t>=</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𝜎</m:t>
                      </m:r>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𝑊</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𝑖</m:t>
                              </m:r>
                            </m:sub>
                          </m:s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𝑏</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𝑖</m:t>
                              </m:r>
                            </m:sub>
                          </m:sSub>
                        </m:e>
                      </m:d>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28C712AB-8B90-4444-A26A-0A5C35E85E00}"/>
                  </a:ext>
                </a:extLst>
              </p:cNvPr>
              <p:cNvSpPr txBox="1">
                <a:spLocks noRot="1" noChangeAspect="1" noMove="1" noResize="1" noEditPoints="1" noAdjustHandles="1" noChangeArrowheads="1" noChangeShapeType="1" noTextEdit="1"/>
              </p:cNvSpPr>
              <p:nvPr/>
            </p:nvSpPr>
            <p:spPr>
              <a:xfrm>
                <a:off x="6159927" y="3629138"/>
                <a:ext cx="2536079" cy="212751"/>
              </a:xfrm>
              <a:prstGeom prst="rect">
                <a:avLst/>
              </a:prstGeom>
              <a:blipFill>
                <a:blip r:embed="rId9"/>
                <a:stretch>
                  <a:fillRect b="-25714"/>
                </a:stretch>
              </a:blipFill>
            </p:spPr>
            <p:txBody>
              <a:bodyPr/>
              <a:lstStyle/>
              <a:p>
                <a:r>
                  <a:rPr lang="en-GB">
                    <a:noFill/>
                  </a:rPr>
                  <a:t> </a:t>
                </a:r>
              </a:p>
            </p:txBody>
          </p:sp>
        </mc:Fallback>
      </mc:AlternateContent>
      <p:grpSp>
        <p:nvGrpSpPr>
          <p:cNvPr id="64" name="Group 63">
            <a:extLst>
              <a:ext uri="{FF2B5EF4-FFF2-40B4-BE49-F238E27FC236}">
                <a16:creationId xmlns:a16="http://schemas.microsoft.com/office/drawing/2014/main" id="{A565E16E-8869-4D2D-9A05-F8BF80A0CEEF}"/>
              </a:ext>
            </a:extLst>
          </p:cNvPr>
          <p:cNvGrpSpPr/>
          <p:nvPr/>
        </p:nvGrpSpPr>
        <p:grpSpPr>
          <a:xfrm>
            <a:off x="5435509" y="4100255"/>
            <a:ext cx="1124093" cy="415949"/>
            <a:chOff x="4572000" y="3705726"/>
            <a:chExt cx="1124093" cy="415949"/>
          </a:xfrm>
        </p:grpSpPr>
        <p:sp>
          <p:nvSpPr>
            <p:cNvPr id="65" name="Rectangle: Rounded Corners 64">
              <a:extLst>
                <a:ext uri="{FF2B5EF4-FFF2-40B4-BE49-F238E27FC236}">
                  <a16:creationId xmlns:a16="http://schemas.microsoft.com/office/drawing/2014/main" id="{8A61EDBC-62EF-4D01-AB13-0E5B805F8D56}"/>
                </a:ext>
              </a:extLst>
            </p:cNvPr>
            <p:cNvSpPr/>
            <p:nvPr/>
          </p:nvSpPr>
          <p:spPr>
            <a:xfrm>
              <a:off x="4572000" y="3705726"/>
              <a:ext cx="1124093" cy="415949"/>
            </a:xfrm>
            <a:prstGeom prst="roundRect">
              <a:avLst/>
            </a:prstGeom>
            <a:solidFill>
              <a:srgbClr val="FFD85D"/>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F18C39D-EEEA-4F43-BF70-87160D51EDF8}"/>
                    </a:ext>
                  </a:extLst>
                </p:cNvPr>
                <p:cNvSpPr txBox="1"/>
                <p:nvPr/>
              </p:nvSpPr>
              <p:spPr>
                <a:xfrm>
                  <a:off x="5017828" y="3759811"/>
                  <a:ext cx="232435" cy="307777"/>
                </a:xfrm>
                <a:prstGeom prst="rect">
                  <a:avLst/>
                </a:prstGeom>
                <a:no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en-GB" sz="20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𝝈</m:t>
                        </m:r>
                      </m:oMath>
                    </m:oMathPara>
                  </a14:m>
                  <a:endParaRPr lang="en-GB" sz="20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67" name="TextBox 66">
                  <a:extLst>
                    <a:ext uri="{FF2B5EF4-FFF2-40B4-BE49-F238E27FC236}">
                      <a16:creationId xmlns:a16="http://schemas.microsoft.com/office/drawing/2014/main" id="{BF18C39D-EEEA-4F43-BF70-87160D51EDF8}"/>
                    </a:ext>
                  </a:extLst>
                </p:cNvPr>
                <p:cNvSpPr txBox="1">
                  <a:spLocks noRot="1" noChangeAspect="1" noMove="1" noResize="1" noEditPoints="1" noAdjustHandles="1" noChangeArrowheads="1" noChangeShapeType="1" noTextEdit="1"/>
                </p:cNvSpPr>
                <p:nvPr/>
              </p:nvSpPr>
              <p:spPr>
                <a:xfrm>
                  <a:off x="5017828" y="3759811"/>
                  <a:ext cx="232435" cy="307777"/>
                </a:xfrm>
                <a:prstGeom prst="rect">
                  <a:avLst/>
                </a:prstGeom>
                <a:blipFill>
                  <a:blip r:embed="rId10"/>
                  <a:stretch>
                    <a:fillRect l="-13158" r="-13158" b="-1961"/>
                  </a:stretch>
                </a:blipFill>
              </p:spPr>
              <p:txBody>
                <a:bodyPr/>
                <a:lstStyle/>
                <a:p>
                  <a:r>
                    <a:rPr lang="en-GB">
                      <a:noFill/>
                    </a:rPr>
                    <a:t> </a:t>
                  </a:r>
                </a:p>
              </p:txBody>
            </p:sp>
          </mc:Fallback>
        </mc:AlternateContent>
      </p:grpSp>
      <p:cxnSp>
        <p:nvCxnSpPr>
          <p:cNvPr id="69" name="Straight Arrow Connector 68">
            <a:extLst>
              <a:ext uri="{FF2B5EF4-FFF2-40B4-BE49-F238E27FC236}">
                <a16:creationId xmlns:a16="http://schemas.microsoft.com/office/drawing/2014/main" id="{5817C661-0D0D-4D13-A2C2-03BBF313E624}"/>
              </a:ext>
            </a:extLst>
          </p:cNvPr>
          <p:cNvCxnSpPr>
            <a:cxnSpLocks/>
          </p:cNvCxnSpPr>
          <p:nvPr/>
        </p:nvCxnSpPr>
        <p:spPr>
          <a:xfrm flipV="1">
            <a:off x="5789581"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66012E0-39C9-4B90-A8A6-3B10ACE5FB35}"/>
              </a:ext>
            </a:extLst>
          </p:cNvPr>
          <p:cNvCxnSpPr>
            <a:cxnSpLocks/>
          </p:cNvCxnSpPr>
          <p:nvPr/>
        </p:nvCxnSpPr>
        <p:spPr>
          <a:xfrm flipV="1">
            <a:off x="6253335"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6EB18EE8-55CB-45A3-9433-D5EEE319E47A}"/>
                  </a:ext>
                </a:extLst>
              </p:cNvPr>
              <p:cNvSpPr txBox="1"/>
              <p:nvPr/>
            </p:nvSpPr>
            <p:spPr>
              <a:xfrm>
                <a:off x="5284954" y="4876012"/>
                <a:ext cx="868987"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𝒉</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73" name="TextBox 72">
                <a:extLst>
                  <a:ext uri="{FF2B5EF4-FFF2-40B4-BE49-F238E27FC236}">
                    <a16:creationId xmlns:a16="http://schemas.microsoft.com/office/drawing/2014/main" id="{6EB18EE8-55CB-45A3-9433-D5EEE319E47A}"/>
                  </a:ext>
                </a:extLst>
              </p:cNvPr>
              <p:cNvSpPr txBox="1">
                <a:spLocks noRot="1" noChangeAspect="1" noMove="1" noResize="1" noEditPoints="1" noAdjustHandles="1" noChangeArrowheads="1" noChangeShapeType="1" noTextEdit="1"/>
              </p:cNvSpPr>
              <p:nvPr/>
            </p:nvSpPr>
            <p:spPr>
              <a:xfrm>
                <a:off x="5284954" y="4876012"/>
                <a:ext cx="868987" cy="307777"/>
              </a:xfrm>
              <a:prstGeom prst="rect">
                <a:avLst/>
              </a:prstGeom>
              <a:blipFill>
                <a:blip r:embed="rId11"/>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C24950C3-9D1E-479F-82FC-9A03A5575C22}"/>
                  </a:ext>
                </a:extLst>
              </p:cNvPr>
              <p:cNvSpPr txBox="1"/>
              <p:nvPr/>
            </p:nvSpPr>
            <p:spPr>
              <a:xfrm>
                <a:off x="6103139" y="4876012"/>
                <a:ext cx="414390"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𝒙</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oMath>
                  </m:oMathPara>
                </a14:m>
                <a:endParaRPr lang="en-US" sz="1400" b="1" dirty="0"/>
              </a:p>
            </p:txBody>
          </p:sp>
        </mc:Choice>
        <mc:Fallback xmlns="">
          <p:sp>
            <p:nvSpPr>
              <p:cNvPr id="75" name="TextBox 74">
                <a:extLst>
                  <a:ext uri="{FF2B5EF4-FFF2-40B4-BE49-F238E27FC236}">
                    <a16:creationId xmlns:a16="http://schemas.microsoft.com/office/drawing/2014/main" id="{C24950C3-9D1E-479F-82FC-9A03A5575C22}"/>
                  </a:ext>
                </a:extLst>
              </p:cNvPr>
              <p:cNvSpPr txBox="1">
                <a:spLocks noRot="1" noChangeAspect="1" noMove="1" noResize="1" noEditPoints="1" noAdjustHandles="1" noChangeArrowheads="1" noChangeShapeType="1" noTextEdit="1"/>
              </p:cNvSpPr>
              <p:nvPr/>
            </p:nvSpPr>
            <p:spPr>
              <a:xfrm>
                <a:off x="6103139" y="4876012"/>
                <a:ext cx="414390" cy="307777"/>
              </a:xfrm>
              <a:prstGeom prst="rect">
                <a:avLst/>
              </a:prstGeom>
              <a:blipFill>
                <a:blip r:embed="rId12"/>
                <a:stretch>
                  <a:fillRect r="-20588" b="-8000"/>
                </a:stretch>
              </a:blipFill>
            </p:spPr>
            <p:txBody>
              <a:bodyPr/>
              <a:lstStyle/>
              <a:p>
                <a:r>
                  <a:rPr lang="en-GB">
                    <a:noFill/>
                  </a:rPr>
                  <a:t> </a:t>
                </a:r>
              </a:p>
            </p:txBody>
          </p:sp>
        </mc:Fallback>
      </mc:AlternateContent>
      <p:sp>
        <p:nvSpPr>
          <p:cNvPr id="78" name="Oval 77">
            <a:extLst>
              <a:ext uri="{FF2B5EF4-FFF2-40B4-BE49-F238E27FC236}">
                <a16:creationId xmlns:a16="http://schemas.microsoft.com/office/drawing/2014/main" id="{E54C5DFD-8C7B-4B80-B4D4-9591FE9AAD38}"/>
              </a:ext>
            </a:extLst>
          </p:cNvPr>
          <p:cNvSpPr/>
          <p:nvPr/>
        </p:nvSpPr>
        <p:spPr>
          <a:xfrm>
            <a:off x="5872002" y="3289230"/>
            <a:ext cx="213131" cy="221644"/>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x</a:t>
            </a:r>
            <a:endParaRPr lang="en-GB" dirty="0">
              <a:ln w="0"/>
              <a:solidFill>
                <a:schemeClr val="tx1"/>
              </a:solidFill>
              <a:effectLst>
                <a:outerShdw blurRad="38100" dist="19050" dir="2700000" algn="tl" rotWithShape="0">
                  <a:schemeClr val="dk1">
                    <a:alpha val="40000"/>
                  </a:schemeClr>
                </a:outerShdw>
              </a:effectLst>
            </a:endParaRPr>
          </a:p>
        </p:txBody>
      </p:sp>
      <p:cxnSp>
        <p:nvCxnSpPr>
          <p:cNvPr id="88" name="Straight Arrow Connector 87">
            <a:extLst>
              <a:ext uri="{FF2B5EF4-FFF2-40B4-BE49-F238E27FC236}">
                <a16:creationId xmlns:a16="http://schemas.microsoft.com/office/drawing/2014/main" id="{7DDD490E-5EBF-4F26-9B31-D824481B57CB}"/>
              </a:ext>
            </a:extLst>
          </p:cNvPr>
          <p:cNvCxnSpPr>
            <a:cxnSpLocks/>
            <a:stCxn id="65" idx="0"/>
            <a:endCxn id="78" idx="4"/>
          </p:cNvCxnSpPr>
          <p:nvPr/>
        </p:nvCxnSpPr>
        <p:spPr>
          <a:xfrm flipH="1" flipV="1">
            <a:off x="5978568" y="3510874"/>
            <a:ext cx="18988" cy="589381"/>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31FA516D-CD55-4115-95EB-B949AB02241C}"/>
              </a:ext>
            </a:extLst>
          </p:cNvPr>
          <p:cNvCxnSpPr>
            <a:cxnSpLocks/>
          </p:cNvCxnSpPr>
          <p:nvPr/>
        </p:nvCxnSpPr>
        <p:spPr>
          <a:xfrm flipH="1" flipV="1">
            <a:off x="5973415" y="2626011"/>
            <a:ext cx="10304" cy="64952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770267-4F65-4390-9F88-470DF6596432}"/>
                  </a:ext>
                </a:extLst>
              </p:cNvPr>
              <p:cNvSpPr txBox="1"/>
              <p:nvPr/>
            </p:nvSpPr>
            <p:spPr>
              <a:xfrm>
                <a:off x="4453033" y="2945766"/>
                <a:ext cx="702770" cy="37805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acc>
                        <m:accPr>
                          <m:chr m:val="̃"/>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e>
                      </m:acc>
                      <m:d>
                        <m:dPr>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US" sz="1800" b="1" dirty="0"/>
              </a:p>
            </p:txBody>
          </p:sp>
        </mc:Choice>
        <mc:Fallback xmlns="">
          <p:sp>
            <p:nvSpPr>
              <p:cNvPr id="13" name="TextBox 12">
                <a:extLst>
                  <a:ext uri="{FF2B5EF4-FFF2-40B4-BE49-F238E27FC236}">
                    <a16:creationId xmlns:a16="http://schemas.microsoft.com/office/drawing/2014/main" id="{8F770267-4F65-4390-9F88-470DF6596432}"/>
                  </a:ext>
                </a:extLst>
              </p:cNvPr>
              <p:cNvSpPr txBox="1">
                <a:spLocks noRot="1" noChangeAspect="1" noMove="1" noResize="1" noEditPoints="1" noAdjustHandles="1" noChangeArrowheads="1" noChangeShapeType="1" noTextEdit="1"/>
              </p:cNvSpPr>
              <p:nvPr/>
            </p:nvSpPr>
            <p:spPr>
              <a:xfrm>
                <a:off x="4453033" y="2945766"/>
                <a:ext cx="702770" cy="378052"/>
              </a:xfrm>
              <a:prstGeom prst="rect">
                <a:avLst/>
              </a:prstGeom>
              <a:blipFill>
                <a:blip r:embed="rId13"/>
                <a:stretch>
                  <a:fillRect t="-8065" r="-43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10F8069-8371-4A78-A467-0740A512B0C2}"/>
                  </a:ext>
                </a:extLst>
              </p:cNvPr>
              <p:cNvSpPr txBox="1"/>
              <p:nvPr/>
            </p:nvSpPr>
            <p:spPr>
              <a:xfrm>
                <a:off x="5781142" y="2345715"/>
                <a:ext cx="1472774" cy="22224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b="1" i="1">
                              <a:latin typeface="Cambria Math" panose="02040503050406030204" pitchFamily="18" charset="0"/>
                            </a:rPr>
                            <m:t>𝑪</m:t>
                          </m:r>
                        </m:e>
                        <m:sub>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de-DE" sz="1400" b="0" i="1" smtClean="0">
                              <a:solidFill>
                                <a:schemeClr val="tx1">
                                  <a:lumMod val="75000"/>
                                </a:schemeClr>
                              </a:solidFill>
                              <a:latin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cs typeface="Arial" panose="020B0604020202020204" pitchFamily="34" charset="0"/>
                            </a:rPr>
                            <m:t>𝑡</m:t>
                          </m:r>
                        </m:e>
                      </m:d>
                      <m:r>
                        <a:rPr lang="de-DE" sz="1400" b="0" i="1" smtClean="0">
                          <a:solidFill>
                            <a:schemeClr val="tx1">
                              <a:lumMod val="75000"/>
                            </a:schemeClr>
                          </a:solidFill>
                          <a:latin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cs typeface="Arial" panose="020B0604020202020204" pitchFamily="34" charset="0"/>
                        </a:rPr>
                        <m:t>𝒊</m:t>
                      </m:r>
                      <m:d>
                        <m:dPr>
                          <m:ctrlPr>
                            <a:rPr lang="de-DE" sz="1400" b="1" i="1" smtClean="0">
                              <a:solidFill>
                                <a:schemeClr val="tx1">
                                  <a:lumMod val="75000"/>
                                </a:schemeClr>
                              </a:solidFill>
                              <a:latin typeface="Cambria Math" panose="02040503050406030204" pitchFamily="18" charset="0"/>
                              <a:cs typeface="Arial" panose="020B0604020202020204" pitchFamily="34" charset="0"/>
                            </a:rPr>
                          </m:ctrlPr>
                        </m:dPr>
                        <m:e>
                          <m:r>
                            <a:rPr lang="de-DE" sz="1400" b="1" i="1" smtClean="0">
                              <a:solidFill>
                                <a:schemeClr val="tx1">
                                  <a:lumMod val="75000"/>
                                </a:schemeClr>
                              </a:solidFill>
                              <a:latin typeface="Cambria Math" panose="02040503050406030204" pitchFamily="18" charset="0"/>
                              <a:cs typeface="Arial" panose="020B0604020202020204" pitchFamily="34" charset="0"/>
                            </a:rPr>
                            <m:t>𝒕</m:t>
                          </m:r>
                        </m:e>
                      </m:d>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acc>
                        <m:accPr>
                          <m:chr m:val="̃"/>
                          <m:ctrlP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sz="1400"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e>
                      </m:acc>
                      <m:d>
                        <m:dPr>
                          <m:ctrlPr>
                            <a:rPr lang="de-DE" sz="1400"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310F8069-8371-4A78-A467-0740A512B0C2}"/>
                  </a:ext>
                </a:extLst>
              </p:cNvPr>
              <p:cNvSpPr txBox="1">
                <a:spLocks noRot="1" noChangeAspect="1" noMove="1" noResize="1" noEditPoints="1" noAdjustHandles="1" noChangeArrowheads="1" noChangeShapeType="1" noTextEdit="1"/>
              </p:cNvSpPr>
              <p:nvPr/>
            </p:nvSpPr>
            <p:spPr>
              <a:xfrm>
                <a:off x="5781142" y="2345715"/>
                <a:ext cx="1472774" cy="222240"/>
              </a:xfrm>
              <a:prstGeom prst="rect">
                <a:avLst/>
              </a:prstGeom>
              <a:blipFill>
                <a:blip r:embed="rId14"/>
                <a:stretch>
                  <a:fillRect l="-2066" t="-16667" r="-7438" b="-194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C0A6187-FDC5-4F1F-AF8F-F8DAAAB5398D}"/>
                  </a:ext>
                </a:extLst>
              </p:cNvPr>
              <p:cNvSpPr txBox="1"/>
              <p:nvPr/>
            </p:nvSpPr>
            <p:spPr>
              <a:xfrm>
                <a:off x="1444532" y="3096273"/>
                <a:ext cx="2792303" cy="21275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solidFill>
                                <a:schemeClr val="tx1">
                                  <a:lumMod val="75000"/>
                                </a:schemeClr>
                              </a:solidFill>
                              <a:latin typeface="Cambria Math" panose="02040503050406030204" pitchFamily="18" charset="0"/>
                              <a:cs typeface="Arial" panose="020B0604020202020204" pitchFamily="34" charset="0"/>
                            </a:rPr>
                          </m:ctrlPr>
                        </m:sSubPr>
                        <m:e>
                          <m:acc>
                            <m:accPr>
                              <m:chr m:val="̃"/>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sz="1200" b="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𝐶</m:t>
                              </m:r>
                            </m:e>
                          </m:acc>
                        </m:e>
                        <m:sub>
                          <m:r>
                            <a:rPr lang="de-DE" sz="1200" b="0" i="1" smtClean="0">
                              <a:solidFill>
                                <a:schemeClr val="tx1">
                                  <a:lumMod val="75000"/>
                                </a:schemeClr>
                              </a:solidFill>
                              <a:latin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cs typeface="Arial" panose="020B0604020202020204" pitchFamily="34" charset="0"/>
                            </a:rPr>
                            <m:t>𝑡</m:t>
                          </m:r>
                        </m:e>
                      </m:d>
                      <m:r>
                        <a:rPr lang="de-DE" sz="1200" b="0" i="1" smtClean="0">
                          <a:solidFill>
                            <a:schemeClr val="tx1">
                              <a:lumMod val="75000"/>
                            </a:schemeClr>
                          </a:solidFill>
                          <a:latin typeface="Cambria Math" panose="02040503050406030204" pitchFamily="18" charset="0"/>
                          <a:cs typeface="Arial" panose="020B0604020202020204" pitchFamily="34" charset="0"/>
                        </a:rPr>
                        <m:t>=</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𝑡𝑎𝑛h</m:t>
                      </m:r>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𝑊</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𝐶</m:t>
                              </m:r>
                            </m:sub>
                          </m:s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𝑏</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𝐶</m:t>
                              </m:r>
                            </m:sub>
                          </m:sSub>
                        </m:e>
                      </m:d>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7C0A6187-FDC5-4F1F-AF8F-F8DAAAB5398D}"/>
                  </a:ext>
                </a:extLst>
              </p:cNvPr>
              <p:cNvSpPr txBox="1">
                <a:spLocks noRot="1" noChangeAspect="1" noMove="1" noResize="1" noEditPoints="1" noAdjustHandles="1" noChangeArrowheads="1" noChangeShapeType="1" noTextEdit="1"/>
              </p:cNvSpPr>
              <p:nvPr/>
            </p:nvSpPr>
            <p:spPr>
              <a:xfrm>
                <a:off x="1444532" y="3096273"/>
                <a:ext cx="2792303" cy="212751"/>
              </a:xfrm>
              <a:prstGeom prst="rect">
                <a:avLst/>
              </a:prstGeom>
              <a:blipFill>
                <a:blip r:embed="rId15"/>
                <a:stretch>
                  <a:fillRect l="-437" t="-31429" b="-25714"/>
                </a:stretch>
              </a:blipFill>
            </p:spPr>
            <p:txBody>
              <a:bodyPr/>
              <a:lstStyle/>
              <a:p>
                <a:r>
                  <a:rPr lang="en-GB">
                    <a:noFill/>
                  </a:rPr>
                  <a:t> </a:t>
                </a:r>
              </a:p>
            </p:txBody>
          </p:sp>
        </mc:Fallback>
      </mc:AlternateContent>
      <p:sp>
        <p:nvSpPr>
          <p:cNvPr id="37"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36</a:t>
            </a:fld>
            <a:endParaRPr lang="de-DE" dirty="0"/>
          </a:p>
        </p:txBody>
      </p:sp>
    </p:spTree>
    <p:extLst>
      <p:ext uri="{BB962C8B-B14F-4D97-AF65-F5344CB8AC3E}">
        <p14:creationId xmlns:p14="http://schemas.microsoft.com/office/powerpoint/2010/main" val="2292626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Input Gate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Autofit/>
              </a:bodyPr>
              <a:lstStyle/>
              <a:p>
                <a:r>
                  <a:rPr lang="de-DE" sz="1900" b="1" i="1" dirty="0"/>
                  <a:t>Input Gate </a:t>
                </a:r>
                <a:r>
                  <a:rPr lang="de-DE" sz="1900" dirty="0"/>
                  <a:t>is trained to inject significant parts of the current input into </a:t>
                </a:r>
                <a:r>
                  <a:rPr lang="de-DE" sz="1900" dirty="0" err="1"/>
                  <a:t>the</a:t>
                </a:r>
                <a:r>
                  <a:rPr lang="de-DE" sz="1900" dirty="0"/>
                  <a:t> </a:t>
                </a:r>
                <a:r>
                  <a:rPr lang="de-DE" sz="1900" dirty="0" err="1"/>
                  <a:t>cell</a:t>
                </a:r>
                <a:r>
                  <a:rPr lang="de-DE" sz="1900" dirty="0"/>
                  <a:t> </a:t>
                </a:r>
                <a:r>
                  <a:rPr lang="de-DE" sz="1900" dirty="0" err="1"/>
                  <a:t>state</a:t>
                </a:r>
                <a:r>
                  <a:rPr lang="de-DE" sz="1900" dirty="0"/>
                  <a:t>.</a:t>
                </a:r>
              </a:p>
              <a:p>
                <a:r>
                  <a:rPr lang="en-GB" sz="1900" dirty="0">
                    <a:effectLst/>
                    <a:ea typeface="Calibri" panose="020F0502020204030204" pitchFamily="34" charset="0"/>
                  </a:rPr>
                  <a:t>At time </a:t>
                </a:r>
                <a:r>
                  <a:rPr lang="en-GB" sz="1900" i="1" dirty="0">
                    <a:effectLst/>
                    <a:ea typeface="Calibri" panose="020F0502020204030204" pitchFamily="34" charset="0"/>
                  </a:rPr>
                  <a:t>t</a:t>
                </a:r>
                <a:r>
                  <a:rPr lang="en-GB" sz="1900" dirty="0">
                    <a:effectLst/>
                    <a:ea typeface="Calibri" panose="020F0502020204030204" pitchFamily="34" charset="0"/>
                  </a:rPr>
                  <a:t>, the input gate decides which item of</a:t>
                </a:r>
                <a14:m>
                  <m:oMath xmlns:m="http://schemas.openxmlformats.org/officeDocument/2006/math">
                    <m:r>
                      <a:rPr lang="de-DE" sz="1900" b="0" i="0" smtClean="0">
                        <a:latin typeface="Cambria Math" panose="02040503050406030204" pitchFamily="18" charset="0"/>
                        <a:ea typeface="Cambria Math" panose="02040503050406030204" pitchFamily="18" charset="0"/>
                      </a:rPr>
                      <m:t> </m:t>
                    </m:r>
                    <m:r>
                      <a:rPr lang="de-DE" sz="1900" b="1" i="1" smtClean="0">
                        <a:latin typeface="Cambria Math" panose="02040503050406030204" pitchFamily="18" charset="0"/>
                        <a:ea typeface="Cambria Math" panose="02040503050406030204" pitchFamily="18" charset="0"/>
                      </a:rPr>
                      <m:t>𝒙</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oMath>
                </a14:m>
                <a:r>
                  <a:rPr lang="en-GB" sz="1900" dirty="0">
                    <a:effectLst/>
                    <a:ea typeface="Times New Roman" panose="02020603050405020304" pitchFamily="18" charset="0"/>
                  </a:rPr>
                  <a:t> to inject </a:t>
                </a:r>
                <a:r>
                  <a:rPr lang="en-GB" sz="1900" dirty="0">
                    <a:ea typeface="Calibri" panose="020F0502020204030204" pitchFamily="34" charset="0"/>
                  </a:rPr>
                  <a:t>(and how much of it) </a:t>
                </a:r>
                <a:r>
                  <a:rPr lang="en-GB" sz="1900" dirty="0">
                    <a:effectLst/>
                    <a:ea typeface="Times New Roman" panose="02020603050405020304" pitchFamily="18" charset="0"/>
                  </a:rPr>
                  <a:t>into </a:t>
                </a:r>
                <a14:m>
                  <m:oMath xmlns:m="http://schemas.openxmlformats.org/officeDocument/2006/math">
                    <m:r>
                      <a:rPr lang="de-DE" sz="1900" b="1" i="1">
                        <a:latin typeface="Cambria Math" panose="02040503050406030204" pitchFamily="18" charset="0"/>
                        <a:ea typeface="Cambria Math" panose="02040503050406030204" pitchFamily="18" charset="0"/>
                      </a:rPr>
                      <m:t>𝑪</m:t>
                    </m:r>
                    <m:d>
                      <m:dPr>
                        <m:ctrlPr>
                          <a:rPr lang="de-DE" sz="1900" b="1" i="1">
                            <a:latin typeface="Cambria Math" panose="02040503050406030204" pitchFamily="18" charset="0"/>
                            <a:ea typeface="Cambria Math" panose="02040503050406030204" pitchFamily="18" charset="0"/>
                          </a:rPr>
                        </m:ctrlPr>
                      </m:dPr>
                      <m:e>
                        <m:r>
                          <a:rPr lang="de-DE" sz="1900" i="1">
                            <a:latin typeface="Cambria Math" panose="02040503050406030204" pitchFamily="18" charset="0"/>
                            <a:ea typeface="Cambria Math" panose="02040503050406030204" pitchFamily="18" charset="0"/>
                          </a:rPr>
                          <m:t>𝑡</m:t>
                        </m:r>
                      </m:e>
                    </m:d>
                    <m:r>
                      <a:rPr lang="de-DE" sz="1900" b="0" i="1" smtClean="0">
                        <a:latin typeface="Cambria Math" panose="02040503050406030204" pitchFamily="18" charset="0"/>
                        <a:ea typeface="Cambria Math" panose="02040503050406030204" pitchFamily="18" charset="0"/>
                      </a:rPr>
                      <m:t>,</m:t>
                    </m:r>
                    <m:r>
                      <a:rPr lang="de-DE" sz="1900" i="1">
                        <a:latin typeface="Cambria Math" panose="02040503050406030204" pitchFamily="18" charset="0"/>
                        <a:ea typeface="Cambria Math" panose="02040503050406030204" pitchFamily="18" charset="0"/>
                      </a:rPr>
                      <m:t> </m:t>
                    </m:r>
                  </m:oMath>
                </a14:m>
                <a:r>
                  <a:rPr lang="en-GB" sz="1900" dirty="0">
                    <a:effectLst/>
                    <a:ea typeface="Times New Roman" panose="02020603050405020304" pitchFamily="18" charset="0"/>
                  </a:rPr>
                  <a:t>given input vector</a:t>
                </a:r>
                <a14:m>
                  <m:oMath xmlns:m="http://schemas.openxmlformats.org/officeDocument/2006/math">
                    <m:r>
                      <a:rPr lang="de-DE" sz="1900" b="0" i="0" smtClean="0">
                        <a:latin typeface="Cambria Math" panose="02040503050406030204" pitchFamily="18" charset="0"/>
                      </a:rPr>
                      <m:t> </m:t>
                    </m:r>
                    <m:r>
                      <a:rPr lang="de-DE" sz="1900" b="1" i="1">
                        <a:latin typeface="Cambria Math" panose="02040503050406030204" pitchFamily="18" charset="0"/>
                      </a:rPr>
                      <m:t>𝒙</m:t>
                    </m:r>
                    <m:d>
                      <m:dPr>
                        <m:ctrlPr>
                          <a:rPr lang="de-DE" sz="1900" i="1">
                            <a:latin typeface="Cambria Math" panose="02040503050406030204" pitchFamily="18" charset="0"/>
                          </a:rPr>
                        </m:ctrlPr>
                      </m:dPr>
                      <m:e>
                        <m:r>
                          <a:rPr lang="de-DE" sz="1900" b="0" i="1">
                            <a:latin typeface="Cambria Math" panose="02040503050406030204" pitchFamily="18" charset="0"/>
                          </a:rPr>
                          <m:t>𝑡</m:t>
                        </m:r>
                      </m:e>
                    </m:d>
                  </m:oMath>
                </a14:m>
                <a:r>
                  <a:rPr lang="en-US" sz="1900" dirty="0"/>
                  <a:t> and previous output </a:t>
                </a:r>
                <a14:m>
                  <m:oMath xmlns:m="http://schemas.openxmlformats.org/officeDocument/2006/math">
                    <m:r>
                      <a:rPr lang="de-DE" sz="1900" b="1" i="1" smtClean="0">
                        <a:latin typeface="Cambria Math" panose="02040503050406030204" pitchFamily="18" charset="0"/>
                      </a:rPr>
                      <m:t>𝒉</m:t>
                    </m:r>
                    <m:d>
                      <m:dPr>
                        <m:ctrlPr>
                          <a:rPr lang="de-DE" sz="1900" i="1">
                            <a:latin typeface="Cambria Math" panose="02040503050406030204" pitchFamily="18" charset="0"/>
                          </a:rPr>
                        </m:ctrlPr>
                      </m:dPr>
                      <m:e>
                        <m:r>
                          <a:rPr lang="de-DE" sz="1900" b="0" i="1">
                            <a:latin typeface="Cambria Math" panose="02040503050406030204" pitchFamily="18" charset="0"/>
                          </a:rPr>
                          <m:t>𝑡</m:t>
                        </m:r>
                        <m:r>
                          <a:rPr lang="de-DE" sz="1900" b="0" i="1" smtClean="0">
                            <a:latin typeface="Cambria Math" panose="02040503050406030204" pitchFamily="18" charset="0"/>
                          </a:rPr>
                          <m:t>−1</m:t>
                        </m:r>
                      </m:e>
                    </m:d>
                  </m:oMath>
                </a14:m>
                <a:r>
                  <a:rPr lang="en-US" sz="1900" dirty="0"/>
                  <a:t>.</a:t>
                </a:r>
              </a:p>
              <a:p>
                <a:endParaRPr lang="en-US" sz="1900" dirty="0"/>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2"/>
                <a:stretch>
                  <a:fillRect l="-1807" t="-8696" r="-602" b="-206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5AFE7A7F-3940-41C7-8A9B-87661823823D}"/>
                  </a:ext>
                </a:extLst>
              </p:cNvPr>
              <p:cNvSpPr txBox="1"/>
              <p:nvPr/>
            </p:nvSpPr>
            <p:spPr>
              <a:xfrm>
                <a:off x="5421236" y="3543292"/>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𝒊</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27" name="TextBox 126">
                <a:extLst>
                  <a:ext uri="{FF2B5EF4-FFF2-40B4-BE49-F238E27FC236}">
                    <a16:creationId xmlns:a16="http://schemas.microsoft.com/office/drawing/2014/main" id="{5AFE7A7F-3940-41C7-8A9B-87661823823D}"/>
                  </a:ext>
                </a:extLst>
              </p:cNvPr>
              <p:cNvSpPr txBox="1">
                <a:spLocks noRot="1" noChangeAspect="1" noMove="1" noResize="1" noEditPoints="1" noAdjustHandles="1" noChangeArrowheads="1" noChangeShapeType="1" noTextEdit="1"/>
              </p:cNvSpPr>
              <p:nvPr/>
            </p:nvSpPr>
            <p:spPr>
              <a:xfrm>
                <a:off x="5421236" y="3543292"/>
                <a:ext cx="596422" cy="369332"/>
              </a:xfrm>
              <a:prstGeom prst="rect">
                <a:avLst/>
              </a:prstGeom>
              <a:blipFill>
                <a:blip r:embed="rId3"/>
                <a:stretch>
                  <a:fillRect b="-13115"/>
                </a:stretch>
              </a:blipFill>
            </p:spPr>
            <p:txBody>
              <a:bodyPr/>
              <a:lstStyle/>
              <a:p>
                <a:r>
                  <a:rPr lang="en-GB">
                    <a:noFill/>
                  </a:rPr>
                  <a:t> </a:t>
                </a:r>
              </a:p>
            </p:txBody>
          </p:sp>
        </mc:Fallback>
      </mc:AlternateContent>
      <p:cxnSp>
        <p:nvCxnSpPr>
          <p:cNvPr id="135" name="Straight Arrow Connector 134">
            <a:extLst>
              <a:ext uri="{FF2B5EF4-FFF2-40B4-BE49-F238E27FC236}">
                <a16:creationId xmlns:a16="http://schemas.microsoft.com/office/drawing/2014/main" id="{6E4B63A6-C64D-4BB2-8256-E9F6A7A74955}"/>
              </a:ext>
            </a:extLst>
          </p:cNvPr>
          <p:cNvCxnSpPr>
            <a:cxnSpLocks/>
            <a:endCxn id="78" idx="2"/>
          </p:cNvCxnSpPr>
          <p:nvPr/>
        </p:nvCxnSpPr>
        <p:spPr>
          <a:xfrm flipV="1">
            <a:off x="2989987" y="3400052"/>
            <a:ext cx="2882015" cy="9657"/>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8C712AB-8B90-4444-A26A-0A5C35E85E00}"/>
                  </a:ext>
                </a:extLst>
              </p:cNvPr>
              <p:cNvSpPr txBox="1"/>
              <p:nvPr/>
            </p:nvSpPr>
            <p:spPr>
              <a:xfrm>
                <a:off x="6159927" y="3629138"/>
                <a:ext cx="2536079" cy="21275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solidFill>
                                <a:schemeClr val="tx1">
                                  <a:lumMod val="75000"/>
                                </a:schemeClr>
                              </a:solidFill>
                              <a:latin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cs typeface="Arial" panose="020B0604020202020204" pitchFamily="34" charset="0"/>
                            </a:rPr>
                            <m:t>𝑖</m:t>
                          </m:r>
                        </m:e>
                        <m:sub>
                          <m:r>
                            <a:rPr lang="de-DE" sz="1200" b="0" i="1" smtClean="0">
                              <a:solidFill>
                                <a:schemeClr val="tx1">
                                  <a:lumMod val="75000"/>
                                </a:schemeClr>
                              </a:solidFill>
                              <a:latin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cs typeface="Arial" panose="020B0604020202020204" pitchFamily="34" charset="0"/>
                            </a:rPr>
                            <m:t>𝑡</m:t>
                          </m:r>
                        </m:e>
                      </m:d>
                      <m:r>
                        <a:rPr lang="de-DE" sz="1200" b="0" i="1" smtClean="0">
                          <a:solidFill>
                            <a:schemeClr val="tx1">
                              <a:lumMod val="75000"/>
                            </a:schemeClr>
                          </a:solidFill>
                          <a:latin typeface="Cambria Math" panose="02040503050406030204" pitchFamily="18" charset="0"/>
                          <a:cs typeface="Arial" panose="020B0604020202020204" pitchFamily="34" charset="0"/>
                        </a:rPr>
                        <m:t>=</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𝜎</m:t>
                      </m:r>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𝑊</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𝑖</m:t>
                              </m:r>
                            </m:sub>
                          </m:s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𝑏</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𝑖</m:t>
                              </m:r>
                            </m:sub>
                          </m:sSub>
                        </m:e>
                      </m:d>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28C712AB-8B90-4444-A26A-0A5C35E85E00}"/>
                  </a:ext>
                </a:extLst>
              </p:cNvPr>
              <p:cNvSpPr txBox="1">
                <a:spLocks noRot="1" noChangeAspect="1" noMove="1" noResize="1" noEditPoints="1" noAdjustHandles="1" noChangeArrowheads="1" noChangeShapeType="1" noTextEdit="1"/>
              </p:cNvSpPr>
              <p:nvPr/>
            </p:nvSpPr>
            <p:spPr>
              <a:xfrm>
                <a:off x="6159927" y="3629138"/>
                <a:ext cx="2536079" cy="212751"/>
              </a:xfrm>
              <a:prstGeom prst="rect">
                <a:avLst/>
              </a:prstGeom>
              <a:blipFill>
                <a:blip r:embed="rId4"/>
                <a:stretch>
                  <a:fillRect b="-25714"/>
                </a:stretch>
              </a:blipFill>
            </p:spPr>
            <p:txBody>
              <a:bodyPr/>
              <a:lstStyle/>
              <a:p>
                <a:r>
                  <a:rPr lang="en-GB">
                    <a:noFill/>
                  </a:rPr>
                  <a:t> </a:t>
                </a:r>
              </a:p>
            </p:txBody>
          </p:sp>
        </mc:Fallback>
      </mc:AlternateContent>
      <p:grpSp>
        <p:nvGrpSpPr>
          <p:cNvPr id="64" name="Group 63">
            <a:extLst>
              <a:ext uri="{FF2B5EF4-FFF2-40B4-BE49-F238E27FC236}">
                <a16:creationId xmlns:a16="http://schemas.microsoft.com/office/drawing/2014/main" id="{A565E16E-8869-4D2D-9A05-F8BF80A0CEEF}"/>
              </a:ext>
            </a:extLst>
          </p:cNvPr>
          <p:cNvGrpSpPr/>
          <p:nvPr/>
        </p:nvGrpSpPr>
        <p:grpSpPr>
          <a:xfrm>
            <a:off x="5435509" y="4100255"/>
            <a:ext cx="1124093" cy="415949"/>
            <a:chOff x="4572000" y="3705726"/>
            <a:chExt cx="1124093" cy="415949"/>
          </a:xfrm>
        </p:grpSpPr>
        <p:sp>
          <p:nvSpPr>
            <p:cNvPr id="65" name="Rectangle: Rounded Corners 64">
              <a:extLst>
                <a:ext uri="{FF2B5EF4-FFF2-40B4-BE49-F238E27FC236}">
                  <a16:creationId xmlns:a16="http://schemas.microsoft.com/office/drawing/2014/main" id="{8A61EDBC-62EF-4D01-AB13-0E5B805F8D56}"/>
                </a:ext>
              </a:extLst>
            </p:cNvPr>
            <p:cNvSpPr/>
            <p:nvPr/>
          </p:nvSpPr>
          <p:spPr>
            <a:xfrm>
              <a:off x="4572000" y="3705726"/>
              <a:ext cx="1124093" cy="415949"/>
            </a:xfrm>
            <a:prstGeom prst="roundRect">
              <a:avLst/>
            </a:prstGeom>
            <a:solidFill>
              <a:srgbClr val="FFD85D"/>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F18C39D-EEEA-4F43-BF70-87160D51EDF8}"/>
                    </a:ext>
                  </a:extLst>
                </p:cNvPr>
                <p:cNvSpPr txBox="1"/>
                <p:nvPr/>
              </p:nvSpPr>
              <p:spPr>
                <a:xfrm>
                  <a:off x="5017828" y="3759811"/>
                  <a:ext cx="232435" cy="307777"/>
                </a:xfrm>
                <a:prstGeom prst="rect">
                  <a:avLst/>
                </a:prstGeom>
                <a:no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en-GB" sz="20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𝝈</m:t>
                        </m:r>
                      </m:oMath>
                    </m:oMathPara>
                  </a14:m>
                  <a:endParaRPr lang="en-GB" sz="20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67" name="TextBox 66">
                  <a:extLst>
                    <a:ext uri="{FF2B5EF4-FFF2-40B4-BE49-F238E27FC236}">
                      <a16:creationId xmlns:a16="http://schemas.microsoft.com/office/drawing/2014/main" id="{BF18C39D-EEEA-4F43-BF70-87160D51EDF8}"/>
                    </a:ext>
                  </a:extLst>
                </p:cNvPr>
                <p:cNvSpPr txBox="1">
                  <a:spLocks noRot="1" noChangeAspect="1" noMove="1" noResize="1" noEditPoints="1" noAdjustHandles="1" noChangeArrowheads="1" noChangeShapeType="1" noTextEdit="1"/>
                </p:cNvSpPr>
                <p:nvPr/>
              </p:nvSpPr>
              <p:spPr>
                <a:xfrm>
                  <a:off x="5017828" y="3759811"/>
                  <a:ext cx="232435" cy="307777"/>
                </a:xfrm>
                <a:prstGeom prst="rect">
                  <a:avLst/>
                </a:prstGeom>
                <a:blipFill>
                  <a:blip r:embed="rId5"/>
                  <a:stretch>
                    <a:fillRect l="-13158" r="-13158" b="-1961"/>
                  </a:stretch>
                </a:blipFill>
              </p:spPr>
              <p:txBody>
                <a:bodyPr/>
                <a:lstStyle/>
                <a:p>
                  <a:r>
                    <a:rPr lang="en-GB">
                      <a:noFill/>
                    </a:rPr>
                    <a:t> </a:t>
                  </a:r>
                </a:p>
              </p:txBody>
            </p:sp>
          </mc:Fallback>
        </mc:AlternateContent>
      </p:grpSp>
      <p:cxnSp>
        <p:nvCxnSpPr>
          <p:cNvPr id="69" name="Straight Arrow Connector 68">
            <a:extLst>
              <a:ext uri="{FF2B5EF4-FFF2-40B4-BE49-F238E27FC236}">
                <a16:creationId xmlns:a16="http://schemas.microsoft.com/office/drawing/2014/main" id="{5817C661-0D0D-4D13-A2C2-03BBF313E624}"/>
              </a:ext>
            </a:extLst>
          </p:cNvPr>
          <p:cNvCxnSpPr>
            <a:cxnSpLocks/>
          </p:cNvCxnSpPr>
          <p:nvPr/>
        </p:nvCxnSpPr>
        <p:spPr>
          <a:xfrm flipV="1">
            <a:off x="5789581"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66012E0-39C9-4B90-A8A6-3B10ACE5FB35}"/>
              </a:ext>
            </a:extLst>
          </p:cNvPr>
          <p:cNvCxnSpPr>
            <a:cxnSpLocks/>
          </p:cNvCxnSpPr>
          <p:nvPr/>
        </p:nvCxnSpPr>
        <p:spPr>
          <a:xfrm flipV="1">
            <a:off x="6253335"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6EB18EE8-55CB-45A3-9433-D5EEE319E47A}"/>
                  </a:ext>
                </a:extLst>
              </p:cNvPr>
              <p:cNvSpPr txBox="1"/>
              <p:nvPr/>
            </p:nvSpPr>
            <p:spPr>
              <a:xfrm>
                <a:off x="5284954" y="4876012"/>
                <a:ext cx="868987"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𝒉</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73" name="TextBox 72">
                <a:extLst>
                  <a:ext uri="{FF2B5EF4-FFF2-40B4-BE49-F238E27FC236}">
                    <a16:creationId xmlns:a16="http://schemas.microsoft.com/office/drawing/2014/main" id="{6EB18EE8-55CB-45A3-9433-D5EEE319E47A}"/>
                  </a:ext>
                </a:extLst>
              </p:cNvPr>
              <p:cNvSpPr txBox="1">
                <a:spLocks noRot="1" noChangeAspect="1" noMove="1" noResize="1" noEditPoints="1" noAdjustHandles="1" noChangeArrowheads="1" noChangeShapeType="1" noTextEdit="1"/>
              </p:cNvSpPr>
              <p:nvPr/>
            </p:nvSpPr>
            <p:spPr>
              <a:xfrm>
                <a:off x="5284954" y="4876012"/>
                <a:ext cx="868987" cy="307777"/>
              </a:xfrm>
              <a:prstGeom prst="rect">
                <a:avLst/>
              </a:prstGeom>
              <a:blipFill>
                <a:blip r:embed="rId6"/>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C24950C3-9D1E-479F-82FC-9A03A5575C22}"/>
                  </a:ext>
                </a:extLst>
              </p:cNvPr>
              <p:cNvSpPr txBox="1"/>
              <p:nvPr/>
            </p:nvSpPr>
            <p:spPr>
              <a:xfrm>
                <a:off x="6103139" y="4876012"/>
                <a:ext cx="414390"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𝒙</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oMath>
                  </m:oMathPara>
                </a14:m>
                <a:endParaRPr lang="en-US" sz="1400" b="1" dirty="0"/>
              </a:p>
            </p:txBody>
          </p:sp>
        </mc:Choice>
        <mc:Fallback xmlns="">
          <p:sp>
            <p:nvSpPr>
              <p:cNvPr id="75" name="TextBox 74">
                <a:extLst>
                  <a:ext uri="{FF2B5EF4-FFF2-40B4-BE49-F238E27FC236}">
                    <a16:creationId xmlns:a16="http://schemas.microsoft.com/office/drawing/2014/main" id="{C24950C3-9D1E-479F-82FC-9A03A5575C22}"/>
                  </a:ext>
                </a:extLst>
              </p:cNvPr>
              <p:cNvSpPr txBox="1">
                <a:spLocks noRot="1" noChangeAspect="1" noMove="1" noResize="1" noEditPoints="1" noAdjustHandles="1" noChangeArrowheads="1" noChangeShapeType="1" noTextEdit="1"/>
              </p:cNvSpPr>
              <p:nvPr/>
            </p:nvSpPr>
            <p:spPr>
              <a:xfrm>
                <a:off x="6103139" y="4876012"/>
                <a:ext cx="414390" cy="307777"/>
              </a:xfrm>
              <a:prstGeom prst="rect">
                <a:avLst/>
              </a:prstGeom>
              <a:blipFill>
                <a:blip r:embed="rId7"/>
                <a:stretch>
                  <a:fillRect r="-20588" b="-8000"/>
                </a:stretch>
              </a:blipFill>
            </p:spPr>
            <p:txBody>
              <a:bodyPr/>
              <a:lstStyle/>
              <a:p>
                <a:r>
                  <a:rPr lang="en-GB">
                    <a:noFill/>
                  </a:rPr>
                  <a:t> </a:t>
                </a:r>
              </a:p>
            </p:txBody>
          </p:sp>
        </mc:Fallback>
      </mc:AlternateContent>
      <p:sp>
        <p:nvSpPr>
          <p:cNvPr id="78" name="Oval 77">
            <a:extLst>
              <a:ext uri="{FF2B5EF4-FFF2-40B4-BE49-F238E27FC236}">
                <a16:creationId xmlns:a16="http://schemas.microsoft.com/office/drawing/2014/main" id="{E54C5DFD-8C7B-4B80-B4D4-9591FE9AAD38}"/>
              </a:ext>
            </a:extLst>
          </p:cNvPr>
          <p:cNvSpPr/>
          <p:nvPr/>
        </p:nvSpPr>
        <p:spPr>
          <a:xfrm>
            <a:off x="5872002" y="3289230"/>
            <a:ext cx="213131" cy="221644"/>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x</a:t>
            </a:r>
            <a:endParaRPr lang="en-GB" dirty="0">
              <a:ln w="0"/>
              <a:solidFill>
                <a:schemeClr val="tx1"/>
              </a:solidFill>
              <a:effectLst>
                <a:outerShdw blurRad="38100" dist="19050" dir="2700000" algn="tl" rotWithShape="0">
                  <a:schemeClr val="dk1">
                    <a:alpha val="40000"/>
                  </a:schemeClr>
                </a:outerShdw>
              </a:effectLst>
            </a:endParaRPr>
          </a:p>
        </p:txBody>
      </p:sp>
      <p:cxnSp>
        <p:nvCxnSpPr>
          <p:cNvPr id="88" name="Straight Arrow Connector 87">
            <a:extLst>
              <a:ext uri="{FF2B5EF4-FFF2-40B4-BE49-F238E27FC236}">
                <a16:creationId xmlns:a16="http://schemas.microsoft.com/office/drawing/2014/main" id="{7DDD490E-5EBF-4F26-9B31-D824481B57CB}"/>
              </a:ext>
            </a:extLst>
          </p:cNvPr>
          <p:cNvCxnSpPr>
            <a:cxnSpLocks/>
            <a:stCxn id="65" idx="0"/>
            <a:endCxn id="78" idx="4"/>
          </p:cNvCxnSpPr>
          <p:nvPr/>
        </p:nvCxnSpPr>
        <p:spPr>
          <a:xfrm flipH="1" flipV="1">
            <a:off x="5978568" y="3510874"/>
            <a:ext cx="18988" cy="589381"/>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31FA516D-CD55-4115-95EB-B949AB02241C}"/>
              </a:ext>
            </a:extLst>
          </p:cNvPr>
          <p:cNvCxnSpPr>
            <a:cxnSpLocks/>
          </p:cNvCxnSpPr>
          <p:nvPr/>
        </p:nvCxnSpPr>
        <p:spPr>
          <a:xfrm flipH="1" flipV="1">
            <a:off x="5973415" y="2626011"/>
            <a:ext cx="10304" cy="64952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770267-4F65-4390-9F88-470DF6596432}"/>
                  </a:ext>
                </a:extLst>
              </p:cNvPr>
              <p:cNvSpPr txBox="1"/>
              <p:nvPr/>
            </p:nvSpPr>
            <p:spPr>
              <a:xfrm>
                <a:off x="4453033" y="2945766"/>
                <a:ext cx="702770" cy="37805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acc>
                        <m:accPr>
                          <m:chr m:val="̃"/>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e>
                      </m:acc>
                      <m:d>
                        <m:dPr>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US" sz="1800" b="1" dirty="0"/>
              </a:p>
            </p:txBody>
          </p:sp>
        </mc:Choice>
        <mc:Fallback xmlns="">
          <p:sp>
            <p:nvSpPr>
              <p:cNvPr id="13" name="TextBox 12">
                <a:extLst>
                  <a:ext uri="{FF2B5EF4-FFF2-40B4-BE49-F238E27FC236}">
                    <a16:creationId xmlns:a16="http://schemas.microsoft.com/office/drawing/2014/main" id="{8F770267-4F65-4390-9F88-470DF6596432}"/>
                  </a:ext>
                </a:extLst>
              </p:cNvPr>
              <p:cNvSpPr txBox="1">
                <a:spLocks noRot="1" noChangeAspect="1" noMove="1" noResize="1" noEditPoints="1" noAdjustHandles="1" noChangeArrowheads="1" noChangeShapeType="1" noTextEdit="1"/>
              </p:cNvSpPr>
              <p:nvPr/>
            </p:nvSpPr>
            <p:spPr>
              <a:xfrm>
                <a:off x="4453033" y="2945766"/>
                <a:ext cx="702770" cy="378052"/>
              </a:xfrm>
              <a:prstGeom prst="rect">
                <a:avLst/>
              </a:prstGeom>
              <a:blipFill>
                <a:blip r:embed="rId8"/>
                <a:stretch>
                  <a:fillRect t="-8065" r="-43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10F8069-8371-4A78-A467-0740A512B0C2}"/>
                  </a:ext>
                </a:extLst>
              </p:cNvPr>
              <p:cNvSpPr txBox="1"/>
              <p:nvPr/>
            </p:nvSpPr>
            <p:spPr>
              <a:xfrm>
                <a:off x="5781142" y="2345715"/>
                <a:ext cx="1472774" cy="22224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b="1" i="1">
                              <a:latin typeface="Cambria Math" panose="02040503050406030204" pitchFamily="18" charset="0"/>
                            </a:rPr>
                            <m:t>𝑪</m:t>
                          </m:r>
                        </m:e>
                        <m:sub>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de-DE" sz="1400" b="0" i="1" smtClean="0">
                              <a:solidFill>
                                <a:schemeClr val="tx1">
                                  <a:lumMod val="75000"/>
                                </a:schemeClr>
                              </a:solidFill>
                              <a:latin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cs typeface="Arial" panose="020B0604020202020204" pitchFamily="34" charset="0"/>
                            </a:rPr>
                            <m:t>𝑡</m:t>
                          </m:r>
                        </m:e>
                      </m:d>
                      <m:r>
                        <a:rPr lang="de-DE" sz="1400" b="0" i="1" smtClean="0">
                          <a:solidFill>
                            <a:schemeClr val="tx1">
                              <a:lumMod val="75000"/>
                            </a:schemeClr>
                          </a:solidFill>
                          <a:latin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cs typeface="Arial" panose="020B0604020202020204" pitchFamily="34" charset="0"/>
                        </a:rPr>
                        <m:t>𝒊</m:t>
                      </m:r>
                      <m:d>
                        <m:dPr>
                          <m:ctrlPr>
                            <a:rPr lang="de-DE" sz="1400" b="1" i="1" smtClean="0">
                              <a:solidFill>
                                <a:schemeClr val="tx1">
                                  <a:lumMod val="75000"/>
                                </a:schemeClr>
                              </a:solidFill>
                              <a:latin typeface="Cambria Math" panose="02040503050406030204" pitchFamily="18" charset="0"/>
                              <a:cs typeface="Arial" panose="020B0604020202020204" pitchFamily="34" charset="0"/>
                            </a:rPr>
                          </m:ctrlPr>
                        </m:dPr>
                        <m:e>
                          <m:r>
                            <a:rPr lang="de-DE" sz="1400" b="1" i="1" smtClean="0">
                              <a:solidFill>
                                <a:schemeClr val="tx1">
                                  <a:lumMod val="75000"/>
                                </a:schemeClr>
                              </a:solidFill>
                              <a:latin typeface="Cambria Math" panose="02040503050406030204" pitchFamily="18" charset="0"/>
                              <a:cs typeface="Arial" panose="020B0604020202020204" pitchFamily="34" charset="0"/>
                            </a:rPr>
                            <m:t>𝒕</m:t>
                          </m:r>
                        </m:e>
                      </m:d>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acc>
                        <m:accPr>
                          <m:chr m:val="̃"/>
                          <m:ctrlP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sz="1400"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e>
                      </m:acc>
                      <m:d>
                        <m:dPr>
                          <m:ctrlPr>
                            <a:rPr lang="de-DE" sz="1400"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310F8069-8371-4A78-A467-0740A512B0C2}"/>
                  </a:ext>
                </a:extLst>
              </p:cNvPr>
              <p:cNvSpPr txBox="1">
                <a:spLocks noRot="1" noChangeAspect="1" noMove="1" noResize="1" noEditPoints="1" noAdjustHandles="1" noChangeArrowheads="1" noChangeShapeType="1" noTextEdit="1"/>
              </p:cNvSpPr>
              <p:nvPr/>
            </p:nvSpPr>
            <p:spPr>
              <a:xfrm>
                <a:off x="5781142" y="2345715"/>
                <a:ext cx="1472774" cy="222240"/>
              </a:xfrm>
              <a:prstGeom prst="rect">
                <a:avLst/>
              </a:prstGeom>
              <a:blipFill>
                <a:blip r:embed="rId9"/>
                <a:stretch>
                  <a:fillRect l="-2066" t="-16667" r="-7438" b="-194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7C76D3-B06A-4A15-8AAC-8174818DED81}"/>
                  </a:ext>
                </a:extLst>
              </p:cNvPr>
              <p:cNvSpPr txBox="1"/>
              <p:nvPr/>
            </p:nvSpPr>
            <p:spPr>
              <a:xfrm>
                <a:off x="1379218" y="3103937"/>
                <a:ext cx="2792303" cy="21275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solidFill>
                                <a:schemeClr val="tx1">
                                  <a:lumMod val="75000"/>
                                </a:schemeClr>
                              </a:solidFill>
                              <a:latin typeface="Cambria Math" panose="02040503050406030204" pitchFamily="18" charset="0"/>
                              <a:cs typeface="Arial" panose="020B0604020202020204" pitchFamily="34" charset="0"/>
                            </a:rPr>
                          </m:ctrlPr>
                        </m:sSubPr>
                        <m:e>
                          <m:acc>
                            <m:accPr>
                              <m:chr m:val="̃"/>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sz="1200" b="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𝐶</m:t>
                              </m:r>
                            </m:e>
                          </m:acc>
                        </m:e>
                        <m:sub>
                          <m:r>
                            <a:rPr lang="de-DE" sz="1200" b="0" i="1" smtClean="0">
                              <a:solidFill>
                                <a:schemeClr val="tx1">
                                  <a:lumMod val="75000"/>
                                </a:schemeClr>
                              </a:solidFill>
                              <a:latin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cs typeface="Arial" panose="020B0604020202020204" pitchFamily="34" charset="0"/>
                            </a:rPr>
                            <m:t>𝑡</m:t>
                          </m:r>
                        </m:e>
                      </m:d>
                      <m:r>
                        <a:rPr lang="de-DE" sz="1200" b="0" i="1" smtClean="0">
                          <a:solidFill>
                            <a:schemeClr val="tx1">
                              <a:lumMod val="75000"/>
                            </a:schemeClr>
                          </a:solidFill>
                          <a:latin typeface="Cambria Math" panose="02040503050406030204" pitchFamily="18" charset="0"/>
                          <a:cs typeface="Arial" panose="020B0604020202020204" pitchFamily="34" charset="0"/>
                        </a:rPr>
                        <m:t>=</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𝑡𝑎𝑛h</m:t>
                      </m:r>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𝑊</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𝐶</m:t>
                              </m:r>
                            </m:sub>
                          </m:s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𝑏</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𝐶</m:t>
                              </m:r>
                            </m:sub>
                          </m:sSub>
                        </m:e>
                      </m:d>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D7C76D3-B06A-4A15-8AAC-8174818DED81}"/>
                  </a:ext>
                </a:extLst>
              </p:cNvPr>
              <p:cNvSpPr txBox="1">
                <a:spLocks noRot="1" noChangeAspect="1" noMove="1" noResize="1" noEditPoints="1" noAdjustHandles="1" noChangeArrowheads="1" noChangeShapeType="1" noTextEdit="1"/>
              </p:cNvSpPr>
              <p:nvPr/>
            </p:nvSpPr>
            <p:spPr>
              <a:xfrm>
                <a:off x="1379218" y="3103937"/>
                <a:ext cx="2792303" cy="212751"/>
              </a:xfrm>
              <a:prstGeom prst="rect">
                <a:avLst/>
              </a:prstGeom>
              <a:blipFill>
                <a:blip r:embed="rId10"/>
                <a:stretch>
                  <a:fillRect l="-437" t="-28571" b="-25714"/>
                </a:stretch>
              </a:blipFill>
            </p:spPr>
            <p:txBody>
              <a:bodyPr/>
              <a:lstStyle/>
              <a:p>
                <a:r>
                  <a:rPr lang="en-GB">
                    <a:noFill/>
                  </a:rPr>
                  <a:t> </a:t>
                </a:r>
              </a:p>
            </p:txBody>
          </p:sp>
        </mc:Fallback>
      </mc:AlternateContent>
      <p:grpSp>
        <p:nvGrpSpPr>
          <p:cNvPr id="39" name="Group 38">
            <a:extLst>
              <a:ext uri="{FF2B5EF4-FFF2-40B4-BE49-F238E27FC236}">
                <a16:creationId xmlns:a16="http://schemas.microsoft.com/office/drawing/2014/main" id="{99C9344F-381C-42C9-B0CE-384BD9EE7F19}"/>
              </a:ext>
            </a:extLst>
          </p:cNvPr>
          <p:cNvGrpSpPr/>
          <p:nvPr/>
        </p:nvGrpSpPr>
        <p:grpSpPr>
          <a:xfrm>
            <a:off x="2418448" y="4100255"/>
            <a:ext cx="1124093" cy="415949"/>
            <a:chOff x="4572000" y="3705726"/>
            <a:chExt cx="1124093" cy="415949"/>
          </a:xfrm>
        </p:grpSpPr>
        <p:sp>
          <p:nvSpPr>
            <p:cNvPr id="40" name="Rectangle: Rounded Corners 39">
              <a:extLst>
                <a:ext uri="{FF2B5EF4-FFF2-40B4-BE49-F238E27FC236}">
                  <a16:creationId xmlns:a16="http://schemas.microsoft.com/office/drawing/2014/main" id="{C6295713-D717-46F7-A754-0271CD4B159B}"/>
                </a:ext>
              </a:extLst>
            </p:cNvPr>
            <p:cNvSpPr/>
            <p:nvPr/>
          </p:nvSpPr>
          <p:spPr>
            <a:xfrm>
              <a:off x="4572000" y="3705726"/>
              <a:ext cx="1124093" cy="415949"/>
            </a:xfrm>
            <a:prstGeom prst="roundRect">
              <a:avLst/>
            </a:prstGeom>
            <a:solidFill>
              <a:srgbClr val="FFD85D"/>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510E711-13A4-4755-A89A-4E06500B8E00}"/>
                    </a:ext>
                  </a:extLst>
                </p:cNvPr>
                <p:cNvSpPr txBox="1"/>
                <p:nvPr/>
              </p:nvSpPr>
              <p:spPr>
                <a:xfrm>
                  <a:off x="4801422" y="3754256"/>
                  <a:ext cx="665247" cy="307777"/>
                </a:xfrm>
                <a:prstGeom prst="rect">
                  <a:avLst/>
                </a:prstGeom>
                <a:no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20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𝒕𝒂𝒏𝒉</m:t>
                        </m:r>
                      </m:oMath>
                    </m:oMathPara>
                  </a14:m>
                  <a:endParaRPr lang="en-GB" sz="20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41" name="TextBox 40">
                  <a:extLst>
                    <a:ext uri="{FF2B5EF4-FFF2-40B4-BE49-F238E27FC236}">
                      <a16:creationId xmlns:a16="http://schemas.microsoft.com/office/drawing/2014/main" id="{C510E711-13A4-4755-A89A-4E06500B8E00}"/>
                    </a:ext>
                  </a:extLst>
                </p:cNvPr>
                <p:cNvSpPr txBox="1">
                  <a:spLocks noRot="1" noChangeAspect="1" noMove="1" noResize="1" noEditPoints="1" noAdjustHandles="1" noChangeArrowheads="1" noChangeShapeType="1" noTextEdit="1"/>
                </p:cNvSpPr>
                <p:nvPr/>
              </p:nvSpPr>
              <p:spPr>
                <a:xfrm>
                  <a:off x="4801422" y="3754256"/>
                  <a:ext cx="665247" cy="307777"/>
                </a:xfrm>
                <a:prstGeom prst="rect">
                  <a:avLst/>
                </a:prstGeom>
                <a:blipFill>
                  <a:blip r:embed="rId11"/>
                  <a:stretch>
                    <a:fillRect l="-8257" r="-10092" b="-12000"/>
                  </a:stretch>
                </a:blipFill>
              </p:spPr>
              <p:txBody>
                <a:bodyPr/>
                <a:lstStyle/>
                <a:p>
                  <a:r>
                    <a:rPr lang="en-GB">
                      <a:noFill/>
                    </a:rPr>
                    <a:t> </a:t>
                  </a:r>
                </a:p>
              </p:txBody>
            </p:sp>
          </mc:Fallback>
        </mc:AlternateContent>
      </p:grpSp>
      <p:cxnSp>
        <p:nvCxnSpPr>
          <p:cNvPr id="42" name="Straight Arrow Connector 41">
            <a:extLst>
              <a:ext uri="{FF2B5EF4-FFF2-40B4-BE49-F238E27FC236}">
                <a16:creationId xmlns:a16="http://schemas.microsoft.com/office/drawing/2014/main" id="{FFB97EF7-88C3-4753-939B-3853155F4E8D}"/>
              </a:ext>
            </a:extLst>
          </p:cNvPr>
          <p:cNvCxnSpPr>
            <a:cxnSpLocks/>
          </p:cNvCxnSpPr>
          <p:nvPr/>
        </p:nvCxnSpPr>
        <p:spPr>
          <a:xfrm flipV="1">
            <a:off x="2772520"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E9C6F33-2CAE-4072-87C7-D0378E672B5F}"/>
              </a:ext>
            </a:extLst>
          </p:cNvPr>
          <p:cNvCxnSpPr>
            <a:cxnSpLocks/>
          </p:cNvCxnSpPr>
          <p:nvPr/>
        </p:nvCxnSpPr>
        <p:spPr>
          <a:xfrm flipV="1">
            <a:off x="3236274"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4FC9BAD-7162-4C60-A2DD-0C789E9959A6}"/>
                  </a:ext>
                </a:extLst>
              </p:cNvPr>
              <p:cNvSpPr txBox="1"/>
              <p:nvPr/>
            </p:nvSpPr>
            <p:spPr>
              <a:xfrm>
                <a:off x="2267893" y="4876012"/>
                <a:ext cx="868987"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𝒉</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44" name="TextBox 43">
                <a:extLst>
                  <a:ext uri="{FF2B5EF4-FFF2-40B4-BE49-F238E27FC236}">
                    <a16:creationId xmlns:a16="http://schemas.microsoft.com/office/drawing/2014/main" id="{44FC9BAD-7162-4C60-A2DD-0C789E9959A6}"/>
                  </a:ext>
                </a:extLst>
              </p:cNvPr>
              <p:cNvSpPr txBox="1">
                <a:spLocks noRot="1" noChangeAspect="1" noMove="1" noResize="1" noEditPoints="1" noAdjustHandles="1" noChangeArrowheads="1" noChangeShapeType="1" noTextEdit="1"/>
              </p:cNvSpPr>
              <p:nvPr/>
            </p:nvSpPr>
            <p:spPr>
              <a:xfrm>
                <a:off x="2267893" y="4876012"/>
                <a:ext cx="868987" cy="307777"/>
              </a:xfrm>
              <a:prstGeom prst="rect">
                <a:avLst/>
              </a:prstGeom>
              <a:blipFill>
                <a:blip r:embed="rId6"/>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33E3CAD-4C75-4C54-B72F-D5102ABE02BE}"/>
                  </a:ext>
                </a:extLst>
              </p:cNvPr>
              <p:cNvSpPr txBox="1"/>
              <p:nvPr/>
            </p:nvSpPr>
            <p:spPr>
              <a:xfrm>
                <a:off x="3086078" y="4876012"/>
                <a:ext cx="414390"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𝒙</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oMath>
                  </m:oMathPara>
                </a14:m>
                <a:endParaRPr lang="en-US" sz="1400" b="1" dirty="0"/>
              </a:p>
            </p:txBody>
          </p:sp>
        </mc:Choice>
        <mc:Fallback xmlns="">
          <p:sp>
            <p:nvSpPr>
              <p:cNvPr id="45" name="TextBox 44">
                <a:extLst>
                  <a:ext uri="{FF2B5EF4-FFF2-40B4-BE49-F238E27FC236}">
                    <a16:creationId xmlns:a16="http://schemas.microsoft.com/office/drawing/2014/main" id="{233E3CAD-4C75-4C54-B72F-D5102ABE02BE}"/>
                  </a:ext>
                </a:extLst>
              </p:cNvPr>
              <p:cNvSpPr txBox="1">
                <a:spLocks noRot="1" noChangeAspect="1" noMove="1" noResize="1" noEditPoints="1" noAdjustHandles="1" noChangeArrowheads="1" noChangeShapeType="1" noTextEdit="1"/>
              </p:cNvSpPr>
              <p:nvPr/>
            </p:nvSpPr>
            <p:spPr>
              <a:xfrm>
                <a:off x="3086078" y="4876012"/>
                <a:ext cx="414390" cy="307777"/>
              </a:xfrm>
              <a:prstGeom prst="rect">
                <a:avLst/>
              </a:prstGeom>
              <a:blipFill>
                <a:blip r:embed="rId7"/>
                <a:stretch>
                  <a:fillRect r="-20588" b="-8000"/>
                </a:stretch>
              </a:blipFill>
            </p:spPr>
            <p:txBody>
              <a:bodyPr/>
              <a:lstStyle/>
              <a:p>
                <a:r>
                  <a:rPr lang="en-GB">
                    <a:noFill/>
                  </a:rPr>
                  <a:t> </a:t>
                </a:r>
              </a:p>
            </p:txBody>
          </p:sp>
        </mc:Fallback>
      </mc:AlternateContent>
      <p:cxnSp>
        <p:nvCxnSpPr>
          <p:cNvPr id="46" name="Straight Arrow Connector 45">
            <a:extLst>
              <a:ext uri="{FF2B5EF4-FFF2-40B4-BE49-F238E27FC236}">
                <a16:creationId xmlns:a16="http://schemas.microsoft.com/office/drawing/2014/main" id="{C6197610-8FB5-4810-8183-3B9A5B4F01B1}"/>
              </a:ext>
            </a:extLst>
          </p:cNvPr>
          <p:cNvCxnSpPr>
            <a:cxnSpLocks/>
          </p:cNvCxnSpPr>
          <p:nvPr/>
        </p:nvCxnSpPr>
        <p:spPr>
          <a:xfrm flipH="1" flipV="1">
            <a:off x="2970999" y="3400052"/>
            <a:ext cx="18988" cy="687095"/>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41D4E2F-0197-42DE-ADA1-655A3C67B2A1}"/>
              </a:ext>
            </a:extLst>
          </p:cNvPr>
          <p:cNvSpPr/>
          <p:nvPr/>
        </p:nvSpPr>
        <p:spPr>
          <a:xfrm>
            <a:off x="5689218" y="2306626"/>
            <a:ext cx="1598481" cy="3516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37</a:t>
            </a:fld>
            <a:endParaRPr lang="de-DE" dirty="0"/>
          </a:p>
        </p:txBody>
      </p:sp>
    </p:spTree>
    <p:extLst>
      <p:ext uri="{BB962C8B-B14F-4D97-AF65-F5344CB8AC3E}">
        <p14:creationId xmlns:p14="http://schemas.microsoft.com/office/powerpoint/2010/main" val="4256660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5E926A2-79F5-4452-BA1D-4CBBF16D81F8}"/>
              </a:ext>
            </a:extLst>
          </p:cNvPr>
          <p:cNvSpPr/>
          <p:nvPr/>
        </p:nvSpPr>
        <p:spPr>
          <a:xfrm>
            <a:off x="3334466" y="2920432"/>
            <a:ext cx="1918178" cy="1276869"/>
          </a:xfrm>
          <a:prstGeom prst="roundRect">
            <a:avLst/>
          </a:prstGeom>
          <a:solidFill>
            <a:srgbClr val="CFF0BE"/>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296DB3F-1940-F64F-B0F2-36E4993E1659}"/>
              </a:ext>
            </a:extLst>
          </p:cNvPr>
          <p:cNvSpPr>
            <a:spLocks noGrp="1"/>
          </p:cNvSpPr>
          <p:nvPr>
            <p:ph type="title"/>
          </p:nvPr>
        </p:nvSpPr>
        <p:spPr/>
        <p:txBody>
          <a:bodyPr/>
          <a:lstStyle/>
          <a:p>
            <a:r>
              <a:rPr lang="en-US" dirty="0"/>
              <a:t>LSTM = Input Gate</a:t>
            </a:r>
          </a:p>
        </p:txBody>
      </p:sp>
      <p:sp>
        <p:nvSpPr>
          <p:cNvPr id="4" name="Rectangle: Rounded Corners 3">
            <a:extLst>
              <a:ext uri="{FF2B5EF4-FFF2-40B4-BE49-F238E27FC236}">
                <a16:creationId xmlns:a16="http://schemas.microsoft.com/office/drawing/2014/main" id="{A4FCA0F0-9CDB-43F0-B514-B346C383658A}"/>
              </a:ext>
            </a:extLst>
          </p:cNvPr>
          <p:cNvSpPr/>
          <p:nvPr/>
        </p:nvSpPr>
        <p:spPr>
          <a:xfrm rot="16200000">
            <a:off x="3125275" y="3407579"/>
            <a:ext cx="985583"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Forget gate</a:t>
            </a:r>
            <a:endParaRPr lang="en-GB" sz="1200" dirty="0">
              <a:ln w="0"/>
              <a:solidFill>
                <a:schemeClr val="tx1"/>
              </a:solidFill>
              <a:effectLst>
                <a:outerShdw blurRad="38100" dist="19050" dir="2700000" algn="tl" rotWithShape="0">
                  <a:schemeClr val="dk1">
                    <a:alpha val="40000"/>
                  </a:schemeClr>
                </a:outerShdw>
              </a:effectLst>
            </a:endParaRPr>
          </a:p>
        </p:txBody>
      </p:sp>
      <p:sp>
        <p:nvSpPr>
          <p:cNvPr id="6" name="Rectangle: Rounded Corners 5">
            <a:extLst>
              <a:ext uri="{FF2B5EF4-FFF2-40B4-BE49-F238E27FC236}">
                <a16:creationId xmlns:a16="http://schemas.microsoft.com/office/drawing/2014/main" id="{8E7AE571-7DA6-418C-83F6-9E5EB30D3295}"/>
              </a:ext>
            </a:extLst>
          </p:cNvPr>
          <p:cNvSpPr/>
          <p:nvPr/>
        </p:nvSpPr>
        <p:spPr>
          <a:xfrm rot="16200000">
            <a:off x="3809353" y="3407579"/>
            <a:ext cx="985583"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Input gate</a:t>
            </a:r>
            <a:endParaRPr lang="en-GB" sz="1200" dirty="0">
              <a:ln w="0"/>
              <a:solidFill>
                <a:schemeClr val="tx1"/>
              </a:solidFill>
              <a:effectLst>
                <a:outerShdw blurRad="38100" dist="19050" dir="2700000" algn="tl" rotWithShape="0">
                  <a:schemeClr val="dk1">
                    <a:alpha val="40000"/>
                  </a:schemeClr>
                </a:outerShdw>
              </a:effectLst>
            </a:endParaRPr>
          </a:p>
        </p:txBody>
      </p:sp>
      <p:sp>
        <p:nvSpPr>
          <p:cNvPr id="11" name="Rectangle: Rounded Corners 10">
            <a:extLst>
              <a:ext uri="{FF2B5EF4-FFF2-40B4-BE49-F238E27FC236}">
                <a16:creationId xmlns:a16="http://schemas.microsoft.com/office/drawing/2014/main" id="{E9A07D50-6C8E-4D26-8F60-82A2FE7C8F0D}"/>
              </a:ext>
            </a:extLst>
          </p:cNvPr>
          <p:cNvSpPr/>
          <p:nvPr/>
        </p:nvSpPr>
        <p:spPr>
          <a:xfrm rot="16200000">
            <a:off x="4503757" y="3418195"/>
            <a:ext cx="985582"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Output gate</a:t>
            </a:r>
            <a:endParaRPr lang="en-GB" sz="1200" dirty="0">
              <a:ln w="0"/>
              <a:solidFill>
                <a:schemeClr val="tx1"/>
              </a:solidFill>
              <a:effectLst>
                <a:outerShdw blurRad="38100" dist="19050" dir="2700000" algn="tl" rotWithShape="0">
                  <a:schemeClr val="dk1">
                    <a:alpha val="40000"/>
                  </a:schemeClr>
                </a:outerShdw>
              </a:effectLst>
            </a:endParaRPr>
          </a:p>
        </p:txBody>
      </p:sp>
      <p:cxnSp>
        <p:nvCxnSpPr>
          <p:cNvPr id="12" name="Straight Arrow Connector 11">
            <a:extLst>
              <a:ext uri="{FF2B5EF4-FFF2-40B4-BE49-F238E27FC236}">
                <a16:creationId xmlns:a16="http://schemas.microsoft.com/office/drawing/2014/main" id="{D8BE509D-8956-4121-AFC4-32B8F2A961B7}"/>
              </a:ext>
            </a:extLst>
          </p:cNvPr>
          <p:cNvCxnSpPr>
            <a:cxnSpLocks/>
          </p:cNvCxnSpPr>
          <p:nvPr/>
        </p:nvCxnSpPr>
        <p:spPr>
          <a:xfrm>
            <a:off x="2860322" y="3565335"/>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3D5FD0-22E7-4B6C-A2E4-D2C3BDD91CAB}"/>
              </a:ext>
            </a:extLst>
          </p:cNvPr>
          <p:cNvCxnSpPr>
            <a:cxnSpLocks/>
          </p:cNvCxnSpPr>
          <p:nvPr/>
        </p:nvCxnSpPr>
        <p:spPr>
          <a:xfrm>
            <a:off x="5280148" y="3873094"/>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A68AA79-3B00-4913-B309-D8769FEBAB97}"/>
                  </a:ext>
                </a:extLst>
              </p:cNvPr>
              <p:cNvSpPr txBox="1"/>
              <p:nvPr/>
            </p:nvSpPr>
            <p:spPr>
              <a:xfrm>
                <a:off x="2295136" y="3377170"/>
                <a:ext cx="55303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𝒙</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14" name="TextBox 13">
                <a:extLst>
                  <a:ext uri="{FF2B5EF4-FFF2-40B4-BE49-F238E27FC236}">
                    <a16:creationId xmlns:a16="http://schemas.microsoft.com/office/drawing/2014/main" id="{0A68AA79-3B00-4913-B309-D8769FEBAB97}"/>
                  </a:ext>
                </a:extLst>
              </p:cNvPr>
              <p:cNvSpPr txBox="1">
                <a:spLocks noRot="1" noChangeAspect="1" noMove="1" noResize="1" noEditPoints="1" noAdjustHandles="1" noChangeArrowheads="1" noChangeShapeType="1" noTextEdit="1"/>
              </p:cNvSpPr>
              <p:nvPr/>
            </p:nvSpPr>
            <p:spPr>
              <a:xfrm>
                <a:off x="2295136" y="3377170"/>
                <a:ext cx="553037" cy="323165"/>
              </a:xfrm>
              <a:prstGeom prst="rect">
                <a:avLst/>
              </a:prstGeom>
              <a:blipFill>
                <a:blip r:embed="rId3"/>
                <a:stretch>
                  <a:fillRect l="-6593" t="-1887" r="-16484" b="-358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455B6CF-CED0-49D1-8181-6F7FA9ECC6C1}"/>
                  </a:ext>
                </a:extLst>
              </p:cNvPr>
              <p:cNvSpPr txBox="1"/>
              <p:nvPr/>
            </p:nvSpPr>
            <p:spPr>
              <a:xfrm>
                <a:off x="5736861" y="3698976"/>
                <a:ext cx="567463"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𝒉</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15" name="TextBox 14">
                <a:extLst>
                  <a:ext uri="{FF2B5EF4-FFF2-40B4-BE49-F238E27FC236}">
                    <a16:creationId xmlns:a16="http://schemas.microsoft.com/office/drawing/2014/main" id="{4455B6CF-CED0-49D1-8181-6F7FA9ECC6C1}"/>
                  </a:ext>
                </a:extLst>
              </p:cNvPr>
              <p:cNvSpPr txBox="1">
                <a:spLocks noRot="1" noChangeAspect="1" noMove="1" noResize="1" noEditPoints="1" noAdjustHandles="1" noChangeArrowheads="1" noChangeShapeType="1" noTextEdit="1"/>
              </p:cNvSpPr>
              <p:nvPr/>
            </p:nvSpPr>
            <p:spPr>
              <a:xfrm>
                <a:off x="5736861" y="3698976"/>
                <a:ext cx="567463" cy="323165"/>
              </a:xfrm>
              <a:prstGeom prst="rect">
                <a:avLst/>
              </a:prstGeom>
              <a:blipFill>
                <a:blip r:embed="rId4"/>
                <a:stretch>
                  <a:fillRect l="-11828" t="-1887" r="-16129" b="-35849"/>
                </a:stretch>
              </a:blipFill>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EC70E4D8-5C9D-480A-8A22-9A1B1C2D492B}"/>
              </a:ext>
            </a:extLst>
          </p:cNvPr>
          <p:cNvCxnSpPr>
            <a:cxnSpLocks/>
            <a:stCxn id="4" idx="2"/>
            <a:endCxn id="6" idx="0"/>
          </p:cNvCxnSpPr>
          <p:nvPr/>
        </p:nvCxnSpPr>
        <p:spPr>
          <a:xfrm>
            <a:off x="3772758" y="3562270"/>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5F5A27C-0B6B-4850-958C-E58747D53162}"/>
                  </a:ext>
                </a:extLst>
              </p:cNvPr>
              <p:cNvSpPr txBox="1"/>
              <p:nvPr/>
            </p:nvSpPr>
            <p:spPr>
              <a:xfrm>
                <a:off x="5708855" y="2992118"/>
                <a:ext cx="567463"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𝑪</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22" name="TextBox 21">
                <a:extLst>
                  <a:ext uri="{FF2B5EF4-FFF2-40B4-BE49-F238E27FC236}">
                    <a16:creationId xmlns:a16="http://schemas.microsoft.com/office/drawing/2014/main" id="{05F5A27C-0B6B-4850-958C-E58747D53162}"/>
                  </a:ext>
                </a:extLst>
              </p:cNvPr>
              <p:cNvSpPr txBox="1">
                <a:spLocks noRot="1" noChangeAspect="1" noMove="1" noResize="1" noEditPoints="1" noAdjustHandles="1" noChangeArrowheads="1" noChangeShapeType="1" noTextEdit="1"/>
              </p:cNvSpPr>
              <p:nvPr/>
            </p:nvSpPr>
            <p:spPr>
              <a:xfrm>
                <a:off x="5708855" y="2992118"/>
                <a:ext cx="567463" cy="323165"/>
              </a:xfrm>
              <a:prstGeom prst="rect">
                <a:avLst/>
              </a:prstGeom>
              <a:blipFill>
                <a:blip r:embed="rId5"/>
                <a:stretch>
                  <a:fillRect l="-10638" t="-1887" r="-14894" b="-35849"/>
                </a:stretch>
              </a:blipFill>
            </p:spPr>
            <p:txBody>
              <a:bodyPr/>
              <a:lstStyle/>
              <a:p>
                <a:r>
                  <a:rPr lang="en-GB">
                    <a:noFill/>
                  </a:rPr>
                  <a:t> </a:t>
                </a:r>
              </a:p>
            </p:txBody>
          </p:sp>
        </mc:Fallback>
      </mc:AlternateContent>
      <p:sp>
        <p:nvSpPr>
          <p:cNvPr id="30" name="Freeform: Shape 29">
            <a:extLst>
              <a:ext uri="{FF2B5EF4-FFF2-40B4-BE49-F238E27FC236}">
                <a16:creationId xmlns:a16="http://schemas.microsoft.com/office/drawing/2014/main" id="{0A0F7DE1-076C-4B71-9E91-E0610E149D49}"/>
              </a:ext>
            </a:extLst>
          </p:cNvPr>
          <p:cNvSpPr/>
          <p:nvPr/>
        </p:nvSpPr>
        <p:spPr>
          <a:xfrm>
            <a:off x="2867644" y="2547642"/>
            <a:ext cx="2692899" cy="749013"/>
          </a:xfrm>
          <a:custGeom>
            <a:avLst/>
            <a:gdLst>
              <a:gd name="connsiteX0" fmla="*/ 2381562 w 2692899"/>
              <a:gd name="connsiteY0" fmla="*/ 731825 h 749013"/>
              <a:gd name="connsiteX1" fmla="*/ 2580942 w 2692899"/>
              <a:gd name="connsiteY1" fmla="*/ 683699 h 749013"/>
              <a:gd name="connsiteX2" fmla="*/ 2632506 w 2692899"/>
              <a:gd name="connsiteY2" fmla="*/ 532445 h 749013"/>
              <a:gd name="connsiteX3" fmla="*/ 2687508 w 2692899"/>
              <a:gd name="connsiteY3" fmla="*/ 329626 h 749013"/>
              <a:gd name="connsiteX4" fmla="*/ 2635944 w 2692899"/>
              <a:gd name="connsiteY4" fmla="*/ 147434 h 749013"/>
              <a:gd name="connsiteX5" fmla="*/ 2202807 w 2692899"/>
              <a:gd name="connsiteY5" fmla="*/ 33993 h 749013"/>
              <a:gd name="connsiteX6" fmla="*/ 157439 w 2692899"/>
              <a:gd name="connsiteY6" fmla="*/ 54619 h 749013"/>
              <a:gd name="connsiteX7" fmla="*/ 174627 w 2692899"/>
              <a:gd name="connsiteY7" fmla="*/ 628697 h 749013"/>
              <a:gd name="connsiteX8" fmla="*/ 466822 w 2692899"/>
              <a:gd name="connsiteY8" fmla="*/ 749013 h 74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899" h="749013">
                <a:moveTo>
                  <a:pt x="2381562" y="731825"/>
                </a:moveTo>
                <a:cubicBezTo>
                  <a:pt x="2460340" y="724377"/>
                  <a:pt x="2539118" y="716929"/>
                  <a:pt x="2580942" y="683699"/>
                </a:cubicBezTo>
                <a:cubicBezTo>
                  <a:pt x="2622766" y="650469"/>
                  <a:pt x="2614745" y="591457"/>
                  <a:pt x="2632506" y="532445"/>
                </a:cubicBezTo>
                <a:cubicBezTo>
                  <a:pt x="2650267" y="473433"/>
                  <a:pt x="2686935" y="393794"/>
                  <a:pt x="2687508" y="329626"/>
                </a:cubicBezTo>
                <a:cubicBezTo>
                  <a:pt x="2688081" y="265458"/>
                  <a:pt x="2716728" y="196706"/>
                  <a:pt x="2635944" y="147434"/>
                </a:cubicBezTo>
                <a:cubicBezTo>
                  <a:pt x="2555161" y="98162"/>
                  <a:pt x="2615891" y="49462"/>
                  <a:pt x="2202807" y="33993"/>
                </a:cubicBezTo>
                <a:cubicBezTo>
                  <a:pt x="1789723" y="18524"/>
                  <a:pt x="495469" y="-44498"/>
                  <a:pt x="157439" y="54619"/>
                </a:cubicBezTo>
                <a:cubicBezTo>
                  <a:pt x="-180591" y="153736"/>
                  <a:pt x="123063" y="512965"/>
                  <a:pt x="174627" y="628697"/>
                </a:cubicBezTo>
                <a:cubicBezTo>
                  <a:pt x="226191" y="744429"/>
                  <a:pt x="346506" y="746721"/>
                  <a:pt x="466822" y="749013"/>
                </a:cubicBezTo>
              </a:path>
            </a:pathLst>
          </a:custGeom>
          <a:noFill/>
          <a:ln w="28575">
            <a:solidFill>
              <a:schemeClr val="bg1">
                <a:lumMod val="6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26E6A90-CB61-4157-A0D4-E6163F61C5BC}"/>
                  </a:ext>
                </a:extLst>
              </p:cNvPr>
              <p:cNvSpPr txBox="1"/>
              <p:nvPr/>
            </p:nvSpPr>
            <p:spPr>
              <a:xfrm>
                <a:off x="1911984" y="3025939"/>
                <a:ext cx="104778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𝑪</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r>
                        <a:rPr lang="de-DE" sz="2100" b="1" i="1" smtClean="0">
                          <a:latin typeface="Cambria Math" panose="02040503050406030204" pitchFamily="18" charset="0"/>
                        </a:rPr>
                        <m:t>𝟏</m:t>
                      </m:r>
                      <m:r>
                        <a:rPr lang="de-DE" sz="2100" b="1" i="1" smtClean="0">
                          <a:latin typeface="Cambria Math" panose="02040503050406030204" pitchFamily="18" charset="0"/>
                        </a:rPr>
                        <m:t>)</m:t>
                      </m:r>
                    </m:oMath>
                  </m:oMathPara>
                </a14:m>
                <a:endParaRPr lang="en-US" sz="2100" b="1" dirty="0"/>
              </a:p>
            </p:txBody>
          </p:sp>
        </mc:Choice>
        <mc:Fallback xmlns="">
          <p:sp>
            <p:nvSpPr>
              <p:cNvPr id="32" name="TextBox 31">
                <a:extLst>
                  <a:ext uri="{FF2B5EF4-FFF2-40B4-BE49-F238E27FC236}">
                    <a16:creationId xmlns:a16="http://schemas.microsoft.com/office/drawing/2014/main" id="{A26E6A90-CB61-4157-A0D4-E6163F61C5BC}"/>
                  </a:ext>
                </a:extLst>
              </p:cNvPr>
              <p:cNvSpPr txBox="1">
                <a:spLocks noRot="1" noChangeAspect="1" noMove="1" noResize="1" noEditPoints="1" noAdjustHandles="1" noChangeArrowheads="1" noChangeShapeType="1" noTextEdit="1"/>
              </p:cNvSpPr>
              <p:nvPr/>
            </p:nvSpPr>
            <p:spPr>
              <a:xfrm>
                <a:off x="1911984" y="3025939"/>
                <a:ext cx="1047787" cy="323165"/>
              </a:xfrm>
              <a:prstGeom prst="rect">
                <a:avLst/>
              </a:prstGeom>
              <a:blipFill>
                <a:blip r:embed="rId6"/>
                <a:stretch>
                  <a:fillRect l="-5814" r="-8721" b="-35849"/>
                </a:stretch>
              </a:blipFill>
            </p:spPr>
            <p:txBody>
              <a:bodyPr/>
              <a:lstStyle/>
              <a:p>
                <a:r>
                  <a:rPr lang="en-GB">
                    <a:noFill/>
                  </a:rPr>
                  <a:t> </a:t>
                </a:r>
              </a:p>
            </p:txBody>
          </p:sp>
        </mc:Fallback>
      </mc:AlternateContent>
      <p:sp>
        <p:nvSpPr>
          <p:cNvPr id="34" name="Freeform: Shape 33">
            <a:extLst>
              <a:ext uri="{FF2B5EF4-FFF2-40B4-BE49-F238E27FC236}">
                <a16:creationId xmlns:a16="http://schemas.microsoft.com/office/drawing/2014/main" id="{31492936-C459-4AD6-9968-5220E27660DF}"/>
              </a:ext>
            </a:extLst>
          </p:cNvPr>
          <p:cNvSpPr/>
          <p:nvPr/>
        </p:nvSpPr>
        <p:spPr>
          <a:xfrm flipV="1">
            <a:off x="2849998" y="3866499"/>
            <a:ext cx="2758822" cy="749008"/>
          </a:xfrm>
          <a:custGeom>
            <a:avLst/>
            <a:gdLst>
              <a:gd name="connsiteX0" fmla="*/ 2381562 w 2692899"/>
              <a:gd name="connsiteY0" fmla="*/ 731825 h 749013"/>
              <a:gd name="connsiteX1" fmla="*/ 2580942 w 2692899"/>
              <a:gd name="connsiteY1" fmla="*/ 683699 h 749013"/>
              <a:gd name="connsiteX2" fmla="*/ 2632506 w 2692899"/>
              <a:gd name="connsiteY2" fmla="*/ 532445 h 749013"/>
              <a:gd name="connsiteX3" fmla="*/ 2687508 w 2692899"/>
              <a:gd name="connsiteY3" fmla="*/ 329626 h 749013"/>
              <a:gd name="connsiteX4" fmla="*/ 2635944 w 2692899"/>
              <a:gd name="connsiteY4" fmla="*/ 147434 h 749013"/>
              <a:gd name="connsiteX5" fmla="*/ 2202807 w 2692899"/>
              <a:gd name="connsiteY5" fmla="*/ 33993 h 749013"/>
              <a:gd name="connsiteX6" fmla="*/ 157439 w 2692899"/>
              <a:gd name="connsiteY6" fmla="*/ 54619 h 749013"/>
              <a:gd name="connsiteX7" fmla="*/ 174627 w 2692899"/>
              <a:gd name="connsiteY7" fmla="*/ 628697 h 749013"/>
              <a:gd name="connsiteX8" fmla="*/ 466822 w 2692899"/>
              <a:gd name="connsiteY8" fmla="*/ 749013 h 74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899" h="749013">
                <a:moveTo>
                  <a:pt x="2381562" y="731825"/>
                </a:moveTo>
                <a:cubicBezTo>
                  <a:pt x="2460340" y="724377"/>
                  <a:pt x="2539118" y="716929"/>
                  <a:pt x="2580942" y="683699"/>
                </a:cubicBezTo>
                <a:cubicBezTo>
                  <a:pt x="2622766" y="650469"/>
                  <a:pt x="2614745" y="591457"/>
                  <a:pt x="2632506" y="532445"/>
                </a:cubicBezTo>
                <a:cubicBezTo>
                  <a:pt x="2650267" y="473433"/>
                  <a:pt x="2686935" y="393794"/>
                  <a:pt x="2687508" y="329626"/>
                </a:cubicBezTo>
                <a:cubicBezTo>
                  <a:pt x="2688081" y="265458"/>
                  <a:pt x="2716728" y="196706"/>
                  <a:pt x="2635944" y="147434"/>
                </a:cubicBezTo>
                <a:cubicBezTo>
                  <a:pt x="2555161" y="98162"/>
                  <a:pt x="2615891" y="49462"/>
                  <a:pt x="2202807" y="33993"/>
                </a:cubicBezTo>
                <a:cubicBezTo>
                  <a:pt x="1789723" y="18524"/>
                  <a:pt x="495469" y="-44498"/>
                  <a:pt x="157439" y="54619"/>
                </a:cubicBezTo>
                <a:cubicBezTo>
                  <a:pt x="-180591" y="153736"/>
                  <a:pt x="123063" y="512965"/>
                  <a:pt x="174627" y="628697"/>
                </a:cubicBezTo>
                <a:cubicBezTo>
                  <a:pt x="226191" y="744429"/>
                  <a:pt x="346506" y="746721"/>
                  <a:pt x="466822" y="749013"/>
                </a:cubicBezTo>
              </a:path>
            </a:pathLst>
          </a:custGeom>
          <a:noFill/>
          <a:ln w="28575">
            <a:solidFill>
              <a:schemeClr val="bg1">
                <a:lumMod val="6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11F6BDE-ABF4-4114-8E24-B8A5AA455F88}"/>
                  </a:ext>
                </a:extLst>
              </p:cNvPr>
              <p:cNvSpPr txBox="1"/>
              <p:nvPr/>
            </p:nvSpPr>
            <p:spPr>
              <a:xfrm>
                <a:off x="1889280" y="3779186"/>
                <a:ext cx="1049390"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𝒉</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r>
                        <a:rPr lang="de-DE" sz="2100" b="1" i="1" smtClean="0">
                          <a:latin typeface="Cambria Math" panose="02040503050406030204" pitchFamily="18" charset="0"/>
                        </a:rPr>
                        <m:t>𝟏</m:t>
                      </m:r>
                      <m:r>
                        <a:rPr lang="de-DE" sz="2100" b="1" i="1" smtClean="0">
                          <a:latin typeface="Cambria Math" panose="02040503050406030204" pitchFamily="18" charset="0"/>
                        </a:rPr>
                        <m:t>)</m:t>
                      </m:r>
                    </m:oMath>
                  </m:oMathPara>
                </a14:m>
                <a:endParaRPr lang="en-US" sz="2100" b="1" dirty="0"/>
              </a:p>
            </p:txBody>
          </p:sp>
        </mc:Choice>
        <mc:Fallback xmlns="">
          <p:sp>
            <p:nvSpPr>
              <p:cNvPr id="36" name="TextBox 35">
                <a:extLst>
                  <a:ext uri="{FF2B5EF4-FFF2-40B4-BE49-F238E27FC236}">
                    <a16:creationId xmlns:a16="http://schemas.microsoft.com/office/drawing/2014/main" id="{B11F6BDE-ABF4-4114-8E24-B8A5AA455F88}"/>
                  </a:ext>
                </a:extLst>
              </p:cNvPr>
              <p:cNvSpPr txBox="1">
                <a:spLocks noRot="1" noChangeAspect="1" noMove="1" noResize="1" noEditPoints="1" noAdjustHandles="1" noChangeArrowheads="1" noChangeShapeType="1" noTextEdit="1"/>
              </p:cNvSpPr>
              <p:nvPr/>
            </p:nvSpPr>
            <p:spPr>
              <a:xfrm>
                <a:off x="1889280" y="3779186"/>
                <a:ext cx="1049390" cy="323165"/>
              </a:xfrm>
              <a:prstGeom prst="rect">
                <a:avLst/>
              </a:prstGeom>
              <a:blipFill>
                <a:blip r:embed="rId7"/>
                <a:stretch>
                  <a:fillRect l="-6395" t="-1887" r="-8721" b="-35849"/>
                </a:stretch>
              </a:blipFill>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C00D96CD-14CB-4ED5-AE52-68E12AFE2DF7}"/>
              </a:ext>
            </a:extLst>
          </p:cNvPr>
          <p:cNvCxnSpPr>
            <a:cxnSpLocks/>
          </p:cNvCxnSpPr>
          <p:nvPr/>
        </p:nvCxnSpPr>
        <p:spPr>
          <a:xfrm>
            <a:off x="4456836" y="3567403"/>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44AB453-BCDD-4D07-8065-31706AAC86ED}"/>
              </a:ext>
            </a:extLst>
          </p:cNvPr>
          <p:cNvSpPr/>
          <p:nvPr/>
        </p:nvSpPr>
        <p:spPr>
          <a:xfrm>
            <a:off x="3938372" y="2880178"/>
            <a:ext cx="755172" cy="13641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8F00D56B-7D24-4C37-945B-B545C2930B9E}"/>
              </a:ext>
            </a:extLst>
          </p:cNvPr>
          <p:cNvCxnSpPr>
            <a:cxnSpLocks/>
          </p:cNvCxnSpPr>
          <p:nvPr/>
        </p:nvCxnSpPr>
        <p:spPr>
          <a:xfrm>
            <a:off x="3772758" y="3873094"/>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52ED790-B5B2-4BD5-8E86-D621B68B4204}"/>
              </a:ext>
            </a:extLst>
          </p:cNvPr>
          <p:cNvCxnSpPr>
            <a:cxnSpLocks/>
          </p:cNvCxnSpPr>
          <p:nvPr/>
        </p:nvCxnSpPr>
        <p:spPr>
          <a:xfrm>
            <a:off x="4467161" y="3866499"/>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F39F41-C343-4E95-8198-40E877933D62}"/>
              </a:ext>
            </a:extLst>
          </p:cNvPr>
          <p:cNvCxnSpPr>
            <a:cxnSpLocks/>
          </p:cNvCxnSpPr>
          <p:nvPr/>
        </p:nvCxnSpPr>
        <p:spPr>
          <a:xfrm>
            <a:off x="3772758" y="3307319"/>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0A2818D-8B2A-4B8C-A873-A4047C90B1C4}"/>
              </a:ext>
            </a:extLst>
          </p:cNvPr>
          <p:cNvCxnSpPr>
            <a:cxnSpLocks/>
          </p:cNvCxnSpPr>
          <p:nvPr/>
        </p:nvCxnSpPr>
        <p:spPr>
          <a:xfrm>
            <a:off x="4475173" y="3313345"/>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742A08D-1F1A-43AF-9605-0761916C821E}"/>
              </a:ext>
            </a:extLst>
          </p:cNvPr>
          <p:cNvCxnSpPr>
            <a:cxnSpLocks/>
          </p:cNvCxnSpPr>
          <p:nvPr/>
        </p:nvCxnSpPr>
        <p:spPr>
          <a:xfrm>
            <a:off x="5252142" y="3293289"/>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EA72444-5F15-45B7-A90B-0B48F806C350}"/>
                  </a:ext>
                </a:extLst>
              </p:cNvPr>
              <p:cNvSpPr txBox="1"/>
              <p:nvPr/>
            </p:nvSpPr>
            <p:spPr>
              <a:xfrm>
                <a:off x="2266430" y="4950885"/>
                <a:ext cx="4054250" cy="244426"/>
              </a:xfrm>
              <a:prstGeom prst="rect">
                <a:avLst/>
              </a:prstGeom>
              <a:solidFill>
                <a:schemeClr val="bg1"/>
              </a:solid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d>
                            <m:dPr>
                              <m:ctrlPr>
                                <a:rPr lang="de-DE" sz="14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r>
                            <a:rPr lang="de-DE" sz="1400" b="1" i="1">
                              <a:latin typeface="Cambria Math" panose="02040503050406030204" pitchFamily="18" charset="0"/>
                            </a:rPr>
                            <m:t>𝑪</m:t>
                          </m:r>
                        </m:e>
                        <m:sub>
                          <m:r>
                            <a:rPr lang="de-DE" sz="1400" b="0" i="1" smtClean="0">
                              <a:latin typeface="Cambria Math" panose="02040503050406030204" pitchFamily="18" charset="0"/>
                            </a:rPr>
                            <m:t>𝑓</m:t>
                          </m:r>
                        </m:sub>
                      </m:sSub>
                      <m:d>
                        <m:dPr>
                          <m:ctrlPr>
                            <a:rPr lang="de-DE" sz="1400" b="0" i="1" smtClean="0">
                              <a:solidFill>
                                <a:schemeClr val="tx1">
                                  <a:lumMod val="75000"/>
                                </a:schemeClr>
                              </a:solidFill>
                              <a:latin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cs typeface="Arial" panose="020B0604020202020204" pitchFamily="34" charset="0"/>
                            </a:rPr>
                            <m:t>𝑡</m:t>
                          </m:r>
                        </m:e>
                      </m:d>
                      <m:r>
                        <a:rPr lang="de-DE" sz="1400" b="0" i="1" smtClean="0">
                          <a:solidFill>
                            <a:schemeClr val="tx1">
                              <a:lumMod val="75000"/>
                            </a:schemeClr>
                          </a:solidFill>
                          <a:latin typeface="Cambria Math" panose="02040503050406030204" pitchFamily="18" charset="0"/>
                          <a:cs typeface="Arial" panose="020B0604020202020204" pitchFamily="34" charset="0"/>
                        </a:rPr>
                        <m:t>+</m:t>
                      </m:r>
                      <m:sSub>
                        <m:sSubPr>
                          <m:ctrlP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400" b="1" i="1">
                              <a:latin typeface="Cambria Math" panose="02040503050406030204" pitchFamily="18" charset="0"/>
                            </a:rPr>
                            <m:t>𝑪</m:t>
                          </m:r>
                        </m:e>
                        <m:sub>
                          <m:r>
                            <a:rPr lang="de-DE" sz="1400" b="0" i="1" smtClean="0">
                              <a:latin typeface="Cambria Math" panose="02040503050406030204" pitchFamily="18" charset="0"/>
                            </a:rPr>
                            <m:t>𝑖</m:t>
                          </m:r>
                        </m:sub>
                      </m:sSub>
                      <m:d>
                        <m:dPr>
                          <m:ctrlPr>
                            <a:rPr lang="de-DE" sz="1400" i="1">
                              <a:solidFill>
                                <a:schemeClr val="tx1">
                                  <a:lumMod val="75000"/>
                                </a:schemeClr>
                              </a:solidFill>
                              <a:latin typeface="Cambria Math" panose="02040503050406030204" pitchFamily="18" charset="0"/>
                              <a:cs typeface="Arial" panose="020B0604020202020204" pitchFamily="34" charset="0"/>
                            </a:rPr>
                          </m:ctrlPr>
                        </m:dPr>
                        <m:e>
                          <m:r>
                            <a:rPr lang="de-DE" sz="1400" i="1">
                              <a:solidFill>
                                <a:schemeClr val="tx1">
                                  <a:lumMod val="75000"/>
                                </a:schemeClr>
                              </a:solidFill>
                              <a:latin typeface="Cambria Math" panose="02040503050406030204" pitchFamily="18" charset="0"/>
                              <a:cs typeface="Arial" panose="020B0604020202020204" pitchFamily="34" charset="0"/>
                            </a:rPr>
                            <m:t>𝑡</m:t>
                          </m:r>
                        </m:e>
                      </m:d>
                      <m:r>
                        <a:rPr lang="de-DE" sz="1400" i="1">
                          <a:solidFill>
                            <a:schemeClr val="tx1">
                              <a:lumMod val="75000"/>
                            </a:schemeClr>
                          </a:solidFill>
                          <a:latin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cs typeface="Arial" panose="020B0604020202020204" pitchFamily="34" charset="0"/>
                        </a:rPr>
                        <m:t>𝒇</m:t>
                      </m:r>
                      <m:d>
                        <m:dPr>
                          <m:ctrlPr>
                            <a:rPr lang="de-DE" sz="1400" b="1" i="1">
                              <a:solidFill>
                                <a:schemeClr val="tx1">
                                  <a:lumMod val="75000"/>
                                </a:schemeClr>
                              </a:solidFill>
                              <a:latin typeface="Cambria Math" panose="02040503050406030204" pitchFamily="18" charset="0"/>
                              <a:cs typeface="Arial" panose="020B0604020202020204" pitchFamily="34" charset="0"/>
                            </a:rPr>
                          </m:ctrlPr>
                        </m:dPr>
                        <m:e>
                          <m:r>
                            <a:rPr lang="de-DE" sz="1400" b="0" i="1">
                              <a:solidFill>
                                <a:schemeClr val="tx1">
                                  <a:lumMod val="75000"/>
                                </a:schemeClr>
                              </a:solidFill>
                              <a:latin typeface="Cambria Math" panose="02040503050406030204" pitchFamily="18" charset="0"/>
                              <a:cs typeface="Arial" panose="020B0604020202020204" pitchFamily="34" charset="0"/>
                            </a:rPr>
                            <m:t>𝑡</m:t>
                          </m:r>
                        </m:e>
                      </m:d>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d>
                        <m:dPr>
                          <m:ctrlPr>
                            <a:rPr lang="de-DE" sz="140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4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e>
                      </m:d>
                      <m: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 </m:t>
                      </m:r>
                      <m:r>
                        <a:rPr lang="de-DE" sz="1400" b="1" i="1" smtClean="0">
                          <a:solidFill>
                            <a:schemeClr val="tx1">
                              <a:lumMod val="75000"/>
                            </a:schemeClr>
                          </a:solidFill>
                          <a:latin typeface="Cambria Math" panose="02040503050406030204" pitchFamily="18" charset="0"/>
                          <a:cs typeface="Arial" panose="020B0604020202020204" pitchFamily="34" charset="0"/>
                        </a:rPr>
                        <m:t>𝒊</m:t>
                      </m:r>
                      <m:d>
                        <m:dPr>
                          <m:ctrlPr>
                            <a:rPr lang="de-DE" sz="1400" i="1" smtClean="0">
                              <a:solidFill>
                                <a:schemeClr val="tx1">
                                  <a:lumMod val="75000"/>
                                </a:schemeClr>
                              </a:solidFill>
                              <a:latin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cs typeface="Arial" panose="020B0604020202020204" pitchFamily="34" charset="0"/>
                            </a:rPr>
                            <m:t>𝑡</m:t>
                          </m:r>
                        </m:e>
                      </m:d>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acc>
                        <m:accPr>
                          <m:chr m:val="̃"/>
                          <m:ctrlP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de-DE" sz="1400"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e>
                      </m:acc>
                      <m:d>
                        <m:dPr>
                          <m:ctrlPr>
                            <a:rPr lang="de-DE" sz="1400"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9EA72444-5F15-45B7-A90B-0B48F806C350}"/>
                  </a:ext>
                </a:extLst>
              </p:cNvPr>
              <p:cNvSpPr txBox="1">
                <a:spLocks noRot="1" noChangeAspect="1" noMove="1" noResize="1" noEditPoints="1" noAdjustHandles="1" noChangeArrowheads="1" noChangeShapeType="1" noTextEdit="1"/>
              </p:cNvSpPr>
              <p:nvPr/>
            </p:nvSpPr>
            <p:spPr>
              <a:xfrm>
                <a:off x="2266430" y="4950885"/>
                <a:ext cx="4054250" cy="244426"/>
              </a:xfrm>
              <a:prstGeom prst="rect">
                <a:avLst/>
              </a:prstGeom>
              <a:blipFill>
                <a:blip r:embed="rId8"/>
                <a:stretch>
                  <a:fillRect l="-752" t="-12500" r="-2556" b="-25000"/>
                </a:stretch>
              </a:blipFill>
              <a:ln w="28575">
                <a:noFill/>
              </a:ln>
            </p:spPr>
            <p:txBody>
              <a:bodyPr/>
              <a:lstStyle/>
              <a:p>
                <a:r>
                  <a:rPr lang="en-GB">
                    <a:noFill/>
                  </a:rPr>
                  <a:t> </a:t>
                </a:r>
              </a:p>
            </p:txBody>
          </p:sp>
        </mc:Fallback>
      </mc:AlternateContent>
      <p:sp>
        <p:nvSpPr>
          <p:cNvPr id="8" name="Rectangle 7">
            <a:extLst>
              <a:ext uri="{FF2B5EF4-FFF2-40B4-BE49-F238E27FC236}">
                <a16:creationId xmlns:a16="http://schemas.microsoft.com/office/drawing/2014/main" id="{1E56C9CB-9ACB-48E4-A2D0-0EF66C0D9A74}"/>
              </a:ext>
            </a:extLst>
          </p:cNvPr>
          <p:cNvSpPr/>
          <p:nvPr/>
        </p:nvSpPr>
        <p:spPr>
          <a:xfrm>
            <a:off x="2151934" y="4808131"/>
            <a:ext cx="4348556" cy="5197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29" name="Inhaltsplatzhalter 2">
            <a:extLst>
              <a:ext uri="{FF2B5EF4-FFF2-40B4-BE49-F238E27FC236}">
                <a16:creationId xmlns:a16="http://schemas.microsoft.com/office/drawing/2014/main" id="{C7ABF9C4-D4BB-7949-8824-7ED1B87C321C}"/>
              </a:ext>
            </a:extLst>
          </p:cNvPr>
          <p:cNvSpPr txBox="1">
            <a:spLocks/>
          </p:cNvSpPr>
          <p:nvPr/>
        </p:nvSpPr>
        <p:spPr>
          <a:xfrm>
            <a:off x="360000" y="1008000"/>
            <a:ext cx="8161068" cy="4214240"/>
          </a:xfrm>
          <a:prstGeom prst="rect">
            <a:avLst/>
          </a:prstGeom>
        </p:spPr>
        <p:txBody>
          <a:bodyPr vert="horz" lIns="0" tIns="0" rIns="0" bIns="0" rtlCol="0" anchor="t">
            <a:noAutofit/>
          </a:bodyPr>
          <a:lstStyle>
            <a:lvl1pPr marL="288000" indent="-288000" algn="l" defTabSz="685800" rtl="0" eaLnBrk="1" latinLnBrk="0" hangingPunct="1">
              <a:lnSpc>
                <a:spcPct val="100000"/>
              </a:lnSpc>
              <a:spcBef>
                <a:spcPts val="600"/>
              </a:spcBef>
              <a:buClr>
                <a:schemeClr val="accent1"/>
              </a:buClr>
              <a:buFont typeface="Wingdings" pitchFamily="2" charset="2"/>
              <a:buChar char="§"/>
              <a:defRPr sz="1800" kern="1200">
                <a:solidFill>
                  <a:schemeClr val="tx1"/>
                </a:solidFill>
                <a:latin typeface="+mn-lt"/>
                <a:ea typeface="+mn-ea"/>
                <a:cs typeface="+mn-cs"/>
              </a:defRPr>
            </a:lvl1pPr>
            <a:lvl2pPr marL="46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2pPr>
            <a:lvl3pPr marL="82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3pPr>
            <a:lvl4pPr marL="118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4pPr>
            <a:lvl5pPr marL="154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5pPr>
            <a:lvl6pPr marL="190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6pPr>
            <a:lvl7pPr marL="226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7pPr>
            <a:lvl8pPr marL="262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solidFill>
                  <a:schemeClr val="tx1">
                    <a:lumMod val="75000"/>
                  </a:schemeClr>
                </a:solidFill>
                <a:latin typeface="Arial" panose="020B0604020202020204" pitchFamily="34" charset="0"/>
                <a:cs typeface="Arial" panose="020B0604020202020204" pitchFamily="34" charset="0"/>
              </a:rPr>
              <a:t>This is an engineered type of unit with three gates:</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Forget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Input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Output gate</a:t>
            </a:r>
          </a:p>
        </p:txBody>
      </p:sp>
      <p:sp>
        <p:nvSpPr>
          <p:cNvPr id="7" name="Slide Number Placeholder 6"/>
          <p:cNvSpPr>
            <a:spLocks noGrp="1"/>
          </p:cNvSpPr>
          <p:nvPr>
            <p:ph type="sldNum" sz="quarter" idx="15"/>
          </p:nvPr>
        </p:nvSpPr>
        <p:spPr/>
        <p:txBody>
          <a:bodyPr/>
          <a:lstStyle/>
          <a:p>
            <a:fld id="{15C29056-5AFA-7949-831A-3EC086771171}" type="slidenum">
              <a:rPr lang="de-DE" smtClean="0"/>
              <a:pPr/>
              <a:t>38</a:t>
            </a:fld>
            <a:endParaRPr lang="de-DE" dirty="0"/>
          </a:p>
        </p:txBody>
      </p:sp>
    </p:spTree>
    <p:extLst>
      <p:ext uri="{BB962C8B-B14F-4D97-AF65-F5344CB8AC3E}">
        <p14:creationId xmlns:p14="http://schemas.microsoft.com/office/powerpoint/2010/main" val="2294192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5E926A2-79F5-4452-BA1D-4CBBF16D81F8}"/>
              </a:ext>
            </a:extLst>
          </p:cNvPr>
          <p:cNvSpPr/>
          <p:nvPr/>
        </p:nvSpPr>
        <p:spPr>
          <a:xfrm>
            <a:off x="3334466" y="2920432"/>
            <a:ext cx="1918178" cy="1276869"/>
          </a:xfrm>
          <a:prstGeom prst="roundRect">
            <a:avLst/>
          </a:prstGeom>
          <a:solidFill>
            <a:srgbClr val="CFF0BE"/>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296DB3F-1940-F64F-B0F2-36E4993E1659}"/>
              </a:ext>
            </a:extLst>
          </p:cNvPr>
          <p:cNvSpPr>
            <a:spLocks noGrp="1"/>
          </p:cNvSpPr>
          <p:nvPr>
            <p:ph type="title"/>
          </p:nvPr>
        </p:nvSpPr>
        <p:spPr/>
        <p:txBody>
          <a:bodyPr/>
          <a:lstStyle/>
          <a:p>
            <a:r>
              <a:rPr lang="en-US" dirty="0"/>
              <a:t>LSTM = Output Gate</a:t>
            </a:r>
          </a:p>
        </p:txBody>
      </p:sp>
      <p:sp>
        <p:nvSpPr>
          <p:cNvPr id="4" name="Rectangle: Rounded Corners 3">
            <a:extLst>
              <a:ext uri="{FF2B5EF4-FFF2-40B4-BE49-F238E27FC236}">
                <a16:creationId xmlns:a16="http://schemas.microsoft.com/office/drawing/2014/main" id="{A4FCA0F0-9CDB-43F0-B514-B346C383658A}"/>
              </a:ext>
            </a:extLst>
          </p:cNvPr>
          <p:cNvSpPr/>
          <p:nvPr/>
        </p:nvSpPr>
        <p:spPr>
          <a:xfrm rot="16200000">
            <a:off x="3125275" y="3407579"/>
            <a:ext cx="985583"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Forget gate</a:t>
            </a:r>
            <a:endParaRPr lang="en-GB" sz="1200" dirty="0">
              <a:ln w="0"/>
              <a:solidFill>
                <a:schemeClr val="tx1"/>
              </a:solidFill>
              <a:effectLst>
                <a:outerShdw blurRad="38100" dist="19050" dir="2700000" algn="tl" rotWithShape="0">
                  <a:schemeClr val="dk1">
                    <a:alpha val="40000"/>
                  </a:schemeClr>
                </a:outerShdw>
              </a:effectLst>
            </a:endParaRPr>
          </a:p>
        </p:txBody>
      </p:sp>
      <p:sp>
        <p:nvSpPr>
          <p:cNvPr id="6" name="Rectangle: Rounded Corners 5">
            <a:extLst>
              <a:ext uri="{FF2B5EF4-FFF2-40B4-BE49-F238E27FC236}">
                <a16:creationId xmlns:a16="http://schemas.microsoft.com/office/drawing/2014/main" id="{8E7AE571-7DA6-418C-83F6-9E5EB30D3295}"/>
              </a:ext>
            </a:extLst>
          </p:cNvPr>
          <p:cNvSpPr/>
          <p:nvPr/>
        </p:nvSpPr>
        <p:spPr>
          <a:xfrm rot="16200000">
            <a:off x="3809353" y="3407579"/>
            <a:ext cx="985583"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Input gate</a:t>
            </a:r>
            <a:endParaRPr lang="en-GB" sz="1200" dirty="0">
              <a:ln w="0"/>
              <a:solidFill>
                <a:schemeClr val="tx1"/>
              </a:solidFill>
              <a:effectLst>
                <a:outerShdw blurRad="38100" dist="19050" dir="2700000" algn="tl" rotWithShape="0">
                  <a:schemeClr val="dk1">
                    <a:alpha val="40000"/>
                  </a:schemeClr>
                </a:outerShdw>
              </a:effectLst>
            </a:endParaRPr>
          </a:p>
        </p:txBody>
      </p:sp>
      <p:sp>
        <p:nvSpPr>
          <p:cNvPr id="11" name="Rectangle: Rounded Corners 10">
            <a:extLst>
              <a:ext uri="{FF2B5EF4-FFF2-40B4-BE49-F238E27FC236}">
                <a16:creationId xmlns:a16="http://schemas.microsoft.com/office/drawing/2014/main" id="{E9A07D50-6C8E-4D26-8F60-82A2FE7C8F0D}"/>
              </a:ext>
            </a:extLst>
          </p:cNvPr>
          <p:cNvSpPr/>
          <p:nvPr/>
        </p:nvSpPr>
        <p:spPr>
          <a:xfrm rot="16200000">
            <a:off x="4503757" y="3418195"/>
            <a:ext cx="985582" cy="309383"/>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n w="0"/>
                <a:solidFill>
                  <a:schemeClr val="tx1"/>
                </a:solidFill>
                <a:effectLst>
                  <a:outerShdw blurRad="38100" dist="19050" dir="2700000" algn="tl" rotWithShape="0">
                    <a:schemeClr val="dk1">
                      <a:alpha val="40000"/>
                    </a:schemeClr>
                  </a:outerShdw>
                </a:effectLst>
              </a:rPr>
              <a:t>Output gate</a:t>
            </a:r>
            <a:endParaRPr lang="en-GB" sz="1200" dirty="0">
              <a:ln w="0"/>
              <a:solidFill>
                <a:schemeClr val="tx1"/>
              </a:solidFill>
              <a:effectLst>
                <a:outerShdw blurRad="38100" dist="19050" dir="2700000" algn="tl" rotWithShape="0">
                  <a:schemeClr val="dk1">
                    <a:alpha val="40000"/>
                  </a:schemeClr>
                </a:outerShdw>
              </a:effectLst>
            </a:endParaRPr>
          </a:p>
        </p:txBody>
      </p:sp>
      <p:cxnSp>
        <p:nvCxnSpPr>
          <p:cNvPr id="12" name="Straight Arrow Connector 11">
            <a:extLst>
              <a:ext uri="{FF2B5EF4-FFF2-40B4-BE49-F238E27FC236}">
                <a16:creationId xmlns:a16="http://schemas.microsoft.com/office/drawing/2014/main" id="{D8BE509D-8956-4121-AFC4-32B8F2A961B7}"/>
              </a:ext>
            </a:extLst>
          </p:cNvPr>
          <p:cNvCxnSpPr>
            <a:cxnSpLocks/>
          </p:cNvCxnSpPr>
          <p:nvPr/>
        </p:nvCxnSpPr>
        <p:spPr>
          <a:xfrm>
            <a:off x="2860322" y="3565335"/>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3D5FD0-22E7-4B6C-A2E4-D2C3BDD91CAB}"/>
              </a:ext>
            </a:extLst>
          </p:cNvPr>
          <p:cNvCxnSpPr>
            <a:cxnSpLocks/>
          </p:cNvCxnSpPr>
          <p:nvPr/>
        </p:nvCxnSpPr>
        <p:spPr>
          <a:xfrm>
            <a:off x="5280148" y="3873094"/>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A68AA79-3B00-4913-B309-D8769FEBAB97}"/>
                  </a:ext>
                </a:extLst>
              </p:cNvPr>
              <p:cNvSpPr txBox="1"/>
              <p:nvPr/>
            </p:nvSpPr>
            <p:spPr>
              <a:xfrm>
                <a:off x="2295136" y="3377170"/>
                <a:ext cx="55303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𝒙</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14" name="TextBox 13">
                <a:extLst>
                  <a:ext uri="{FF2B5EF4-FFF2-40B4-BE49-F238E27FC236}">
                    <a16:creationId xmlns:a16="http://schemas.microsoft.com/office/drawing/2014/main" id="{0A68AA79-3B00-4913-B309-D8769FEBAB97}"/>
                  </a:ext>
                </a:extLst>
              </p:cNvPr>
              <p:cNvSpPr txBox="1">
                <a:spLocks noRot="1" noChangeAspect="1" noMove="1" noResize="1" noEditPoints="1" noAdjustHandles="1" noChangeArrowheads="1" noChangeShapeType="1" noTextEdit="1"/>
              </p:cNvSpPr>
              <p:nvPr/>
            </p:nvSpPr>
            <p:spPr>
              <a:xfrm>
                <a:off x="2295136" y="3377170"/>
                <a:ext cx="553037" cy="323165"/>
              </a:xfrm>
              <a:prstGeom prst="rect">
                <a:avLst/>
              </a:prstGeom>
              <a:blipFill>
                <a:blip r:embed="rId3"/>
                <a:stretch>
                  <a:fillRect l="-6593" t="-1887" r="-16484" b="-358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455B6CF-CED0-49D1-8181-6F7FA9ECC6C1}"/>
                  </a:ext>
                </a:extLst>
              </p:cNvPr>
              <p:cNvSpPr txBox="1"/>
              <p:nvPr/>
            </p:nvSpPr>
            <p:spPr>
              <a:xfrm>
                <a:off x="5736861" y="3698976"/>
                <a:ext cx="567463"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𝒉</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15" name="TextBox 14">
                <a:extLst>
                  <a:ext uri="{FF2B5EF4-FFF2-40B4-BE49-F238E27FC236}">
                    <a16:creationId xmlns:a16="http://schemas.microsoft.com/office/drawing/2014/main" id="{4455B6CF-CED0-49D1-8181-6F7FA9ECC6C1}"/>
                  </a:ext>
                </a:extLst>
              </p:cNvPr>
              <p:cNvSpPr txBox="1">
                <a:spLocks noRot="1" noChangeAspect="1" noMove="1" noResize="1" noEditPoints="1" noAdjustHandles="1" noChangeArrowheads="1" noChangeShapeType="1" noTextEdit="1"/>
              </p:cNvSpPr>
              <p:nvPr/>
            </p:nvSpPr>
            <p:spPr>
              <a:xfrm>
                <a:off x="5736861" y="3698976"/>
                <a:ext cx="567463" cy="323165"/>
              </a:xfrm>
              <a:prstGeom prst="rect">
                <a:avLst/>
              </a:prstGeom>
              <a:blipFill>
                <a:blip r:embed="rId4"/>
                <a:stretch>
                  <a:fillRect l="-11828" t="-1887" r="-16129" b="-35849"/>
                </a:stretch>
              </a:blipFill>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EC70E4D8-5C9D-480A-8A22-9A1B1C2D492B}"/>
              </a:ext>
            </a:extLst>
          </p:cNvPr>
          <p:cNvCxnSpPr>
            <a:cxnSpLocks/>
            <a:stCxn id="4" idx="2"/>
            <a:endCxn id="6" idx="0"/>
          </p:cNvCxnSpPr>
          <p:nvPr/>
        </p:nvCxnSpPr>
        <p:spPr>
          <a:xfrm>
            <a:off x="3772758" y="3562270"/>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5F5A27C-0B6B-4850-958C-E58747D53162}"/>
                  </a:ext>
                </a:extLst>
              </p:cNvPr>
              <p:cNvSpPr txBox="1"/>
              <p:nvPr/>
            </p:nvSpPr>
            <p:spPr>
              <a:xfrm>
                <a:off x="5708855" y="2992118"/>
                <a:ext cx="567463"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𝑪</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oMath>
                  </m:oMathPara>
                </a14:m>
                <a:endParaRPr lang="en-US" sz="2100" b="1" dirty="0"/>
              </a:p>
            </p:txBody>
          </p:sp>
        </mc:Choice>
        <mc:Fallback xmlns="">
          <p:sp>
            <p:nvSpPr>
              <p:cNvPr id="22" name="TextBox 21">
                <a:extLst>
                  <a:ext uri="{FF2B5EF4-FFF2-40B4-BE49-F238E27FC236}">
                    <a16:creationId xmlns:a16="http://schemas.microsoft.com/office/drawing/2014/main" id="{05F5A27C-0B6B-4850-958C-E58747D53162}"/>
                  </a:ext>
                </a:extLst>
              </p:cNvPr>
              <p:cNvSpPr txBox="1">
                <a:spLocks noRot="1" noChangeAspect="1" noMove="1" noResize="1" noEditPoints="1" noAdjustHandles="1" noChangeArrowheads="1" noChangeShapeType="1" noTextEdit="1"/>
              </p:cNvSpPr>
              <p:nvPr/>
            </p:nvSpPr>
            <p:spPr>
              <a:xfrm>
                <a:off x="5708855" y="2992118"/>
                <a:ext cx="567463" cy="323165"/>
              </a:xfrm>
              <a:prstGeom prst="rect">
                <a:avLst/>
              </a:prstGeom>
              <a:blipFill>
                <a:blip r:embed="rId5"/>
                <a:stretch>
                  <a:fillRect l="-10638" t="-1887" r="-14894" b="-35849"/>
                </a:stretch>
              </a:blipFill>
            </p:spPr>
            <p:txBody>
              <a:bodyPr/>
              <a:lstStyle/>
              <a:p>
                <a:r>
                  <a:rPr lang="en-GB">
                    <a:noFill/>
                  </a:rPr>
                  <a:t> </a:t>
                </a:r>
              </a:p>
            </p:txBody>
          </p:sp>
        </mc:Fallback>
      </mc:AlternateContent>
      <p:sp>
        <p:nvSpPr>
          <p:cNvPr id="30" name="Freeform: Shape 29">
            <a:extLst>
              <a:ext uri="{FF2B5EF4-FFF2-40B4-BE49-F238E27FC236}">
                <a16:creationId xmlns:a16="http://schemas.microsoft.com/office/drawing/2014/main" id="{0A0F7DE1-076C-4B71-9E91-E0610E149D49}"/>
              </a:ext>
            </a:extLst>
          </p:cNvPr>
          <p:cNvSpPr/>
          <p:nvPr/>
        </p:nvSpPr>
        <p:spPr>
          <a:xfrm>
            <a:off x="2867644" y="2547642"/>
            <a:ext cx="2692899" cy="749013"/>
          </a:xfrm>
          <a:custGeom>
            <a:avLst/>
            <a:gdLst>
              <a:gd name="connsiteX0" fmla="*/ 2381562 w 2692899"/>
              <a:gd name="connsiteY0" fmla="*/ 731825 h 749013"/>
              <a:gd name="connsiteX1" fmla="*/ 2580942 w 2692899"/>
              <a:gd name="connsiteY1" fmla="*/ 683699 h 749013"/>
              <a:gd name="connsiteX2" fmla="*/ 2632506 w 2692899"/>
              <a:gd name="connsiteY2" fmla="*/ 532445 h 749013"/>
              <a:gd name="connsiteX3" fmla="*/ 2687508 w 2692899"/>
              <a:gd name="connsiteY3" fmla="*/ 329626 h 749013"/>
              <a:gd name="connsiteX4" fmla="*/ 2635944 w 2692899"/>
              <a:gd name="connsiteY4" fmla="*/ 147434 h 749013"/>
              <a:gd name="connsiteX5" fmla="*/ 2202807 w 2692899"/>
              <a:gd name="connsiteY5" fmla="*/ 33993 h 749013"/>
              <a:gd name="connsiteX6" fmla="*/ 157439 w 2692899"/>
              <a:gd name="connsiteY6" fmla="*/ 54619 h 749013"/>
              <a:gd name="connsiteX7" fmla="*/ 174627 w 2692899"/>
              <a:gd name="connsiteY7" fmla="*/ 628697 h 749013"/>
              <a:gd name="connsiteX8" fmla="*/ 466822 w 2692899"/>
              <a:gd name="connsiteY8" fmla="*/ 749013 h 74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899" h="749013">
                <a:moveTo>
                  <a:pt x="2381562" y="731825"/>
                </a:moveTo>
                <a:cubicBezTo>
                  <a:pt x="2460340" y="724377"/>
                  <a:pt x="2539118" y="716929"/>
                  <a:pt x="2580942" y="683699"/>
                </a:cubicBezTo>
                <a:cubicBezTo>
                  <a:pt x="2622766" y="650469"/>
                  <a:pt x="2614745" y="591457"/>
                  <a:pt x="2632506" y="532445"/>
                </a:cubicBezTo>
                <a:cubicBezTo>
                  <a:pt x="2650267" y="473433"/>
                  <a:pt x="2686935" y="393794"/>
                  <a:pt x="2687508" y="329626"/>
                </a:cubicBezTo>
                <a:cubicBezTo>
                  <a:pt x="2688081" y="265458"/>
                  <a:pt x="2716728" y="196706"/>
                  <a:pt x="2635944" y="147434"/>
                </a:cubicBezTo>
                <a:cubicBezTo>
                  <a:pt x="2555161" y="98162"/>
                  <a:pt x="2615891" y="49462"/>
                  <a:pt x="2202807" y="33993"/>
                </a:cubicBezTo>
                <a:cubicBezTo>
                  <a:pt x="1789723" y="18524"/>
                  <a:pt x="495469" y="-44498"/>
                  <a:pt x="157439" y="54619"/>
                </a:cubicBezTo>
                <a:cubicBezTo>
                  <a:pt x="-180591" y="153736"/>
                  <a:pt x="123063" y="512965"/>
                  <a:pt x="174627" y="628697"/>
                </a:cubicBezTo>
                <a:cubicBezTo>
                  <a:pt x="226191" y="744429"/>
                  <a:pt x="346506" y="746721"/>
                  <a:pt x="466822" y="749013"/>
                </a:cubicBezTo>
              </a:path>
            </a:pathLst>
          </a:custGeom>
          <a:noFill/>
          <a:ln w="28575">
            <a:solidFill>
              <a:schemeClr val="bg1">
                <a:lumMod val="6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26E6A90-CB61-4157-A0D4-E6163F61C5BC}"/>
                  </a:ext>
                </a:extLst>
              </p:cNvPr>
              <p:cNvSpPr txBox="1"/>
              <p:nvPr/>
            </p:nvSpPr>
            <p:spPr>
              <a:xfrm>
                <a:off x="1911984" y="3025939"/>
                <a:ext cx="1047787"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𝑪</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r>
                        <a:rPr lang="de-DE" sz="2100" b="1" i="1" smtClean="0">
                          <a:latin typeface="Cambria Math" panose="02040503050406030204" pitchFamily="18" charset="0"/>
                        </a:rPr>
                        <m:t>𝟏</m:t>
                      </m:r>
                      <m:r>
                        <a:rPr lang="de-DE" sz="2100" b="1" i="1" smtClean="0">
                          <a:latin typeface="Cambria Math" panose="02040503050406030204" pitchFamily="18" charset="0"/>
                        </a:rPr>
                        <m:t>)</m:t>
                      </m:r>
                    </m:oMath>
                  </m:oMathPara>
                </a14:m>
                <a:endParaRPr lang="en-US" sz="2100" b="1" dirty="0"/>
              </a:p>
            </p:txBody>
          </p:sp>
        </mc:Choice>
        <mc:Fallback xmlns="">
          <p:sp>
            <p:nvSpPr>
              <p:cNvPr id="32" name="TextBox 31">
                <a:extLst>
                  <a:ext uri="{FF2B5EF4-FFF2-40B4-BE49-F238E27FC236}">
                    <a16:creationId xmlns:a16="http://schemas.microsoft.com/office/drawing/2014/main" id="{A26E6A90-CB61-4157-A0D4-E6163F61C5BC}"/>
                  </a:ext>
                </a:extLst>
              </p:cNvPr>
              <p:cNvSpPr txBox="1">
                <a:spLocks noRot="1" noChangeAspect="1" noMove="1" noResize="1" noEditPoints="1" noAdjustHandles="1" noChangeArrowheads="1" noChangeShapeType="1" noTextEdit="1"/>
              </p:cNvSpPr>
              <p:nvPr/>
            </p:nvSpPr>
            <p:spPr>
              <a:xfrm>
                <a:off x="1911984" y="3025939"/>
                <a:ext cx="1047787" cy="323165"/>
              </a:xfrm>
              <a:prstGeom prst="rect">
                <a:avLst/>
              </a:prstGeom>
              <a:blipFill>
                <a:blip r:embed="rId6"/>
                <a:stretch>
                  <a:fillRect l="-5814" r="-8721" b="-35849"/>
                </a:stretch>
              </a:blipFill>
            </p:spPr>
            <p:txBody>
              <a:bodyPr/>
              <a:lstStyle/>
              <a:p>
                <a:r>
                  <a:rPr lang="en-GB">
                    <a:noFill/>
                  </a:rPr>
                  <a:t> </a:t>
                </a:r>
              </a:p>
            </p:txBody>
          </p:sp>
        </mc:Fallback>
      </mc:AlternateContent>
      <p:sp>
        <p:nvSpPr>
          <p:cNvPr id="34" name="Freeform: Shape 33">
            <a:extLst>
              <a:ext uri="{FF2B5EF4-FFF2-40B4-BE49-F238E27FC236}">
                <a16:creationId xmlns:a16="http://schemas.microsoft.com/office/drawing/2014/main" id="{31492936-C459-4AD6-9968-5220E27660DF}"/>
              </a:ext>
            </a:extLst>
          </p:cNvPr>
          <p:cNvSpPr/>
          <p:nvPr/>
        </p:nvSpPr>
        <p:spPr>
          <a:xfrm flipV="1">
            <a:off x="2849998" y="3866499"/>
            <a:ext cx="2758822" cy="749008"/>
          </a:xfrm>
          <a:custGeom>
            <a:avLst/>
            <a:gdLst>
              <a:gd name="connsiteX0" fmla="*/ 2381562 w 2692899"/>
              <a:gd name="connsiteY0" fmla="*/ 731825 h 749013"/>
              <a:gd name="connsiteX1" fmla="*/ 2580942 w 2692899"/>
              <a:gd name="connsiteY1" fmla="*/ 683699 h 749013"/>
              <a:gd name="connsiteX2" fmla="*/ 2632506 w 2692899"/>
              <a:gd name="connsiteY2" fmla="*/ 532445 h 749013"/>
              <a:gd name="connsiteX3" fmla="*/ 2687508 w 2692899"/>
              <a:gd name="connsiteY3" fmla="*/ 329626 h 749013"/>
              <a:gd name="connsiteX4" fmla="*/ 2635944 w 2692899"/>
              <a:gd name="connsiteY4" fmla="*/ 147434 h 749013"/>
              <a:gd name="connsiteX5" fmla="*/ 2202807 w 2692899"/>
              <a:gd name="connsiteY5" fmla="*/ 33993 h 749013"/>
              <a:gd name="connsiteX6" fmla="*/ 157439 w 2692899"/>
              <a:gd name="connsiteY6" fmla="*/ 54619 h 749013"/>
              <a:gd name="connsiteX7" fmla="*/ 174627 w 2692899"/>
              <a:gd name="connsiteY7" fmla="*/ 628697 h 749013"/>
              <a:gd name="connsiteX8" fmla="*/ 466822 w 2692899"/>
              <a:gd name="connsiteY8" fmla="*/ 749013 h 74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899" h="749013">
                <a:moveTo>
                  <a:pt x="2381562" y="731825"/>
                </a:moveTo>
                <a:cubicBezTo>
                  <a:pt x="2460340" y="724377"/>
                  <a:pt x="2539118" y="716929"/>
                  <a:pt x="2580942" y="683699"/>
                </a:cubicBezTo>
                <a:cubicBezTo>
                  <a:pt x="2622766" y="650469"/>
                  <a:pt x="2614745" y="591457"/>
                  <a:pt x="2632506" y="532445"/>
                </a:cubicBezTo>
                <a:cubicBezTo>
                  <a:pt x="2650267" y="473433"/>
                  <a:pt x="2686935" y="393794"/>
                  <a:pt x="2687508" y="329626"/>
                </a:cubicBezTo>
                <a:cubicBezTo>
                  <a:pt x="2688081" y="265458"/>
                  <a:pt x="2716728" y="196706"/>
                  <a:pt x="2635944" y="147434"/>
                </a:cubicBezTo>
                <a:cubicBezTo>
                  <a:pt x="2555161" y="98162"/>
                  <a:pt x="2615891" y="49462"/>
                  <a:pt x="2202807" y="33993"/>
                </a:cubicBezTo>
                <a:cubicBezTo>
                  <a:pt x="1789723" y="18524"/>
                  <a:pt x="495469" y="-44498"/>
                  <a:pt x="157439" y="54619"/>
                </a:cubicBezTo>
                <a:cubicBezTo>
                  <a:pt x="-180591" y="153736"/>
                  <a:pt x="123063" y="512965"/>
                  <a:pt x="174627" y="628697"/>
                </a:cubicBezTo>
                <a:cubicBezTo>
                  <a:pt x="226191" y="744429"/>
                  <a:pt x="346506" y="746721"/>
                  <a:pt x="466822" y="749013"/>
                </a:cubicBezTo>
              </a:path>
            </a:pathLst>
          </a:custGeom>
          <a:noFill/>
          <a:ln w="28575">
            <a:solidFill>
              <a:schemeClr val="bg1">
                <a:lumMod val="6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11F6BDE-ABF4-4114-8E24-B8A5AA455F88}"/>
                  </a:ext>
                </a:extLst>
              </p:cNvPr>
              <p:cNvSpPr txBox="1"/>
              <p:nvPr/>
            </p:nvSpPr>
            <p:spPr>
              <a:xfrm>
                <a:off x="1889280" y="3779186"/>
                <a:ext cx="1049390" cy="32316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2100" b="1" i="1" smtClean="0">
                          <a:latin typeface="Cambria Math" panose="02040503050406030204" pitchFamily="18" charset="0"/>
                        </a:rPr>
                        <m:t>𝒉</m:t>
                      </m:r>
                      <m:r>
                        <a:rPr lang="de-DE" sz="2100" b="1" i="1" smtClean="0">
                          <a:latin typeface="Cambria Math" panose="02040503050406030204" pitchFamily="18" charset="0"/>
                        </a:rPr>
                        <m:t>(</m:t>
                      </m:r>
                      <m:r>
                        <a:rPr lang="de-DE" sz="2100" b="1" i="1" smtClean="0">
                          <a:latin typeface="Cambria Math" panose="02040503050406030204" pitchFamily="18" charset="0"/>
                        </a:rPr>
                        <m:t>𝒕</m:t>
                      </m:r>
                      <m:r>
                        <a:rPr lang="de-DE" sz="2100" b="1" i="1" smtClean="0">
                          <a:latin typeface="Cambria Math" panose="02040503050406030204" pitchFamily="18" charset="0"/>
                        </a:rPr>
                        <m:t>−</m:t>
                      </m:r>
                      <m:r>
                        <a:rPr lang="de-DE" sz="2100" b="1" i="1" smtClean="0">
                          <a:latin typeface="Cambria Math" panose="02040503050406030204" pitchFamily="18" charset="0"/>
                        </a:rPr>
                        <m:t>𝟏</m:t>
                      </m:r>
                      <m:r>
                        <a:rPr lang="de-DE" sz="2100" b="1" i="1" smtClean="0">
                          <a:latin typeface="Cambria Math" panose="02040503050406030204" pitchFamily="18" charset="0"/>
                        </a:rPr>
                        <m:t>)</m:t>
                      </m:r>
                    </m:oMath>
                  </m:oMathPara>
                </a14:m>
                <a:endParaRPr lang="en-US" sz="2100" b="1" dirty="0"/>
              </a:p>
            </p:txBody>
          </p:sp>
        </mc:Choice>
        <mc:Fallback xmlns="">
          <p:sp>
            <p:nvSpPr>
              <p:cNvPr id="36" name="TextBox 35">
                <a:extLst>
                  <a:ext uri="{FF2B5EF4-FFF2-40B4-BE49-F238E27FC236}">
                    <a16:creationId xmlns:a16="http://schemas.microsoft.com/office/drawing/2014/main" id="{B11F6BDE-ABF4-4114-8E24-B8A5AA455F88}"/>
                  </a:ext>
                </a:extLst>
              </p:cNvPr>
              <p:cNvSpPr txBox="1">
                <a:spLocks noRot="1" noChangeAspect="1" noMove="1" noResize="1" noEditPoints="1" noAdjustHandles="1" noChangeArrowheads="1" noChangeShapeType="1" noTextEdit="1"/>
              </p:cNvSpPr>
              <p:nvPr/>
            </p:nvSpPr>
            <p:spPr>
              <a:xfrm>
                <a:off x="1889280" y="3779186"/>
                <a:ext cx="1049390" cy="323165"/>
              </a:xfrm>
              <a:prstGeom prst="rect">
                <a:avLst/>
              </a:prstGeom>
              <a:blipFill>
                <a:blip r:embed="rId7"/>
                <a:stretch>
                  <a:fillRect l="-6395" t="-1887" r="-8721" b="-35849"/>
                </a:stretch>
              </a:blipFill>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C00D96CD-14CB-4ED5-AE52-68E12AFE2DF7}"/>
              </a:ext>
            </a:extLst>
          </p:cNvPr>
          <p:cNvCxnSpPr>
            <a:cxnSpLocks/>
          </p:cNvCxnSpPr>
          <p:nvPr/>
        </p:nvCxnSpPr>
        <p:spPr>
          <a:xfrm>
            <a:off x="4456836" y="3567403"/>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44AB453-BCDD-4D07-8065-31706AAC86ED}"/>
              </a:ext>
            </a:extLst>
          </p:cNvPr>
          <p:cNvSpPr/>
          <p:nvPr/>
        </p:nvSpPr>
        <p:spPr>
          <a:xfrm>
            <a:off x="4618962" y="2856660"/>
            <a:ext cx="755172" cy="13641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1413B35A-7323-4F87-8C6E-B33773B9041D}"/>
              </a:ext>
            </a:extLst>
          </p:cNvPr>
          <p:cNvCxnSpPr>
            <a:cxnSpLocks/>
          </p:cNvCxnSpPr>
          <p:nvPr/>
        </p:nvCxnSpPr>
        <p:spPr>
          <a:xfrm>
            <a:off x="3772758" y="3873094"/>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1A1FD57-73D9-4C47-BD1B-1A2D78CE1D78}"/>
              </a:ext>
            </a:extLst>
          </p:cNvPr>
          <p:cNvCxnSpPr>
            <a:cxnSpLocks/>
          </p:cNvCxnSpPr>
          <p:nvPr/>
        </p:nvCxnSpPr>
        <p:spPr>
          <a:xfrm>
            <a:off x="4467161" y="3866499"/>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C8D6458-CFB1-4E39-AA2A-6D0AC38BA5B6}"/>
              </a:ext>
            </a:extLst>
          </p:cNvPr>
          <p:cNvCxnSpPr>
            <a:cxnSpLocks/>
          </p:cNvCxnSpPr>
          <p:nvPr/>
        </p:nvCxnSpPr>
        <p:spPr>
          <a:xfrm>
            <a:off x="3772758" y="3307319"/>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40C643F-47F5-41C2-9E9E-D0E9C09A93AE}"/>
              </a:ext>
            </a:extLst>
          </p:cNvPr>
          <p:cNvCxnSpPr>
            <a:cxnSpLocks/>
          </p:cNvCxnSpPr>
          <p:nvPr/>
        </p:nvCxnSpPr>
        <p:spPr>
          <a:xfrm>
            <a:off x="4475173" y="3313345"/>
            <a:ext cx="374695"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7452436-6DDE-443D-BCC9-D349AAF20044}"/>
              </a:ext>
            </a:extLst>
          </p:cNvPr>
          <p:cNvCxnSpPr>
            <a:cxnSpLocks/>
          </p:cNvCxnSpPr>
          <p:nvPr/>
        </p:nvCxnSpPr>
        <p:spPr>
          <a:xfrm>
            <a:off x="5252142" y="3293289"/>
            <a:ext cx="456713"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28" name="Inhaltsplatzhalter 2">
            <a:extLst>
              <a:ext uri="{FF2B5EF4-FFF2-40B4-BE49-F238E27FC236}">
                <a16:creationId xmlns:a16="http://schemas.microsoft.com/office/drawing/2014/main" id="{C7ABF9C4-D4BB-7949-8824-7ED1B87C321C}"/>
              </a:ext>
            </a:extLst>
          </p:cNvPr>
          <p:cNvSpPr txBox="1">
            <a:spLocks/>
          </p:cNvSpPr>
          <p:nvPr/>
        </p:nvSpPr>
        <p:spPr>
          <a:xfrm>
            <a:off x="360000" y="1008000"/>
            <a:ext cx="8161068" cy="4214240"/>
          </a:xfrm>
          <a:prstGeom prst="rect">
            <a:avLst/>
          </a:prstGeom>
        </p:spPr>
        <p:txBody>
          <a:bodyPr vert="horz" lIns="0" tIns="0" rIns="0" bIns="0" rtlCol="0" anchor="t">
            <a:noAutofit/>
          </a:bodyPr>
          <a:lstStyle>
            <a:lvl1pPr marL="288000" indent="-288000" algn="l" defTabSz="685800" rtl="0" eaLnBrk="1" latinLnBrk="0" hangingPunct="1">
              <a:lnSpc>
                <a:spcPct val="100000"/>
              </a:lnSpc>
              <a:spcBef>
                <a:spcPts val="600"/>
              </a:spcBef>
              <a:buClr>
                <a:schemeClr val="accent1"/>
              </a:buClr>
              <a:buFont typeface="Wingdings" pitchFamily="2" charset="2"/>
              <a:buChar char="§"/>
              <a:defRPr sz="1800" kern="1200">
                <a:solidFill>
                  <a:schemeClr val="tx1"/>
                </a:solidFill>
                <a:latin typeface="+mn-lt"/>
                <a:ea typeface="+mn-ea"/>
                <a:cs typeface="+mn-cs"/>
              </a:defRPr>
            </a:lvl1pPr>
            <a:lvl2pPr marL="46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2pPr>
            <a:lvl3pPr marL="82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3pPr>
            <a:lvl4pPr marL="118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4pPr>
            <a:lvl5pPr marL="154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5pPr>
            <a:lvl6pPr marL="190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6pPr>
            <a:lvl7pPr marL="226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7pPr>
            <a:lvl8pPr marL="262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solidFill>
                  <a:schemeClr val="tx1">
                    <a:lumMod val="75000"/>
                  </a:schemeClr>
                </a:solidFill>
                <a:latin typeface="Arial" panose="020B0604020202020204" pitchFamily="34" charset="0"/>
                <a:cs typeface="Arial" panose="020B0604020202020204" pitchFamily="34" charset="0"/>
              </a:rPr>
              <a:t>This is an engineered type of unit with three gates:</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Forget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Input gate</a:t>
            </a:r>
          </a:p>
          <a:p>
            <a:pPr marL="449875" lvl="1" indent="-269875">
              <a:spcBef>
                <a:spcPts val="750"/>
              </a:spcBef>
              <a:buClr>
                <a:srgbClr val="92AEBC"/>
              </a:buClr>
              <a:buFont typeface="Symbol" pitchFamily="2" charset="2"/>
              <a:buChar char="-"/>
            </a:pPr>
            <a:r>
              <a:rPr lang="en-US" sz="1600" dirty="0">
                <a:solidFill>
                  <a:srgbClr val="00386C">
                    <a:lumMod val="75000"/>
                  </a:srgbClr>
                </a:solidFill>
                <a:latin typeface="Arial" panose="020B0604020202020204" pitchFamily="34" charset="0"/>
                <a:cs typeface="Arial" panose="020B0604020202020204" pitchFamily="34" charset="0"/>
              </a:rPr>
              <a:t>Output gate</a:t>
            </a:r>
          </a:p>
        </p:txBody>
      </p:sp>
      <p:sp>
        <p:nvSpPr>
          <p:cNvPr id="5" name="Slide Number Placeholder 4"/>
          <p:cNvSpPr>
            <a:spLocks noGrp="1"/>
          </p:cNvSpPr>
          <p:nvPr>
            <p:ph type="sldNum" sz="quarter" idx="15"/>
          </p:nvPr>
        </p:nvSpPr>
        <p:spPr/>
        <p:txBody>
          <a:bodyPr/>
          <a:lstStyle/>
          <a:p>
            <a:fld id="{15C29056-5AFA-7949-831A-3EC086771171}" type="slidenum">
              <a:rPr lang="de-DE" smtClean="0"/>
              <a:pPr/>
              <a:t>39</a:t>
            </a:fld>
            <a:endParaRPr lang="de-DE" dirty="0"/>
          </a:p>
        </p:txBody>
      </p:sp>
    </p:spTree>
    <p:extLst>
      <p:ext uri="{BB962C8B-B14F-4D97-AF65-F5344CB8AC3E}">
        <p14:creationId xmlns:p14="http://schemas.microsoft.com/office/powerpoint/2010/main" val="2231193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Datasets</a:t>
            </a:r>
            <a:endParaRPr lang="en-US" dirty="0"/>
          </a:p>
        </p:txBody>
      </p:sp>
      <p:sp>
        <p:nvSpPr>
          <p:cNvPr id="4" name="Text Placeholder 3"/>
          <p:cNvSpPr>
            <a:spLocks noGrp="1"/>
          </p:cNvSpPr>
          <p:nvPr>
            <p:ph type="body" sz="quarter" idx="14"/>
          </p:nvPr>
        </p:nvSpPr>
        <p:spPr/>
        <p:txBody>
          <a:bodyPr/>
          <a:lstStyle/>
          <a:p>
            <a:r>
              <a:rPr lang="en-GB" dirty="0"/>
              <a:t>Datasets used: </a:t>
            </a:r>
            <a:endParaRPr lang="en-US" dirty="0"/>
          </a:p>
        </p:txBody>
      </p:sp>
      <p:sp>
        <p:nvSpPr>
          <p:cNvPr id="6" name="Slide Number Placeholder 5"/>
          <p:cNvSpPr>
            <a:spLocks noGrp="1"/>
          </p:cNvSpPr>
          <p:nvPr>
            <p:ph type="sldNum" sz="quarter" idx="13"/>
          </p:nvPr>
        </p:nvSpPr>
        <p:spPr/>
        <p:txBody>
          <a:bodyPr/>
          <a:lstStyle/>
          <a:p>
            <a:fld id="{15C29056-5AFA-7949-831A-3EC086771171}" type="slidenum">
              <a:rPr lang="de-DE" smtClean="0"/>
              <a:pPr/>
              <a:t>4</a:t>
            </a:fld>
            <a:endParaRPr lang="de-DE" dirty="0"/>
          </a:p>
        </p:txBody>
      </p:sp>
    </p:spTree>
    <p:extLst>
      <p:ext uri="{BB962C8B-B14F-4D97-AF65-F5344CB8AC3E}">
        <p14:creationId xmlns:p14="http://schemas.microsoft.com/office/powerpoint/2010/main" val="869055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Output Gate – input inject into status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rmAutofit fontScale="85000" lnSpcReduction="10000"/>
              </a:bodyPr>
              <a:lstStyle/>
              <a:p>
                <a:r>
                  <a:rPr lang="de-DE" b="1" i="1" dirty="0"/>
                  <a:t>Output Gate </a:t>
                </a:r>
                <a:r>
                  <a:rPr lang="de-DE" dirty="0"/>
                  <a:t>is trained to output a reasonable result</a:t>
                </a:r>
                <a:r>
                  <a:rPr lang="de-DE" sz="2400" dirty="0"/>
                  <a:t>.</a:t>
                </a:r>
              </a:p>
              <a:p>
                <a:r>
                  <a:rPr lang="en-GB" sz="2400" dirty="0">
                    <a:effectLst/>
                    <a:ea typeface="Calibri" panose="020F0502020204030204" pitchFamily="34" charset="0"/>
                  </a:rPr>
                  <a:t>At time </a:t>
                </a:r>
                <a:r>
                  <a:rPr lang="en-GB" sz="2400" i="1" dirty="0">
                    <a:effectLst/>
                    <a:ea typeface="Calibri" panose="020F0502020204030204" pitchFamily="34" charset="0"/>
                  </a:rPr>
                  <a:t>t</a:t>
                </a:r>
                <a:r>
                  <a:rPr lang="en-GB" sz="2400" dirty="0">
                    <a:effectLst/>
                    <a:ea typeface="Calibri" panose="020F0502020204030204" pitchFamily="34" charset="0"/>
                  </a:rPr>
                  <a:t>, output gate decides which parts of status </a:t>
                </a:r>
                <a14:m>
                  <m:oMath xmlns:m="http://schemas.openxmlformats.org/officeDocument/2006/math">
                    <m:r>
                      <a:rPr lang="de-DE" sz="2400" b="1" i="1" smtClean="0">
                        <a:latin typeface="Cambria Math" panose="02040503050406030204" pitchFamily="18" charset="0"/>
                        <a:ea typeface="Cambria Math" panose="02040503050406030204" pitchFamily="18" charset="0"/>
                      </a:rPr>
                      <m:t>𝑪</m:t>
                    </m:r>
                    <m:d>
                      <m:dPr>
                        <m:ctrlPr>
                          <a:rPr lang="de-DE" sz="2400" b="1"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𝑡</m:t>
                        </m:r>
                      </m:e>
                    </m:d>
                  </m:oMath>
                </a14:m>
                <a:r>
                  <a:rPr lang="en-GB" sz="2400" dirty="0">
                    <a:effectLst/>
                    <a:ea typeface="Calibri" panose="020F0502020204030204" pitchFamily="34" charset="0"/>
                  </a:rPr>
                  <a:t> (and how much of it) will be output,</a:t>
                </a:r>
                <a14:m>
                  <m:oMath xmlns:m="http://schemas.openxmlformats.org/officeDocument/2006/math">
                    <m:r>
                      <a:rPr lang="de-DE" sz="2400" i="1">
                        <a:latin typeface="Cambria Math" panose="02040503050406030204" pitchFamily="18" charset="0"/>
                        <a:ea typeface="Cambria Math" panose="02040503050406030204" pitchFamily="18" charset="0"/>
                      </a:rPr>
                      <m:t> </m:t>
                    </m:r>
                  </m:oMath>
                </a14:m>
                <a:r>
                  <a:rPr lang="en-GB" sz="2400" dirty="0">
                    <a:effectLst/>
                    <a:ea typeface="Times New Roman" panose="02020603050405020304" pitchFamily="18" charset="0"/>
                  </a:rPr>
                  <a:t>given input vector</a:t>
                </a:r>
                <a14:m>
                  <m:oMath xmlns:m="http://schemas.openxmlformats.org/officeDocument/2006/math">
                    <m:r>
                      <a:rPr lang="de-DE" sz="2400" b="0" i="0" smtClean="0">
                        <a:latin typeface="Cambria Math" panose="02040503050406030204" pitchFamily="18" charset="0"/>
                      </a:rPr>
                      <m:t> </m:t>
                    </m:r>
                    <m:r>
                      <a:rPr lang="de-DE" sz="2400" b="1" i="1">
                        <a:latin typeface="Cambria Math" panose="02040503050406030204" pitchFamily="18" charset="0"/>
                      </a:rPr>
                      <m:t>𝒙</m:t>
                    </m:r>
                    <m:d>
                      <m:dPr>
                        <m:ctrlPr>
                          <a:rPr lang="de-DE" sz="2400" i="1">
                            <a:latin typeface="Cambria Math" panose="02040503050406030204" pitchFamily="18" charset="0"/>
                          </a:rPr>
                        </m:ctrlPr>
                      </m:dPr>
                      <m:e>
                        <m:r>
                          <a:rPr lang="de-DE" sz="2400" b="0" i="1">
                            <a:latin typeface="Cambria Math" panose="02040503050406030204" pitchFamily="18" charset="0"/>
                          </a:rPr>
                          <m:t>𝑡</m:t>
                        </m:r>
                      </m:e>
                    </m:d>
                  </m:oMath>
                </a14:m>
                <a:r>
                  <a:rPr lang="en-US" sz="2400" dirty="0"/>
                  <a:t> and previous output </a:t>
                </a:r>
                <a14:m>
                  <m:oMath xmlns:m="http://schemas.openxmlformats.org/officeDocument/2006/math">
                    <m:r>
                      <a:rPr lang="de-DE" sz="2400" b="1" i="1" smtClean="0">
                        <a:latin typeface="Cambria Math" panose="02040503050406030204" pitchFamily="18" charset="0"/>
                      </a:rPr>
                      <m:t>𝒉</m:t>
                    </m:r>
                    <m:d>
                      <m:dPr>
                        <m:ctrlPr>
                          <a:rPr lang="de-DE" sz="2400" i="1">
                            <a:latin typeface="Cambria Math" panose="02040503050406030204" pitchFamily="18" charset="0"/>
                          </a:rPr>
                        </m:ctrlPr>
                      </m:dPr>
                      <m:e>
                        <m:r>
                          <a:rPr lang="de-DE" sz="2400" b="0" i="1">
                            <a:latin typeface="Cambria Math" panose="02040503050406030204" pitchFamily="18" charset="0"/>
                          </a:rPr>
                          <m:t>𝑡</m:t>
                        </m:r>
                        <m:r>
                          <a:rPr lang="de-DE" sz="2400" b="0" i="1" smtClean="0">
                            <a:latin typeface="Cambria Math" panose="02040503050406030204" pitchFamily="18" charset="0"/>
                          </a:rPr>
                          <m:t>−1</m:t>
                        </m:r>
                      </m:e>
                    </m:d>
                  </m:oMath>
                </a14:m>
                <a:r>
                  <a:rPr lang="en-US" sz="2400" dirty="0"/>
                  <a:t>.</a:t>
                </a:r>
              </a:p>
              <a:p>
                <a:endParaRPr lang="en-US" sz="2000" dirty="0"/>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2"/>
                <a:stretch>
                  <a:fillRect l="-1881" t="-10471" r="-94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C2FF7D0-E5F1-4AC8-9CDB-484352096432}"/>
                  </a:ext>
                </a:extLst>
              </p:cNvPr>
              <p:cNvSpPr txBox="1"/>
              <p:nvPr/>
            </p:nvSpPr>
            <p:spPr>
              <a:xfrm>
                <a:off x="2189732" y="4950917"/>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𝑪</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29" name="TextBox 28">
                <a:extLst>
                  <a:ext uri="{FF2B5EF4-FFF2-40B4-BE49-F238E27FC236}">
                    <a16:creationId xmlns:a16="http://schemas.microsoft.com/office/drawing/2014/main" id="{6C2FF7D0-E5F1-4AC8-9CDB-484352096432}"/>
                  </a:ext>
                </a:extLst>
              </p:cNvPr>
              <p:cNvSpPr txBox="1">
                <a:spLocks noRot="1" noChangeAspect="1" noMove="1" noResize="1" noEditPoints="1" noAdjustHandles="1" noChangeArrowheads="1" noChangeShapeType="1" noTextEdit="1"/>
              </p:cNvSpPr>
              <p:nvPr/>
            </p:nvSpPr>
            <p:spPr>
              <a:xfrm>
                <a:off x="2189732" y="4950917"/>
                <a:ext cx="1065653" cy="369332"/>
              </a:xfrm>
              <a:prstGeom prst="rect">
                <a:avLst/>
              </a:prstGeom>
              <a:blipFill>
                <a:blip r:embed="rId3"/>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35B6E93F-BE25-4BAC-B619-AE1B4466C145}"/>
                  </a:ext>
                </a:extLst>
              </p:cNvPr>
              <p:cNvSpPr txBox="1"/>
              <p:nvPr/>
            </p:nvSpPr>
            <p:spPr>
              <a:xfrm>
                <a:off x="5154242" y="4957742"/>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𝒉</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r>
                        <a:rPr lang="de-DE" sz="1800" b="1" i="1" smtClean="0">
                          <a:latin typeface="Cambria Math" panose="02040503050406030204" pitchFamily="18" charset="0"/>
                        </a:rPr>
                        <m:t>𝟏</m:t>
                      </m:r>
                      <m:r>
                        <a:rPr lang="de-DE" sz="1800" b="1" i="1" smtClean="0">
                          <a:latin typeface="Cambria Math" panose="02040503050406030204" pitchFamily="18" charset="0"/>
                        </a:rPr>
                        <m:t>)</m:t>
                      </m:r>
                    </m:oMath>
                  </m:oMathPara>
                </a14:m>
                <a:endParaRPr lang="en-US" sz="1800" b="1" dirty="0"/>
              </a:p>
            </p:txBody>
          </p:sp>
        </mc:Choice>
        <mc:Fallback xmlns="">
          <p:sp>
            <p:nvSpPr>
              <p:cNvPr id="83" name="TextBox 82">
                <a:extLst>
                  <a:ext uri="{FF2B5EF4-FFF2-40B4-BE49-F238E27FC236}">
                    <a16:creationId xmlns:a16="http://schemas.microsoft.com/office/drawing/2014/main" id="{35B6E93F-BE25-4BAC-B619-AE1B4466C145}"/>
                  </a:ext>
                </a:extLst>
              </p:cNvPr>
              <p:cNvSpPr txBox="1">
                <a:spLocks noRot="1" noChangeAspect="1" noMove="1" noResize="1" noEditPoints="1" noAdjustHandles="1" noChangeArrowheads="1" noChangeShapeType="1" noTextEdit="1"/>
              </p:cNvSpPr>
              <p:nvPr/>
            </p:nvSpPr>
            <p:spPr>
              <a:xfrm>
                <a:off x="5154242" y="4957742"/>
                <a:ext cx="1065653" cy="369332"/>
              </a:xfrm>
              <a:prstGeom prst="rect">
                <a:avLst/>
              </a:prstGeom>
              <a:blipFill>
                <a:blip r:embed="rId4"/>
                <a:stretch>
                  <a:fillRect r="-575"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5431B8A-5F63-4A1D-AAFE-15BD0D2ACCE3}"/>
                  </a:ext>
                </a:extLst>
              </p:cNvPr>
              <p:cNvSpPr txBox="1"/>
              <p:nvPr/>
            </p:nvSpPr>
            <p:spPr>
              <a:xfrm>
                <a:off x="6781943" y="4957742"/>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𝒙</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84" name="TextBox 83">
                <a:extLst>
                  <a:ext uri="{FF2B5EF4-FFF2-40B4-BE49-F238E27FC236}">
                    <a16:creationId xmlns:a16="http://schemas.microsoft.com/office/drawing/2014/main" id="{05431B8A-5F63-4A1D-AAFE-15BD0D2ACCE3}"/>
                  </a:ext>
                </a:extLst>
              </p:cNvPr>
              <p:cNvSpPr txBox="1">
                <a:spLocks noRot="1" noChangeAspect="1" noMove="1" noResize="1" noEditPoints="1" noAdjustHandles="1" noChangeArrowheads="1" noChangeShapeType="1" noTextEdit="1"/>
              </p:cNvSpPr>
              <p:nvPr/>
            </p:nvSpPr>
            <p:spPr>
              <a:xfrm>
                <a:off x="6781943" y="4957742"/>
                <a:ext cx="596422" cy="369332"/>
              </a:xfrm>
              <a:prstGeom prst="rect">
                <a:avLst/>
              </a:prstGeom>
              <a:blipFill>
                <a:blip r:embed="rId5"/>
                <a:stretch>
                  <a:fillRect r="-5155"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C6C4A9F-60E1-49C7-8A7B-6C6137BA21D6}"/>
                  </a:ext>
                </a:extLst>
              </p:cNvPr>
              <p:cNvSpPr txBox="1"/>
              <p:nvPr/>
            </p:nvSpPr>
            <p:spPr>
              <a:xfrm>
                <a:off x="2443772" y="3171418"/>
                <a:ext cx="702770" cy="37805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𝒐𝒖𝒕</m:t>
                      </m:r>
                      <m:d>
                        <m:dPr>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US" sz="1800" b="1" dirty="0"/>
              </a:p>
            </p:txBody>
          </p:sp>
        </mc:Choice>
        <mc:Fallback xmlns="">
          <p:sp>
            <p:nvSpPr>
              <p:cNvPr id="93" name="TextBox 92">
                <a:extLst>
                  <a:ext uri="{FF2B5EF4-FFF2-40B4-BE49-F238E27FC236}">
                    <a16:creationId xmlns:a16="http://schemas.microsoft.com/office/drawing/2014/main" id="{BC6C4A9F-60E1-49C7-8A7B-6C6137BA21D6}"/>
                  </a:ext>
                </a:extLst>
              </p:cNvPr>
              <p:cNvSpPr txBox="1">
                <a:spLocks noRot="1" noChangeAspect="1" noMove="1" noResize="1" noEditPoints="1" noAdjustHandles="1" noChangeArrowheads="1" noChangeShapeType="1" noTextEdit="1"/>
              </p:cNvSpPr>
              <p:nvPr/>
            </p:nvSpPr>
            <p:spPr>
              <a:xfrm>
                <a:off x="2443772" y="3171418"/>
                <a:ext cx="702770" cy="378052"/>
              </a:xfrm>
              <a:prstGeom prst="rect">
                <a:avLst/>
              </a:prstGeom>
              <a:blipFill>
                <a:blip r:embed="rId6"/>
                <a:stretch>
                  <a:fillRect r="-6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58E3234B-1A59-4D8E-9067-387446102597}"/>
                  </a:ext>
                </a:extLst>
              </p:cNvPr>
              <p:cNvSpPr txBox="1"/>
              <p:nvPr/>
            </p:nvSpPr>
            <p:spPr>
              <a:xfrm>
                <a:off x="5624597" y="2224261"/>
                <a:ext cx="535330"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𝒉</m:t>
                      </m:r>
                      <m:r>
                        <a:rPr lang="de-DE" b="1" i="1">
                          <a:latin typeface="Cambria Math" panose="02040503050406030204" pitchFamily="18" charset="0"/>
                        </a:rPr>
                        <m:t>(</m:t>
                      </m:r>
                      <m:r>
                        <a:rPr lang="de-DE" b="1" i="1">
                          <a:latin typeface="Cambria Math" panose="02040503050406030204" pitchFamily="18" charset="0"/>
                        </a:rPr>
                        <m:t>𝒕</m:t>
                      </m:r>
                      <m:r>
                        <a:rPr lang="de-DE" b="1" i="1">
                          <a:latin typeface="Cambria Math" panose="02040503050406030204" pitchFamily="18" charset="0"/>
                        </a:rPr>
                        <m:t>)</m:t>
                      </m:r>
                    </m:oMath>
                  </m:oMathPara>
                </a14:m>
                <a:endParaRPr lang="en-US" sz="1800" b="1" dirty="0"/>
              </a:p>
            </p:txBody>
          </p:sp>
        </mc:Choice>
        <mc:Fallback xmlns="">
          <p:sp>
            <p:nvSpPr>
              <p:cNvPr id="133" name="TextBox 132">
                <a:extLst>
                  <a:ext uri="{FF2B5EF4-FFF2-40B4-BE49-F238E27FC236}">
                    <a16:creationId xmlns:a16="http://schemas.microsoft.com/office/drawing/2014/main" id="{58E3234B-1A59-4D8E-9067-387446102597}"/>
                  </a:ext>
                </a:extLst>
              </p:cNvPr>
              <p:cNvSpPr txBox="1">
                <a:spLocks noRot="1" noChangeAspect="1" noMove="1" noResize="1" noEditPoints="1" noAdjustHandles="1" noChangeArrowheads="1" noChangeShapeType="1" noTextEdit="1"/>
              </p:cNvSpPr>
              <p:nvPr/>
            </p:nvSpPr>
            <p:spPr>
              <a:xfrm>
                <a:off x="5624597" y="2224261"/>
                <a:ext cx="535330" cy="369332"/>
              </a:xfrm>
              <a:prstGeom prst="rect">
                <a:avLst/>
              </a:prstGeom>
              <a:blipFill>
                <a:blip r:embed="rId7"/>
                <a:stretch>
                  <a:fillRect r="-20690" b="-13333"/>
                </a:stretch>
              </a:blipFill>
            </p:spPr>
            <p:txBody>
              <a:bodyPr/>
              <a:lstStyle/>
              <a:p>
                <a:r>
                  <a:rPr lang="en-GB">
                    <a:noFill/>
                  </a:rPr>
                  <a:t> </a:t>
                </a:r>
              </a:p>
            </p:txBody>
          </p:sp>
        </mc:Fallback>
      </mc:AlternateContent>
      <p:cxnSp>
        <p:nvCxnSpPr>
          <p:cNvPr id="135" name="Straight Arrow Connector 134">
            <a:extLst>
              <a:ext uri="{FF2B5EF4-FFF2-40B4-BE49-F238E27FC236}">
                <a16:creationId xmlns:a16="http://schemas.microsoft.com/office/drawing/2014/main" id="{6E4B63A6-C64D-4BB2-8256-E9F6A7A74955}"/>
              </a:ext>
            </a:extLst>
          </p:cNvPr>
          <p:cNvCxnSpPr>
            <a:cxnSpLocks/>
          </p:cNvCxnSpPr>
          <p:nvPr/>
        </p:nvCxnSpPr>
        <p:spPr>
          <a:xfrm flipV="1">
            <a:off x="3225873" y="3384330"/>
            <a:ext cx="1926807" cy="17309"/>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015B0A-78F5-4934-9CA2-D56791A608DA}"/>
              </a:ext>
            </a:extLst>
          </p:cNvPr>
          <p:cNvSpPr txBox="1"/>
          <p:nvPr/>
        </p:nvSpPr>
        <p:spPr>
          <a:xfrm>
            <a:off x="1697819" y="3639876"/>
            <a:ext cx="2049481" cy="984885"/>
          </a:xfrm>
          <a:prstGeom prst="rect">
            <a:avLst/>
          </a:prstGeom>
          <a:solidFill>
            <a:schemeClr val="bg1"/>
          </a:solidFill>
          <a:ln>
            <a:solidFill>
              <a:schemeClr val="tx1"/>
            </a:solidFill>
          </a:ln>
        </p:spPr>
        <p:txBody>
          <a:bodyPr wrap="square" lIns="0" tIns="0" rIns="0" bIns="0" rtlCol="0">
            <a:spAutoFit/>
          </a:bodyPr>
          <a:lstStyle/>
          <a:p>
            <a:pPr algn="ctr">
              <a:lnSpc>
                <a:spcPct val="100000"/>
              </a:lnSpc>
            </a:pPr>
            <a:r>
              <a:rPr lang="de-DE" sz="32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1</a:t>
            </a:r>
          </a:p>
          <a:p>
            <a:pPr algn="ctr">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Create output candidate from </a:t>
            </a:r>
            <a:r>
              <a:rPr lang="de-DE" sz="1600" b="1"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a:t>
            </a:r>
            <a:r>
              <a:rPr lang="de-DE" sz="16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(t)</a:t>
            </a:r>
            <a:endParaRPr lang="en-GB" sz="16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15" name="TextBox 14">
            <a:extLst>
              <a:ext uri="{FF2B5EF4-FFF2-40B4-BE49-F238E27FC236}">
                <a16:creationId xmlns:a16="http://schemas.microsoft.com/office/drawing/2014/main" id="{997FC234-A0FF-4C1C-8AE5-4E00CA1B040E}"/>
              </a:ext>
            </a:extLst>
          </p:cNvPr>
          <p:cNvSpPr txBox="1"/>
          <p:nvPr/>
        </p:nvSpPr>
        <p:spPr>
          <a:xfrm>
            <a:off x="5237906" y="3646081"/>
            <a:ext cx="2049481" cy="738664"/>
          </a:xfrm>
          <a:prstGeom prst="rect">
            <a:avLst/>
          </a:prstGeom>
          <a:solidFill>
            <a:schemeClr val="bg1"/>
          </a:solidFill>
          <a:ln>
            <a:solidFill>
              <a:schemeClr val="tx1"/>
            </a:solidFill>
          </a:ln>
        </p:spPr>
        <p:txBody>
          <a:bodyPr wrap="square" lIns="0" tIns="0" rIns="0" bIns="0" rtlCol="0">
            <a:spAutoFit/>
          </a:bodyPr>
          <a:lstStyle/>
          <a:p>
            <a:pPr algn="ctr">
              <a:lnSpc>
                <a:spcPct val="100000"/>
              </a:lnSpc>
            </a:pPr>
            <a:r>
              <a:rPr lang="de-DE" sz="32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2</a:t>
            </a:r>
          </a:p>
          <a:p>
            <a:pPr algn="ctr">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Filter </a:t>
            </a:r>
            <a:r>
              <a:rPr lang="de-DE" sz="1600" b="0" dirty="0" err="1">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output</a:t>
            </a: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candidate</a:t>
            </a:r>
            <a:endParaRPr lang="en-GB"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E10E20-14D1-4C7A-97CB-BBDAEA751735}"/>
                  </a:ext>
                </a:extLst>
              </p:cNvPr>
              <p:cNvSpPr txBox="1"/>
              <p:nvPr/>
            </p:nvSpPr>
            <p:spPr>
              <a:xfrm>
                <a:off x="6814761" y="3216973"/>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𝒐</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24" name="TextBox 23">
                <a:extLst>
                  <a:ext uri="{FF2B5EF4-FFF2-40B4-BE49-F238E27FC236}">
                    <a16:creationId xmlns:a16="http://schemas.microsoft.com/office/drawing/2014/main" id="{1AE10E20-14D1-4C7A-97CB-BBDAEA751735}"/>
                  </a:ext>
                </a:extLst>
              </p:cNvPr>
              <p:cNvSpPr txBox="1">
                <a:spLocks noRot="1" noChangeAspect="1" noMove="1" noResize="1" noEditPoints="1" noAdjustHandles="1" noChangeArrowheads="1" noChangeShapeType="1" noTextEdit="1"/>
              </p:cNvSpPr>
              <p:nvPr/>
            </p:nvSpPr>
            <p:spPr>
              <a:xfrm>
                <a:off x="6814761" y="3216973"/>
                <a:ext cx="596422" cy="369332"/>
              </a:xfrm>
              <a:prstGeom prst="rect">
                <a:avLst/>
              </a:prstGeom>
              <a:blipFill>
                <a:blip r:embed="rId8"/>
                <a:stretch>
                  <a:fillRect r="-4082" b="-13333"/>
                </a:stretch>
              </a:blipFill>
            </p:spPr>
            <p:txBody>
              <a:bodyPr/>
              <a:lstStyle/>
              <a:p>
                <a:r>
                  <a:rPr lang="en-GB">
                    <a:noFill/>
                  </a:rPr>
                  <a:t> </a:t>
                </a:r>
              </a:p>
            </p:txBody>
          </p:sp>
        </mc:Fallback>
      </mc:AlternateContent>
      <p:sp>
        <p:nvSpPr>
          <p:cNvPr id="4" name="Oval 3">
            <a:extLst>
              <a:ext uri="{FF2B5EF4-FFF2-40B4-BE49-F238E27FC236}">
                <a16:creationId xmlns:a16="http://schemas.microsoft.com/office/drawing/2014/main" id="{1BE9E77D-D062-47D0-A2BD-7D8261348596}"/>
              </a:ext>
            </a:extLst>
          </p:cNvPr>
          <p:cNvSpPr/>
          <p:nvPr/>
        </p:nvSpPr>
        <p:spPr>
          <a:xfrm>
            <a:off x="5041816" y="2224261"/>
            <a:ext cx="2336549" cy="298369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2E503DE2-ADA5-43B7-AB3B-2AF29C1C6084}"/>
              </a:ext>
            </a:extLst>
          </p:cNvPr>
          <p:cNvSpPr/>
          <p:nvPr/>
        </p:nvSpPr>
        <p:spPr>
          <a:xfrm>
            <a:off x="7639052" y="2874810"/>
            <a:ext cx="1203719" cy="860704"/>
          </a:xfrm>
          <a:prstGeom prst="wedgeRoundRectCallout">
            <a:avLst>
              <a:gd name="adj1" fmla="val -72900"/>
              <a:gd name="adj2" fmla="val 15777"/>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n w="0"/>
                <a:solidFill>
                  <a:schemeClr val="tx1"/>
                </a:solidFill>
                <a:effectLst>
                  <a:outerShdw blurRad="38100" dist="19050" dir="2700000" algn="tl" rotWithShape="0">
                    <a:schemeClr val="dk1">
                      <a:alpha val="40000"/>
                    </a:schemeClr>
                  </a:outerShdw>
                </a:effectLst>
              </a:rPr>
              <a:t>Sigma filter</a:t>
            </a:r>
            <a:endParaRPr lang="en-GB" sz="1600" i="1" dirty="0">
              <a:ln w="0"/>
              <a:solidFill>
                <a:schemeClr val="tx1"/>
              </a:solidFill>
              <a:effectLst>
                <a:outerShdw blurRad="38100" dist="19050" dir="2700000" algn="tl" rotWithShape="0">
                  <a:schemeClr val="dk1">
                    <a:alpha val="40000"/>
                  </a:schemeClr>
                </a:outerShdw>
              </a:effectLst>
            </a:endParaRPr>
          </a:p>
        </p:txBody>
      </p:sp>
      <p:sp>
        <p:nvSpPr>
          <p:cNvPr id="16"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6" name="Slide Number Placeholder 5"/>
          <p:cNvSpPr>
            <a:spLocks noGrp="1"/>
          </p:cNvSpPr>
          <p:nvPr>
            <p:ph type="sldNum" sz="quarter" idx="15"/>
          </p:nvPr>
        </p:nvSpPr>
        <p:spPr/>
        <p:txBody>
          <a:bodyPr/>
          <a:lstStyle/>
          <a:p>
            <a:fld id="{15C29056-5AFA-7949-831A-3EC086771171}" type="slidenum">
              <a:rPr lang="de-DE" smtClean="0"/>
              <a:pPr/>
              <a:t>40</a:t>
            </a:fld>
            <a:endParaRPr lang="de-DE" dirty="0"/>
          </a:p>
        </p:txBody>
      </p:sp>
    </p:spTree>
    <p:extLst>
      <p:ext uri="{BB962C8B-B14F-4D97-AF65-F5344CB8AC3E}">
        <p14:creationId xmlns:p14="http://schemas.microsoft.com/office/powerpoint/2010/main" val="1487152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Input Gate – input inject into status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rmAutofit fontScale="85000" lnSpcReduction="10000"/>
              </a:bodyPr>
              <a:lstStyle/>
              <a:p>
                <a:r>
                  <a:rPr lang="de-DE" b="1" i="1" dirty="0"/>
                  <a:t>Output Gate </a:t>
                </a:r>
                <a:r>
                  <a:rPr lang="de-DE" dirty="0"/>
                  <a:t>is trained to output a reasonable result</a:t>
                </a:r>
                <a:r>
                  <a:rPr lang="de-DE" sz="2400" dirty="0"/>
                  <a:t>.</a:t>
                </a:r>
              </a:p>
              <a:p>
                <a:r>
                  <a:rPr lang="en-GB" sz="2400" dirty="0">
                    <a:effectLst/>
                    <a:ea typeface="Calibri" panose="020F0502020204030204" pitchFamily="34" charset="0"/>
                  </a:rPr>
                  <a:t>At time </a:t>
                </a:r>
                <a:r>
                  <a:rPr lang="en-GB" sz="2400" i="1" dirty="0">
                    <a:effectLst/>
                    <a:ea typeface="Calibri" panose="020F0502020204030204" pitchFamily="34" charset="0"/>
                  </a:rPr>
                  <a:t>t</a:t>
                </a:r>
                <a:r>
                  <a:rPr lang="en-GB" sz="2400" dirty="0">
                    <a:effectLst/>
                    <a:ea typeface="Calibri" panose="020F0502020204030204" pitchFamily="34" charset="0"/>
                  </a:rPr>
                  <a:t>, output gate decides which parts of status </a:t>
                </a:r>
                <a14:m>
                  <m:oMath xmlns:m="http://schemas.openxmlformats.org/officeDocument/2006/math">
                    <m:r>
                      <a:rPr lang="de-DE" sz="2400" b="1" i="1" smtClean="0">
                        <a:latin typeface="Cambria Math" panose="02040503050406030204" pitchFamily="18" charset="0"/>
                        <a:ea typeface="Cambria Math" panose="02040503050406030204" pitchFamily="18" charset="0"/>
                      </a:rPr>
                      <m:t>𝑪</m:t>
                    </m:r>
                    <m:d>
                      <m:dPr>
                        <m:ctrlPr>
                          <a:rPr lang="de-DE" sz="2400" b="1"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𝑡</m:t>
                        </m:r>
                      </m:e>
                    </m:d>
                  </m:oMath>
                </a14:m>
                <a:r>
                  <a:rPr lang="en-GB" sz="2400" dirty="0">
                    <a:effectLst/>
                    <a:ea typeface="Calibri" panose="020F0502020204030204" pitchFamily="34" charset="0"/>
                  </a:rPr>
                  <a:t> (and how much of it) will be output,</a:t>
                </a:r>
                <a14:m>
                  <m:oMath xmlns:m="http://schemas.openxmlformats.org/officeDocument/2006/math">
                    <m:r>
                      <a:rPr lang="de-DE" sz="2400" i="1">
                        <a:latin typeface="Cambria Math" panose="02040503050406030204" pitchFamily="18" charset="0"/>
                        <a:ea typeface="Cambria Math" panose="02040503050406030204" pitchFamily="18" charset="0"/>
                      </a:rPr>
                      <m:t> </m:t>
                    </m:r>
                  </m:oMath>
                </a14:m>
                <a:r>
                  <a:rPr lang="en-GB" sz="2400" dirty="0">
                    <a:effectLst/>
                    <a:ea typeface="Times New Roman" panose="02020603050405020304" pitchFamily="18" charset="0"/>
                  </a:rPr>
                  <a:t>given input vector</a:t>
                </a:r>
                <a14:m>
                  <m:oMath xmlns:m="http://schemas.openxmlformats.org/officeDocument/2006/math">
                    <m:r>
                      <a:rPr lang="de-DE" sz="2400" b="0" i="0" smtClean="0">
                        <a:latin typeface="Cambria Math" panose="02040503050406030204" pitchFamily="18" charset="0"/>
                      </a:rPr>
                      <m:t> </m:t>
                    </m:r>
                    <m:r>
                      <a:rPr lang="de-DE" sz="2400" b="1" i="1">
                        <a:latin typeface="Cambria Math" panose="02040503050406030204" pitchFamily="18" charset="0"/>
                      </a:rPr>
                      <m:t>𝒙</m:t>
                    </m:r>
                    <m:d>
                      <m:dPr>
                        <m:ctrlPr>
                          <a:rPr lang="de-DE" sz="2400" i="1">
                            <a:latin typeface="Cambria Math" panose="02040503050406030204" pitchFamily="18" charset="0"/>
                          </a:rPr>
                        </m:ctrlPr>
                      </m:dPr>
                      <m:e>
                        <m:r>
                          <a:rPr lang="de-DE" sz="2400" b="0" i="1">
                            <a:latin typeface="Cambria Math" panose="02040503050406030204" pitchFamily="18" charset="0"/>
                          </a:rPr>
                          <m:t>𝑡</m:t>
                        </m:r>
                      </m:e>
                    </m:d>
                  </m:oMath>
                </a14:m>
                <a:r>
                  <a:rPr lang="en-US" sz="2400" dirty="0"/>
                  <a:t> and previous output </a:t>
                </a:r>
                <a14:m>
                  <m:oMath xmlns:m="http://schemas.openxmlformats.org/officeDocument/2006/math">
                    <m:r>
                      <a:rPr lang="de-DE" sz="2400" b="1" i="1" smtClean="0">
                        <a:latin typeface="Cambria Math" panose="02040503050406030204" pitchFamily="18" charset="0"/>
                      </a:rPr>
                      <m:t>𝒉</m:t>
                    </m:r>
                    <m:d>
                      <m:dPr>
                        <m:ctrlPr>
                          <a:rPr lang="de-DE" sz="2400" i="1">
                            <a:latin typeface="Cambria Math" panose="02040503050406030204" pitchFamily="18" charset="0"/>
                          </a:rPr>
                        </m:ctrlPr>
                      </m:dPr>
                      <m:e>
                        <m:r>
                          <a:rPr lang="de-DE" sz="2400" b="0" i="1">
                            <a:latin typeface="Cambria Math" panose="02040503050406030204" pitchFamily="18" charset="0"/>
                          </a:rPr>
                          <m:t>𝑡</m:t>
                        </m:r>
                        <m:r>
                          <a:rPr lang="de-DE" sz="2400" b="0" i="1" smtClean="0">
                            <a:latin typeface="Cambria Math" panose="02040503050406030204" pitchFamily="18" charset="0"/>
                          </a:rPr>
                          <m:t>−1</m:t>
                        </m:r>
                      </m:e>
                    </m:d>
                  </m:oMath>
                </a14:m>
                <a:r>
                  <a:rPr lang="en-US" sz="2400" dirty="0"/>
                  <a:t>.</a:t>
                </a:r>
              </a:p>
              <a:p>
                <a:endParaRPr lang="en-US" sz="2000" dirty="0"/>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2"/>
                <a:stretch>
                  <a:fillRect l="-1881" t="-10471" r="-94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C6C4A9F-60E1-49C7-8A7B-6C6137BA21D6}"/>
                  </a:ext>
                </a:extLst>
              </p:cNvPr>
              <p:cNvSpPr txBox="1"/>
              <p:nvPr/>
            </p:nvSpPr>
            <p:spPr>
              <a:xfrm>
                <a:off x="2443772" y="3171418"/>
                <a:ext cx="702770" cy="37805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𝒐𝒖𝒕</m:t>
                      </m:r>
                      <m:d>
                        <m:dPr>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US" sz="1800" b="1" dirty="0"/>
              </a:p>
            </p:txBody>
          </p:sp>
        </mc:Choice>
        <mc:Fallback xmlns="">
          <p:sp>
            <p:nvSpPr>
              <p:cNvPr id="93" name="TextBox 92">
                <a:extLst>
                  <a:ext uri="{FF2B5EF4-FFF2-40B4-BE49-F238E27FC236}">
                    <a16:creationId xmlns:a16="http://schemas.microsoft.com/office/drawing/2014/main" id="{BC6C4A9F-60E1-49C7-8A7B-6C6137BA21D6}"/>
                  </a:ext>
                </a:extLst>
              </p:cNvPr>
              <p:cNvSpPr txBox="1">
                <a:spLocks noRot="1" noChangeAspect="1" noMove="1" noResize="1" noEditPoints="1" noAdjustHandles="1" noChangeArrowheads="1" noChangeShapeType="1" noTextEdit="1"/>
              </p:cNvSpPr>
              <p:nvPr/>
            </p:nvSpPr>
            <p:spPr>
              <a:xfrm>
                <a:off x="2443772" y="3171418"/>
                <a:ext cx="702770" cy="378052"/>
              </a:xfrm>
              <a:prstGeom prst="rect">
                <a:avLst/>
              </a:prstGeom>
              <a:blipFill>
                <a:blip r:embed="rId3"/>
                <a:stretch>
                  <a:fillRect r="-6087"/>
                </a:stretch>
              </a:blipFill>
            </p:spPr>
            <p:txBody>
              <a:bodyPr/>
              <a:lstStyle/>
              <a:p>
                <a:r>
                  <a:rPr lang="en-GB">
                    <a:noFill/>
                  </a:rPr>
                  <a:t> </a:t>
                </a:r>
              </a:p>
            </p:txBody>
          </p:sp>
        </mc:Fallback>
      </mc:AlternateContent>
      <p:cxnSp>
        <p:nvCxnSpPr>
          <p:cNvPr id="135" name="Straight Arrow Connector 134">
            <a:extLst>
              <a:ext uri="{FF2B5EF4-FFF2-40B4-BE49-F238E27FC236}">
                <a16:creationId xmlns:a16="http://schemas.microsoft.com/office/drawing/2014/main" id="{6E4B63A6-C64D-4BB2-8256-E9F6A7A74955}"/>
              </a:ext>
            </a:extLst>
          </p:cNvPr>
          <p:cNvCxnSpPr>
            <a:cxnSpLocks/>
          </p:cNvCxnSpPr>
          <p:nvPr/>
        </p:nvCxnSpPr>
        <p:spPr>
          <a:xfrm flipV="1">
            <a:off x="3225873" y="3400052"/>
            <a:ext cx="2563708" cy="158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015B0A-78F5-4934-9CA2-D56791A608DA}"/>
              </a:ext>
            </a:extLst>
          </p:cNvPr>
          <p:cNvSpPr txBox="1"/>
          <p:nvPr/>
        </p:nvSpPr>
        <p:spPr>
          <a:xfrm>
            <a:off x="1697819" y="3639876"/>
            <a:ext cx="2049481" cy="984885"/>
          </a:xfrm>
          <a:prstGeom prst="rect">
            <a:avLst/>
          </a:prstGeom>
          <a:solidFill>
            <a:schemeClr val="bg1"/>
          </a:solidFill>
          <a:ln>
            <a:solidFill>
              <a:schemeClr val="tx1"/>
            </a:solidFill>
          </a:ln>
        </p:spPr>
        <p:txBody>
          <a:bodyPr wrap="square" lIns="0" tIns="0" rIns="0" bIns="0" rtlCol="0">
            <a:spAutoFit/>
          </a:bodyPr>
          <a:lstStyle/>
          <a:p>
            <a:pPr algn="ctr">
              <a:lnSpc>
                <a:spcPct val="100000"/>
              </a:lnSpc>
            </a:pPr>
            <a:r>
              <a:rPr lang="de-DE" sz="32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1</a:t>
            </a:r>
          </a:p>
          <a:p>
            <a:pPr algn="ctr">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Create output candidate from </a:t>
            </a:r>
            <a:r>
              <a:rPr lang="de-DE" sz="1600" b="1"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a:t>
            </a:r>
            <a:r>
              <a:rPr lang="de-DE" sz="16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(t)</a:t>
            </a:r>
            <a:endParaRPr lang="en-GB" sz="16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3860A79-5592-4897-88FC-5988037A0843}"/>
                  </a:ext>
                </a:extLst>
              </p:cNvPr>
              <p:cNvSpPr txBox="1"/>
              <p:nvPr/>
            </p:nvSpPr>
            <p:spPr>
              <a:xfrm>
                <a:off x="5421236" y="3618514"/>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𝒐</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6" name="TextBox 15">
                <a:extLst>
                  <a:ext uri="{FF2B5EF4-FFF2-40B4-BE49-F238E27FC236}">
                    <a16:creationId xmlns:a16="http://schemas.microsoft.com/office/drawing/2014/main" id="{93860A79-5592-4897-88FC-5988037A0843}"/>
                  </a:ext>
                </a:extLst>
              </p:cNvPr>
              <p:cNvSpPr txBox="1">
                <a:spLocks noRot="1" noChangeAspect="1" noMove="1" noResize="1" noEditPoints="1" noAdjustHandles="1" noChangeArrowheads="1" noChangeShapeType="1" noTextEdit="1"/>
              </p:cNvSpPr>
              <p:nvPr/>
            </p:nvSpPr>
            <p:spPr>
              <a:xfrm>
                <a:off x="5421236" y="3618514"/>
                <a:ext cx="596422" cy="369332"/>
              </a:xfrm>
              <a:prstGeom prst="rect">
                <a:avLst/>
              </a:prstGeom>
              <a:blipFill>
                <a:blip r:embed="rId4"/>
                <a:stretch>
                  <a:fillRect r="-4082"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BB45633-BF52-486F-9501-C0AC905116F6}"/>
                  </a:ext>
                </a:extLst>
              </p:cNvPr>
              <p:cNvSpPr txBox="1"/>
              <p:nvPr/>
            </p:nvSpPr>
            <p:spPr>
              <a:xfrm>
                <a:off x="6159927" y="3629138"/>
                <a:ext cx="2536079" cy="21275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solidFill>
                                <a:schemeClr val="tx1">
                                  <a:lumMod val="75000"/>
                                </a:schemeClr>
                              </a:solidFill>
                              <a:latin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cs typeface="Arial" panose="020B0604020202020204" pitchFamily="34" charset="0"/>
                            </a:rPr>
                            <m:t>𝑜</m:t>
                          </m:r>
                        </m:e>
                        <m:sub>
                          <m:r>
                            <a:rPr lang="de-DE" sz="1200" b="0" i="1" smtClean="0">
                              <a:solidFill>
                                <a:schemeClr val="tx1">
                                  <a:lumMod val="75000"/>
                                </a:schemeClr>
                              </a:solidFill>
                              <a:latin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cs typeface="Arial" panose="020B0604020202020204" pitchFamily="34" charset="0"/>
                            </a:rPr>
                            <m:t>𝑡</m:t>
                          </m:r>
                        </m:e>
                      </m:d>
                      <m:r>
                        <a:rPr lang="de-DE" sz="1200" b="0" i="1" smtClean="0">
                          <a:solidFill>
                            <a:schemeClr val="tx1">
                              <a:lumMod val="75000"/>
                            </a:schemeClr>
                          </a:solidFill>
                          <a:latin typeface="Cambria Math" panose="02040503050406030204" pitchFamily="18" charset="0"/>
                          <a:cs typeface="Arial" panose="020B0604020202020204" pitchFamily="34" charset="0"/>
                        </a:rPr>
                        <m:t>=</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𝜎</m:t>
                      </m:r>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𝑊</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𝑜</m:t>
                              </m:r>
                            </m:sub>
                          </m:s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𝑏</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𝑜</m:t>
                              </m:r>
                            </m:sub>
                          </m:sSub>
                        </m:e>
                      </m:d>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ABB45633-BF52-486F-9501-C0AC905116F6}"/>
                  </a:ext>
                </a:extLst>
              </p:cNvPr>
              <p:cNvSpPr txBox="1">
                <a:spLocks noRot="1" noChangeAspect="1" noMove="1" noResize="1" noEditPoints="1" noAdjustHandles="1" noChangeArrowheads="1" noChangeShapeType="1" noTextEdit="1"/>
              </p:cNvSpPr>
              <p:nvPr/>
            </p:nvSpPr>
            <p:spPr>
              <a:xfrm>
                <a:off x="6159927" y="3629138"/>
                <a:ext cx="2536079" cy="212751"/>
              </a:xfrm>
              <a:prstGeom prst="rect">
                <a:avLst/>
              </a:prstGeom>
              <a:blipFill>
                <a:blip r:embed="rId5"/>
                <a:stretch>
                  <a:fillRect b="-25714"/>
                </a:stretch>
              </a:blipFill>
            </p:spPr>
            <p:txBody>
              <a:bodyPr/>
              <a:lstStyle/>
              <a:p>
                <a:r>
                  <a:rPr lang="en-GB">
                    <a:noFill/>
                  </a:rPr>
                  <a:t> </a:t>
                </a:r>
              </a:p>
            </p:txBody>
          </p:sp>
        </mc:Fallback>
      </mc:AlternateContent>
      <p:grpSp>
        <p:nvGrpSpPr>
          <p:cNvPr id="18" name="Group 17">
            <a:extLst>
              <a:ext uri="{FF2B5EF4-FFF2-40B4-BE49-F238E27FC236}">
                <a16:creationId xmlns:a16="http://schemas.microsoft.com/office/drawing/2014/main" id="{1A14CC16-CD8B-454F-B15F-08BC332E2644}"/>
              </a:ext>
            </a:extLst>
          </p:cNvPr>
          <p:cNvGrpSpPr/>
          <p:nvPr/>
        </p:nvGrpSpPr>
        <p:grpSpPr>
          <a:xfrm>
            <a:off x="5435509" y="4100255"/>
            <a:ext cx="1124093" cy="415949"/>
            <a:chOff x="4572000" y="3705726"/>
            <a:chExt cx="1124093" cy="415949"/>
          </a:xfrm>
        </p:grpSpPr>
        <p:sp>
          <p:nvSpPr>
            <p:cNvPr id="19" name="Rectangle: Rounded Corners 18">
              <a:extLst>
                <a:ext uri="{FF2B5EF4-FFF2-40B4-BE49-F238E27FC236}">
                  <a16:creationId xmlns:a16="http://schemas.microsoft.com/office/drawing/2014/main" id="{9B6325E3-11C1-44AA-852D-7E942C269824}"/>
                </a:ext>
              </a:extLst>
            </p:cNvPr>
            <p:cNvSpPr/>
            <p:nvPr/>
          </p:nvSpPr>
          <p:spPr>
            <a:xfrm>
              <a:off x="4572000" y="3705726"/>
              <a:ext cx="1124093" cy="415949"/>
            </a:xfrm>
            <a:prstGeom prst="roundRect">
              <a:avLst/>
            </a:prstGeom>
            <a:solidFill>
              <a:srgbClr val="FFD85D"/>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2BA9F80-D6AA-48B2-96DE-53DBE61A8DCF}"/>
                    </a:ext>
                  </a:extLst>
                </p:cNvPr>
                <p:cNvSpPr txBox="1"/>
                <p:nvPr/>
              </p:nvSpPr>
              <p:spPr>
                <a:xfrm>
                  <a:off x="5017828" y="3759811"/>
                  <a:ext cx="232435" cy="307777"/>
                </a:xfrm>
                <a:prstGeom prst="rect">
                  <a:avLst/>
                </a:prstGeom>
                <a:no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en-GB" sz="20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𝝈</m:t>
                        </m:r>
                      </m:oMath>
                    </m:oMathPara>
                  </a14:m>
                  <a:endParaRPr lang="en-GB" sz="20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C2BA9F80-D6AA-48B2-96DE-53DBE61A8DCF}"/>
                    </a:ext>
                  </a:extLst>
                </p:cNvPr>
                <p:cNvSpPr txBox="1">
                  <a:spLocks noRot="1" noChangeAspect="1" noMove="1" noResize="1" noEditPoints="1" noAdjustHandles="1" noChangeArrowheads="1" noChangeShapeType="1" noTextEdit="1"/>
                </p:cNvSpPr>
                <p:nvPr/>
              </p:nvSpPr>
              <p:spPr>
                <a:xfrm>
                  <a:off x="5017828" y="3759811"/>
                  <a:ext cx="232435" cy="307777"/>
                </a:xfrm>
                <a:prstGeom prst="rect">
                  <a:avLst/>
                </a:prstGeom>
                <a:blipFill>
                  <a:blip r:embed="rId6"/>
                  <a:stretch>
                    <a:fillRect l="-13158" r="-13158" b="-1961"/>
                  </a:stretch>
                </a:blipFill>
              </p:spPr>
              <p:txBody>
                <a:bodyPr/>
                <a:lstStyle/>
                <a:p>
                  <a:r>
                    <a:rPr lang="en-GB">
                      <a:noFill/>
                    </a:rPr>
                    <a:t> </a:t>
                  </a:r>
                </a:p>
              </p:txBody>
            </p:sp>
          </mc:Fallback>
        </mc:AlternateContent>
      </p:grpSp>
      <p:cxnSp>
        <p:nvCxnSpPr>
          <p:cNvPr id="21" name="Straight Arrow Connector 20">
            <a:extLst>
              <a:ext uri="{FF2B5EF4-FFF2-40B4-BE49-F238E27FC236}">
                <a16:creationId xmlns:a16="http://schemas.microsoft.com/office/drawing/2014/main" id="{AC9B0D01-D88E-44D5-9765-DA5C59AA2206}"/>
              </a:ext>
            </a:extLst>
          </p:cNvPr>
          <p:cNvCxnSpPr>
            <a:cxnSpLocks/>
          </p:cNvCxnSpPr>
          <p:nvPr/>
        </p:nvCxnSpPr>
        <p:spPr>
          <a:xfrm flipV="1">
            <a:off x="5789581"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439BF73-E418-4133-9E92-598910742FAE}"/>
              </a:ext>
            </a:extLst>
          </p:cNvPr>
          <p:cNvCxnSpPr>
            <a:cxnSpLocks/>
          </p:cNvCxnSpPr>
          <p:nvPr/>
        </p:nvCxnSpPr>
        <p:spPr>
          <a:xfrm flipV="1">
            <a:off x="6253335"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731FEF5-1990-4F54-8E4E-C55C7A73347A}"/>
                  </a:ext>
                </a:extLst>
              </p:cNvPr>
              <p:cNvSpPr txBox="1"/>
              <p:nvPr/>
            </p:nvSpPr>
            <p:spPr>
              <a:xfrm>
                <a:off x="5284954" y="4876012"/>
                <a:ext cx="868987"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𝒉</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23" name="TextBox 22">
                <a:extLst>
                  <a:ext uri="{FF2B5EF4-FFF2-40B4-BE49-F238E27FC236}">
                    <a16:creationId xmlns:a16="http://schemas.microsoft.com/office/drawing/2014/main" id="{E731FEF5-1990-4F54-8E4E-C55C7A73347A}"/>
                  </a:ext>
                </a:extLst>
              </p:cNvPr>
              <p:cNvSpPr txBox="1">
                <a:spLocks noRot="1" noChangeAspect="1" noMove="1" noResize="1" noEditPoints="1" noAdjustHandles="1" noChangeArrowheads="1" noChangeShapeType="1" noTextEdit="1"/>
              </p:cNvSpPr>
              <p:nvPr/>
            </p:nvSpPr>
            <p:spPr>
              <a:xfrm>
                <a:off x="5284954" y="4876012"/>
                <a:ext cx="868987" cy="307777"/>
              </a:xfrm>
              <a:prstGeom prst="rect">
                <a:avLst/>
              </a:prstGeom>
              <a:blipFill>
                <a:blip r:embed="rId7"/>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9DA2947-C1AB-4286-89EC-BAE2FABA4F2D}"/>
                  </a:ext>
                </a:extLst>
              </p:cNvPr>
              <p:cNvSpPr txBox="1"/>
              <p:nvPr/>
            </p:nvSpPr>
            <p:spPr>
              <a:xfrm>
                <a:off x="6103139" y="4876012"/>
                <a:ext cx="414390"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𝒙</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oMath>
                  </m:oMathPara>
                </a14:m>
                <a:endParaRPr lang="en-US" sz="1400" b="1" dirty="0"/>
              </a:p>
            </p:txBody>
          </p:sp>
        </mc:Choice>
        <mc:Fallback xmlns="">
          <p:sp>
            <p:nvSpPr>
              <p:cNvPr id="25" name="TextBox 24">
                <a:extLst>
                  <a:ext uri="{FF2B5EF4-FFF2-40B4-BE49-F238E27FC236}">
                    <a16:creationId xmlns:a16="http://schemas.microsoft.com/office/drawing/2014/main" id="{99DA2947-C1AB-4286-89EC-BAE2FABA4F2D}"/>
                  </a:ext>
                </a:extLst>
              </p:cNvPr>
              <p:cNvSpPr txBox="1">
                <a:spLocks noRot="1" noChangeAspect="1" noMove="1" noResize="1" noEditPoints="1" noAdjustHandles="1" noChangeArrowheads="1" noChangeShapeType="1" noTextEdit="1"/>
              </p:cNvSpPr>
              <p:nvPr/>
            </p:nvSpPr>
            <p:spPr>
              <a:xfrm>
                <a:off x="6103139" y="4876012"/>
                <a:ext cx="414390" cy="307777"/>
              </a:xfrm>
              <a:prstGeom prst="rect">
                <a:avLst/>
              </a:prstGeom>
              <a:blipFill>
                <a:blip r:embed="rId8"/>
                <a:stretch>
                  <a:fillRect r="-20588" b="-8000"/>
                </a:stretch>
              </a:blipFill>
            </p:spPr>
            <p:txBody>
              <a:bodyPr/>
              <a:lstStyle/>
              <a:p>
                <a:r>
                  <a:rPr lang="en-GB">
                    <a:noFill/>
                  </a:rPr>
                  <a:t> </a:t>
                </a:r>
              </a:p>
            </p:txBody>
          </p:sp>
        </mc:Fallback>
      </mc:AlternateContent>
      <p:sp>
        <p:nvSpPr>
          <p:cNvPr id="26" name="Oval 25">
            <a:extLst>
              <a:ext uri="{FF2B5EF4-FFF2-40B4-BE49-F238E27FC236}">
                <a16:creationId xmlns:a16="http://schemas.microsoft.com/office/drawing/2014/main" id="{39329781-95B8-4D2E-9AE6-83CE2F75771B}"/>
              </a:ext>
            </a:extLst>
          </p:cNvPr>
          <p:cNvSpPr/>
          <p:nvPr/>
        </p:nvSpPr>
        <p:spPr>
          <a:xfrm>
            <a:off x="5872002" y="3289230"/>
            <a:ext cx="213131" cy="221644"/>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x</a:t>
            </a:r>
            <a:endParaRPr lang="en-GB" dirty="0">
              <a:ln w="0"/>
              <a:solidFill>
                <a:schemeClr val="tx1"/>
              </a:solidFill>
              <a:effectLst>
                <a:outerShdw blurRad="38100" dist="19050" dir="2700000" algn="tl" rotWithShape="0">
                  <a:schemeClr val="dk1">
                    <a:alpha val="40000"/>
                  </a:schemeClr>
                </a:outerShdw>
              </a:effectLst>
            </a:endParaRPr>
          </a:p>
        </p:txBody>
      </p:sp>
      <p:cxnSp>
        <p:nvCxnSpPr>
          <p:cNvPr id="27" name="Straight Arrow Connector 26">
            <a:extLst>
              <a:ext uri="{FF2B5EF4-FFF2-40B4-BE49-F238E27FC236}">
                <a16:creationId xmlns:a16="http://schemas.microsoft.com/office/drawing/2014/main" id="{A51EC3D8-E5D9-4678-917C-0F5B61397EBB}"/>
              </a:ext>
            </a:extLst>
          </p:cNvPr>
          <p:cNvCxnSpPr>
            <a:cxnSpLocks/>
            <a:stCxn id="19" idx="0"/>
            <a:endCxn id="26" idx="4"/>
          </p:cNvCxnSpPr>
          <p:nvPr/>
        </p:nvCxnSpPr>
        <p:spPr>
          <a:xfrm flipH="1" flipV="1">
            <a:off x="5978568" y="3510874"/>
            <a:ext cx="18988" cy="589381"/>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C1EE61A-ED5D-49F2-920E-40F6006FD233}"/>
              </a:ext>
            </a:extLst>
          </p:cNvPr>
          <p:cNvCxnSpPr>
            <a:cxnSpLocks/>
          </p:cNvCxnSpPr>
          <p:nvPr/>
        </p:nvCxnSpPr>
        <p:spPr>
          <a:xfrm flipH="1" flipV="1">
            <a:off x="5973415" y="2626011"/>
            <a:ext cx="10304" cy="64952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D05FC16-9BCB-4B9C-893C-053F6C0C3B9F}"/>
                  </a:ext>
                </a:extLst>
              </p:cNvPr>
              <p:cNvSpPr txBox="1"/>
              <p:nvPr/>
            </p:nvSpPr>
            <p:spPr>
              <a:xfrm>
                <a:off x="5358716" y="2328421"/>
                <a:ext cx="1452834" cy="22224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𝒉</m:t>
                      </m:r>
                      <m:d>
                        <m:dPr>
                          <m:ctrlPr>
                            <a:rPr lang="de-DE" sz="1400" b="0" i="1" smtClean="0">
                              <a:solidFill>
                                <a:schemeClr val="tx1">
                                  <a:lumMod val="75000"/>
                                </a:schemeClr>
                              </a:solidFill>
                              <a:latin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cs typeface="Arial" panose="020B0604020202020204" pitchFamily="34" charset="0"/>
                            </a:rPr>
                            <m:t>𝑡</m:t>
                          </m:r>
                        </m:e>
                      </m:d>
                      <m:r>
                        <a:rPr lang="de-DE" sz="1400" b="0" i="1" smtClean="0">
                          <a:solidFill>
                            <a:schemeClr val="tx1">
                              <a:lumMod val="75000"/>
                            </a:schemeClr>
                          </a:solidFill>
                          <a:latin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cs typeface="Arial" panose="020B0604020202020204" pitchFamily="34" charset="0"/>
                        </a:rPr>
                        <m:t>𝒐</m:t>
                      </m:r>
                      <m:d>
                        <m:dPr>
                          <m:ctrlPr>
                            <a:rPr lang="de-DE" sz="1400" i="1" smtClean="0">
                              <a:solidFill>
                                <a:schemeClr val="tx1">
                                  <a:lumMod val="75000"/>
                                </a:schemeClr>
                              </a:solidFill>
                              <a:latin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cs typeface="Arial" panose="020B0604020202020204" pitchFamily="34" charset="0"/>
                            </a:rPr>
                            <m:t>𝑡</m:t>
                          </m:r>
                        </m:e>
                      </m:d>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d>
                        <m:dPr>
                          <m:ctrlPr>
                            <a:rPr lang="de-DE" sz="1400"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1D05FC16-9BCB-4B9C-893C-053F6C0C3B9F}"/>
                  </a:ext>
                </a:extLst>
              </p:cNvPr>
              <p:cNvSpPr txBox="1">
                <a:spLocks noRot="1" noChangeAspect="1" noMove="1" noResize="1" noEditPoints="1" noAdjustHandles="1" noChangeArrowheads="1" noChangeShapeType="1" noTextEdit="1"/>
              </p:cNvSpPr>
              <p:nvPr/>
            </p:nvSpPr>
            <p:spPr>
              <a:xfrm>
                <a:off x="5358716" y="2328421"/>
                <a:ext cx="1452834" cy="222240"/>
              </a:xfrm>
              <a:prstGeom prst="rect">
                <a:avLst/>
              </a:prstGeom>
              <a:blipFill>
                <a:blip r:embed="rId9"/>
                <a:stretch>
                  <a:fillRect l="-2521" b="-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6DFD149-21F2-4E35-9DC6-2C0340D1A733}"/>
                  </a:ext>
                </a:extLst>
              </p:cNvPr>
              <p:cNvSpPr txBox="1"/>
              <p:nvPr/>
            </p:nvSpPr>
            <p:spPr>
              <a:xfrm>
                <a:off x="2174573" y="4845234"/>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𝑪</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7" name="TextBox 6">
                <a:extLst>
                  <a:ext uri="{FF2B5EF4-FFF2-40B4-BE49-F238E27FC236}">
                    <a16:creationId xmlns:a16="http://schemas.microsoft.com/office/drawing/2014/main" id="{96DFD149-21F2-4E35-9DC6-2C0340D1A733}"/>
                  </a:ext>
                </a:extLst>
              </p:cNvPr>
              <p:cNvSpPr txBox="1">
                <a:spLocks noRot="1" noChangeAspect="1" noMove="1" noResize="1" noEditPoints="1" noAdjustHandles="1" noChangeArrowheads="1" noChangeShapeType="1" noTextEdit="1"/>
              </p:cNvSpPr>
              <p:nvPr/>
            </p:nvSpPr>
            <p:spPr>
              <a:xfrm>
                <a:off x="2174573" y="4845234"/>
                <a:ext cx="1065653" cy="369332"/>
              </a:xfrm>
              <a:prstGeom prst="rect">
                <a:avLst/>
              </a:prstGeom>
              <a:blipFill>
                <a:blip r:embed="rId10"/>
                <a:stretch>
                  <a:fillRect b="-13333"/>
                </a:stretch>
              </a:blipFill>
            </p:spPr>
            <p:txBody>
              <a:bodyPr/>
              <a:lstStyle/>
              <a:p>
                <a:r>
                  <a:rPr lang="en-GB">
                    <a:noFill/>
                  </a:rPr>
                  <a:t> </a:t>
                </a:r>
              </a:p>
            </p:txBody>
          </p:sp>
        </mc:Fallback>
      </mc:AlternateContent>
      <p:sp>
        <p:nvSpPr>
          <p:cNvPr id="2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41</a:t>
            </a:fld>
            <a:endParaRPr lang="de-DE" dirty="0"/>
          </a:p>
        </p:txBody>
      </p:sp>
    </p:spTree>
    <p:extLst>
      <p:ext uri="{BB962C8B-B14F-4D97-AF65-F5344CB8AC3E}">
        <p14:creationId xmlns:p14="http://schemas.microsoft.com/office/powerpoint/2010/main" val="620409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15CF2D-B4F5-4399-A9FE-C7903F4ADCC7}"/>
                  </a:ext>
                </a:extLst>
              </p:cNvPr>
              <p:cNvSpPr txBox="1"/>
              <p:nvPr/>
            </p:nvSpPr>
            <p:spPr>
              <a:xfrm>
                <a:off x="2189732" y="4855064"/>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𝑪</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6" name="TextBox 5">
                <a:extLst>
                  <a:ext uri="{FF2B5EF4-FFF2-40B4-BE49-F238E27FC236}">
                    <a16:creationId xmlns:a16="http://schemas.microsoft.com/office/drawing/2014/main" id="{9E15CF2D-B4F5-4399-A9FE-C7903F4ADCC7}"/>
                  </a:ext>
                </a:extLst>
              </p:cNvPr>
              <p:cNvSpPr txBox="1">
                <a:spLocks noRot="1" noChangeAspect="1" noMove="1" noResize="1" noEditPoints="1" noAdjustHandles="1" noChangeArrowheads="1" noChangeShapeType="1" noTextEdit="1"/>
              </p:cNvSpPr>
              <p:nvPr/>
            </p:nvSpPr>
            <p:spPr>
              <a:xfrm>
                <a:off x="2189732" y="4855064"/>
                <a:ext cx="1065653" cy="369332"/>
              </a:xfrm>
              <a:prstGeom prst="rect">
                <a:avLst/>
              </a:prstGeom>
              <a:blipFill>
                <a:blip r:embed="rId2"/>
                <a:stretch>
                  <a:fillRect b="-13115"/>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Input Gate – prepare output candidate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rmAutofit fontScale="85000" lnSpcReduction="10000"/>
              </a:bodyPr>
              <a:lstStyle/>
              <a:p>
                <a:r>
                  <a:rPr lang="de-DE" b="1" i="1" dirty="0"/>
                  <a:t>Output Gate </a:t>
                </a:r>
                <a:r>
                  <a:rPr lang="de-DE" dirty="0"/>
                  <a:t>is trained to output a reasonable result</a:t>
                </a:r>
                <a:r>
                  <a:rPr lang="de-DE" sz="2400" dirty="0"/>
                  <a:t>.</a:t>
                </a:r>
              </a:p>
              <a:p>
                <a:r>
                  <a:rPr lang="en-GB" sz="2400" dirty="0">
                    <a:effectLst/>
                    <a:ea typeface="Calibri" panose="020F0502020204030204" pitchFamily="34" charset="0"/>
                  </a:rPr>
                  <a:t>At time </a:t>
                </a:r>
                <a:r>
                  <a:rPr lang="en-GB" sz="2400" i="1" dirty="0">
                    <a:effectLst/>
                    <a:ea typeface="Calibri" panose="020F0502020204030204" pitchFamily="34" charset="0"/>
                  </a:rPr>
                  <a:t>t</a:t>
                </a:r>
                <a:r>
                  <a:rPr lang="en-GB" sz="2400" dirty="0">
                    <a:effectLst/>
                    <a:ea typeface="Calibri" panose="020F0502020204030204" pitchFamily="34" charset="0"/>
                  </a:rPr>
                  <a:t>, output gate decides which parts of status </a:t>
                </a:r>
                <a14:m>
                  <m:oMath xmlns:m="http://schemas.openxmlformats.org/officeDocument/2006/math">
                    <m:r>
                      <a:rPr lang="de-DE" sz="2400" b="1" i="1" smtClean="0">
                        <a:latin typeface="Cambria Math" panose="02040503050406030204" pitchFamily="18" charset="0"/>
                        <a:ea typeface="Cambria Math" panose="02040503050406030204" pitchFamily="18" charset="0"/>
                      </a:rPr>
                      <m:t>𝑪</m:t>
                    </m:r>
                    <m:d>
                      <m:dPr>
                        <m:ctrlPr>
                          <a:rPr lang="de-DE" sz="2400" b="1"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𝑡</m:t>
                        </m:r>
                      </m:e>
                    </m:d>
                  </m:oMath>
                </a14:m>
                <a:r>
                  <a:rPr lang="en-GB" sz="2400" dirty="0">
                    <a:effectLst/>
                    <a:ea typeface="Calibri" panose="020F0502020204030204" pitchFamily="34" charset="0"/>
                  </a:rPr>
                  <a:t> (and how much of it) will be output,</a:t>
                </a:r>
                <a14:m>
                  <m:oMath xmlns:m="http://schemas.openxmlformats.org/officeDocument/2006/math">
                    <m:r>
                      <a:rPr lang="de-DE" sz="2400" i="1">
                        <a:latin typeface="Cambria Math" panose="02040503050406030204" pitchFamily="18" charset="0"/>
                        <a:ea typeface="Cambria Math" panose="02040503050406030204" pitchFamily="18" charset="0"/>
                      </a:rPr>
                      <m:t> </m:t>
                    </m:r>
                  </m:oMath>
                </a14:m>
                <a:r>
                  <a:rPr lang="en-GB" sz="2400" dirty="0">
                    <a:effectLst/>
                    <a:ea typeface="Times New Roman" panose="02020603050405020304" pitchFamily="18" charset="0"/>
                  </a:rPr>
                  <a:t>given input vector</a:t>
                </a:r>
                <a14:m>
                  <m:oMath xmlns:m="http://schemas.openxmlformats.org/officeDocument/2006/math">
                    <m:r>
                      <a:rPr lang="de-DE" sz="2400" b="0" i="0" smtClean="0">
                        <a:latin typeface="Cambria Math" panose="02040503050406030204" pitchFamily="18" charset="0"/>
                      </a:rPr>
                      <m:t> </m:t>
                    </m:r>
                    <m:r>
                      <a:rPr lang="de-DE" sz="2400" b="1" i="1">
                        <a:latin typeface="Cambria Math" panose="02040503050406030204" pitchFamily="18" charset="0"/>
                      </a:rPr>
                      <m:t>𝒙</m:t>
                    </m:r>
                    <m:d>
                      <m:dPr>
                        <m:ctrlPr>
                          <a:rPr lang="de-DE" sz="2400" i="1">
                            <a:latin typeface="Cambria Math" panose="02040503050406030204" pitchFamily="18" charset="0"/>
                          </a:rPr>
                        </m:ctrlPr>
                      </m:dPr>
                      <m:e>
                        <m:r>
                          <a:rPr lang="de-DE" sz="2400" b="0" i="1">
                            <a:latin typeface="Cambria Math" panose="02040503050406030204" pitchFamily="18" charset="0"/>
                          </a:rPr>
                          <m:t>𝑡</m:t>
                        </m:r>
                      </m:e>
                    </m:d>
                  </m:oMath>
                </a14:m>
                <a:r>
                  <a:rPr lang="en-US" sz="2400" dirty="0"/>
                  <a:t> and previous output </a:t>
                </a:r>
                <a14:m>
                  <m:oMath xmlns:m="http://schemas.openxmlformats.org/officeDocument/2006/math">
                    <m:r>
                      <a:rPr lang="de-DE" sz="2400" b="1" i="1" smtClean="0">
                        <a:latin typeface="Cambria Math" panose="02040503050406030204" pitchFamily="18" charset="0"/>
                      </a:rPr>
                      <m:t>𝒉</m:t>
                    </m:r>
                    <m:d>
                      <m:dPr>
                        <m:ctrlPr>
                          <a:rPr lang="de-DE" sz="2400" i="1">
                            <a:latin typeface="Cambria Math" panose="02040503050406030204" pitchFamily="18" charset="0"/>
                          </a:rPr>
                        </m:ctrlPr>
                      </m:dPr>
                      <m:e>
                        <m:r>
                          <a:rPr lang="de-DE" sz="2400" b="0" i="1">
                            <a:latin typeface="Cambria Math" panose="02040503050406030204" pitchFamily="18" charset="0"/>
                          </a:rPr>
                          <m:t>𝑡</m:t>
                        </m:r>
                        <m:r>
                          <a:rPr lang="de-DE" sz="2400" b="0" i="1" smtClean="0">
                            <a:latin typeface="Cambria Math" panose="02040503050406030204" pitchFamily="18" charset="0"/>
                          </a:rPr>
                          <m:t>−1</m:t>
                        </m:r>
                      </m:e>
                    </m:d>
                  </m:oMath>
                </a14:m>
                <a:r>
                  <a:rPr lang="en-US" sz="2400" dirty="0"/>
                  <a:t>.</a:t>
                </a:r>
              </a:p>
              <a:p>
                <a:endParaRPr lang="en-US" sz="2000" dirty="0"/>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3"/>
                <a:stretch>
                  <a:fillRect l="-1881" t="-10471" r="-94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C6C4A9F-60E1-49C7-8A7B-6C6137BA21D6}"/>
                  </a:ext>
                </a:extLst>
              </p:cNvPr>
              <p:cNvSpPr txBox="1"/>
              <p:nvPr/>
            </p:nvSpPr>
            <p:spPr>
              <a:xfrm>
                <a:off x="2443772" y="3171418"/>
                <a:ext cx="702770" cy="37805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𝒐𝒖𝒕</m:t>
                      </m:r>
                      <m:d>
                        <m:dPr>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US" sz="1800" b="1" dirty="0"/>
              </a:p>
            </p:txBody>
          </p:sp>
        </mc:Choice>
        <mc:Fallback xmlns="">
          <p:sp>
            <p:nvSpPr>
              <p:cNvPr id="93" name="TextBox 92">
                <a:extLst>
                  <a:ext uri="{FF2B5EF4-FFF2-40B4-BE49-F238E27FC236}">
                    <a16:creationId xmlns:a16="http://schemas.microsoft.com/office/drawing/2014/main" id="{BC6C4A9F-60E1-49C7-8A7B-6C6137BA21D6}"/>
                  </a:ext>
                </a:extLst>
              </p:cNvPr>
              <p:cNvSpPr txBox="1">
                <a:spLocks noRot="1" noChangeAspect="1" noMove="1" noResize="1" noEditPoints="1" noAdjustHandles="1" noChangeArrowheads="1" noChangeShapeType="1" noTextEdit="1"/>
              </p:cNvSpPr>
              <p:nvPr/>
            </p:nvSpPr>
            <p:spPr>
              <a:xfrm>
                <a:off x="2443772" y="3171418"/>
                <a:ext cx="702770" cy="378052"/>
              </a:xfrm>
              <a:prstGeom prst="rect">
                <a:avLst/>
              </a:prstGeom>
              <a:blipFill>
                <a:blip r:embed="rId4"/>
                <a:stretch>
                  <a:fillRect r="-6087"/>
                </a:stretch>
              </a:blipFill>
            </p:spPr>
            <p:txBody>
              <a:bodyPr/>
              <a:lstStyle/>
              <a:p>
                <a:r>
                  <a:rPr lang="en-GB">
                    <a:noFill/>
                  </a:rPr>
                  <a:t> </a:t>
                </a:r>
              </a:p>
            </p:txBody>
          </p:sp>
        </mc:Fallback>
      </mc:AlternateContent>
      <p:cxnSp>
        <p:nvCxnSpPr>
          <p:cNvPr id="135" name="Straight Arrow Connector 134">
            <a:extLst>
              <a:ext uri="{FF2B5EF4-FFF2-40B4-BE49-F238E27FC236}">
                <a16:creationId xmlns:a16="http://schemas.microsoft.com/office/drawing/2014/main" id="{6E4B63A6-C64D-4BB2-8256-E9F6A7A74955}"/>
              </a:ext>
            </a:extLst>
          </p:cNvPr>
          <p:cNvCxnSpPr>
            <a:cxnSpLocks/>
          </p:cNvCxnSpPr>
          <p:nvPr/>
        </p:nvCxnSpPr>
        <p:spPr>
          <a:xfrm flipV="1">
            <a:off x="3225873" y="3400052"/>
            <a:ext cx="2563708" cy="158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015B0A-78F5-4934-9CA2-D56791A608DA}"/>
              </a:ext>
            </a:extLst>
          </p:cNvPr>
          <p:cNvSpPr txBox="1"/>
          <p:nvPr/>
        </p:nvSpPr>
        <p:spPr>
          <a:xfrm>
            <a:off x="1697819" y="3639876"/>
            <a:ext cx="2049481" cy="984885"/>
          </a:xfrm>
          <a:prstGeom prst="rect">
            <a:avLst/>
          </a:prstGeom>
          <a:solidFill>
            <a:schemeClr val="bg1"/>
          </a:solidFill>
          <a:ln>
            <a:solidFill>
              <a:schemeClr val="tx1"/>
            </a:solidFill>
          </a:ln>
        </p:spPr>
        <p:txBody>
          <a:bodyPr wrap="square" lIns="0" tIns="0" rIns="0" bIns="0" rtlCol="0">
            <a:spAutoFit/>
          </a:bodyPr>
          <a:lstStyle/>
          <a:p>
            <a:pPr algn="ctr">
              <a:lnSpc>
                <a:spcPct val="100000"/>
              </a:lnSpc>
            </a:pPr>
            <a:r>
              <a:rPr lang="de-DE" sz="32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1</a:t>
            </a:r>
          </a:p>
          <a:p>
            <a:pPr algn="ctr">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Create output candidate from </a:t>
            </a:r>
            <a:r>
              <a:rPr lang="de-DE" sz="1600" b="1"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a:t>
            </a:r>
            <a:r>
              <a:rPr lang="de-DE" sz="16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(t)</a:t>
            </a:r>
            <a:endParaRPr lang="en-GB" sz="16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3860A79-5592-4897-88FC-5988037A0843}"/>
                  </a:ext>
                </a:extLst>
              </p:cNvPr>
              <p:cNvSpPr txBox="1"/>
              <p:nvPr/>
            </p:nvSpPr>
            <p:spPr>
              <a:xfrm>
                <a:off x="5421236" y="3618514"/>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𝒐</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6" name="TextBox 15">
                <a:extLst>
                  <a:ext uri="{FF2B5EF4-FFF2-40B4-BE49-F238E27FC236}">
                    <a16:creationId xmlns:a16="http://schemas.microsoft.com/office/drawing/2014/main" id="{93860A79-5592-4897-88FC-5988037A0843}"/>
                  </a:ext>
                </a:extLst>
              </p:cNvPr>
              <p:cNvSpPr txBox="1">
                <a:spLocks noRot="1" noChangeAspect="1" noMove="1" noResize="1" noEditPoints="1" noAdjustHandles="1" noChangeArrowheads="1" noChangeShapeType="1" noTextEdit="1"/>
              </p:cNvSpPr>
              <p:nvPr/>
            </p:nvSpPr>
            <p:spPr>
              <a:xfrm>
                <a:off x="5421236" y="3618514"/>
                <a:ext cx="596422" cy="369332"/>
              </a:xfrm>
              <a:prstGeom prst="rect">
                <a:avLst/>
              </a:prstGeom>
              <a:blipFill>
                <a:blip r:embed="rId5"/>
                <a:stretch>
                  <a:fillRect r="-4082"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BB45633-BF52-486F-9501-C0AC905116F6}"/>
                  </a:ext>
                </a:extLst>
              </p:cNvPr>
              <p:cNvSpPr txBox="1"/>
              <p:nvPr/>
            </p:nvSpPr>
            <p:spPr>
              <a:xfrm>
                <a:off x="6159927" y="3629138"/>
                <a:ext cx="2536079" cy="21275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solidFill>
                                <a:schemeClr val="tx1">
                                  <a:lumMod val="75000"/>
                                </a:schemeClr>
                              </a:solidFill>
                              <a:latin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cs typeface="Arial" panose="020B0604020202020204" pitchFamily="34" charset="0"/>
                            </a:rPr>
                            <m:t>𝑜</m:t>
                          </m:r>
                        </m:e>
                        <m:sub>
                          <m:r>
                            <a:rPr lang="de-DE" sz="1200" b="0" i="1" smtClean="0">
                              <a:solidFill>
                                <a:schemeClr val="tx1">
                                  <a:lumMod val="75000"/>
                                </a:schemeClr>
                              </a:solidFill>
                              <a:latin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cs typeface="Arial" panose="020B0604020202020204" pitchFamily="34" charset="0"/>
                            </a:rPr>
                            <m:t>𝑡</m:t>
                          </m:r>
                        </m:e>
                      </m:d>
                      <m:r>
                        <a:rPr lang="de-DE" sz="1200" b="0" i="1" smtClean="0">
                          <a:solidFill>
                            <a:schemeClr val="tx1">
                              <a:lumMod val="75000"/>
                            </a:schemeClr>
                          </a:solidFill>
                          <a:latin typeface="Cambria Math" panose="02040503050406030204" pitchFamily="18" charset="0"/>
                          <a:cs typeface="Arial" panose="020B0604020202020204" pitchFamily="34" charset="0"/>
                        </a:rPr>
                        <m:t>=</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𝜎</m:t>
                      </m:r>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𝑊</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𝑜</m:t>
                              </m:r>
                            </m:sub>
                          </m:s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𝑏</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𝑜</m:t>
                              </m:r>
                            </m:sub>
                          </m:sSub>
                        </m:e>
                      </m:d>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ABB45633-BF52-486F-9501-C0AC905116F6}"/>
                  </a:ext>
                </a:extLst>
              </p:cNvPr>
              <p:cNvSpPr txBox="1">
                <a:spLocks noRot="1" noChangeAspect="1" noMove="1" noResize="1" noEditPoints="1" noAdjustHandles="1" noChangeArrowheads="1" noChangeShapeType="1" noTextEdit="1"/>
              </p:cNvSpPr>
              <p:nvPr/>
            </p:nvSpPr>
            <p:spPr>
              <a:xfrm>
                <a:off x="6159927" y="3629138"/>
                <a:ext cx="2536079" cy="212751"/>
              </a:xfrm>
              <a:prstGeom prst="rect">
                <a:avLst/>
              </a:prstGeom>
              <a:blipFill>
                <a:blip r:embed="rId6"/>
                <a:stretch>
                  <a:fillRect b="-25714"/>
                </a:stretch>
              </a:blipFill>
            </p:spPr>
            <p:txBody>
              <a:bodyPr/>
              <a:lstStyle/>
              <a:p>
                <a:r>
                  <a:rPr lang="en-GB">
                    <a:noFill/>
                  </a:rPr>
                  <a:t> </a:t>
                </a:r>
              </a:p>
            </p:txBody>
          </p:sp>
        </mc:Fallback>
      </mc:AlternateContent>
      <p:grpSp>
        <p:nvGrpSpPr>
          <p:cNvPr id="18" name="Group 17">
            <a:extLst>
              <a:ext uri="{FF2B5EF4-FFF2-40B4-BE49-F238E27FC236}">
                <a16:creationId xmlns:a16="http://schemas.microsoft.com/office/drawing/2014/main" id="{1A14CC16-CD8B-454F-B15F-08BC332E2644}"/>
              </a:ext>
            </a:extLst>
          </p:cNvPr>
          <p:cNvGrpSpPr/>
          <p:nvPr/>
        </p:nvGrpSpPr>
        <p:grpSpPr>
          <a:xfrm>
            <a:off x="5435509" y="4100255"/>
            <a:ext cx="1124093" cy="415949"/>
            <a:chOff x="4572000" y="3705726"/>
            <a:chExt cx="1124093" cy="415949"/>
          </a:xfrm>
        </p:grpSpPr>
        <p:sp>
          <p:nvSpPr>
            <p:cNvPr id="19" name="Rectangle: Rounded Corners 18">
              <a:extLst>
                <a:ext uri="{FF2B5EF4-FFF2-40B4-BE49-F238E27FC236}">
                  <a16:creationId xmlns:a16="http://schemas.microsoft.com/office/drawing/2014/main" id="{9B6325E3-11C1-44AA-852D-7E942C269824}"/>
                </a:ext>
              </a:extLst>
            </p:cNvPr>
            <p:cNvSpPr/>
            <p:nvPr/>
          </p:nvSpPr>
          <p:spPr>
            <a:xfrm>
              <a:off x="4572000" y="3705726"/>
              <a:ext cx="1124093" cy="415949"/>
            </a:xfrm>
            <a:prstGeom prst="roundRect">
              <a:avLst/>
            </a:prstGeom>
            <a:solidFill>
              <a:srgbClr val="FFD85D"/>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2BA9F80-D6AA-48B2-96DE-53DBE61A8DCF}"/>
                    </a:ext>
                  </a:extLst>
                </p:cNvPr>
                <p:cNvSpPr txBox="1"/>
                <p:nvPr/>
              </p:nvSpPr>
              <p:spPr>
                <a:xfrm>
                  <a:off x="5017828" y="3759811"/>
                  <a:ext cx="232435" cy="307777"/>
                </a:xfrm>
                <a:prstGeom prst="rect">
                  <a:avLst/>
                </a:prstGeom>
                <a:no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en-GB" sz="20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𝝈</m:t>
                        </m:r>
                      </m:oMath>
                    </m:oMathPara>
                  </a14:m>
                  <a:endParaRPr lang="en-GB" sz="20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C2BA9F80-D6AA-48B2-96DE-53DBE61A8DCF}"/>
                    </a:ext>
                  </a:extLst>
                </p:cNvPr>
                <p:cNvSpPr txBox="1">
                  <a:spLocks noRot="1" noChangeAspect="1" noMove="1" noResize="1" noEditPoints="1" noAdjustHandles="1" noChangeArrowheads="1" noChangeShapeType="1" noTextEdit="1"/>
                </p:cNvSpPr>
                <p:nvPr/>
              </p:nvSpPr>
              <p:spPr>
                <a:xfrm>
                  <a:off x="5017828" y="3759811"/>
                  <a:ext cx="232435" cy="307777"/>
                </a:xfrm>
                <a:prstGeom prst="rect">
                  <a:avLst/>
                </a:prstGeom>
                <a:blipFill>
                  <a:blip r:embed="rId7"/>
                  <a:stretch>
                    <a:fillRect l="-13158" r="-13158" b="-1961"/>
                  </a:stretch>
                </a:blipFill>
              </p:spPr>
              <p:txBody>
                <a:bodyPr/>
                <a:lstStyle/>
                <a:p>
                  <a:r>
                    <a:rPr lang="en-GB">
                      <a:noFill/>
                    </a:rPr>
                    <a:t> </a:t>
                  </a:r>
                </a:p>
              </p:txBody>
            </p:sp>
          </mc:Fallback>
        </mc:AlternateContent>
      </p:grpSp>
      <p:cxnSp>
        <p:nvCxnSpPr>
          <p:cNvPr id="21" name="Straight Arrow Connector 20">
            <a:extLst>
              <a:ext uri="{FF2B5EF4-FFF2-40B4-BE49-F238E27FC236}">
                <a16:creationId xmlns:a16="http://schemas.microsoft.com/office/drawing/2014/main" id="{AC9B0D01-D88E-44D5-9765-DA5C59AA2206}"/>
              </a:ext>
            </a:extLst>
          </p:cNvPr>
          <p:cNvCxnSpPr>
            <a:cxnSpLocks/>
          </p:cNvCxnSpPr>
          <p:nvPr/>
        </p:nvCxnSpPr>
        <p:spPr>
          <a:xfrm flipV="1">
            <a:off x="5789581"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439BF73-E418-4133-9E92-598910742FAE}"/>
              </a:ext>
            </a:extLst>
          </p:cNvPr>
          <p:cNvCxnSpPr>
            <a:cxnSpLocks/>
          </p:cNvCxnSpPr>
          <p:nvPr/>
        </p:nvCxnSpPr>
        <p:spPr>
          <a:xfrm flipV="1">
            <a:off x="6253335"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731FEF5-1990-4F54-8E4E-C55C7A73347A}"/>
                  </a:ext>
                </a:extLst>
              </p:cNvPr>
              <p:cNvSpPr txBox="1"/>
              <p:nvPr/>
            </p:nvSpPr>
            <p:spPr>
              <a:xfrm>
                <a:off x="5284954" y="4876012"/>
                <a:ext cx="868987"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𝒉</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23" name="TextBox 22">
                <a:extLst>
                  <a:ext uri="{FF2B5EF4-FFF2-40B4-BE49-F238E27FC236}">
                    <a16:creationId xmlns:a16="http://schemas.microsoft.com/office/drawing/2014/main" id="{E731FEF5-1990-4F54-8E4E-C55C7A73347A}"/>
                  </a:ext>
                </a:extLst>
              </p:cNvPr>
              <p:cNvSpPr txBox="1">
                <a:spLocks noRot="1" noChangeAspect="1" noMove="1" noResize="1" noEditPoints="1" noAdjustHandles="1" noChangeArrowheads="1" noChangeShapeType="1" noTextEdit="1"/>
              </p:cNvSpPr>
              <p:nvPr/>
            </p:nvSpPr>
            <p:spPr>
              <a:xfrm>
                <a:off x="5284954" y="4876012"/>
                <a:ext cx="868987" cy="307777"/>
              </a:xfrm>
              <a:prstGeom prst="rect">
                <a:avLst/>
              </a:prstGeom>
              <a:blipFill>
                <a:blip r:embed="rId8"/>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9DA2947-C1AB-4286-89EC-BAE2FABA4F2D}"/>
                  </a:ext>
                </a:extLst>
              </p:cNvPr>
              <p:cNvSpPr txBox="1"/>
              <p:nvPr/>
            </p:nvSpPr>
            <p:spPr>
              <a:xfrm>
                <a:off x="6103139" y="4876012"/>
                <a:ext cx="414390"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𝒙</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oMath>
                  </m:oMathPara>
                </a14:m>
                <a:endParaRPr lang="en-US" sz="1400" b="1" dirty="0"/>
              </a:p>
            </p:txBody>
          </p:sp>
        </mc:Choice>
        <mc:Fallback xmlns="">
          <p:sp>
            <p:nvSpPr>
              <p:cNvPr id="25" name="TextBox 24">
                <a:extLst>
                  <a:ext uri="{FF2B5EF4-FFF2-40B4-BE49-F238E27FC236}">
                    <a16:creationId xmlns:a16="http://schemas.microsoft.com/office/drawing/2014/main" id="{99DA2947-C1AB-4286-89EC-BAE2FABA4F2D}"/>
                  </a:ext>
                </a:extLst>
              </p:cNvPr>
              <p:cNvSpPr txBox="1">
                <a:spLocks noRot="1" noChangeAspect="1" noMove="1" noResize="1" noEditPoints="1" noAdjustHandles="1" noChangeArrowheads="1" noChangeShapeType="1" noTextEdit="1"/>
              </p:cNvSpPr>
              <p:nvPr/>
            </p:nvSpPr>
            <p:spPr>
              <a:xfrm>
                <a:off x="6103139" y="4876012"/>
                <a:ext cx="414390" cy="307777"/>
              </a:xfrm>
              <a:prstGeom prst="rect">
                <a:avLst/>
              </a:prstGeom>
              <a:blipFill>
                <a:blip r:embed="rId9"/>
                <a:stretch>
                  <a:fillRect r="-20588" b="-8000"/>
                </a:stretch>
              </a:blipFill>
            </p:spPr>
            <p:txBody>
              <a:bodyPr/>
              <a:lstStyle/>
              <a:p>
                <a:r>
                  <a:rPr lang="en-GB">
                    <a:noFill/>
                  </a:rPr>
                  <a:t> </a:t>
                </a:r>
              </a:p>
            </p:txBody>
          </p:sp>
        </mc:Fallback>
      </mc:AlternateContent>
      <p:sp>
        <p:nvSpPr>
          <p:cNvPr id="26" name="Oval 25">
            <a:extLst>
              <a:ext uri="{FF2B5EF4-FFF2-40B4-BE49-F238E27FC236}">
                <a16:creationId xmlns:a16="http://schemas.microsoft.com/office/drawing/2014/main" id="{39329781-95B8-4D2E-9AE6-83CE2F75771B}"/>
              </a:ext>
            </a:extLst>
          </p:cNvPr>
          <p:cNvSpPr/>
          <p:nvPr/>
        </p:nvSpPr>
        <p:spPr>
          <a:xfrm>
            <a:off x="5872002" y="3289230"/>
            <a:ext cx="213131" cy="221644"/>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x</a:t>
            </a:r>
            <a:endParaRPr lang="en-GB" dirty="0">
              <a:ln w="0"/>
              <a:solidFill>
                <a:schemeClr val="tx1"/>
              </a:solidFill>
              <a:effectLst>
                <a:outerShdw blurRad="38100" dist="19050" dir="2700000" algn="tl" rotWithShape="0">
                  <a:schemeClr val="dk1">
                    <a:alpha val="40000"/>
                  </a:schemeClr>
                </a:outerShdw>
              </a:effectLst>
            </a:endParaRPr>
          </a:p>
        </p:txBody>
      </p:sp>
      <p:cxnSp>
        <p:nvCxnSpPr>
          <p:cNvPr id="27" name="Straight Arrow Connector 26">
            <a:extLst>
              <a:ext uri="{FF2B5EF4-FFF2-40B4-BE49-F238E27FC236}">
                <a16:creationId xmlns:a16="http://schemas.microsoft.com/office/drawing/2014/main" id="{A51EC3D8-E5D9-4678-917C-0F5B61397EBB}"/>
              </a:ext>
            </a:extLst>
          </p:cNvPr>
          <p:cNvCxnSpPr>
            <a:cxnSpLocks/>
            <a:stCxn id="19" idx="0"/>
            <a:endCxn id="26" idx="4"/>
          </p:cNvCxnSpPr>
          <p:nvPr/>
        </p:nvCxnSpPr>
        <p:spPr>
          <a:xfrm flipH="1" flipV="1">
            <a:off x="5978568" y="3510874"/>
            <a:ext cx="18988" cy="589381"/>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C1EE61A-ED5D-49F2-920E-40F6006FD233}"/>
              </a:ext>
            </a:extLst>
          </p:cNvPr>
          <p:cNvCxnSpPr>
            <a:cxnSpLocks/>
          </p:cNvCxnSpPr>
          <p:nvPr/>
        </p:nvCxnSpPr>
        <p:spPr>
          <a:xfrm flipH="1" flipV="1">
            <a:off x="5973415" y="2626011"/>
            <a:ext cx="10304" cy="64952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D05FC16-9BCB-4B9C-893C-053F6C0C3B9F}"/>
                  </a:ext>
                </a:extLst>
              </p:cNvPr>
              <p:cNvSpPr txBox="1"/>
              <p:nvPr/>
            </p:nvSpPr>
            <p:spPr>
              <a:xfrm>
                <a:off x="5358716" y="2328421"/>
                <a:ext cx="1452834" cy="22224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𝒉</m:t>
                      </m:r>
                      <m:d>
                        <m:dPr>
                          <m:ctrlPr>
                            <a:rPr lang="de-DE" sz="1400" b="0" i="1" smtClean="0">
                              <a:solidFill>
                                <a:schemeClr val="tx1">
                                  <a:lumMod val="75000"/>
                                </a:schemeClr>
                              </a:solidFill>
                              <a:latin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cs typeface="Arial" panose="020B0604020202020204" pitchFamily="34" charset="0"/>
                            </a:rPr>
                            <m:t>𝑡</m:t>
                          </m:r>
                        </m:e>
                      </m:d>
                      <m:r>
                        <a:rPr lang="de-DE" sz="1400" b="0" i="1" smtClean="0">
                          <a:solidFill>
                            <a:schemeClr val="tx1">
                              <a:lumMod val="75000"/>
                            </a:schemeClr>
                          </a:solidFill>
                          <a:latin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cs typeface="Arial" panose="020B0604020202020204" pitchFamily="34" charset="0"/>
                        </a:rPr>
                        <m:t>𝒐</m:t>
                      </m:r>
                      <m:d>
                        <m:dPr>
                          <m:ctrlPr>
                            <a:rPr lang="de-DE" sz="1400" i="1" smtClean="0">
                              <a:solidFill>
                                <a:schemeClr val="tx1">
                                  <a:lumMod val="75000"/>
                                </a:schemeClr>
                              </a:solidFill>
                              <a:latin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cs typeface="Arial" panose="020B0604020202020204" pitchFamily="34" charset="0"/>
                            </a:rPr>
                            <m:t>𝑡</m:t>
                          </m:r>
                        </m:e>
                      </m:d>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d>
                        <m:dPr>
                          <m:ctrlPr>
                            <a:rPr lang="de-DE" sz="1400"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1D05FC16-9BCB-4B9C-893C-053F6C0C3B9F}"/>
                  </a:ext>
                </a:extLst>
              </p:cNvPr>
              <p:cNvSpPr txBox="1">
                <a:spLocks noRot="1" noChangeAspect="1" noMove="1" noResize="1" noEditPoints="1" noAdjustHandles="1" noChangeArrowheads="1" noChangeShapeType="1" noTextEdit="1"/>
              </p:cNvSpPr>
              <p:nvPr/>
            </p:nvSpPr>
            <p:spPr>
              <a:xfrm>
                <a:off x="5358716" y="2328421"/>
                <a:ext cx="1452834" cy="222240"/>
              </a:xfrm>
              <a:prstGeom prst="rect">
                <a:avLst/>
              </a:prstGeom>
              <a:blipFill>
                <a:blip r:embed="rId10"/>
                <a:stretch>
                  <a:fillRect l="-2521" b="-8333"/>
                </a:stretch>
              </a:blipFill>
            </p:spPr>
            <p:txBody>
              <a:bodyPr/>
              <a:lstStyle/>
              <a:p>
                <a:r>
                  <a:rPr lang="en-GB">
                    <a:noFill/>
                  </a:rPr>
                  <a:t> </a:t>
                </a:r>
              </a:p>
            </p:txBody>
          </p:sp>
        </mc:Fallback>
      </mc:AlternateContent>
      <p:sp>
        <p:nvSpPr>
          <p:cNvPr id="4" name="Oval 3">
            <a:extLst>
              <a:ext uri="{FF2B5EF4-FFF2-40B4-BE49-F238E27FC236}">
                <a16:creationId xmlns:a16="http://schemas.microsoft.com/office/drawing/2014/main" id="{382F416C-853E-4ECE-8FD4-282D22C80BE0}"/>
              </a:ext>
            </a:extLst>
          </p:cNvPr>
          <p:cNvSpPr/>
          <p:nvPr/>
        </p:nvSpPr>
        <p:spPr>
          <a:xfrm>
            <a:off x="1554284" y="2094458"/>
            <a:ext cx="2336549" cy="298369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53849A9F-CAFC-4013-929F-016772FDDAF5}"/>
              </a:ext>
            </a:extLst>
          </p:cNvPr>
          <p:cNvSpPr/>
          <p:nvPr/>
        </p:nvSpPr>
        <p:spPr>
          <a:xfrm>
            <a:off x="160163" y="2068920"/>
            <a:ext cx="1203719" cy="860704"/>
          </a:xfrm>
          <a:prstGeom prst="wedgeRoundRectCallout">
            <a:avLst>
              <a:gd name="adj1" fmla="val 71604"/>
              <a:gd name="adj2" fmla="val 39341"/>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n w="0"/>
                <a:solidFill>
                  <a:schemeClr val="tx1"/>
                </a:solidFill>
                <a:effectLst>
                  <a:outerShdw blurRad="38100" dist="19050" dir="2700000" algn="tl" rotWithShape="0">
                    <a:schemeClr val="dk1">
                      <a:alpha val="40000"/>
                    </a:schemeClr>
                  </a:outerShdw>
                </a:effectLst>
              </a:rPr>
              <a:t>tanh() filter</a:t>
            </a:r>
            <a:endParaRPr lang="en-GB" sz="1600" i="1" dirty="0">
              <a:ln w="0"/>
              <a:solidFill>
                <a:schemeClr val="tx1"/>
              </a:solidFill>
              <a:effectLst>
                <a:outerShdw blurRad="38100" dist="19050" dir="2700000" algn="tl" rotWithShape="0">
                  <a:schemeClr val="dk1">
                    <a:alpha val="40000"/>
                  </a:schemeClr>
                </a:outerShdw>
              </a:effectLst>
            </a:endParaRPr>
          </a:p>
        </p:txBody>
      </p:sp>
      <p:sp>
        <p:nvSpPr>
          <p:cNvPr id="2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7" name="Slide Number Placeholder 6"/>
          <p:cNvSpPr>
            <a:spLocks noGrp="1"/>
          </p:cNvSpPr>
          <p:nvPr>
            <p:ph type="sldNum" sz="quarter" idx="15"/>
          </p:nvPr>
        </p:nvSpPr>
        <p:spPr/>
        <p:txBody>
          <a:bodyPr/>
          <a:lstStyle/>
          <a:p>
            <a:fld id="{15C29056-5AFA-7949-831A-3EC086771171}" type="slidenum">
              <a:rPr lang="de-DE" smtClean="0"/>
              <a:pPr/>
              <a:t>42</a:t>
            </a:fld>
            <a:endParaRPr lang="de-DE" dirty="0"/>
          </a:p>
        </p:txBody>
      </p:sp>
    </p:spTree>
    <p:extLst>
      <p:ext uri="{BB962C8B-B14F-4D97-AF65-F5344CB8AC3E}">
        <p14:creationId xmlns:p14="http://schemas.microsoft.com/office/powerpoint/2010/main" val="363786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15CF2D-B4F5-4399-A9FE-C7903F4ADCC7}"/>
                  </a:ext>
                </a:extLst>
              </p:cNvPr>
              <p:cNvSpPr txBox="1"/>
              <p:nvPr/>
            </p:nvSpPr>
            <p:spPr>
              <a:xfrm>
                <a:off x="2189732" y="4855064"/>
                <a:ext cx="1065653"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𝑪</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6" name="TextBox 5">
                <a:extLst>
                  <a:ext uri="{FF2B5EF4-FFF2-40B4-BE49-F238E27FC236}">
                    <a16:creationId xmlns:a16="http://schemas.microsoft.com/office/drawing/2014/main" id="{9E15CF2D-B4F5-4399-A9FE-C7903F4ADCC7}"/>
                  </a:ext>
                </a:extLst>
              </p:cNvPr>
              <p:cNvSpPr txBox="1">
                <a:spLocks noRot="1" noChangeAspect="1" noMove="1" noResize="1" noEditPoints="1" noAdjustHandles="1" noChangeArrowheads="1" noChangeShapeType="1" noTextEdit="1"/>
              </p:cNvSpPr>
              <p:nvPr/>
            </p:nvSpPr>
            <p:spPr>
              <a:xfrm>
                <a:off x="2189732" y="4855064"/>
                <a:ext cx="1065653" cy="369332"/>
              </a:xfrm>
              <a:prstGeom prst="rect">
                <a:avLst/>
              </a:prstGeom>
              <a:blipFill>
                <a:blip r:embed="rId2"/>
                <a:stretch>
                  <a:fillRect b="-13115"/>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F7309595-2EFE-4C85-B923-1CF94429FDC1}"/>
              </a:ext>
            </a:extLst>
          </p:cNvPr>
          <p:cNvSpPr>
            <a:spLocks noGrp="1"/>
          </p:cNvSpPr>
          <p:nvPr>
            <p:ph type="title"/>
          </p:nvPr>
        </p:nvSpPr>
        <p:spPr/>
        <p:txBody>
          <a:bodyPr/>
          <a:lstStyle/>
          <a:p>
            <a:r>
              <a:rPr lang="de-DE" dirty="0"/>
              <a:t>LSTM: Input Gate – prepare output candidate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FC16E-38E7-41F4-9EF5-7854A1257BB5}"/>
                  </a:ext>
                </a:extLst>
              </p:cNvPr>
              <p:cNvSpPr>
                <a:spLocks noGrp="1"/>
              </p:cNvSpPr>
              <p:nvPr>
                <p:ph idx="1"/>
              </p:nvPr>
            </p:nvSpPr>
            <p:spPr>
              <a:xfrm>
                <a:off x="358775" y="899999"/>
                <a:ext cx="8426450" cy="1168921"/>
              </a:xfrm>
            </p:spPr>
            <p:txBody>
              <a:bodyPr>
                <a:normAutofit fontScale="85000" lnSpcReduction="10000"/>
              </a:bodyPr>
              <a:lstStyle/>
              <a:p>
                <a:r>
                  <a:rPr lang="de-DE" b="1" i="1" dirty="0"/>
                  <a:t>Output Gate </a:t>
                </a:r>
                <a:r>
                  <a:rPr lang="de-DE" dirty="0"/>
                  <a:t>is trained to output a reasonable result</a:t>
                </a:r>
                <a:r>
                  <a:rPr lang="de-DE" sz="2400" dirty="0"/>
                  <a:t>.</a:t>
                </a:r>
              </a:p>
              <a:p>
                <a:r>
                  <a:rPr lang="en-GB" sz="2400" dirty="0">
                    <a:effectLst/>
                    <a:ea typeface="Calibri" panose="020F0502020204030204" pitchFamily="34" charset="0"/>
                  </a:rPr>
                  <a:t>At time </a:t>
                </a:r>
                <a:r>
                  <a:rPr lang="en-GB" sz="2400" i="1" dirty="0">
                    <a:effectLst/>
                    <a:ea typeface="Calibri" panose="020F0502020204030204" pitchFamily="34" charset="0"/>
                  </a:rPr>
                  <a:t>t</a:t>
                </a:r>
                <a:r>
                  <a:rPr lang="en-GB" sz="2400" dirty="0">
                    <a:effectLst/>
                    <a:ea typeface="Calibri" panose="020F0502020204030204" pitchFamily="34" charset="0"/>
                  </a:rPr>
                  <a:t>, output gate decides which parts of status </a:t>
                </a:r>
                <a14:m>
                  <m:oMath xmlns:m="http://schemas.openxmlformats.org/officeDocument/2006/math">
                    <m:r>
                      <a:rPr lang="de-DE" sz="2400" b="1" i="1" smtClean="0">
                        <a:latin typeface="Cambria Math" panose="02040503050406030204" pitchFamily="18" charset="0"/>
                        <a:ea typeface="Cambria Math" panose="02040503050406030204" pitchFamily="18" charset="0"/>
                      </a:rPr>
                      <m:t>𝑪</m:t>
                    </m:r>
                    <m:d>
                      <m:dPr>
                        <m:ctrlPr>
                          <a:rPr lang="de-DE" sz="2400" b="1"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𝑡</m:t>
                        </m:r>
                      </m:e>
                    </m:d>
                  </m:oMath>
                </a14:m>
                <a:r>
                  <a:rPr lang="en-GB" sz="2400" dirty="0">
                    <a:effectLst/>
                    <a:ea typeface="Calibri" panose="020F0502020204030204" pitchFamily="34" charset="0"/>
                  </a:rPr>
                  <a:t> (and how much of it) will be output,</a:t>
                </a:r>
                <a14:m>
                  <m:oMath xmlns:m="http://schemas.openxmlformats.org/officeDocument/2006/math">
                    <m:r>
                      <a:rPr lang="de-DE" sz="2400" i="1">
                        <a:latin typeface="Cambria Math" panose="02040503050406030204" pitchFamily="18" charset="0"/>
                        <a:ea typeface="Cambria Math" panose="02040503050406030204" pitchFamily="18" charset="0"/>
                      </a:rPr>
                      <m:t> </m:t>
                    </m:r>
                  </m:oMath>
                </a14:m>
                <a:r>
                  <a:rPr lang="en-GB" sz="2400" dirty="0">
                    <a:effectLst/>
                    <a:ea typeface="Times New Roman" panose="02020603050405020304" pitchFamily="18" charset="0"/>
                  </a:rPr>
                  <a:t>given input vector</a:t>
                </a:r>
                <a14:m>
                  <m:oMath xmlns:m="http://schemas.openxmlformats.org/officeDocument/2006/math">
                    <m:r>
                      <a:rPr lang="de-DE" sz="2400" b="0" i="0" smtClean="0">
                        <a:latin typeface="Cambria Math" panose="02040503050406030204" pitchFamily="18" charset="0"/>
                      </a:rPr>
                      <m:t> </m:t>
                    </m:r>
                    <m:r>
                      <a:rPr lang="de-DE" sz="2400" b="1" i="1">
                        <a:latin typeface="Cambria Math" panose="02040503050406030204" pitchFamily="18" charset="0"/>
                      </a:rPr>
                      <m:t>𝒙</m:t>
                    </m:r>
                    <m:d>
                      <m:dPr>
                        <m:ctrlPr>
                          <a:rPr lang="de-DE" sz="2400" i="1">
                            <a:latin typeface="Cambria Math" panose="02040503050406030204" pitchFamily="18" charset="0"/>
                          </a:rPr>
                        </m:ctrlPr>
                      </m:dPr>
                      <m:e>
                        <m:r>
                          <a:rPr lang="de-DE" sz="2400" b="0" i="1">
                            <a:latin typeface="Cambria Math" panose="02040503050406030204" pitchFamily="18" charset="0"/>
                          </a:rPr>
                          <m:t>𝑡</m:t>
                        </m:r>
                      </m:e>
                    </m:d>
                  </m:oMath>
                </a14:m>
                <a:r>
                  <a:rPr lang="en-US" sz="2400" dirty="0"/>
                  <a:t> and previous output </a:t>
                </a:r>
                <a14:m>
                  <m:oMath xmlns:m="http://schemas.openxmlformats.org/officeDocument/2006/math">
                    <m:r>
                      <a:rPr lang="de-DE" sz="2400" b="1" i="1" smtClean="0">
                        <a:latin typeface="Cambria Math" panose="02040503050406030204" pitchFamily="18" charset="0"/>
                      </a:rPr>
                      <m:t>𝒉</m:t>
                    </m:r>
                    <m:d>
                      <m:dPr>
                        <m:ctrlPr>
                          <a:rPr lang="de-DE" sz="2400" i="1">
                            <a:latin typeface="Cambria Math" panose="02040503050406030204" pitchFamily="18" charset="0"/>
                          </a:rPr>
                        </m:ctrlPr>
                      </m:dPr>
                      <m:e>
                        <m:r>
                          <a:rPr lang="de-DE" sz="2400" b="0" i="1">
                            <a:latin typeface="Cambria Math" panose="02040503050406030204" pitchFamily="18" charset="0"/>
                          </a:rPr>
                          <m:t>𝑡</m:t>
                        </m:r>
                        <m:r>
                          <a:rPr lang="de-DE" sz="2400" b="0" i="1" smtClean="0">
                            <a:latin typeface="Cambria Math" panose="02040503050406030204" pitchFamily="18" charset="0"/>
                          </a:rPr>
                          <m:t>−1</m:t>
                        </m:r>
                      </m:e>
                    </m:d>
                  </m:oMath>
                </a14:m>
                <a:r>
                  <a:rPr lang="en-US" sz="2400" dirty="0"/>
                  <a:t>.</a:t>
                </a:r>
              </a:p>
              <a:p>
                <a:endParaRPr lang="en-US" sz="2000" dirty="0"/>
              </a:p>
            </p:txBody>
          </p:sp>
        </mc:Choice>
        <mc:Fallback xmlns="">
          <p:sp>
            <p:nvSpPr>
              <p:cNvPr id="3" name="Content Placeholder 2">
                <a:extLst>
                  <a:ext uri="{FF2B5EF4-FFF2-40B4-BE49-F238E27FC236}">
                    <a16:creationId xmlns:a16="http://schemas.microsoft.com/office/drawing/2014/main" id="{8FEFC16E-38E7-41F4-9EF5-7854A1257BB5}"/>
                  </a:ext>
                </a:extLst>
              </p:cNvPr>
              <p:cNvSpPr>
                <a:spLocks noGrp="1" noRot="1" noChangeAspect="1" noMove="1" noResize="1" noEditPoints="1" noAdjustHandles="1" noChangeArrowheads="1" noChangeShapeType="1" noTextEdit="1"/>
              </p:cNvSpPr>
              <p:nvPr>
                <p:ph idx="1"/>
              </p:nvPr>
            </p:nvSpPr>
            <p:spPr>
              <a:xfrm>
                <a:off x="358775" y="899999"/>
                <a:ext cx="8426450" cy="1168921"/>
              </a:xfrm>
              <a:blipFill>
                <a:blip r:embed="rId3"/>
                <a:stretch>
                  <a:fillRect l="-1881" t="-10471" r="-94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C6C4A9F-60E1-49C7-8A7B-6C6137BA21D6}"/>
                  </a:ext>
                </a:extLst>
              </p:cNvPr>
              <p:cNvSpPr txBox="1"/>
              <p:nvPr/>
            </p:nvSpPr>
            <p:spPr>
              <a:xfrm>
                <a:off x="4655946" y="3036932"/>
                <a:ext cx="702770" cy="37805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𝒐𝒖𝒕</m:t>
                      </m:r>
                      <m:d>
                        <m:dPr>
                          <m:ctrlPr>
                            <a:rPr lang="de-DE"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oMath>
                  </m:oMathPara>
                </a14:m>
                <a:endParaRPr lang="en-US" sz="1800" b="1" dirty="0"/>
              </a:p>
            </p:txBody>
          </p:sp>
        </mc:Choice>
        <mc:Fallback xmlns="">
          <p:sp>
            <p:nvSpPr>
              <p:cNvPr id="93" name="TextBox 92">
                <a:extLst>
                  <a:ext uri="{FF2B5EF4-FFF2-40B4-BE49-F238E27FC236}">
                    <a16:creationId xmlns:a16="http://schemas.microsoft.com/office/drawing/2014/main" id="{BC6C4A9F-60E1-49C7-8A7B-6C6137BA21D6}"/>
                  </a:ext>
                </a:extLst>
              </p:cNvPr>
              <p:cNvSpPr txBox="1">
                <a:spLocks noRot="1" noChangeAspect="1" noMove="1" noResize="1" noEditPoints="1" noAdjustHandles="1" noChangeArrowheads="1" noChangeShapeType="1" noTextEdit="1"/>
              </p:cNvSpPr>
              <p:nvPr/>
            </p:nvSpPr>
            <p:spPr>
              <a:xfrm>
                <a:off x="4655946" y="3036932"/>
                <a:ext cx="702770" cy="378052"/>
              </a:xfrm>
              <a:prstGeom prst="rect">
                <a:avLst/>
              </a:prstGeom>
              <a:blipFill>
                <a:blip r:embed="rId4"/>
                <a:stretch>
                  <a:fillRect r="-6087"/>
                </a:stretch>
              </a:blipFill>
            </p:spPr>
            <p:txBody>
              <a:bodyPr/>
              <a:lstStyle/>
              <a:p>
                <a:r>
                  <a:rPr lang="en-GB">
                    <a:noFill/>
                  </a:rPr>
                  <a:t> </a:t>
                </a:r>
              </a:p>
            </p:txBody>
          </p:sp>
        </mc:Fallback>
      </mc:AlternateContent>
      <p:cxnSp>
        <p:nvCxnSpPr>
          <p:cNvPr id="135" name="Straight Arrow Connector 134">
            <a:extLst>
              <a:ext uri="{FF2B5EF4-FFF2-40B4-BE49-F238E27FC236}">
                <a16:creationId xmlns:a16="http://schemas.microsoft.com/office/drawing/2014/main" id="{6E4B63A6-C64D-4BB2-8256-E9F6A7A74955}"/>
              </a:ext>
            </a:extLst>
          </p:cNvPr>
          <p:cNvCxnSpPr>
            <a:cxnSpLocks/>
          </p:cNvCxnSpPr>
          <p:nvPr/>
        </p:nvCxnSpPr>
        <p:spPr>
          <a:xfrm flipV="1">
            <a:off x="2989987" y="3400052"/>
            <a:ext cx="2799594" cy="14139"/>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3860A79-5592-4897-88FC-5988037A0843}"/>
                  </a:ext>
                </a:extLst>
              </p:cNvPr>
              <p:cNvSpPr txBox="1"/>
              <p:nvPr/>
            </p:nvSpPr>
            <p:spPr>
              <a:xfrm>
                <a:off x="5421236" y="3618514"/>
                <a:ext cx="596422" cy="369332"/>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800" b="1" i="1" smtClean="0">
                          <a:latin typeface="Cambria Math" panose="02040503050406030204" pitchFamily="18" charset="0"/>
                        </a:rPr>
                        <m:t>𝒐</m:t>
                      </m:r>
                      <m:r>
                        <a:rPr lang="de-DE" sz="1800" b="1" i="1" smtClean="0">
                          <a:latin typeface="Cambria Math" panose="02040503050406030204" pitchFamily="18" charset="0"/>
                        </a:rPr>
                        <m:t>(</m:t>
                      </m:r>
                      <m:r>
                        <a:rPr lang="de-DE" sz="1800" b="1" i="1" smtClean="0">
                          <a:latin typeface="Cambria Math" panose="02040503050406030204" pitchFamily="18" charset="0"/>
                        </a:rPr>
                        <m:t>𝒕</m:t>
                      </m:r>
                      <m:r>
                        <a:rPr lang="de-DE" sz="1800" b="1" i="1" smtClean="0">
                          <a:latin typeface="Cambria Math" panose="02040503050406030204" pitchFamily="18" charset="0"/>
                        </a:rPr>
                        <m:t>)</m:t>
                      </m:r>
                    </m:oMath>
                  </m:oMathPara>
                </a14:m>
                <a:endParaRPr lang="en-US" sz="1800" b="1" dirty="0"/>
              </a:p>
            </p:txBody>
          </p:sp>
        </mc:Choice>
        <mc:Fallback xmlns="">
          <p:sp>
            <p:nvSpPr>
              <p:cNvPr id="16" name="TextBox 15">
                <a:extLst>
                  <a:ext uri="{FF2B5EF4-FFF2-40B4-BE49-F238E27FC236}">
                    <a16:creationId xmlns:a16="http://schemas.microsoft.com/office/drawing/2014/main" id="{93860A79-5592-4897-88FC-5988037A0843}"/>
                  </a:ext>
                </a:extLst>
              </p:cNvPr>
              <p:cNvSpPr txBox="1">
                <a:spLocks noRot="1" noChangeAspect="1" noMove="1" noResize="1" noEditPoints="1" noAdjustHandles="1" noChangeArrowheads="1" noChangeShapeType="1" noTextEdit="1"/>
              </p:cNvSpPr>
              <p:nvPr/>
            </p:nvSpPr>
            <p:spPr>
              <a:xfrm>
                <a:off x="5421236" y="3618514"/>
                <a:ext cx="596422" cy="369332"/>
              </a:xfrm>
              <a:prstGeom prst="rect">
                <a:avLst/>
              </a:prstGeom>
              <a:blipFill>
                <a:blip r:embed="rId5"/>
                <a:stretch>
                  <a:fillRect r="-4082"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BB45633-BF52-486F-9501-C0AC905116F6}"/>
                  </a:ext>
                </a:extLst>
              </p:cNvPr>
              <p:cNvSpPr txBox="1"/>
              <p:nvPr/>
            </p:nvSpPr>
            <p:spPr>
              <a:xfrm>
                <a:off x="6159927" y="3629138"/>
                <a:ext cx="2536079" cy="21275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b="0" i="1" smtClean="0">
                              <a:solidFill>
                                <a:schemeClr val="tx1">
                                  <a:lumMod val="75000"/>
                                </a:schemeClr>
                              </a:solidFill>
                              <a:latin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cs typeface="Arial" panose="020B0604020202020204" pitchFamily="34" charset="0"/>
                            </a:rPr>
                            <m:t>𝑜</m:t>
                          </m:r>
                        </m:e>
                        <m:sub>
                          <m:r>
                            <a:rPr lang="de-DE" sz="1200" b="0" i="1" smtClean="0">
                              <a:solidFill>
                                <a:schemeClr val="tx1">
                                  <a:lumMod val="75000"/>
                                </a:schemeClr>
                              </a:solidFill>
                              <a:latin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cs typeface="Arial" panose="020B0604020202020204" pitchFamily="34" charset="0"/>
                            </a:rPr>
                            <m:t>𝑡</m:t>
                          </m:r>
                        </m:e>
                      </m:d>
                      <m:r>
                        <a:rPr lang="de-DE" sz="1200" b="0" i="1" smtClean="0">
                          <a:solidFill>
                            <a:schemeClr val="tx1">
                              <a:lumMod val="75000"/>
                            </a:schemeClr>
                          </a:solidFill>
                          <a:latin typeface="Cambria Math" panose="02040503050406030204" pitchFamily="18" charset="0"/>
                          <a:cs typeface="Arial" panose="020B0604020202020204" pitchFamily="34" charset="0"/>
                        </a:rPr>
                        <m:t>=</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𝜎</m:t>
                      </m:r>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𝑊</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𝑜</m:t>
                              </m:r>
                            </m:sub>
                          </m:s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h</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−1</m:t>
                                  </m:r>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𝑥</m:t>
                                  </m:r>
                                </m:e>
                                <m:sub>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𝑗</m:t>
                                  </m:r>
                                </m:sub>
                              </m:sSub>
                              <m:d>
                                <m:dPr>
                                  <m:ctrlP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e>
                              </m:d>
                            </m:e>
                          </m:d>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𝑏</m:t>
                              </m:r>
                            </m:e>
                            <m:sub>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𝑜</m:t>
                              </m:r>
                            </m:sub>
                          </m:sSub>
                        </m:e>
                      </m:d>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ABB45633-BF52-486F-9501-C0AC905116F6}"/>
                  </a:ext>
                </a:extLst>
              </p:cNvPr>
              <p:cNvSpPr txBox="1">
                <a:spLocks noRot="1" noChangeAspect="1" noMove="1" noResize="1" noEditPoints="1" noAdjustHandles="1" noChangeArrowheads="1" noChangeShapeType="1" noTextEdit="1"/>
              </p:cNvSpPr>
              <p:nvPr/>
            </p:nvSpPr>
            <p:spPr>
              <a:xfrm>
                <a:off x="6159927" y="3629138"/>
                <a:ext cx="2536079" cy="212751"/>
              </a:xfrm>
              <a:prstGeom prst="rect">
                <a:avLst/>
              </a:prstGeom>
              <a:blipFill>
                <a:blip r:embed="rId6"/>
                <a:stretch>
                  <a:fillRect b="-25714"/>
                </a:stretch>
              </a:blipFill>
            </p:spPr>
            <p:txBody>
              <a:bodyPr/>
              <a:lstStyle/>
              <a:p>
                <a:r>
                  <a:rPr lang="en-GB">
                    <a:noFill/>
                  </a:rPr>
                  <a:t> </a:t>
                </a:r>
              </a:p>
            </p:txBody>
          </p:sp>
        </mc:Fallback>
      </mc:AlternateContent>
      <p:grpSp>
        <p:nvGrpSpPr>
          <p:cNvPr id="18" name="Group 17">
            <a:extLst>
              <a:ext uri="{FF2B5EF4-FFF2-40B4-BE49-F238E27FC236}">
                <a16:creationId xmlns:a16="http://schemas.microsoft.com/office/drawing/2014/main" id="{1A14CC16-CD8B-454F-B15F-08BC332E2644}"/>
              </a:ext>
            </a:extLst>
          </p:cNvPr>
          <p:cNvGrpSpPr/>
          <p:nvPr/>
        </p:nvGrpSpPr>
        <p:grpSpPr>
          <a:xfrm>
            <a:off x="5435509" y="4100255"/>
            <a:ext cx="1124093" cy="415949"/>
            <a:chOff x="4572000" y="3705726"/>
            <a:chExt cx="1124093" cy="415949"/>
          </a:xfrm>
        </p:grpSpPr>
        <p:sp>
          <p:nvSpPr>
            <p:cNvPr id="19" name="Rectangle: Rounded Corners 18">
              <a:extLst>
                <a:ext uri="{FF2B5EF4-FFF2-40B4-BE49-F238E27FC236}">
                  <a16:creationId xmlns:a16="http://schemas.microsoft.com/office/drawing/2014/main" id="{9B6325E3-11C1-44AA-852D-7E942C269824}"/>
                </a:ext>
              </a:extLst>
            </p:cNvPr>
            <p:cNvSpPr/>
            <p:nvPr/>
          </p:nvSpPr>
          <p:spPr>
            <a:xfrm>
              <a:off x="4572000" y="3705726"/>
              <a:ext cx="1124093" cy="415949"/>
            </a:xfrm>
            <a:prstGeom prst="roundRect">
              <a:avLst/>
            </a:prstGeom>
            <a:solidFill>
              <a:srgbClr val="FFD85D"/>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2BA9F80-D6AA-48B2-96DE-53DBE61A8DCF}"/>
                    </a:ext>
                  </a:extLst>
                </p:cNvPr>
                <p:cNvSpPr txBox="1"/>
                <p:nvPr/>
              </p:nvSpPr>
              <p:spPr>
                <a:xfrm>
                  <a:off x="5017828" y="3759811"/>
                  <a:ext cx="232435" cy="307777"/>
                </a:xfrm>
                <a:prstGeom prst="rect">
                  <a:avLst/>
                </a:prstGeom>
                <a:no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en-GB" sz="20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𝝈</m:t>
                        </m:r>
                      </m:oMath>
                    </m:oMathPara>
                  </a14:m>
                  <a:endParaRPr lang="en-GB" sz="20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C2BA9F80-D6AA-48B2-96DE-53DBE61A8DCF}"/>
                    </a:ext>
                  </a:extLst>
                </p:cNvPr>
                <p:cNvSpPr txBox="1">
                  <a:spLocks noRot="1" noChangeAspect="1" noMove="1" noResize="1" noEditPoints="1" noAdjustHandles="1" noChangeArrowheads="1" noChangeShapeType="1" noTextEdit="1"/>
                </p:cNvSpPr>
                <p:nvPr/>
              </p:nvSpPr>
              <p:spPr>
                <a:xfrm>
                  <a:off x="5017828" y="3759811"/>
                  <a:ext cx="232435" cy="307777"/>
                </a:xfrm>
                <a:prstGeom prst="rect">
                  <a:avLst/>
                </a:prstGeom>
                <a:blipFill>
                  <a:blip r:embed="rId7"/>
                  <a:stretch>
                    <a:fillRect l="-13158" r="-13158" b="-1961"/>
                  </a:stretch>
                </a:blipFill>
              </p:spPr>
              <p:txBody>
                <a:bodyPr/>
                <a:lstStyle/>
                <a:p>
                  <a:r>
                    <a:rPr lang="en-GB">
                      <a:noFill/>
                    </a:rPr>
                    <a:t> </a:t>
                  </a:r>
                </a:p>
              </p:txBody>
            </p:sp>
          </mc:Fallback>
        </mc:AlternateContent>
      </p:grpSp>
      <p:cxnSp>
        <p:nvCxnSpPr>
          <p:cNvPr id="21" name="Straight Arrow Connector 20">
            <a:extLst>
              <a:ext uri="{FF2B5EF4-FFF2-40B4-BE49-F238E27FC236}">
                <a16:creationId xmlns:a16="http://schemas.microsoft.com/office/drawing/2014/main" id="{AC9B0D01-D88E-44D5-9765-DA5C59AA2206}"/>
              </a:ext>
            </a:extLst>
          </p:cNvPr>
          <p:cNvCxnSpPr>
            <a:cxnSpLocks/>
          </p:cNvCxnSpPr>
          <p:nvPr/>
        </p:nvCxnSpPr>
        <p:spPr>
          <a:xfrm flipV="1">
            <a:off x="5789581"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439BF73-E418-4133-9E92-598910742FAE}"/>
              </a:ext>
            </a:extLst>
          </p:cNvPr>
          <p:cNvCxnSpPr>
            <a:cxnSpLocks/>
          </p:cNvCxnSpPr>
          <p:nvPr/>
        </p:nvCxnSpPr>
        <p:spPr>
          <a:xfrm flipV="1">
            <a:off x="6253335" y="4516205"/>
            <a:ext cx="1" cy="308986"/>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731FEF5-1990-4F54-8E4E-C55C7A73347A}"/>
                  </a:ext>
                </a:extLst>
              </p:cNvPr>
              <p:cNvSpPr txBox="1"/>
              <p:nvPr/>
            </p:nvSpPr>
            <p:spPr>
              <a:xfrm>
                <a:off x="5284954" y="4876012"/>
                <a:ext cx="868987"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𝒉</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r>
                        <a:rPr lang="de-DE" sz="1400" b="1" i="1" smtClean="0">
                          <a:latin typeface="Cambria Math" panose="02040503050406030204" pitchFamily="18" charset="0"/>
                        </a:rPr>
                        <m:t>𝟏</m:t>
                      </m:r>
                      <m:r>
                        <a:rPr lang="de-DE" sz="1400" b="1" i="1" smtClean="0">
                          <a:latin typeface="Cambria Math" panose="02040503050406030204" pitchFamily="18" charset="0"/>
                        </a:rPr>
                        <m:t>)</m:t>
                      </m:r>
                    </m:oMath>
                  </m:oMathPara>
                </a14:m>
                <a:endParaRPr lang="en-US" sz="1400" b="1" dirty="0"/>
              </a:p>
            </p:txBody>
          </p:sp>
        </mc:Choice>
        <mc:Fallback xmlns="">
          <p:sp>
            <p:nvSpPr>
              <p:cNvPr id="23" name="TextBox 22">
                <a:extLst>
                  <a:ext uri="{FF2B5EF4-FFF2-40B4-BE49-F238E27FC236}">
                    <a16:creationId xmlns:a16="http://schemas.microsoft.com/office/drawing/2014/main" id="{E731FEF5-1990-4F54-8E4E-C55C7A73347A}"/>
                  </a:ext>
                </a:extLst>
              </p:cNvPr>
              <p:cNvSpPr txBox="1">
                <a:spLocks noRot="1" noChangeAspect="1" noMove="1" noResize="1" noEditPoints="1" noAdjustHandles="1" noChangeArrowheads="1" noChangeShapeType="1" noTextEdit="1"/>
              </p:cNvSpPr>
              <p:nvPr/>
            </p:nvSpPr>
            <p:spPr>
              <a:xfrm>
                <a:off x="5284954" y="4876012"/>
                <a:ext cx="868987" cy="307777"/>
              </a:xfrm>
              <a:prstGeom prst="rect">
                <a:avLst/>
              </a:prstGeom>
              <a:blipFill>
                <a:blip r:embed="rId8"/>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9DA2947-C1AB-4286-89EC-BAE2FABA4F2D}"/>
                  </a:ext>
                </a:extLst>
              </p:cNvPr>
              <p:cNvSpPr txBox="1"/>
              <p:nvPr/>
            </p:nvSpPr>
            <p:spPr>
              <a:xfrm>
                <a:off x="6103139" y="4876012"/>
                <a:ext cx="414390" cy="307777"/>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r>
                        <a:rPr lang="de-DE" sz="1400" b="1" i="1" smtClean="0">
                          <a:latin typeface="Cambria Math" panose="02040503050406030204" pitchFamily="18" charset="0"/>
                        </a:rPr>
                        <m:t>𝒙</m:t>
                      </m:r>
                      <m:r>
                        <a:rPr lang="de-DE" sz="1400" b="1" i="1" smtClean="0">
                          <a:latin typeface="Cambria Math" panose="02040503050406030204" pitchFamily="18" charset="0"/>
                        </a:rPr>
                        <m:t>(</m:t>
                      </m:r>
                      <m:r>
                        <a:rPr lang="de-DE" sz="1400" b="1" i="1" smtClean="0">
                          <a:latin typeface="Cambria Math" panose="02040503050406030204" pitchFamily="18" charset="0"/>
                        </a:rPr>
                        <m:t>𝒕</m:t>
                      </m:r>
                      <m:r>
                        <a:rPr lang="de-DE" sz="1400" b="1" i="1" smtClean="0">
                          <a:latin typeface="Cambria Math" panose="02040503050406030204" pitchFamily="18" charset="0"/>
                        </a:rPr>
                        <m:t>)</m:t>
                      </m:r>
                    </m:oMath>
                  </m:oMathPara>
                </a14:m>
                <a:endParaRPr lang="en-US" sz="1400" b="1" dirty="0"/>
              </a:p>
            </p:txBody>
          </p:sp>
        </mc:Choice>
        <mc:Fallback xmlns="">
          <p:sp>
            <p:nvSpPr>
              <p:cNvPr id="25" name="TextBox 24">
                <a:extLst>
                  <a:ext uri="{FF2B5EF4-FFF2-40B4-BE49-F238E27FC236}">
                    <a16:creationId xmlns:a16="http://schemas.microsoft.com/office/drawing/2014/main" id="{99DA2947-C1AB-4286-89EC-BAE2FABA4F2D}"/>
                  </a:ext>
                </a:extLst>
              </p:cNvPr>
              <p:cNvSpPr txBox="1">
                <a:spLocks noRot="1" noChangeAspect="1" noMove="1" noResize="1" noEditPoints="1" noAdjustHandles="1" noChangeArrowheads="1" noChangeShapeType="1" noTextEdit="1"/>
              </p:cNvSpPr>
              <p:nvPr/>
            </p:nvSpPr>
            <p:spPr>
              <a:xfrm>
                <a:off x="6103139" y="4876012"/>
                <a:ext cx="414390" cy="307777"/>
              </a:xfrm>
              <a:prstGeom prst="rect">
                <a:avLst/>
              </a:prstGeom>
              <a:blipFill>
                <a:blip r:embed="rId9"/>
                <a:stretch>
                  <a:fillRect r="-20588" b="-8000"/>
                </a:stretch>
              </a:blipFill>
            </p:spPr>
            <p:txBody>
              <a:bodyPr/>
              <a:lstStyle/>
              <a:p>
                <a:r>
                  <a:rPr lang="en-GB">
                    <a:noFill/>
                  </a:rPr>
                  <a:t> </a:t>
                </a:r>
              </a:p>
            </p:txBody>
          </p:sp>
        </mc:Fallback>
      </mc:AlternateContent>
      <p:sp>
        <p:nvSpPr>
          <p:cNvPr id="26" name="Oval 25">
            <a:extLst>
              <a:ext uri="{FF2B5EF4-FFF2-40B4-BE49-F238E27FC236}">
                <a16:creationId xmlns:a16="http://schemas.microsoft.com/office/drawing/2014/main" id="{39329781-95B8-4D2E-9AE6-83CE2F75771B}"/>
              </a:ext>
            </a:extLst>
          </p:cNvPr>
          <p:cNvSpPr/>
          <p:nvPr/>
        </p:nvSpPr>
        <p:spPr>
          <a:xfrm>
            <a:off x="5872002" y="3289230"/>
            <a:ext cx="213131" cy="221644"/>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x</a:t>
            </a:r>
            <a:endParaRPr lang="en-GB" dirty="0">
              <a:ln w="0"/>
              <a:solidFill>
                <a:schemeClr val="tx1"/>
              </a:solidFill>
              <a:effectLst>
                <a:outerShdw blurRad="38100" dist="19050" dir="2700000" algn="tl" rotWithShape="0">
                  <a:schemeClr val="dk1">
                    <a:alpha val="40000"/>
                  </a:schemeClr>
                </a:outerShdw>
              </a:effectLst>
            </a:endParaRPr>
          </a:p>
        </p:txBody>
      </p:sp>
      <p:cxnSp>
        <p:nvCxnSpPr>
          <p:cNvPr id="27" name="Straight Arrow Connector 26">
            <a:extLst>
              <a:ext uri="{FF2B5EF4-FFF2-40B4-BE49-F238E27FC236}">
                <a16:creationId xmlns:a16="http://schemas.microsoft.com/office/drawing/2014/main" id="{A51EC3D8-E5D9-4678-917C-0F5B61397EBB}"/>
              </a:ext>
            </a:extLst>
          </p:cNvPr>
          <p:cNvCxnSpPr>
            <a:cxnSpLocks/>
            <a:stCxn id="19" idx="0"/>
            <a:endCxn id="26" idx="4"/>
          </p:cNvCxnSpPr>
          <p:nvPr/>
        </p:nvCxnSpPr>
        <p:spPr>
          <a:xfrm flipH="1" flipV="1">
            <a:off x="5978568" y="3510874"/>
            <a:ext cx="18988" cy="589381"/>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C1EE61A-ED5D-49F2-920E-40F6006FD233}"/>
              </a:ext>
            </a:extLst>
          </p:cNvPr>
          <p:cNvCxnSpPr>
            <a:cxnSpLocks/>
          </p:cNvCxnSpPr>
          <p:nvPr/>
        </p:nvCxnSpPr>
        <p:spPr>
          <a:xfrm flipH="1" flipV="1">
            <a:off x="5973415" y="2626011"/>
            <a:ext cx="10304" cy="64952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D05FC16-9BCB-4B9C-893C-053F6C0C3B9F}"/>
                  </a:ext>
                </a:extLst>
              </p:cNvPr>
              <p:cNvSpPr txBox="1"/>
              <p:nvPr/>
            </p:nvSpPr>
            <p:spPr>
              <a:xfrm>
                <a:off x="5358716" y="2328421"/>
                <a:ext cx="1977914" cy="21544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𝒉</m:t>
                      </m:r>
                      <m:d>
                        <m:dPr>
                          <m:ctrlPr>
                            <a:rPr lang="de-DE" sz="1400" b="0" i="1" smtClean="0">
                              <a:solidFill>
                                <a:schemeClr val="tx1">
                                  <a:lumMod val="75000"/>
                                </a:schemeClr>
                              </a:solidFill>
                              <a:latin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cs typeface="Arial" panose="020B0604020202020204" pitchFamily="34" charset="0"/>
                            </a:rPr>
                            <m:t>𝑡</m:t>
                          </m:r>
                        </m:e>
                      </m:d>
                      <m:r>
                        <a:rPr lang="de-DE" sz="1400" b="0" i="1" smtClean="0">
                          <a:solidFill>
                            <a:schemeClr val="tx1">
                              <a:lumMod val="75000"/>
                            </a:schemeClr>
                          </a:solidFill>
                          <a:latin typeface="Cambria Math" panose="02040503050406030204" pitchFamily="18" charset="0"/>
                          <a:cs typeface="Arial" panose="020B0604020202020204" pitchFamily="34" charset="0"/>
                        </a:rPr>
                        <m:t>=</m:t>
                      </m:r>
                      <m:r>
                        <a:rPr lang="de-DE" sz="1400" b="1" i="1" smtClean="0">
                          <a:solidFill>
                            <a:schemeClr val="tx1">
                              <a:lumMod val="75000"/>
                            </a:schemeClr>
                          </a:solidFill>
                          <a:latin typeface="Cambria Math" panose="02040503050406030204" pitchFamily="18" charset="0"/>
                          <a:cs typeface="Arial" panose="020B0604020202020204" pitchFamily="34" charset="0"/>
                        </a:rPr>
                        <m:t>𝒐</m:t>
                      </m:r>
                      <m:d>
                        <m:dPr>
                          <m:ctrlPr>
                            <a:rPr lang="de-DE" sz="1400" i="1" smtClean="0">
                              <a:solidFill>
                                <a:schemeClr val="tx1">
                                  <a:lumMod val="75000"/>
                                </a:schemeClr>
                              </a:solidFill>
                              <a:latin typeface="Cambria Math" panose="02040503050406030204" pitchFamily="18" charset="0"/>
                              <a:cs typeface="Arial" panose="020B0604020202020204" pitchFamily="34" charset="0"/>
                            </a:rPr>
                          </m:ctrlPr>
                        </m:dPr>
                        <m:e>
                          <m:r>
                            <a:rPr lang="de-DE" sz="1400" b="0" i="1" smtClean="0">
                              <a:solidFill>
                                <a:schemeClr val="tx1">
                                  <a:lumMod val="75000"/>
                                </a:schemeClr>
                              </a:solidFill>
                              <a:latin typeface="Cambria Math" panose="02040503050406030204" pitchFamily="18" charset="0"/>
                              <a:cs typeface="Arial" panose="020B0604020202020204" pitchFamily="34" charset="0"/>
                            </a:rPr>
                            <m:t>𝑡</m:t>
                          </m:r>
                        </m:e>
                      </m:d>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𝑡𝑎𝑛h</m:t>
                      </m:r>
                      <m:d>
                        <m:dPr>
                          <m:ctrlP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400" b="1"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𝑪</m:t>
                          </m:r>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400" i="1">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e>
                      </m:d>
                    </m:oMath>
                  </m:oMathPara>
                </a14:m>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1D05FC16-9BCB-4B9C-893C-053F6C0C3B9F}"/>
                  </a:ext>
                </a:extLst>
              </p:cNvPr>
              <p:cNvSpPr txBox="1">
                <a:spLocks noRot="1" noChangeAspect="1" noMove="1" noResize="1" noEditPoints="1" noAdjustHandles="1" noChangeArrowheads="1" noChangeShapeType="1" noTextEdit="1"/>
              </p:cNvSpPr>
              <p:nvPr/>
            </p:nvSpPr>
            <p:spPr>
              <a:xfrm>
                <a:off x="5358716" y="2328421"/>
                <a:ext cx="1977914" cy="215444"/>
              </a:xfrm>
              <a:prstGeom prst="rect">
                <a:avLst/>
              </a:prstGeom>
              <a:blipFill>
                <a:blip r:embed="rId10"/>
                <a:stretch>
                  <a:fillRect l="-1538" b="-3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F0D793A-483A-4AC8-B980-6A9621E8BCB0}"/>
                  </a:ext>
                </a:extLst>
              </p:cNvPr>
              <p:cNvSpPr txBox="1"/>
              <p:nvPr/>
            </p:nvSpPr>
            <p:spPr>
              <a:xfrm>
                <a:off x="2529441" y="3133625"/>
                <a:ext cx="783676" cy="184666"/>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𝑡𝑎𝑛h</m:t>
                      </m:r>
                      <m:d>
                        <m:dPr>
                          <m:ctrlP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𝐶</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de-DE" sz="12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m:t>
                          </m:r>
                        </m:e>
                      </m:d>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BF0D793A-483A-4AC8-B980-6A9621E8BCB0}"/>
                  </a:ext>
                </a:extLst>
              </p:cNvPr>
              <p:cNvSpPr txBox="1">
                <a:spLocks noRot="1" noChangeAspect="1" noMove="1" noResize="1" noEditPoints="1" noAdjustHandles="1" noChangeArrowheads="1" noChangeShapeType="1" noTextEdit="1"/>
              </p:cNvSpPr>
              <p:nvPr/>
            </p:nvSpPr>
            <p:spPr>
              <a:xfrm>
                <a:off x="2529441" y="3133625"/>
                <a:ext cx="783676" cy="184666"/>
              </a:xfrm>
              <a:prstGeom prst="rect">
                <a:avLst/>
              </a:prstGeom>
              <a:blipFill>
                <a:blip r:embed="rId11"/>
                <a:stretch>
                  <a:fillRect l="-4688" b="-43333"/>
                </a:stretch>
              </a:blipFill>
            </p:spPr>
            <p:txBody>
              <a:bodyPr/>
              <a:lstStyle/>
              <a:p>
                <a:r>
                  <a:rPr lang="en-GB">
                    <a:noFill/>
                  </a:rPr>
                  <a:t> </a:t>
                </a:r>
              </a:p>
            </p:txBody>
          </p:sp>
        </mc:Fallback>
      </mc:AlternateContent>
      <p:grpSp>
        <p:nvGrpSpPr>
          <p:cNvPr id="29" name="Group 28">
            <a:extLst>
              <a:ext uri="{FF2B5EF4-FFF2-40B4-BE49-F238E27FC236}">
                <a16:creationId xmlns:a16="http://schemas.microsoft.com/office/drawing/2014/main" id="{44E85601-CD13-442E-A91E-EB4A1A2CCA23}"/>
              </a:ext>
            </a:extLst>
          </p:cNvPr>
          <p:cNvGrpSpPr/>
          <p:nvPr/>
        </p:nvGrpSpPr>
        <p:grpSpPr>
          <a:xfrm>
            <a:off x="2418448" y="4100255"/>
            <a:ext cx="1124093" cy="415949"/>
            <a:chOff x="4572000" y="3705726"/>
            <a:chExt cx="1124093" cy="415949"/>
          </a:xfrm>
        </p:grpSpPr>
        <p:sp>
          <p:nvSpPr>
            <p:cNvPr id="31" name="Rectangle: Rounded Corners 30">
              <a:extLst>
                <a:ext uri="{FF2B5EF4-FFF2-40B4-BE49-F238E27FC236}">
                  <a16:creationId xmlns:a16="http://schemas.microsoft.com/office/drawing/2014/main" id="{9BD76ACF-42CB-4326-B2A1-AEF25070AD8C}"/>
                </a:ext>
              </a:extLst>
            </p:cNvPr>
            <p:cNvSpPr/>
            <p:nvPr/>
          </p:nvSpPr>
          <p:spPr>
            <a:xfrm>
              <a:off x="4572000" y="3705726"/>
              <a:ext cx="1124093" cy="415949"/>
            </a:xfrm>
            <a:prstGeom prst="roundRect">
              <a:avLst/>
            </a:prstGeom>
            <a:solidFill>
              <a:srgbClr val="FFD85D"/>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3FB5B71-B399-46E7-B047-51DEA88FA88E}"/>
                    </a:ext>
                  </a:extLst>
                </p:cNvPr>
                <p:cNvSpPr txBox="1"/>
                <p:nvPr/>
              </p:nvSpPr>
              <p:spPr>
                <a:xfrm>
                  <a:off x="4801422" y="3754256"/>
                  <a:ext cx="665247" cy="307777"/>
                </a:xfrm>
                <a:prstGeom prst="rect">
                  <a:avLst/>
                </a:prstGeom>
                <a:no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2000" b="1"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𝒕𝒂𝒏𝒉</m:t>
                        </m:r>
                      </m:oMath>
                    </m:oMathPara>
                  </a14:m>
                  <a:endParaRPr lang="en-GB" sz="20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93FB5B71-B399-46E7-B047-51DEA88FA88E}"/>
                    </a:ext>
                  </a:extLst>
                </p:cNvPr>
                <p:cNvSpPr txBox="1">
                  <a:spLocks noRot="1" noChangeAspect="1" noMove="1" noResize="1" noEditPoints="1" noAdjustHandles="1" noChangeArrowheads="1" noChangeShapeType="1" noTextEdit="1"/>
                </p:cNvSpPr>
                <p:nvPr/>
              </p:nvSpPr>
              <p:spPr>
                <a:xfrm>
                  <a:off x="4801422" y="3754256"/>
                  <a:ext cx="665247" cy="307777"/>
                </a:xfrm>
                <a:prstGeom prst="rect">
                  <a:avLst/>
                </a:prstGeom>
                <a:blipFill>
                  <a:blip r:embed="rId12"/>
                  <a:stretch>
                    <a:fillRect l="-8257" r="-10092" b="-12000"/>
                  </a:stretch>
                </a:blipFill>
              </p:spPr>
              <p:txBody>
                <a:bodyPr/>
                <a:lstStyle/>
                <a:p>
                  <a:r>
                    <a:rPr lang="en-GB">
                      <a:noFill/>
                    </a:rPr>
                    <a:t> </a:t>
                  </a:r>
                </a:p>
              </p:txBody>
            </p:sp>
          </mc:Fallback>
        </mc:AlternateContent>
      </p:grpSp>
      <p:cxnSp>
        <p:nvCxnSpPr>
          <p:cNvPr id="33" name="Straight Arrow Connector 32">
            <a:extLst>
              <a:ext uri="{FF2B5EF4-FFF2-40B4-BE49-F238E27FC236}">
                <a16:creationId xmlns:a16="http://schemas.microsoft.com/office/drawing/2014/main" id="{BFA900EE-E37B-4504-BBE7-CFA121F38258}"/>
              </a:ext>
            </a:extLst>
          </p:cNvPr>
          <p:cNvCxnSpPr>
            <a:cxnSpLocks/>
          </p:cNvCxnSpPr>
          <p:nvPr/>
        </p:nvCxnSpPr>
        <p:spPr>
          <a:xfrm flipH="1" flipV="1">
            <a:off x="2970999" y="3400052"/>
            <a:ext cx="18988" cy="687095"/>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3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43</a:t>
            </a:fld>
            <a:endParaRPr lang="de-DE" dirty="0"/>
          </a:p>
        </p:txBody>
      </p:sp>
    </p:spTree>
    <p:extLst>
      <p:ext uri="{BB962C8B-B14F-4D97-AF65-F5344CB8AC3E}">
        <p14:creationId xmlns:p14="http://schemas.microsoft.com/office/powerpoint/2010/main" val="553705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6DB3F-1940-F64F-B0F2-36E4993E1659}"/>
              </a:ext>
            </a:extLst>
          </p:cNvPr>
          <p:cNvSpPr>
            <a:spLocks noGrp="1"/>
          </p:cNvSpPr>
          <p:nvPr>
            <p:ph type="title"/>
          </p:nvPr>
        </p:nvSpPr>
        <p:spPr/>
        <p:txBody>
          <a:bodyPr/>
          <a:lstStyle/>
          <a:p>
            <a:r>
              <a:rPr lang="en-US" dirty="0"/>
              <a:t>LSTM = Long Short Term Memory</a:t>
            </a:r>
          </a:p>
        </p:txBody>
      </p:sp>
      <p:pic>
        <p:nvPicPr>
          <p:cNvPr id="5" name="Picture 4">
            <a:extLst>
              <a:ext uri="{FF2B5EF4-FFF2-40B4-BE49-F238E27FC236}">
                <a16:creationId xmlns:a16="http://schemas.microsoft.com/office/drawing/2014/main" id="{96195701-A737-2E42-9FAA-69DB8BD2DA4A}"/>
              </a:ext>
            </a:extLst>
          </p:cNvPr>
          <p:cNvPicPr>
            <a:picLocks noChangeAspect="1"/>
          </p:cNvPicPr>
          <p:nvPr/>
        </p:nvPicPr>
        <p:blipFill>
          <a:blip r:embed="rId3"/>
          <a:stretch>
            <a:fillRect/>
          </a:stretch>
        </p:blipFill>
        <p:spPr>
          <a:xfrm>
            <a:off x="1544349" y="1850419"/>
            <a:ext cx="6055302" cy="2386762"/>
          </a:xfrm>
          <a:prstGeom prst="rect">
            <a:avLst/>
          </a:prstGeom>
        </p:spPr>
      </p:pic>
      <p:sp>
        <p:nvSpPr>
          <p:cNvPr id="4" name="Rectangle: Rounded Corners 3">
            <a:extLst>
              <a:ext uri="{FF2B5EF4-FFF2-40B4-BE49-F238E27FC236}">
                <a16:creationId xmlns:a16="http://schemas.microsoft.com/office/drawing/2014/main" id="{A4FCA0F0-9CDB-43F0-B514-B346C383658A}"/>
              </a:ext>
            </a:extLst>
          </p:cNvPr>
          <p:cNvSpPr/>
          <p:nvPr/>
        </p:nvSpPr>
        <p:spPr>
          <a:xfrm>
            <a:off x="4835320" y="992386"/>
            <a:ext cx="917837" cy="309383"/>
          </a:xfrm>
          <a:prstGeom prst="round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ln w="0"/>
                <a:solidFill>
                  <a:schemeClr val="tx1"/>
                </a:solidFill>
                <a:latin typeface="Arial" panose="020B0604020202020204" pitchFamily="34" charset="0"/>
                <a:cs typeface="Arial" panose="020B0604020202020204" pitchFamily="34" charset="0"/>
              </a:rPr>
              <a:t>Forget gate</a:t>
            </a:r>
            <a:endParaRPr lang="en-GB" sz="1050" dirty="0">
              <a:ln w="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8E7AE571-7DA6-418C-83F6-9E5EB30D3295}"/>
              </a:ext>
            </a:extLst>
          </p:cNvPr>
          <p:cNvSpPr/>
          <p:nvPr/>
        </p:nvSpPr>
        <p:spPr>
          <a:xfrm>
            <a:off x="5950247" y="992386"/>
            <a:ext cx="917837" cy="309383"/>
          </a:xfrm>
          <a:prstGeom prst="round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ln w="0"/>
                <a:solidFill>
                  <a:schemeClr val="tx1"/>
                </a:solidFill>
                <a:latin typeface="Arial" panose="020B0604020202020204" pitchFamily="34" charset="0"/>
                <a:cs typeface="Arial" panose="020B0604020202020204" pitchFamily="34" charset="0"/>
              </a:rPr>
              <a:t>Input gate</a:t>
            </a:r>
            <a:endParaRPr lang="en-GB" sz="1050" dirty="0">
              <a:ln w="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9A07D50-6C8E-4D26-8F60-82A2FE7C8F0D}"/>
              </a:ext>
            </a:extLst>
          </p:cNvPr>
          <p:cNvSpPr/>
          <p:nvPr/>
        </p:nvSpPr>
        <p:spPr>
          <a:xfrm>
            <a:off x="7051058" y="993532"/>
            <a:ext cx="985582" cy="309383"/>
          </a:xfrm>
          <a:prstGeom prst="round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ln w="0"/>
                <a:solidFill>
                  <a:schemeClr val="tx1"/>
                </a:solidFill>
                <a:latin typeface="Arial" panose="020B0604020202020204" pitchFamily="34" charset="0"/>
                <a:cs typeface="Arial" panose="020B0604020202020204" pitchFamily="34" charset="0"/>
              </a:rPr>
              <a:t>Output gate</a:t>
            </a:r>
            <a:endParaRPr lang="en-GB" sz="1050" dirty="0">
              <a:ln w="0"/>
              <a:solidFill>
                <a:schemeClr val="tx1"/>
              </a:solidFill>
              <a:latin typeface="Arial" panose="020B0604020202020204" pitchFamily="34" charset="0"/>
              <a:cs typeface="Arial" panose="020B0604020202020204" pitchFamily="34" charset="0"/>
            </a:endParaRPr>
          </a:p>
        </p:txBody>
      </p:sp>
      <p:sp>
        <p:nvSpPr>
          <p:cNvPr id="10"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12" name="Inhaltsplatzhalter 2">
            <a:extLst>
              <a:ext uri="{FF2B5EF4-FFF2-40B4-BE49-F238E27FC236}">
                <a16:creationId xmlns:a16="http://schemas.microsoft.com/office/drawing/2014/main" id="{C7ABF9C4-D4BB-7949-8824-7ED1B87C321C}"/>
              </a:ext>
            </a:extLst>
          </p:cNvPr>
          <p:cNvSpPr txBox="1">
            <a:spLocks/>
          </p:cNvSpPr>
          <p:nvPr/>
        </p:nvSpPr>
        <p:spPr>
          <a:xfrm>
            <a:off x="360000" y="992386"/>
            <a:ext cx="8161068" cy="4214240"/>
          </a:xfrm>
          <a:prstGeom prst="rect">
            <a:avLst/>
          </a:prstGeom>
        </p:spPr>
        <p:txBody>
          <a:bodyPr vert="horz" lIns="0" tIns="0" rIns="0" bIns="0" rtlCol="0" anchor="t">
            <a:noAutofit/>
          </a:bodyPr>
          <a:lstStyle>
            <a:lvl1pPr marL="288000" indent="-288000" algn="l" defTabSz="685800" rtl="0" eaLnBrk="1" latinLnBrk="0" hangingPunct="1">
              <a:lnSpc>
                <a:spcPct val="100000"/>
              </a:lnSpc>
              <a:spcBef>
                <a:spcPts val="600"/>
              </a:spcBef>
              <a:buClr>
                <a:schemeClr val="accent1"/>
              </a:buClr>
              <a:buFont typeface="Wingdings" pitchFamily="2" charset="2"/>
              <a:buChar char="§"/>
              <a:defRPr sz="1800" kern="1200">
                <a:solidFill>
                  <a:schemeClr val="tx1"/>
                </a:solidFill>
                <a:latin typeface="+mn-lt"/>
                <a:ea typeface="+mn-ea"/>
                <a:cs typeface="+mn-cs"/>
              </a:defRPr>
            </a:lvl1pPr>
            <a:lvl2pPr marL="46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2pPr>
            <a:lvl3pPr marL="82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3pPr>
            <a:lvl4pPr marL="118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4pPr>
            <a:lvl5pPr marL="1548000" indent="-180000" algn="l" defTabSz="685800" rtl="0" eaLnBrk="1" latinLnBrk="0" hangingPunct="1">
              <a:lnSpc>
                <a:spcPct val="100000"/>
              </a:lnSpc>
              <a:spcBef>
                <a:spcPts val="300"/>
              </a:spcBef>
              <a:buClr>
                <a:schemeClr val="accent2"/>
              </a:buClr>
              <a:buFont typeface="Wingdings" pitchFamily="2" charset="2"/>
              <a:buChar char="§"/>
              <a:defRPr sz="1400" kern="1200">
                <a:solidFill>
                  <a:schemeClr val="tx1"/>
                </a:solidFill>
                <a:latin typeface="+mn-lt"/>
                <a:ea typeface="+mn-ea"/>
                <a:cs typeface="+mn-cs"/>
              </a:defRPr>
            </a:lvl5pPr>
            <a:lvl6pPr marL="190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6pPr>
            <a:lvl7pPr marL="226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7pPr>
            <a:lvl8pPr marL="2628000" indent="-180000" algn="l" defTabSz="685800" rtl="0" eaLnBrk="1" latinLnBrk="0" hangingPunct="1">
              <a:lnSpc>
                <a:spcPct val="100000"/>
              </a:lnSpc>
              <a:spcBef>
                <a:spcPts val="300"/>
              </a:spcBef>
              <a:buClr>
                <a:schemeClr val="accent2"/>
              </a:buClr>
              <a:buFont typeface="Wingdings"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solidFill>
                  <a:schemeClr val="tx1">
                    <a:lumMod val="75000"/>
                  </a:schemeClr>
                </a:solidFill>
                <a:latin typeface="Arial" panose="020B0604020202020204" pitchFamily="34" charset="0"/>
                <a:cs typeface="Arial" panose="020B0604020202020204" pitchFamily="34" charset="0"/>
              </a:rPr>
              <a:t>Special type of unit with three gates:</a:t>
            </a:r>
          </a:p>
          <a:p>
            <a:pPr marL="449875" lvl="1" indent="-269875">
              <a:spcBef>
                <a:spcPts val="750"/>
              </a:spcBef>
              <a:buClr>
                <a:srgbClr val="92AEBC"/>
              </a:buClr>
              <a:buFont typeface="Symbol" pitchFamily="2" charset="2"/>
              <a:buChar char="-"/>
            </a:pPr>
            <a:endParaRPr lang="en-GB" sz="1600" dirty="0">
              <a:solidFill>
                <a:srgbClr val="00386C">
                  <a:lumMod val="75000"/>
                </a:srgbClr>
              </a:solidFill>
              <a:latin typeface="Arial" panose="020B0604020202020204" pitchFamily="34" charset="0"/>
              <a:cs typeface="Arial" panose="020B0604020202020204" pitchFamily="34" charset="0"/>
            </a:endParaRPr>
          </a:p>
          <a:p>
            <a:pPr marL="449875" lvl="1" indent="-269875">
              <a:spcBef>
                <a:spcPts val="750"/>
              </a:spcBef>
              <a:buClr>
                <a:srgbClr val="92AEBC"/>
              </a:buClr>
              <a:buFont typeface="Symbol" pitchFamily="2" charset="2"/>
              <a:buChar char="-"/>
            </a:pPr>
            <a:endParaRPr lang="en-GB" sz="1600" dirty="0">
              <a:solidFill>
                <a:srgbClr val="00386C">
                  <a:lumMod val="75000"/>
                </a:srgbClr>
              </a:solidFill>
              <a:latin typeface="Arial" panose="020B0604020202020204" pitchFamily="34" charset="0"/>
              <a:cs typeface="Arial" panose="020B0604020202020204" pitchFamily="34" charset="0"/>
            </a:endParaRPr>
          </a:p>
          <a:p>
            <a:pPr marL="449875" lvl="1" indent="-269875">
              <a:spcBef>
                <a:spcPts val="750"/>
              </a:spcBef>
              <a:buClr>
                <a:srgbClr val="92AEBC"/>
              </a:buClr>
              <a:buFont typeface="Symbol" pitchFamily="2" charset="2"/>
              <a:buChar char="-"/>
            </a:pPr>
            <a:endParaRPr lang="en-GB" sz="1600" dirty="0">
              <a:solidFill>
                <a:srgbClr val="00386C">
                  <a:lumMod val="75000"/>
                </a:srgbClr>
              </a:solidFill>
              <a:latin typeface="Arial" panose="020B0604020202020204" pitchFamily="34" charset="0"/>
              <a:cs typeface="Arial" panose="020B0604020202020204" pitchFamily="34" charset="0"/>
            </a:endParaRPr>
          </a:p>
          <a:p>
            <a:pPr marL="449875" lvl="1" indent="-269875">
              <a:spcBef>
                <a:spcPts val="750"/>
              </a:spcBef>
              <a:buClr>
                <a:srgbClr val="92AEBC"/>
              </a:buClr>
              <a:buFont typeface="Symbol" pitchFamily="2" charset="2"/>
              <a:buChar char="-"/>
            </a:pPr>
            <a:endParaRPr lang="en-GB" sz="1600" dirty="0">
              <a:solidFill>
                <a:srgbClr val="00386C">
                  <a:lumMod val="75000"/>
                </a:srgbClr>
              </a:solidFill>
              <a:latin typeface="Arial" panose="020B0604020202020204" pitchFamily="34" charset="0"/>
              <a:cs typeface="Arial" panose="020B0604020202020204" pitchFamily="34" charset="0"/>
            </a:endParaRPr>
          </a:p>
          <a:p>
            <a:pPr marL="180000" lvl="1" indent="0">
              <a:spcBef>
                <a:spcPts val="750"/>
              </a:spcBef>
              <a:buClr>
                <a:srgbClr val="92AEBC"/>
              </a:buClr>
              <a:buNone/>
            </a:pPr>
            <a:endParaRPr lang="en-GB" sz="1600" dirty="0">
              <a:solidFill>
                <a:srgbClr val="00386C">
                  <a:lumMod val="75000"/>
                </a:srgbClr>
              </a:solidFill>
              <a:latin typeface="Arial" panose="020B0604020202020204" pitchFamily="34" charset="0"/>
              <a:cs typeface="Arial" panose="020B0604020202020204" pitchFamily="34" charset="0"/>
            </a:endParaRPr>
          </a:p>
          <a:p>
            <a:pPr marL="180000" lvl="1" indent="0">
              <a:spcBef>
                <a:spcPts val="750"/>
              </a:spcBef>
              <a:buClr>
                <a:srgbClr val="92AEBC"/>
              </a:buClr>
              <a:buNone/>
            </a:pPr>
            <a:endParaRPr lang="en-GB" sz="1600" dirty="0">
              <a:solidFill>
                <a:srgbClr val="00386C">
                  <a:lumMod val="75000"/>
                </a:srgbClr>
              </a:solidFill>
              <a:latin typeface="Arial" panose="020B0604020202020204" pitchFamily="34" charset="0"/>
              <a:cs typeface="Arial" panose="020B0604020202020204" pitchFamily="34" charset="0"/>
            </a:endParaRPr>
          </a:p>
          <a:p>
            <a:pPr marL="180000" lvl="1" indent="0">
              <a:spcBef>
                <a:spcPts val="750"/>
              </a:spcBef>
              <a:buClr>
                <a:srgbClr val="92AEBC"/>
              </a:buClr>
              <a:buNone/>
            </a:pPr>
            <a:endParaRPr lang="en-GB" sz="1600" dirty="0">
              <a:solidFill>
                <a:srgbClr val="00386C">
                  <a:lumMod val="75000"/>
                </a:srgbClr>
              </a:solidFill>
              <a:latin typeface="Arial" panose="020B0604020202020204" pitchFamily="34" charset="0"/>
              <a:cs typeface="Arial" panose="020B0604020202020204" pitchFamily="34" charset="0"/>
            </a:endParaRPr>
          </a:p>
          <a:p>
            <a:pPr marL="180000" lvl="1" indent="0">
              <a:spcBef>
                <a:spcPts val="750"/>
              </a:spcBef>
              <a:buClr>
                <a:srgbClr val="92AEBC"/>
              </a:buClr>
              <a:buNone/>
            </a:pPr>
            <a:endParaRPr lang="en-GB" sz="1600" dirty="0">
              <a:solidFill>
                <a:srgbClr val="00386C">
                  <a:lumMod val="75000"/>
                </a:srgbClr>
              </a:solidFill>
              <a:latin typeface="Arial" panose="020B0604020202020204" pitchFamily="34" charset="0"/>
              <a:cs typeface="Arial" panose="020B0604020202020204" pitchFamily="34" charset="0"/>
            </a:endParaRPr>
          </a:p>
          <a:p>
            <a:pPr marL="180000" lvl="1" indent="0">
              <a:spcBef>
                <a:spcPts val="750"/>
              </a:spcBef>
              <a:buClr>
                <a:srgbClr val="92AEBC"/>
              </a:buClr>
              <a:buNone/>
            </a:pPr>
            <a:endParaRPr lang="en-GB" sz="1600" dirty="0">
              <a:solidFill>
                <a:srgbClr val="00386C">
                  <a:lumMod val="75000"/>
                </a:srgbClr>
              </a:solidFill>
              <a:latin typeface="Arial" panose="020B0604020202020204" pitchFamily="34" charset="0"/>
              <a:cs typeface="Arial" panose="020B0604020202020204" pitchFamily="34" charset="0"/>
            </a:endParaRPr>
          </a:p>
          <a:p>
            <a:pPr marL="180000" lvl="1" indent="0">
              <a:spcBef>
                <a:spcPts val="750"/>
              </a:spcBef>
              <a:buClr>
                <a:srgbClr val="92AEBC"/>
              </a:buClr>
              <a:buNone/>
            </a:pPr>
            <a:endParaRPr lang="en-GB" sz="1600" dirty="0">
              <a:solidFill>
                <a:srgbClr val="00386C">
                  <a:lumMod val="75000"/>
                </a:srgbClr>
              </a:solidFill>
              <a:latin typeface="Arial" panose="020B0604020202020204" pitchFamily="34" charset="0"/>
              <a:cs typeface="Arial" panose="020B0604020202020204" pitchFamily="34" charset="0"/>
            </a:endParaRPr>
          </a:p>
          <a:p>
            <a:pPr marL="180000" lvl="1" indent="0">
              <a:spcBef>
                <a:spcPts val="750"/>
              </a:spcBef>
              <a:buClr>
                <a:srgbClr val="92AEBC"/>
              </a:buClr>
              <a:buNone/>
            </a:pPr>
            <a:r>
              <a:rPr lang="en-US" sz="1600" dirty="0"/>
              <a:t>Image Source: Christopher </a:t>
            </a:r>
            <a:r>
              <a:rPr lang="en-US" sz="1600" dirty="0" err="1"/>
              <a:t>Olah</a:t>
            </a:r>
            <a:r>
              <a:rPr lang="en-US" sz="1600" dirty="0"/>
              <a:t>, </a:t>
            </a:r>
            <a:r>
              <a:rPr lang="en-US" sz="1600" dirty="0">
                <a:hlinkClick r:id="rId4"/>
              </a:rPr>
              <a:t>https://colah.github.io/posts/2015-08-Understanding-LSTMs/</a:t>
            </a:r>
            <a:r>
              <a:rPr lang="en-US" sz="1600" dirty="0"/>
              <a:t>  </a:t>
            </a:r>
          </a:p>
          <a:p>
            <a:pPr marL="449875" lvl="1" indent="-269875">
              <a:spcBef>
                <a:spcPts val="750"/>
              </a:spcBef>
              <a:buClr>
                <a:srgbClr val="92AEBC"/>
              </a:buClr>
              <a:buFont typeface="Symbol" pitchFamily="2" charset="2"/>
              <a:buChar char="-"/>
            </a:pPr>
            <a:endParaRPr lang="en-US" sz="1600" dirty="0">
              <a:solidFill>
                <a:srgbClr val="00386C">
                  <a:lumMod val="75000"/>
                </a:srgbClr>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5"/>
          </p:nvPr>
        </p:nvSpPr>
        <p:spPr/>
        <p:txBody>
          <a:bodyPr/>
          <a:lstStyle/>
          <a:p>
            <a:fld id="{15C29056-5AFA-7949-831A-3EC086771171}" type="slidenum">
              <a:rPr lang="de-DE" smtClean="0"/>
              <a:pPr/>
              <a:t>44</a:t>
            </a:fld>
            <a:endParaRPr lang="de-DE" dirty="0"/>
          </a:p>
        </p:txBody>
      </p:sp>
    </p:spTree>
    <p:extLst>
      <p:ext uri="{BB962C8B-B14F-4D97-AF65-F5344CB8AC3E}">
        <p14:creationId xmlns:p14="http://schemas.microsoft.com/office/powerpoint/2010/main" val="465418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977D-DF71-2B4B-8DB0-8F0E351FCE0D}"/>
              </a:ext>
            </a:extLst>
          </p:cNvPr>
          <p:cNvSpPr>
            <a:spLocks noGrp="1"/>
          </p:cNvSpPr>
          <p:nvPr>
            <p:ph type="title"/>
          </p:nvPr>
        </p:nvSpPr>
        <p:spPr/>
        <p:txBody>
          <a:bodyPr/>
          <a:lstStyle/>
          <a:p>
            <a:r>
              <a:rPr lang="en-US" dirty="0"/>
              <a:t>Different Network-Structures and Applications</a:t>
            </a:r>
          </a:p>
        </p:txBody>
      </p:sp>
      <p:sp>
        <p:nvSpPr>
          <p:cNvPr id="3" name="Content Placeholder 2">
            <a:extLst>
              <a:ext uri="{FF2B5EF4-FFF2-40B4-BE49-F238E27FC236}">
                <a16:creationId xmlns:a16="http://schemas.microsoft.com/office/drawing/2014/main" id="{5A058102-493C-F645-B557-C748BBD4960C}"/>
              </a:ext>
            </a:extLst>
          </p:cNvPr>
          <p:cNvSpPr>
            <a:spLocks noGrp="1"/>
          </p:cNvSpPr>
          <p:nvPr>
            <p:ph idx="1"/>
          </p:nvPr>
        </p:nvSpPr>
        <p:spPr/>
        <p:txBody>
          <a:bodyPr>
            <a:normAutofit/>
          </a:bodyPr>
          <a:lstStyle/>
          <a:p>
            <a:pPr marL="0" indent="0" algn="ctr">
              <a:buNone/>
            </a:pPr>
            <a:r>
              <a:rPr lang="en-US" dirty="0"/>
              <a:t>Many to Many</a:t>
            </a:r>
          </a:p>
          <a:p>
            <a:pPr marL="0" indent="0" algn="ctr">
              <a:buNone/>
            </a:pPr>
            <a:endParaRPr lang="en-US" dirty="0"/>
          </a:p>
          <a:p>
            <a:pPr marL="0" indent="0" algn="ctr">
              <a:buNone/>
            </a:pPr>
            <a:endParaRPr lang="en-US" dirty="0"/>
          </a:p>
        </p:txBody>
      </p:sp>
      <p:sp>
        <p:nvSpPr>
          <p:cNvPr id="5" name="Rounded Rectangle 4">
            <a:extLst>
              <a:ext uri="{FF2B5EF4-FFF2-40B4-BE49-F238E27FC236}">
                <a16:creationId xmlns:a16="http://schemas.microsoft.com/office/drawing/2014/main" id="{0CDA0D7B-0487-0445-A6EF-C28E484B0CFA}"/>
              </a:ext>
            </a:extLst>
          </p:cNvPr>
          <p:cNvSpPr/>
          <p:nvPr/>
        </p:nvSpPr>
        <p:spPr>
          <a:xfrm>
            <a:off x="1481063" y="2370509"/>
            <a:ext cx="378042" cy="3780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sp>
        <p:nvSpPr>
          <p:cNvPr id="6" name="Rounded Rectangle 5">
            <a:extLst>
              <a:ext uri="{FF2B5EF4-FFF2-40B4-BE49-F238E27FC236}">
                <a16:creationId xmlns:a16="http://schemas.microsoft.com/office/drawing/2014/main" id="{17ED49D5-43AB-874D-BD5B-A2989D0204C8}"/>
              </a:ext>
            </a:extLst>
          </p:cNvPr>
          <p:cNvSpPr/>
          <p:nvPr/>
        </p:nvSpPr>
        <p:spPr>
          <a:xfrm>
            <a:off x="2103198" y="2370509"/>
            <a:ext cx="378042" cy="3780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sp>
        <p:nvSpPr>
          <p:cNvPr id="7" name="Rounded Rectangle 6">
            <a:extLst>
              <a:ext uri="{FF2B5EF4-FFF2-40B4-BE49-F238E27FC236}">
                <a16:creationId xmlns:a16="http://schemas.microsoft.com/office/drawing/2014/main" id="{29C14C45-22C1-FA4D-B791-CB65FDCE2111}"/>
              </a:ext>
            </a:extLst>
          </p:cNvPr>
          <p:cNvSpPr/>
          <p:nvPr/>
        </p:nvSpPr>
        <p:spPr>
          <a:xfrm>
            <a:off x="2725333" y="2370509"/>
            <a:ext cx="378042" cy="3780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cxnSp>
        <p:nvCxnSpPr>
          <p:cNvPr id="10" name="Straight Arrow Connector 9">
            <a:extLst>
              <a:ext uri="{FF2B5EF4-FFF2-40B4-BE49-F238E27FC236}">
                <a16:creationId xmlns:a16="http://schemas.microsoft.com/office/drawing/2014/main" id="{B34739BD-1593-1945-B971-18C4EAD284E9}"/>
              </a:ext>
            </a:extLst>
          </p:cNvPr>
          <p:cNvCxnSpPr>
            <a:cxnSpLocks/>
            <a:stCxn id="5" idx="3"/>
            <a:endCxn id="6" idx="1"/>
          </p:cNvCxnSpPr>
          <p:nvPr/>
        </p:nvCxnSpPr>
        <p:spPr>
          <a:xfrm>
            <a:off x="1859106" y="2559530"/>
            <a:ext cx="24409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69BB140-97D7-9144-9387-0392429A44E7}"/>
              </a:ext>
            </a:extLst>
          </p:cNvPr>
          <p:cNvCxnSpPr/>
          <p:nvPr/>
        </p:nvCxnSpPr>
        <p:spPr>
          <a:xfrm>
            <a:off x="2481240" y="2559530"/>
            <a:ext cx="24409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AF884842-409B-824B-A6D4-D0D4ED727D8F}"/>
              </a:ext>
            </a:extLst>
          </p:cNvPr>
          <p:cNvCxnSpPr/>
          <p:nvPr/>
        </p:nvCxnSpPr>
        <p:spPr>
          <a:xfrm>
            <a:off x="3103375" y="2573266"/>
            <a:ext cx="24409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3069B00-7566-BF4D-AF04-DFDA083409CE}"/>
              </a:ext>
            </a:extLst>
          </p:cNvPr>
          <p:cNvCxnSpPr>
            <a:cxnSpLocks/>
          </p:cNvCxnSpPr>
          <p:nvPr/>
        </p:nvCxnSpPr>
        <p:spPr>
          <a:xfrm flipV="1">
            <a:off x="1589075" y="2748551"/>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71F760B5-3E98-0444-880D-B7DF596BCDEE}"/>
              </a:ext>
            </a:extLst>
          </p:cNvPr>
          <p:cNvCxnSpPr>
            <a:cxnSpLocks/>
          </p:cNvCxnSpPr>
          <p:nvPr/>
        </p:nvCxnSpPr>
        <p:spPr>
          <a:xfrm flipV="1">
            <a:off x="2213925" y="2748551"/>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0477EA22-6933-3A40-A634-BD8405C53415}"/>
              </a:ext>
            </a:extLst>
          </p:cNvPr>
          <p:cNvCxnSpPr>
            <a:cxnSpLocks/>
          </p:cNvCxnSpPr>
          <p:nvPr/>
        </p:nvCxnSpPr>
        <p:spPr>
          <a:xfrm flipV="1">
            <a:off x="2836060" y="2748551"/>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886BB24A-6677-FA4F-874D-03A9CCDED5EE}"/>
              </a:ext>
            </a:extLst>
          </p:cNvPr>
          <p:cNvCxnSpPr/>
          <p:nvPr/>
        </p:nvCxnSpPr>
        <p:spPr>
          <a:xfrm>
            <a:off x="1236971" y="2573266"/>
            <a:ext cx="24409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03D0B075-D6C4-7F40-89CD-B4B955A3F914}"/>
              </a:ext>
            </a:extLst>
          </p:cNvPr>
          <p:cNvSpPr txBox="1"/>
          <p:nvPr/>
        </p:nvSpPr>
        <p:spPr>
          <a:xfrm>
            <a:off x="678810" y="2991551"/>
            <a:ext cx="743876" cy="300082"/>
          </a:xfrm>
          <a:prstGeom prst="rect">
            <a:avLst/>
          </a:prstGeom>
          <a:noFill/>
        </p:spPr>
        <p:txBody>
          <a:bodyPr wrap="square" rtlCol="0">
            <a:spAutoFit/>
          </a:bodyPr>
          <a:lstStyle/>
          <a:p>
            <a:r>
              <a:rPr lang="en-US" sz="1350" dirty="0"/>
              <a:t>&lt;</a:t>
            </a:r>
            <a:r>
              <a:rPr lang="en-US" sz="1350" dirty="0" err="1"/>
              <a:t>sos</a:t>
            </a:r>
            <a:r>
              <a:rPr lang="en-US" sz="1350" dirty="0"/>
              <a:t>&gt;</a:t>
            </a:r>
          </a:p>
        </p:txBody>
      </p:sp>
      <p:sp>
        <p:nvSpPr>
          <p:cNvPr id="24" name="Rounded Rectangle 23">
            <a:extLst>
              <a:ext uri="{FF2B5EF4-FFF2-40B4-BE49-F238E27FC236}">
                <a16:creationId xmlns:a16="http://schemas.microsoft.com/office/drawing/2014/main" id="{22426A32-A6BC-0C40-9D15-D4844C73C7C3}"/>
              </a:ext>
            </a:extLst>
          </p:cNvPr>
          <p:cNvSpPr/>
          <p:nvPr/>
        </p:nvSpPr>
        <p:spPr>
          <a:xfrm>
            <a:off x="855147" y="2384245"/>
            <a:ext cx="378042" cy="3780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cxnSp>
        <p:nvCxnSpPr>
          <p:cNvPr id="25" name="Straight Arrow Connector 24">
            <a:extLst>
              <a:ext uri="{FF2B5EF4-FFF2-40B4-BE49-F238E27FC236}">
                <a16:creationId xmlns:a16="http://schemas.microsoft.com/office/drawing/2014/main" id="{1CC65316-0166-C741-8AB2-07DA01CB4573}"/>
              </a:ext>
            </a:extLst>
          </p:cNvPr>
          <p:cNvCxnSpPr>
            <a:cxnSpLocks/>
          </p:cNvCxnSpPr>
          <p:nvPr/>
        </p:nvCxnSpPr>
        <p:spPr>
          <a:xfrm flipV="1">
            <a:off x="945335" y="2748551"/>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1618609B-E2E9-EA44-8223-F7B9EF57A3EE}"/>
              </a:ext>
            </a:extLst>
          </p:cNvPr>
          <p:cNvCxnSpPr/>
          <p:nvPr/>
        </p:nvCxnSpPr>
        <p:spPr>
          <a:xfrm>
            <a:off x="594440" y="2573266"/>
            <a:ext cx="24409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43A3BE20-87B0-FB41-8E70-233C23A01784}"/>
              </a:ext>
            </a:extLst>
          </p:cNvPr>
          <p:cNvSpPr txBox="1"/>
          <p:nvPr/>
        </p:nvSpPr>
        <p:spPr>
          <a:xfrm>
            <a:off x="1991536" y="2991551"/>
            <a:ext cx="442061" cy="300082"/>
          </a:xfrm>
          <a:prstGeom prst="rect">
            <a:avLst/>
          </a:prstGeom>
          <a:noFill/>
        </p:spPr>
        <p:txBody>
          <a:bodyPr wrap="square" rtlCol="0">
            <a:spAutoFit/>
          </a:bodyPr>
          <a:lstStyle/>
          <a:p>
            <a:r>
              <a:rPr lang="en-US" sz="1350" dirty="0"/>
              <a:t>like </a:t>
            </a:r>
          </a:p>
        </p:txBody>
      </p:sp>
      <p:sp>
        <p:nvSpPr>
          <p:cNvPr id="28" name="TextBox 27">
            <a:extLst>
              <a:ext uri="{FF2B5EF4-FFF2-40B4-BE49-F238E27FC236}">
                <a16:creationId xmlns:a16="http://schemas.microsoft.com/office/drawing/2014/main" id="{88A7C5BC-F193-644C-B8BB-7AE0E06CA5C1}"/>
              </a:ext>
            </a:extLst>
          </p:cNvPr>
          <p:cNvSpPr txBox="1"/>
          <p:nvPr/>
        </p:nvSpPr>
        <p:spPr>
          <a:xfrm>
            <a:off x="2682315" y="2991551"/>
            <a:ext cx="796334" cy="300082"/>
          </a:xfrm>
          <a:prstGeom prst="rect">
            <a:avLst/>
          </a:prstGeom>
          <a:noFill/>
        </p:spPr>
        <p:txBody>
          <a:bodyPr wrap="square" rtlCol="0">
            <a:spAutoFit/>
          </a:bodyPr>
          <a:lstStyle/>
          <a:p>
            <a:r>
              <a:rPr lang="en-US" sz="1350" dirty="0"/>
              <a:t>sailing </a:t>
            </a:r>
          </a:p>
        </p:txBody>
      </p:sp>
      <p:sp>
        <p:nvSpPr>
          <p:cNvPr id="30" name="TextBox 29">
            <a:extLst>
              <a:ext uri="{FF2B5EF4-FFF2-40B4-BE49-F238E27FC236}">
                <a16:creationId xmlns:a16="http://schemas.microsoft.com/office/drawing/2014/main" id="{B5C0D3C0-FD63-F44C-AB35-BF7BAA4FB5B7}"/>
              </a:ext>
            </a:extLst>
          </p:cNvPr>
          <p:cNvSpPr txBox="1"/>
          <p:nvPr/>
        </p:nvSpPr>
        <p:spPr>
          <a:xfrm>
            <a:off x="2140220" y="1850510"/>
            <a:ext cx="725299" cy="300082"/>
          </a:xfrm>
          <a:prstGeom prst="rect">
            <a:avLst/>
          </a:prstGeom>
          <a:noFill/>
        </p:spPr>
        <p:txBody>
          <a:bodyPr wrap="square" rtlCol="0">
            <a:spAutoFit/>
          </a:bodyPr>
          <a:lstStyle/>
          <a:p>
            <a:r>
              <a:rPr lang="en-US" sz="1350" dirty="0"/>
              <a:t>sailing </a:t>
            </a:r>
          </a:p>
        </p:txBody>
      </p:sp>
      <p:cxnSp>
        <p:nvCxnSpPr>
          <p:cNvPr id="55" name="Straight Arrow Connector 54">
            <a:extLst>
              <a:ext uri="{FF2B5EF4-FFF2-40B4-BE49-F238E27FC236}">
                <a16:creationId xmlns:a16="http://schemas.microsoft.com/office/drawing/2014/main" id="{73466980-1231-784A-9A08-B5B91660D138}"/>
              </a:ext>
            </a:extLst>
          </p:cNvPr>
          <p:cNvCxnSpPr>
            <a:cxnSpLocks/>
          </p:cNvCxnSpPr>
          <p:nvPr/>
        </p:nvCxnSpPr>
        <p:spPr>
          <a:xfrm flipV="1">
            <a:off x="1163951" y="2127509"/>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F96D8E63-E3E0-534F-933D-239D845B9B98}"/>
              </a:ext>
            </a:extLst>
          </p:cNvPr>
          <p:cNvCxnSpPr>
            <a:cxnSpLocks/>
          </p:cNvCxnSpPr>
          <p:nvPr/>
        </p:nvCxnSpPr>
        <p:spPr>
          <a:xfrm flipV="1">
            <a:off x="1788801" y="2127509"/>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1D9C0E65-9872-AC4F-95B7-67F3FB87966E}"/>
              </a:ext>
            </a:extLst>
          </p:cNvPr>
          <p:cNvCxnSpPr>
            <a:cxnSpLocks/>
          </p:cNvCxnSpPr>
          <p:nvPr/>
        </p:nvCxnSpPr>
        <p:spPr>
          <a:xfrm flipV="1">
            <a:off x="2410936" y="2127509"/>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3775E533-06F7-BC4A-B47B-5C999713EC3A}"/>
              </a:ext>
            </a:extLst>
          </p:cNvPr>
          <p:cNvCxnSpPr>
            <a:cxnSpLocks/>
          </p:cNvCxnSpPr>
          <p:nvPr/>
        </p:nvCxnSpPr>
        <p:spPr>
          <a:xfrm flipV="1">
            <a:off x="3033071" y="2127509"/>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8F0D43EE-9597-1F42-AD77-5B5267004875}"/>
              </a:ext>
            </a:extLst>
          </p:cNvPr>
          <p:cNvSpPr txBox="1"/>
          <p:nvPr/>
        </p:nvSpPr>
        <p:spPr>
          <a:xfrm>
            <a:off x="1630307" y="1871983"/>
            <a:ext cx="472887" cy="300082"/>
          </a:xfrm>
          <a:prstGeom prst="rect">
            <a:avLst/>
          </a:prstGeom>
          <a:noFill/>
        </p:spPr>
        <p:txBody>
          <a:bodyPr wrap="square" rtlCol="0">
            <a:spAutoFit/>
          </a:bodyPr>
          <a:lstStyle/>
          <a:p>
            <a:r>
              <a:rPr lang="en-US" sz="1350" dirty="0"/>
              <a:t>like </a:t>
            </a:r>
          </a:p>
        </p:txBody>
      </p:sp>
      <p:sp>
        <p:nvSpPr>
          <p:cNvPr id="68" name="TextBox 67">
            <a:extLst>
              <a:ext uri="{FF2B5EF4-FFF2-40B4-BE49-F238E27FC236}">
                <a16:creationId xmlns:a16="http://schemas.microsoft.com/office/drawing/2014/main" id="{E8E39637-6B75-B043-A920-88F25C889EF4}"/>
              </a:ext>
            </a:extLst>
          </p:cNvPr>
          <p:cNvSpPr txBox="1"/>
          <p:nvPr/>
        </p:nvSpPr>
        <p:spPr>
          <a:xfrm>
            <a:off x="1073163" y="1867368"/>
            <a:ext cx="378042" cy="300082"/>
          </a:xfrm>
          <a:prstGeom prst="rect">
            <a:avLst/>
          </a:prstGeom>
          <a:noFill/>
        </p:spPr>
        <p:txBody>
          <a:bodyPr wrap="square" rtlCol="0">
            <a:spAutoFit/>
          </a:bodyPr>
          <a:lstStyle/>
          <a:p>
            <a:r>
              <a:rPr lang="en-US" sz="1350" dirty="0"/>
              <a:t>I </a:t>
            </a:r>
          </a:p>
        </p:txBody>
      </p:sp>
      <p:sp>
        <p:nvSpPr>
          <p:cNvPr id="69" name="TextBox 68">
            <a:extLst>
              <a:ext uri="{FF2B5EF4-FFF2-40B4-BE49-F238E27FC236}">
                <a16:creationId xmlns:a16="http://schemas.microsoft.com/office/drawing/2014/main" id="{9EDBE24E-B153-464C-AA93-BB7730A94C78}"/>
              </a:ext>
            </a:extLst>
          </p:cNvPr>
          <p:cNvSpPr txBox="1"/>
          <p:nvPr/>
        </p:nvSpPr>
        <p:spPr>
          <a:xfrm>
            <a:off x="1489781" y="2988093"/>
            <a:ext cx="378042" cy="300082"/>
          </a:xfrm>
          <a:prstGeom prst="rect">
            <a:avLst/>
          </a:prstGeom>
          <a:noFill/>
        </p:spPr>
        <p:txBody>
          <a:bodyPr wrap="square" rtlCol="0">
            <a:spAutoFit/>
          </a:bodyPr>
          <a:lstStyle/>
          <a:p>
            <a:r>
              <a:rPr lang="en-US" sz="1350" dirty="0"/>
              <a:t>I </a:t>
            </a:r>
          </a:p>
        </p:txBody>
      </p:sp>
      <p:sp>
        <p:nvSpPr>
          <p:cNvPr id="75" name="TextBox 74">
            <a:extLst>
              <a:ext uri="{FF2B5EF4-FFF2-40B4-BE49-F238E27FC236}">
                <a16:creationId xmlns:a16="http://schemas.microsoft.com/office/drawing/2014/main" id="{D0D4E7C2-2537-5C49-94DB-41D80480A85A}"/>
              </a:ext>
            </a:extLst>
          </p:cNvPr>
          <p:cNvSpPr txBox="1"/>
          <p:nvPr/>
        </p:nvSpPr>
        <p:spPr>
          <a:xfrm>
            <a:off x="2743379" y="1848560"/>
            <a:ext cx="796333" cy="300082"/>
          </a:xfrm>
          <a:prstGeom prst="rect">
            <a:avLst/>
          </a:prstGeom>
          <a:noFill/>
        </p:spPr>
        <p:txBody>
          <a:bodyPr wrap="square" rtlCol="0">
            <a:spAutoFit/>
          </a:bodyPr>
          <a:lstStyle/>
          <a:p>
            <a:r>
              <a:rPr lang="en-US" sz="1350" dirty="0"/>
              <a:t>&lt;</a:t>
            </a:r>
            <a:r>
              <a:rPr lang="en-US" sz="1350" dirty="0" err="1"/>
              <a:t>eos</a:t>
            </a:r>
            <a:r>
              <a:rPr lang="en-US" sz="1350" dirty="0"/>
              <a:t>&gt;</a:t>
            </a:r>
          </a:p>
        </p:txBody>
      </p:sp>
      <p:sp>
        <p:nvSpPr>
          <p:cNvPr id="130" name="Content Placeholder 2">
            <a:extLst>
              <a:ext uri="{FF2B5EF4-FFF2-40B4-BE49-F238E27FC236}">
                <a16:creationId xmlns:a16="http://schemas.microsoft.com/office/drawing/2014/main" id="{946C70F3-F992-4245-918B-52E01530A39E}"/>
              </a:ext>
            </a:extLst>
          </p:cNvPr>
          <p:cNvSpPr txBox="1">
            <a:spLocks/>
          </p:cNvSpPr>
          <p:nvPr/>
        </p:nvSpPr>
        <p:spPr>
          <a:xfrm>
            <a:off x="358763" y="3886837"/>
            <a:ext cx="3000683" cy="139984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Arial" panose="020B0604020202020204" pitchFamily="34" charset="0"/>
                <a:cs typeface="Arial" panose="020B0604020202020204" pitchFamily="34" charset="0"/>
              </a:rPr>
              <a:t>Language model</a:t>
            </a:r>
          </a:p>
        </p:txBody>
      </p:sp>
      <p:sp>
        <p:nvSpPr>
          <p:cNvPr id="131" name="Content Placeholder 2">
            <a:extLst>
              <a:ext uri="{FF2B5EF4-FFF2-40B4-BE49-F238E27FC236}">
                <a16:creationId xmlns:a16="http://schemas.microsoft.com/office/drawing/2014/main" id="{F00FCBF6-1465-BF48-9075-328FA6615A98}"/>
              </a:ext>
            </a:extLst>
          </p:cNvPr>
          <p:cNvSpPr txBox="1">
            <a:spLocks/>
          </p:cNvSpPr>
          <p:nvPr/>
        </p:nvSpPr>
        <p:spPr>
          <a:xfrm>
            <a:off x="4424526" y="3886837"/>
            <a:ext cx="3399163" cy="139984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Arial" panose="020B0604020202020204" pitchFamily="34" charset="0"/>
                <a:cs typeface="Arial" panose="020B0604020202020204" pitchFamily="34" charset="0"/>
              </a:rPr>
              <a:t>Neural machine translation</a:t>
            </a:r>
          </a:p>
        </p:txBody>
      </p:sp>
      <p:sp>
        <p:nvSpPr>
          <p:cNvPr id="80" name="Rounded Rectangle 79">
            <a:extLst>
              <a:ext uri="{FF2B5EF4-FFF2-40B4-BE49-F238E27FC236}">
                <a16:creationId xmlns:a16="http://schemas.microsoft.com/office/drawing/2014/main" id="{C8FA5181-B598-A843-A972-B1616C1AEAB0}"/>
              </a:ext>
            </a:extLst>
          </p:cNvPr>
          <p:cNvSpPr/>
          <p:nvPr/>
        </p:nvSpPr>
        <p:spPr>
          <a:xfrm>
            <a:off x="4546572" y="2670593"/>
            <a:ext cx="378042" cy="3780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a:t>
            </a:r>
          </a:p>
        </p:txBody>
      </p:sp>
      <p:sp>
        <p:nvSpPr>
          <p:cNvPr id="81" name="Rounded Rectangle 80">
            <a:extLst>
              <a:ext uri="{FF2B5EF4-FFF2-40B4-BE49-F238E27FC236}">
                <a16:creationId xmlns:a16="http://schemas.microsoft.com/office/drawing/2014/main" id="{138DE3FA-189C-A245-B593-463909408A09}"/>
              </a:ext>
            </a:extLst>
          </p:cNvPr>
          <p:cNvSpPr/>
          <p:nvPr/>
        </p:nvSpPr>
        <p:spPr>
          <a:xfrm>
            <a:off x="5168707" y="2670593"/>
            <a:ext cx="378042" cy="3780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a:t>
            </a:r>
          </a:p>
        </p:txBody>
      </p:sp>
      <p:sp>
        <p:nvSpPr>
          <p:cNvPr id="82" name="Rounded Rectangle 81">
            <a:extLst>
              <a:ext uri="{FF2B5EF4-FFF2-40B4-BE49-F238E27FC236}">
                <a16:creationId xmlns:a16="http://schemas.microsoft.com/office/drawing/2014/main" id="{7B013095-2C72-694A-9D93-BBE6018545CD}"/>
              </a:ext>
            </a:extLst>
          </p:cNvPr>
          <p:cNvSpPr/>
          <p:nvPr/>
        </p:nvSpPr>
        <p:spPr>
          <a:xfrm>
            <a:off x="5790842" y="2670593"/>
            <a:ext cx="378042" cy="3780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a:t>
            </a:r>
          </a:p>
        </p:txBody>
      </p:sp>
      <p:cxnSp>
        <p:nvCxnSpPr>
          <p:cNvPr id="83" name="Straight Arrow Connector 82">
            <a:extLst>
              <a:ext uri="{FF2B5EF4-FFF2-40B4-BE49-F238E27FC236}">
                <a16:creationId xmlns:a16="http://schemas.microsoft.com/office/drawing/2014/main" id="{F7D78D56-A677-334B-B95D-D8A7E0B4D157}"/>
              </a:ext>
            </a:extLst>
          </p:cNvPr>
          <p:cNvCxnSpPr>
            <a:cxnSpLocks/>
            <a:stCxn id="80" idx="3"/>
            <a:endCxn id="81" idx="1"/>
          </p:cNvCxnSpPr>
          <p:nvPr/>
        </p:nvCxnSpPr>
        <p:spPr>
          <a:xfrm>
            <a:off x="4924614" y="2859614"/>
            <a:ext cx="24409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CE3B2494-7156-8045-9574-3C9E66BD8F3B}"/>
              </a:ext>
            </a:extLst>
          </p:cNvPr>
          <p:cNvCxnSpPr/>
          <p:nvPr/>
        </p:nvCxnSpPr>
        <p:spPr>
          <a:xfrm>
            <a:off x="5546749" y="2859614"/>
            <a:ext cx="24409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32F206A9-11BE-AA40-A290-DD90148B5EA0}"/>
              </a:ext>
            </a:extLst>
          </p:cNvPr>
          <p:cNvCxnSpPr>
            <a:cxnSpLocks/>
          </p:cNvCxnSpPr>
          <p:nvPr/>
        </p:nvCxnSpPr>
        <p:spPr>
          <a:xfrm flipV="1">
            <a:off x="4654584" y="3048635"/>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F18E50D0-9F46-F346-9DFB-8C359D1AD549}"/>
              </a:ext>
            </a:extLst>
          </p:cNvPr>
          <p:cNvCxnSpPr>
            <a:cxnSpLocks/>
          </p:cNvCxnSpPr>
          <p:nvPr/>
        </p:nvCxnSpPr>
        <p:spPr>
          <a:xfrm flipV="1">
            <a:off x="5279434" y="3048635"/>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267722A8-FDB0-7F42-9818-75BD935C3F9A}"/>
              </a:ext>
            </a:extLst>
          </p:cNvPr>
          <p:cNvCxnSpPr>
            <a:cxnSpLocks/>
          </p:cNvCxnSpPr>
          <p:nvPr/>
        </p:nvCxnSpPr>
        <p:spPr>
          <a:xfrm flipV="1">
            <a:off x="5901569" y="3048635"/>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B79604FD-7636-2B4D-B77E-06A7D5A2F311}"/>
              </a:ext>
            </a:extLst>
          </p:cNvPr>
          <p:cNvCxnSpPr/>
          <p:nvPr/>
        </p:nvCxnSpPr>
        <p:spPr>
          <a:xfrm>
            <a:off x="4302480" y="2873349"/>
            <a:ext cx="24409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556C1BF4-BF7A-174B-8214-6A0D2021E9FD}"/>
              </a:ext>
            </a:extLst>
          </p:cNvPr>
          <p:cNvSpPr txBox="1"/>
          <p:nvPr/>
        </p:nvSpPr>
        <p:spPr>
          <a:xfrm>
            <a:off x="5057045" y="3291634"/>
            <a:ext cx="577209" cy="300082"/>
          </a:xfrm>
          <a:prstGeom prst="rect">
            <a:avLst/>
          </a:prstGeom>
          <a:noFill/>
        </p:spPr>
        <p:txBody>
          <a:bodyPr wrap="square" rtlCol="0">
            <a:spAutoFit/>
          </a:bodyPr>
          <a:lstStyle/>
          <a:p>
            <a:r>
              <a:rPr lang="en-US" sz="1350" dirty="0"/>
              <a:t>like </a:t>
            </a:r>
          </a:p>
        </p:txBody>
      </p:sp>
      <p:sp>
        <p:nvSpPr>
          <p:cNvPr id="95" name="TextBox 94">
            <a:extLst>
              <a:ext uri="{FF2B5EF4-FFF2-40B4-BE49-F238E27FC236}">
                <a16:creationId xmlns:a16="http://schemas.microsoft.com/office/drawing/2014/main" id="{1AF37028-7B0E-364A-9954-0F91A6A0D671}"/>
              </a:ext>
            </a:extLst>
          </p:cNvPr>
          <p:cNvSpPr txBox="1"/>
          <p:nvPr/>
        </p:nvSpPr>
        <p:spPr>
          <a:xfrm>
            <a:off x="5747824" y="3291634"/>
            <a:ext cx="747169" cy="300082"/>
          </a:xfrm>
          <a:prstGeom prst="rect">
            <a:avLst/>
          </a:prstGeom>
          <a:noFill/>
        </p:spPr>
        <p:txBody>
          <a:bodyPr wrap="square" rtlCol="0">
            <a:spAutoFit/>
          </a:bodyPr>
          <a:lstStyle/>
          <a:p>
            <a:r>
              <a:rPr lang="en-US" sz="1350" dirty="0"/>
              <a:t>sailing </a:t>
            </a:r>
          </a:p>
        </p:txBody>
      </p:sp>
      <p:sp>
        <p:nvSpPr>
          <p:cNvPr id="103" name="TextBox 102">
            <a:extLst>
              <a:ext uri="{FF2B5EF4-FFF2-40B4-BE49-F238E27FC236}">
                <a16:creationId xmlns:a16="http://schemas.microsoft.com/office/drawing/2014/main" id="{2EB7DAF3-F962-DB42-8693-0E94DF536609}"/>
              </a:ext>
            </a:extLst>
          </p:cNvPr>
          <p:cNvSpPr txBox="1"/>
          <p:nvPr/>
        </p:nvSpPr>
        <p:spPr>
          <a:xfrm>
            <a:off x="4555290" y="3288176"/>
            <a:ext cx="378042" cy="300082"/>
          </a:xfrm>
          <a:prstGeom prst="rect">
            <a:avLst/>
          </a:prstGeom>
          <a:noFill/>
        </p:spPr>
        <p:txBody>
          <a:bodyPr wrap="square" rtlCol="0">
            <a:spAutoFit/>
          </a:bodyPr>
          <a:lstStyle/>
          <a:p>
            <a:r>
              <a:rPr lang="en-US" sz="1350" dirty="0"/>
              <a:t>I </a:t>
            </a:r>
          </a:p>
        </p:txBody>
      </p:sp>
      <p:grpSp>
        <p:nvGrpSpPr>
          <p:cNvPr id="105" name="Group 104">
            <a:extLst>
              <a:ext uri="{FF2B5EF4-FFF2-40B4-BE49-F238E27FC236}">
                <a16:creationId xmlns:a16="http://schemas.microsoft.com/office/drawing/2014/main" id="{D30FAC39-95A5-5540-BACA-EA61476F072B}"/>
              </a:ext>
            </a:extLst>
          </p:cNvPr>
          <p:cNvGrpSpPr/>
          <p:nvPr/>
        </p:nvGrpSpPr>
        <p:grpSpPr>
          <a:xfrm>
            <a:off x="5760779" y="1816988"/>
            <a:ext cx="2110497" cy="864042"/>
            <a:chOff x="1713416" y="2158506"/>
            <a:chExt cx="2813996" cy="1152056"/>
          </a:xfrm>
        </p:grpSpPr>
        <p:sp>
          <p:nvSpPr>
            <p:cNvPr id="106" name="Rounded Rectangle 105">
              <a:extLst>
                <a:ext uri="{FF2B5EF4-FFF2-40B4-BE49-F238E27FC236}">
                  <a16:creationId xmlns:a16="http://schemas.microsoft.com/office/drawing/2014/main" id="{D490CDCC-D820-1C4A-A630-239F069E15E4}"/>
                </a:ext>
              </a:extLst>
            </p:cNvPr>
            <p:cNvSpPr/>
            <p:nvPr/>
          </p:nvSpPr>
          <p:spPr>
            <a:xfrm>
              <a:off x="2038873" y="2482506"/>
              <a:ext cx="504056" cy="50405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D</a:t>
              </a:r>
            </a:p>
          </p:txBody>
        </p:sp>
        <p:sp>
          <p:nvSpPr>
            <p:cNvPr id="107" name="Rounded Rectangle 106">
              <a:extLst>
                <a:ext uri="{FF2B5EF4-FFF2-40B4-BE49-F238E27FC236}">
                  <a16:creationId xmlns:a16="http://schemas.microsoft.com/office/drawing/2014/main" id="{B4D0F4C0-63A9-0B49-BCFC-F409C27F27C0}"/>
                </a:ext>
              </a:extLst>
            </p:cNvPr>
            <p:cNvSpPr/>
            <p:nvPr/>
          </p:nvSpPr>
          <p:spPr>
            <a:xfrm>
              <a:off x="2868386" y="2482506"/>
              <a:ext cx="504056" cy="50405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D</a:t>
              </a:r>
            </a:p>
          </p:txBody>
        </p:sp>
        <p:sp>
          <p:nvSpPr>
            <p:cNvPr id="108" name="Rounded Rectangle 107">
              <a:extLst>
                <a:ext uri="{FF2B5EF4-FFF2-40B4-BE49-F238E27FC236}">
                  <a16:creationId xmlns:a16="http://schemas.microsoft.com/office/drawing/2014/main" id="{1DE7D3D4-17D1-1A40-9547-DF0DCE005577}"/>
                </a:ext>
              </a:extLst>
            </p:cNvPr>
            <p:cNvSpPr/>
            <p:nvPr/>
          </p:nvSpPr>
          <p:spPr>
            <a:xfrm>
              <a:off x="3697899" y="2482506"/>
              <a:ext cx="504056" cy="50405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D</a:t>
              </a:r>
            </a:p>
          </p:txBody>
        </p:sp>
        <p:cxnSp>
          <p:nvCxnSpPr>
            <p:cNvPr id="109" name="Straight Arrow Connector 108">
              <a:extLst>
                <a:ext uri="{FF2B5EF4-FFF2-40B4-BE49-F238E27FC236}">
                  <a16:creationId xmlns:a16="http://schemas.microsoft.com/office/drawing/2014/main" id="{260C55F2-F544-9048-8687-F6C737F57C70}"/>
                </a:ext>
              </a:extLst>
            </p:cNvPr>
            <p:cNvCxnSpPr>
              <a:cxnSpLocks/>
              <a:stCxn id="106" idx="3"/>
              <a:endCxn id="107" idx="1"/>
            </p:cNvCxnSpPr>
            <p:nvPr/>
          </p:nvCxnSpPr>
          <p:spPr>
            <a:xfrm>
              <a:off x="2542929" y="2734534"/>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0" name="Straight Arrow Connector 109">
              <a:extLst>
                <a:ext uri="{FF2B5EF4-FFF2-40B4-BE49-F238E27FC236}">
                  <a16:creationId xmlns:a16="http://schemas.microsoft.com/office/drawing/2014/main" id="{B7C9C226-E6A4-8C41-8B80-DCE153ABAC47}"/>
                </a:ext>
              </a:extLst>
            </p:cNvPr>
            <p:cNvCxnSpPr/>
            <p:nvPr/>
          </p:nvCxnSpPr>
          <p:spPr>
            <a:xfrm>
              <a:off x="3372442" y="2734534"/>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id="{59A66CDA-3F22-DE40-803F-FBE54E1C105F}"/>
                </a:ext>
              </a:extLst>
            </p:cNvPr>
            <p:cNvCxnSpPr/>
            <p:nvPr/>
          </p:nvCxnSpPr>
          <p:spPr>
            <a:xfrm>
              <a:off x="4201955" y="2752848"/>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2" name="Straight Arrow Connector 111">
              <a:extLst>
                <a:ext uri="{FF2B5EF4-FFF2-40B4-BE49-F238E27FC236}">
                  <a16:creationId xmlns:a16="http://schemas.microsoft.com/office/drawing/2014/main" id="{19B96E67-9743-C544-ADA5-1E181C42A76B}"/>
                </a:ext>
              </a:extLst>
            </p:cNvPr>
            <p:cNvCxnSpPr>
              <a:cxnSpLocks/>
            </p:cNvCxnSpPr>
            <p:nvPr/>
          </p:nvCxnSpPr>
          <p:spPr>
            <a:xfrm flipV="1">
              <a:off x="2182889" y="2986562"/>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3" name="Straight Arrow Connector 112">
              <a:extLst>
                <a:ext uri="{FF2B5EF4-FFF2-40B4-BE49-F238E27FC236}">
                  <a16:creationId xmlns:a16="http://schemas.microsoft.com/office/drawing/2014/main" id="{C566A25F-31C4-4B44-BF67-4AADB047AFF7}"/>
                </a:ext>
              </a:extLst>
            </p:cNvPr>
            <p:cNvCxnSpPr>
              <a:cxnSpLocks/>
            </p:cNvCxnSpPr>
            <p:nvPr/>
          </p:nvCxnSpPr>
          <p:spPr>
            <a:xfrm flipV="1">
              <a:off x="3016022" y="2986562"/>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5535BB0D-443C-8C49-A9A9-154385EA72D7}"/>
                </a:ext>
              </a:extLst>
            </p:cNvPr>
            <p:cNvCxnSpPr>
              <a:cxnSpLocks/>
            </p:cNvCxnSpPr>
            <p:nvPr/>
          </p:nvCxnSpPr>
          <p:spPr>
            <a:xfrm flipV="1">
              <a:off x="3845535" y="2986562"/>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id="{6BAD2A51-500A-6047-BD1B-B5F83FB334F8}"/>
                </a:ext>
              </a:extLst>
            </p:cNvPr>
            <p:cNvCxnSpPr/>
            <p:nvPr/>
          </p:nvCxnSpPr>
          <p:spPr>
            <a:xfrm>
              <a:off x="1713416" y="2752848"/>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id="{6011782B-CCE9-4847-8F3A-CE17B68AF24D}"/>
                </a:ext>
              </a:extLst>
            </p:cNvPr>
            <p:cNvCxnSpPr>
              <a:cxnSpLocks/>
            </p:cNvCxnSpPr>
            <p:nvPr/>
          </p:nvCxnSpPr>
          <p:spPr>
            <a:xfrm flipV="1">
              <a:off x="2449190" y="2158506"/>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id="{34C9F345-55C5-1944-B38D-EB3EA8D63AED}"/>
                </a:ext>
              </a:extLst>
            </p:cNvPr>
            <p:cNvCxnSpPr>
              <a:cxnSpLocks/>
            </p:cNvCxnSpPr>
            <p:nvPr/>
          </p:nvCxnSpPr>
          <p:spPr>
            <a:xfrm flipV="1">
              <a:off x="3278703" y="2158506"/>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0" name="Straight Arrow Connector 119">
              <a:extLst>
                <a:ext uri="{FF2B5EF4-FFF2-40B4-BE49-F238E27FC236}">
                  <a16:creationId xmlns:a16="http://schemas.microsoft.com/office/drawing/2014/main" id="{FF43EEFC-1048-8643-8338-111012247652}"/>
                </a:ext>
              </a:extLst>
            </p:cNvPr>
            <p:cNvCxnSpPr>
              <a:cxnSpLocks/>
            </p:cNvCxnSpPr>
            <p:nvPr/>
          </p:nvCxnSpPr>
          <p:spPr>
            <a:xfrm flipV="1">
              <a:off x="4108216" y="2158506"/>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122" name="TextBox 121">
            <a:extLst>
              <a:ext uri="{FF2B5EF4-FFF2-40B4-BE49-F238E27FC236}">
                <a16:creationId xmlns:a16="http://schemas.microsoft.com/office/drawing/2014/main" id="{0B0D421E-9DE2-DF47-8976-D0299352C099}"/>
              </a:ext>
            </a:extLst>
          </p:cNvPr>
          <p:cNvSpPr txBox="1"/>
          <p:nvPr/>
        </p:nvSpPr>
        <p:spPr>
          <a:xfrm>
            <a:off x="6004872" y="1522205"/>
            <a:ext cx="490126" cy="300082"/>
          </a:xfrm>
          <a:prstGeom prst="rect">
            <a:avLst/>
          </a:prstGeom>
          <a:noFill/>
        </p:spPr>
        <p:txBody>
          <a:bodyPr wrap="square" rtlCol="0">
            <a:spAutoFit/>
          </a:bodyPr>
          <a:lstStyle/>
          <a:p>
            <a:r>
              <a:rPr lang="en-US" sz="1350" dirty="0"/>
              <a:t>Ich </a:t>
            </a:r>
          </a:p>
        </p:txBody>
      </p:sp>
      <p:sp>
        <p:nvSpPr>
          <p:cNvPr id="123" name="TextBox 122">
            <a:extLst>
              <a:ext uri="{FF2B5EF4-FFF2-40B4-BE49-F238E27FC236}">
                <a16:creationId xmlns:a16="http://schemas.microsoft.com/office/drawing/2014/main" id="{F0FD085C-BE60-9A44-8D9F-7C49508FF398}"/>
              </a:ext>
            </a:extLst>
          </p:cNvPr>
          <p:cNvSpPr txBox="1"/>
          <p:nvPr/>
        </p:nvSpPr>
        <p:spPr>
          <a:xfrm>
            <a:off x="6689801" y="1514891"/>
            <a:ext cx="570347" cy="300082"/>
          </a:xfrm>
          <a:prstGeom prst="rect">
            <a:avLst/>
          </a:prstGeom>
          <a:noFill/>
        </p:spPr>
        <p:txBody>
          <a:bodyPr wrap="square" rtlCol="0">
            <a:spAutoFit/>
          </a:bodyPr>
          <a:lstStyle/>
          <a:p>
            <a:r>
              <a:rPr lang="en-US" sz="1350" dirty="0" err="1"/>
              <a:t>gehe</a:t>
            </a:r>
            <a:r>
              <a:rPr lang="en-US" sz="1350" dirty="0"/>
              <a:t> </a:t>
            </a:r>
          </a:p>
        </p:txBody>
      </p:sp>
      <p:sp>
        <p:nvSpPr>
          <p:cNvPr id="124" name="TextBox 123">
            <a:extLst>
              <a:ext uri="{FF2B5EF4-FFF2-40B4-BE49-F238E27FC236}">
                <a16:creationId xmlns:a16="http://schemas.microsoft.com/office/drawing/2014/main" id="{20A0074E-2952-684E-936E-4DC31F714C39}"/>
              </a:ext>
            </a:extLst>
          </p:cNvPr>
          <p:cNvSpPr txBox="1"/>
          <p:nvPr/>
        </p:nvSpPr>
        <p:spPr>
          <a:xfrm>
            <a:off x="7289692" y="1518824"/>
            <a:ext cx="706933" cy="300082"/>
          </a:xfrm>
          <a:prstGeom prst="rect">
            <a:avLst/>
          </a:prstGeom>
          <a:noFill/>
        </p:spPr>
        <p:txBody>
          <a:bodyPr wrap="square" rtlCol="0">
            <a:spAutoFit/>
          </a:bodyPr>
          <a:lstStyle/>
          <a:p>
            <a:r>
              <a:rPr lang="en-US" sz="1350" dirty="0" err="1"/>
              <a:t>gerne</a:t>
            </a:r>
            <a:endParaRPr lang="en-US" sz="1350" dirty="0"/>
          </a:p>
        </p:txBody>
      </p:sp>
      <p:sp>
        <p:nvSpPr>
          <p:cNvPr id="125" name="Rounded Rectangle 124">
            <a:extLst>
              <a:ext uri="{FF2B5EF4-FFF2-40B4-BE49-F238E27FC236}">
                <a16:creationId xmlns:a16="http://schemas.microsoft.com/office/drawing/2014/main" id="{ADC70610-9B9C-5A4A-BBE0-480BFF9106F2}"/>
              </a:ext>
            </a:extLst>
          </p:cNvPr>
          <p:cNvSpPr/>
          <p:nvPr/>
        </p:nvSpPr>
        <p:spPr>
          <a:xfrm>
            <a:off x="7871276" y="2049551"/>
            <a:ext cx="378042" cy="37804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D</a:t>
            </a:r>
          </a:p>
        </p:txBody>
      </p:sp>
      <p:cxnSp>
        <p:nvCxnSpPr>
          <p:cNvPr id="126" name="Straight Arrow Connector 125">
            <a:extLst>
              <a:ext uri="{FF2B5EF4-FFF2-40B4-BE49-F238E27FC236}">
                <a16:creationId xmlns:a16="http://schemas.microsoft.com/office/drawing/2014/main" id="{1E287831-BD1A-CC4A-A8B1-B255F7472A35}"/>
              </a:ext>
            </a:extLst>
          </p:cNvPr>
          <p:cNvCxnSpPr/>
          <p:nvPr/>
        </p:nvCxnSpPr>
        <p:spPr>
          <a:xfrm>
            <a:off x="8249318" y="2252307"/>
            <a:ext cx="24409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7" name="Straight Arrow Connector 126">
            <a:extLst>
              <a:ext uri="{FF2B5EF4-FFF2-40B4-BE49-F238E27FC236}">
                <a16:creationId xmlns:a16="http://schemas.microsoft.com/office/drawing/2014/main" id="{6270F1AB-0AEC-6A4F-8A8E-621D3D8DD707}"/>
              </a:ext>
            </a:extLst>
          </p:cNvPr>
          <p:cNvCxnSpPr>
            <a:cxnSpLocks/>
          </p:cNvCxnSpPr>
          <p:nvPr/>
        </p:nvCxnSpPr>
        <p:spPr>
          <a:xfrm flipV="1">
            <a:off x="7982003" y="2427593"/>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DC6A0BF5-A83D-3542-B621-0DBFF246262A}"/>
              </a:ext>
            </a:extLst>
          </p:cNvPr>
          <p:cNvCxnSpPr>
            <a:cxnSpLocks/>
          </p:cNvCxnSpPr>
          <p:nvPr/>
        </p:nvCxnSpPr>
        <p:spPr>
          <a:xfrm flipV="1">
            <a:off x="8179013" y="1806551"/>
            <a:ext cx="0" cy="243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9" name="TextBox 128">
            <a:extLst>
              <a:ext uri="{FF2B5EF4-FFF2-40B4-BE49-F238E27FC236}">
                <a16:creationId xmlns:a16="http://schemas.microsoft.com/office/drawing/2014/main" id="{90B4FDA5-22DA-2A44-B5A0-2AE596B4C89C}"/>
              </a:ext>
            </a:extLst>
          </p:cNvPr>
          <p:cNvSpPr txBox="1"/>
          <p:nvPr/>
        </p:nvSpPr>
        <p:spPr>
          <a:xfrm>
            <a:off x="7909309" y="1510180"/>
            <a:ext cx="709452" cy="300082"/>
          </a:xfrm>
          <a:prstGeom prst="rect">
            <a:avLst/>
          </a:prstGeom>
          <a:noFill/>
        </p:spPr>
        <p:txBody>
          <a:bodyPr wrap="square" rtlCol="0">
            <a:spAutoFit/>
          </a:bodyPr>
          <a:lstStyle/>
          <a:p>
            <a:r>
              <a:rPr lang="en-US" sz="1350" dirty="0" err="1"/>
              <a:t>segeln</a:t>
            </a:r>
            <a:endParaRPr lang="en-US" sz="1350" dirty="0"/>
          </a:p>
        </p:txBody>
      </p:sp>
      <p:sp>
        <p:nvSpPr>
          <p:cNvPr id="132" name="TextBox 131">
            <a:extLst>
              <a:ext uri="{FF2B5EF4-FFF2-40B4-BE49-F238E27FC236}">
                <a16:creationId xmlns:a16="http://schemas.microsoft.com/office/drawing/2014/main" id="{0846E3E6-3DF7-3E43-9A3C-4D66CBB2E432}"/>
              </a:ext>
            </a:extLst>
          </p:cNvPr>
          <p:cNvSpPr txBox="1"/>
          <p:nvPr/>
        </p:nvSpPr>
        <p:spPr>
          <a:xfrm>
            <a:off x="6546991" y="2673640"/>
            <a:ext cx="455485" cy="300082"/>
          </a:xfrm>
          <a:prstGeom prst="rect">
            <a:avLst/>
          </a:prstGeom>
          <a:noFill/>
        </p:spPr>
        <p:txBody>
          <a:bodyPr wrap="square" rtlCol="0">
            <a:spAutoFit/>
          </a:bodyPr>
          <a:lstStyle/>
          <a:p>
            <a:r>
              <a:rPr lang="en-US" sz="1350" dirty="0"/>
              <a:t>Ich </a:t>
            </a:r>
          </a:p>
        </p:txBody>
      </p:sp>
      <p:sp>
        <p:nvSpPr>
          <p:cNvPr id="133" name="TextBox 132">
            <a:extLst>
              <a:ext uri="{FF2B5EF4-FFF2-40B4-BE49-F238E27FC236}">
                <a16:creationId xmlns:a16="http://schemas.microsoft.com/office/drawing/2014/main" id="{030BB5C8-744F-8643-BE58-537FC927D570}"/>
              </a:ext>
            </a:extLst>
          </p:cNvPr>
          <p:cNvSpPr txBox="1"/>
          <p:nvPr/>
        </p:nvSpPr>
        <p:spPr>
          <a:xfrm>
            <a:off x="7113204" y="2641476"/>
            <a:ext cx="710477" cy="300082"/>
          </a:xfrm>
          <a:prstGeom prst="rect">
            <a:avLst/>
          </a:prstGeom>
          <a:noFill/>
        </p:spPr>
        <p:txBody>
          <a:bodyPr wrap="square" rtlCol="0">
            <a:spAutoFit/>
          </a:bodyPr>
          <a:lstStyle/>
          <a:p>
            <a:r>
              <a:rPr lang="en-US" sz="1350" dirty="0" err="1"/>
              <a:t>gehe</a:t>
            </a:r>
            <a:r>
              <a:rPr lang="en-US" sz="1350" dirty="0"/>
              <a:t> </a:t>
            </a:r>
          </a:p>
        </p:txBody>
      </p:sp>
      <p:sp>
        <p:nvSpPr>
          <p:cNvPr id="134" name="TextBox 133">
            <a:extLst>
              <a:ext uri="{FF2B5EF4-FFF2-40B4-BE49-F238E27FC236}">
                <a16:creationId xmlns:a16="http://schemas.microsoft.com/office/drawing/2014/main" id="{996702FA-B8DE-FA45-AA92-4FCA994ECF97}"/>
              </a:ext>
            </a:extLst>
          </p:cNvPr>
          <p:cNvSpPr txBox="1"/>
          <p:nvPr/>
        </p:nvSpPr>
        <p:spPr>
          <a:xfrm>
            <a:off x="7713096" y="2645409"/>
            <a:ext cx="732715" cy="300082"/>
          </a:xfrm>
          <a:prstGeom prst="rect">
            <a:avLst/>
          </a:prstGeom>
          <a:noFill/>
        </p:spPr>
        <p:txBody>
          <a:bodyPr wrap="square" rtlCol="0">
            <a:spAutoFit/>
          </a:bodyPr>
          <a:lstStyle/>
          <a:p>
            <a:r>
              <a:rPr lang="en-US" sz="1350" dirty="0" err="1"/>
              <a:t>gerne</a:t>
            </a:r>
            <a:endParaRPr lang="en-US" sz="1350" dirty="0"/>
          </a:p>
        </p:txBody>
      </p:sp>
      <p:sp>
        <p:nvSpPr>
          <p:cNvPr id="70"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45</a:t>
            </a:fld>
            <a:endParaRPr lang="de-DE" dirty="0"/>
          </a:p>
        </p:txBody>
      </p:sp>
    </p:spTree>
    <p:extLst>
      <p:ext uri="{BB962C8B-B14F-4D97-AF65-F5344CB8AC3E}">
        <p14:creationId xmlns:p14="http://schemas.microsoft.com/office/powerpoint/2010/main" val="265864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P spid="30" grpId="0"/>
      <p:bldP spid="65" grpId="0"/>
      <p:bldP spid="68" grpId="0"/>
      <p:bldP spid="69" grpId="0"/>
      <p:bldP spid="75" grpId="0"/>
      <p:bldP spid="130" grpId="0"/>
      <p:bldP spid="131" grpId="0"/>
      <p:bldP spid="94" grpId="0"/>
      <p:bldP spid="95" grpId="0"/>
      <p:bldP spid="103" grpId="0"/>
      <p:bldP spid="122" grpId="0"/>
      <p:bldP spid="123" grpId="0"/>
      <p:bldP spid="124" grpId="0"/>
      <p:bldP spid="129" grpId="0"/>
      <p:bldP spid="132" grpId="0"/>
      <p:bldP spid="133" grpId="0"/>
      <p:bldP spid="1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977D-DF71-2B4B-8DB0-8F0E351FCE0D}"/>
              </a:ext>
            </a:extLst>
          </p:cNvPr>
          <p:cNvSpPr>
            <a:spLocks noGrp="1"/>
          </p:cNvSpPr>
          <p:nvPr>
            <p:ph type="title"/>
          </p:nvPr>
        </p:nvSpPr>
        <p:spPr/>
        <p:txBody>
          <a:bodyPr/>
          <a:lstStyle/>
          <a:p>
            <a:r>
              <a:rPr lang="en-US" dirty="0"/>
              <a:t>Different Network-Structures and Applications</a:t>
            </a:r>
          </a:p>
        </p:txBody>
      </p:sp>
      <p:sp>
        <p:nvSpPr>
          <p:cNvPr id="3" name="Content Placeholder 2">
            <a:extLst>
              <a:ext uri="{FF2B5EF4-FFF2-40B4-BE49-F238E27FC236}">
                <a16:creationId xmlns:a16="http://schemas.microsoft.com/office/drawing/2014/main" id="{5A058102-493C-F645-B557-C748BBD4960C}"/>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grpSp>
        <p:nvGrpSpPr>
          <p:cNvPr id="33" name="Group 32">
            <a:extLst>
              <a:ext uri="{FF2B5EF4-FFF2-40B4-BE49-F238E27FC236}">
                <a16:creationId xmlns:a16="http://schemas.microsoft.com/office/drawing/2014/main" id="{68EDBB30-694B-524B-B965-B9DD8D9979D5}"/>
              </a:ext>
            </a:extLst>
          </p:cNvPr>
          <p:cNvGrpSpPr/>
          <p:nvPr/>
        </p:nvGrpSpPr>
        <p:grpSpPr>
          <a:xfrm>
            <a:off x="642531" y="1631089"/>
            <a:ext cx="3636942" cy="1476824"/>
            <a:chOff x="856708" y="1793784"/>
            <a:chExt cx="4849255" cy="1969099"/>
          </a:xfrm>
        </p:grpSpPr>
        <p:sp>
          <p:nvSpPr>
            <p:cNvPr id="5" name="Rounded Rectangle 4">
              <a:extLst>
                <a:ext uri="{FF2B5EF4-FFF2-40B4-BE49-F238E27FC236}">
                  <a16:creationId xmlns:a16="http://schemas.microsoft.com/office/drawing/2014/main" id="{0CDA0D7B-0487-0445-A6EF-C28E484B0CFA}"/>
                </a:ext>
              </a:extLst>
            </p:cNvPr>
            <p:cNvSpPr/>
            <p:nvPr/>
          </p:nvSpPr>
          <p:spPr>
            <a:xfrm>
              <a:off x="2038873" y="2482506"/>
              <a:ext cx="504056" cy="5040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sp>
          <p:nvSpPr>
            <p:cNvPr id="6" name="Rounded Rectangle 5">
              <a:extLst>
                <a:ext uri="{FF2B5EF4-FFF2-40B4-BE49-F238E27FC236}">
                  <a16:creationId xmlns:a16="http://schemas.microsoft.com/office/drawing/2014/main" id="{17ED49D5-43AB-874D-BD5B-A2989D0204C8}"/>
                </a:ext>
              </a:extLst>
            </p:cNvPr>
            <p:cNvSpPr/>
            <p:nvPr/>
          </p:nvSpPr>
          <p:spPr>
            <a:xfrm>
              <a:off x="2868386" y="2482506"/>
              <a:ext cx="504056" cy="5040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sp>
          <p:nvSpPr>
            <p:cNvPr id="7" name="Rounded Rectangle 6">
              <a:extLst>
                <a:ext uri="{FF2B5EF4-FFF2-40B4-BE49-F238E27FC236}">
                  <a16:creationId xmlns:a16="http://schemas.microsoft.com/office/drawing/2014/main" id="{29C14C45-22C1-FA4D-B791-CB65FDCE2111}"/>
                </a:ext>
              </a:extLst>
            </p:cNvPr>
            <p:cNvSpPr/>
            <p:nvPr/>
          </p:nvSpPr>
          <p:spPr>
            <a:xfrm>
              <a:off x="3697899" y="2482506"/>
              <a:ext cx="504056" cy="5040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sp>
          <p:nvSpPr>
            <p:cNvPr id="8" name="Rounded Rectangle 7">
              <a:extLst>
                <a:ext uri="{FF2B5EF4-FFF2-40B4-BE49-F238E27FC236}">
                  <a16:creationId xmlns:a16="http://schemas.microsoft.com/office/drawing/2014/main" id="{40B2963E-9340-F346-BD20-8BC44BEC36AE}"/>
                </a:ext>
              </a:extLst>
            </p:cNvPr>
            <p:cNvSpPr/>
            <p:nvPr/>
          </p:nvSpPr>
          <p:spPr>
            <a:xfrm>
              <a:off x="4527412" y="2482506"/>
              <a:ext cx="504056" cy="5040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cxnSp>
          <p:nvCxnSpPr>
            <p:cNvPr id="10" name="Straight Arrow Connector 9">
              <a:extLst>
                <a:ext uri="{FF2B5EF4-FFF2-40B4-BE49-F238E27FC236}">
                  <a16:creationId xmlns:a16="http://schemas.microsoft.com/office/drawing/2014/main" id="{B34739BD-1593-1945-B971-18C4EAD284E9}"/>
                </a:ext>
              </a:extLst>
            </p:cNvPr>
            <p:cNvCxnSpPr>
              <a:cxnSpLocks/>
              <a:stCxn id="5" idx="3"/>
              <a:endCxn id="6" idx="1"/>
            </p:cNvCxnSpPr>
            <p:nvPr/>
          </p:nvCxnSpPr>
          <p:spPr>
            <a:xfrm>
              <a:off x="2542929" y="2734534"/>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69BB140-97D7-9144-9387-0392429A44E7}"/>
                </a:ext>
              </a:extLst>
            </p:cNvPr>
            <p:cNvCxnSpPr/>
            <p:nvPr/>
          </p:nvCxnSpPr>
          <p:spPr>
            <a:xfrm>
              <a:off x="3372442" y="2734534"/>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AF884842-409B-824B-A6D4-D0D4ED727D8F}"/>
                </a:ext>
              </a:extLst>
            </p:cNvPr>
            <p:cNvCxnSpPr/>
            <p:nvPr/>
          </p:nvCxnSpPr>
          <p:spPr>
            <a:xfrm>
              <a:off x="4201955" y="2752848"/>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C9612F4F-4B8C-C94B-B23C-D16EC9343E6F}"/>
                </a:ext>
              </a:extLst>
            </p:cNvPr>
            <p:cNvCxnSpPr/>
            <p:nvPr/>
          </p:nvCxnSpPr>
          <p:spPr>
            <a:xfrm>
              <a:off x="5031468" y="2752848"/>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3069B00-7566-BF4D-AF04-DFDA083409CE}"/>
                </a:ext>
              </a:extLst>
            </p:cNvPr>
            <p:cNvCxnSpPr>
              <a:cxnSpLocks/>
            </p:cNvCxnSpPr>
            <p:nvPr/>
          </p:nvCxnSpPr>
          <p:spPr>
            <a:xfrm flipV="1">
              <a:off x="2182889" y="2986562"/>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71F760B5-3E98-0444-880D-B7DF596BCDEE}"/>
                </a:ext>
              </a:extLst>
            </p:cNvPr>
            <p:cNvCxnSpPr>
              <a:cxnSpLocks/>
            </p:cNvCxnSpPr>
            <p:nvPr/>
          </p:nvCxnSpPr>
          <p:spPr>
            <a:xfrm flipV="1">
              <a:off x="3016022" y="2986562"/>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0477EA22-6933-3A40-A634-BD8405C53415}"/>
                </a:ext>
              </a:extLst>
            </p:cNvPr>
            <p:cNvCxnSpPr>
              <a:cxnSpLocks/>
            </p:cNvCxnSpPr>
            <p:nvPr/>
          </p:nvCxnSpPr>
          <p:spPr>
            <a:xfrm flipV="1">
              <a:off x="3845535" y="2986562"/>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853A504B-1071-0B4D-97F3-7D2DF6E6C0EC}"/>
                </a:ext>
              </a:extLst>
            </p:cNvPr>
            <p:cNvCxnSpPr>
              <a:cxnSpLocks/>
            </p:cNvCxnSpPr>
            <p:nvPr/>
          </p:nvCxnSpPr>
          <p:spPr>
            <a:xfrm flipV="1">
              <a:off x="4675048" y="2986562"/>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98DB8058-D6E0-A745-A725-118B748E9F89}"/>
                </a:ext>
              </a:extLst>
            </p:cNvPr>
            <p:cNvCxnSpPr>
              <a:cxnSpLocks/>
            </p:cNvCxnSpPr>
            <p:nvPr/>
          </p:nvCxnSpPr>
          <p:spPr>
            <a:xfrm flipV="1">
              <a:off x="4919193" y="2158506"/>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886BB24A-6677-FA4F-874D-03A9CCDED5EE}"/>
                </a:ext>
              </a:extLst>
            </p:cNvPr>
            <p:cNvCxnSpPr/>
            <p:nvPr/>
          </p:nvCxnSpPr>
          <p:spPr>
            <a:xfrm>
              <a:off x="1713416" y="2752848"/>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03D0B075-D6C4-7F40-89CD-B4B955A3F914}"/>
                </a:ext>
              </a:extLst>
            </p:cNvPr>
            <p:cNvSpPr txBox="1"/>
            <p:nvPr/>
          </p:nvSpPr>
          <p:spPr>
            <a:xfrm>
              <a:off x="1172787" y="3362774"/>
              <a:ext cx="252028" cy="400109"/>
            </a:xfrm>
            <a:prstGeom prst="rect">
              <a:avLst/>
            </a:prstGeom>
            <a:noFill/>
          </p:spPr>
          <p:txBody>
            <a:bodyPr wrap="square" rtlCol="0">
              <a:spAutoFit/>
            </a:bodyPr>
            <a:lstStyle/>
            <a:p>
              <a:r>
                <a:rPr lang="en-US" sz="1350" dirty="0"/>
                <a:t>I </a:t>
              </a:r>
            </a:p>
          </p:txBody>
        </p:sp>
        <p:sp>
          <p:nvSpPr>
            <p:cNvPr id="24" name="Rounded Rectangle 23">
              <a:extLst>
                <a:ext uri="{FF2B5EF4-FFF2-40B4-BE49-F238E27FC236}">
                  <a16:creationId xmlns:a16="http://schemas.microsoft.com/office/drawing/2014/main" id="{22426A32-A6BC-0C40-9D15-D4844C73C7C3}"/>
                </a:ext>
              </a:extLst>
            </p:cNvPr>
            <p:cNvSpPr/>
            <p:nvPr/>
          </p:nvSpPr>
          <p:spPr>
            <a:xfrm>
              <a:off x="1204318" y="2500820"/>
              <a:ext cx="504056" cy="5040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cxnSp>
          <p:nvCxnSpPr>
            <p:cNvPr id="25" name="Straight Arrow Connector 24">
              <a:extLst>
                <a:ext uri="{FF2B5EF4-FFF2-40B4-BE49-F238E27FC236}">
                  <a16:creationId xmlns:a16="http://schemas.microsoft.com/office/drawing/2014/main" id="{1CC65316-0166-C741-8AB2-07DA01CB4573}"/>
                </a:ext>
              </a:extLst>
            </p:cNvPr>
            <p:cNvCxnSpPr>
              <a:cxnSpLocks/>
            </p:cNvCxnSpPr>
            <p:nvPr/>
          </p:nvCxnSpPr>
          <p:spPr>
            <a:xfrm flipV="1">
              <a:off x="1324569" y="2986562"/>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1618609B-E2E9-EA44-8223-F7B9EF57A3EE}"/>
                </a:ext>
              </a:extLst>
            </p:cNvPr>
            <p:cNvCxnSpPr/>
            <p:nvPr/>
          </p:nvCxnSpPr>
          <p:spPr>
            <a:xfrm>
              <a:off x="856708" y="2752848"/>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43A3BE20-87B0-FB41-8E70-233C23A01784}"/>
                </a:ext>
              </a:extLst>
            </p:cNvPr>
            <p:cNvSpPr txBox="1"/>
            <p:nvPr/>
          </p:nvSpPr>
          <p:spPr>
            <a:xfrm>
              <a:off x="1945135" y="3362774"/>
              <a:ext cx="619349" cy="400109"/>
            </a:xfrm>
            <a:prstGeom prst="rect">
              <a:avLst/>
            </a:prstGeom>
            <a:noFill/>
          </p:spPr>
          <p:txBody>
            <a:bodyPr wrap="square" rtlCol="0">
              <a:spAutoFit/>
            </a:bodyPr>
            <a:lstStyle/>
            <a:p>
              <a:r>
                <a:rPr lang="en-US" sz="1350" dirty="0"/>
                <a:t>like </a:t>
              </a:r>
            </a:p>
          </p:txBody>
        </p:sp>
        <p:sp>
          <p:nvSpPr>
            <p:cNvPr id="28" name="TextBox 27">
              <a:extLst>
                <a:ext uri="{FF2B5EF4-FFF2-40B4-BE49-F238E27FC236}">
                  <a16:creationId xmlns:a16="http://schemas.microsoft.com/office/drawing/2014/main" id="{88A7C5BC-F193-644C-B8BB-7AE0E06CA5C1}"/>
                </a:ext>
              </a:extLst>
            </p:cNvPr>
            <p:cNvSpPr txBox="1"/>
            <p:nvPr/>
          </p:nvSpPr>
          <p:spPr>
            <a:xfrm>
              <a:off x="2783071" y="3362772"/>
              <a:ext cx="504056" cy="400109"/>
            </a:xfrm>
            <a:prstGeom prst="rect">
              <a:avLst/>
            </a:prstGeom>
            <a:noFill/>
          </p:spPr>
          <p:txBody>
            <a:bodyPr wrap="square" rtlCol="0">
              <a:spAutoFit/>
            </a:bodyPr>
            <a:lstStyle/>
            <a:p>
              <a:r>
                <a:rPr lang="en-US" sz="1350" dirty="0"/>
                <a:t>to </a:t>
              </a:r>
            </a:p>
          </p:txBody>
        </p:sp>
        <p:sp>
          <p:nvSpPr>
            <p:cNvPr id="29" name="TextBox 28">
              <a:extLst>
                <a:ext uri="{FF2B5EF4-FFF2-40B4-BE49-F238E27FC236}">
                  <a16:creationId xmlns:a16="http://schemas.microsoft.com/office/drawing/2014/main" id="{AAC3D1DC-AA53-0A43-AFF0-B3EB2D7332BB}"/>
                </a:ext>
              </a:extLst>
            </p:cNvPr>
            <p:cNvSpPr txBox="1"/>
            <p:nvPr/>
          </p:nvSpPr>
          <p:spPr>
            <a:xfrm>
              <a:off x="3627306" y="3362772"/>
              <a:ext cx="574647" cy="400109"/>
            </a:xfrm>
            <a:prstGeom prst="rect">
              <a:avLst/>
            </a:prstGeom>
            <a:noFill/>
          </p:spPr>
          <p:txBody>
            <a:bodyPr wrap="square" rtlCol="0">
              <a:spAutoFit/>
            </a:bodyPr>
            <a:lstStyle/>
            <a:p>
              <a:r>
                <a:rPr lang="en-US" sz="1350" dirty="0"/>
                <a:t>go</a:t>
              </a:r>
            </a:p>
          </p:txBody>
        </p:sp>
        <p:sp>
          <p:nvSpPr>
            <p:cNvPr id="30" name="TextBox 29">
              <a:extLst>
                <a:ext uri="{FF2B5EF4-FFF2-40B4-BE49-F238E27FC236}">
                  <a16:creationId xmlns:a16="http://schemas.microsoft.com/office/drawing/2014/main" id="{B5C0D3C0-FD63-F44C-AB35-BF7BAA4FB5B7}"/>
                </a:ext>
              </a:extLst>
            </p:cNvPr>
            <p:cNvSpPr txBox="1"/>
            <p:nvPr/>
          </p:nvSpPr>
          <p:spPr>
            <a:xfrm>
              <a:off x="4295906" y="3362772"/>
              <a:ext cx="967065" cy="400109"/>
            </a:xfrm>
            <a:prstGeom prst="rect">
              <a:avLst/>
            </a:prstGeom>
            <a:noFill/>
          </p:spPr>
          <p:txBody>
            <a:bodyPr wrap="square" rtlCol="0">
              <a:spAutoFit/>
            </a:bodyPr>
            <a:lstStyle/>
            <a:p>
              <a:r>
                <a:rPr lang="en-US" sz="1350" dirty="0"/>
                <a:t>sailing </a:t>
              </a:r>
            </a:p>
          </p:txBody>
        </p:sp>
        <p:sp>
          <p:nvSpPr>
            <p:cNvPr id="32" name="TextBox 31">
              <a:extLst>
                <a:ext uri="{FF2B5EF4-FFF2-40B4-BE49-F238E27FC236}">
                  <a16:creationId xmlns:a16="http://schemas.microsoft.com/office/drawing/2014/main" id="{C303DE67-D648-0249-B67B-251CFF7B95A7}"/>
                </a:ext>
              </a:extLst>
            </p:cNvPr>
            <p:cNvSpPr txBox="1"/>
            <p:nvPr/>
          </p:nvSpPr>
          <p:spPr>
            <a:xfrm>
              <a:off x="4527412" y="1793784"/>
              <a:ext cx="1178551" cy="400109"/>
            </a:xfrm>
            <a:prstGeom prst="rect">
              <a:avLst/>
            </a:prstGeom>
            <a:noFill/>
          </p:spPr>
          <p:txBody>
            <a:bodyPr wrap="square" rtlCol="0">
              <a:spAutoFit/>
            </a:bodyPr>
            <a:lstStyle/>
            <a:p>
              <a:r>
                <a:rPr lang="en-US" sz="1350" dirty="0"/>
                <a:t>English </a:t>
              </a:r>
            </a:p>
          </p:txBody>
        </p:sp>
      </p:grpSp>
      <p:sp>
        <p:nvSpPr>
          <p:cNvPr id="34" name="Content Placeholder 2">
            <a:extLst>
              <a:ext uri="{FF2B5EF4-FFF2-40B4-BE49-F238E27FC236}">
                <a16:creationId xmlns:a16="http://schemas.microsoft.com/office/drawing/2014/main" id="{74B33917-CB2F-2C42-9DCE-BF7E0B5C00E4}"/>
              </a:ext>
            </a:extLst>
          </p:cNvPr>
          <p:cNvSpPr txBox="1">
            <a:spLocks/>
          </p:cNvSpPr>
          <p:nvPr/>
        </p:nvSpPr>
        <p:spPr>
          <a:xfrm>
            <a:off x="384800" y="4315156"/>
            <a:ext cx="3000683" cy="813734"/>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Arial" panose="020B0604020202020204" pitchFamily="34" charset="0"/>
                <a:cs typeface="Arial" panose="020B0604020202020204" pitchFamily="34" charset="0"/>
              </a:rPr>
              <a:t>Language classification</a:t>
            </a:r>
          </a:p>
          <a:p>
            <a:pPr marL="0" indent="0">
              <a:buNone/>
            </a:pPr>
            <a:r>
              <a:rPr lang="en-US" sz="1800" dirty="0">
                <a:solidFill>
                  <a:schemeClr val="tx1"/>
                </a:solidFill>
                <a:latin typeface="Arial" panose="020B0604020202020204" pitchFamily="34" charset="0"/>
                <a:cs typeface="Arial" panose="020B0604020202020204" pitchFamily="34" charset="0"/>
              </a:rPr>
              <a:t>Text classification</a:t>
            </a:r>
          </a:p>
        </p:txBody>
      </p:sp>
      <p:sp>
        <p:nvSpPr>
          <p:cNvPr id="35" name="Content Placeholder 2">
            <a:extLst>
              <a:ext uri="{FF2B5EF4-FFF2-40B4-BE49-F238E27FC236}">
                <a16:creationId xmlns:a16="http://schemas.microsoft.com/office/drawing/2014/main" id="{52BC00AD-44E5-5044-BE52-04162B6FA1CE}"/>
              </a:ext>
            </a:extLst>
          </p:cNvPr>
          <p:cNvSpPr txBox="1">
            <a:spLocks/>
          </p:cNvSpPr>
          <p:nvPr/>
        </p:nvSpPr>
        <p:spPr>
          <a:xfrm>
            <a:off x="6138175" y="1163848"/>
            <a:ext cx="1630805" cy="378041"/>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Arial" panose="020B0604020202020204" pitchFamily="34" charset="0"/>
                <a:cs typeface="Arial" panose="020B0604020202020204" pitchFamily="34" charset="0"/>
              </a:rPr>
              <a:t>One to many</a:t>
            </a:r>
          </a:p>
        </p:txBody>
      </p:sp>
      <p:grpSp>
        <p:nvGrpSpPr>
          <p:cNvPr id="36" name="Group 35">
            <a:extLst>
              <a:ext uri="{FF2B5EF4-FFF2-40B4-BE49-F238E27FC236}">
                <a16:creationId xmlns:a16="http://schemas.microsoft.com/office/drawing/2014/main" id="{41787701-1097-8246-A1D3-C59E7C576C50}"/>
              </a:ext>
            </a:extLst>
          </p:cNvPr>
          <p:cNvGrpSpPr/>
          <p:nvPr/>
        </p:nvGrpSpPr>
        <p:grpSpPr>
          <a:xfrm>
            <a:off x="5020638" y="1633668"/>
            <a:ext cx="3375163" cy="1135004"/>
            <a:chOff x="856708" y="1797223"/>
            <a:chExt cx="4500217" cy="1513339"/>
          </a:xfrm>
        </p:grpSpPr>
        <p:sp>
          <p:nvSpPr>
            <p:cNvPr id="37" name="Rounded Rectangle 36">
              <a:extLst>
                <a:ext uri="{FF2B5EF4-FFF2-40B4-BE49-F238E27FC236}">
                  <a16:creationId xmlns:a16="http://schemas.microsoft.com/office/drawing/2014/main" id="{DCC760E0-8110-3E44-8E28-A77B30C53E74}"/>
                </a:ext>
              </a:extLst>
            </p:cNvPr>
            <p:cNvSpPr/>
            <p:nvPr/>
          </p:nvSpPr>
          <p:spPr>
            <a:xfrm>
              <a:off x="2038873" y="2482506"/>
              <a:ext cx="504056" cy="5040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sp>
          <p:nvSpPr>
            <p:cNvPr id="38" name="Rounded Rectangle 37">
              <a:extLst>
                <a:ext uri="{FF2B5EF4-FFF2-40B4-BE49-F238E27FC236}">
                  <a16:creationId xmlns:a16="http://schemas.microsoft.com/office/drawing/2014/main" id="{800C90E9-36D7-B440-9281-7FE33A7EC491}"/>
                </a:ext>
              </a:extLst>
            </p:cNvPr>
            <p:cNvSpPr/>
            <p:nvPr/>
          </p:nvSpPr>
          <p:spPr>
            <a:xfrm>
              <a:off x="2868386" y="2482506"/>
              <a:ext cx="504056" cy="5040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sp>
          <p:nvSpPr>
            <p:cNvPr id="39" name="Rounded Rectangle 38">
              <a:extLst>
                <a:ext uri="{FF2B5EF4-FFF2-40B4-BE49-F238E27FC236}">
                  <a16:creationId xmlns:a16="http://schemas.microsoft.com/office/drawing/2014/main" id="{E5E90C30-6090-1E49-B869-1CCAEF6B2861}"/>
                </a:ext>
              </a:extLst>
            </p:cNvPr>
            <p:cNvSpPr/>
            <p:nvPr/>
          </p:nvSpPr>
          <p:spPr>
            <a:xfrm>
              <a:off x="3697899" y="2482506"/>
              <a:ext cx="504056" cy="5040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sp>
          <p:nvSpPr>
            <p:cNvPr id="40" name="Rounded Rectangle 39">
              <a:extLst>
                <a:ext uri="{FF2B5EF4-FFF2-40B4-BE49-F238E27FC236}">
                  <a16:creationId xmlns:a16="http://schemas.microsoft.com/office/drawing/2014/main" id="{3A4EB629-3F0A-A549-BD94-5F761F3BC26B}"/>
                </a:ext>
              </a:extLst>
            </p:cNvPr>
            <p:cNvSpPr/>
            <p:nvPr/>
          </p:nvSpPr>
          <p:spPr>
            <a:xfrm>
              <a:off x="4527412" y="2482506"/>
              <a:ext cx="504056" cy="5040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cxnSp>
          <p:nvCxnSpPr>
            <p:cNvPr id="41" name="Straight Arrow Connector 40">
              <a:extLst>
                <a:ext uri="{FF2B5EF4-FFF2-40B4-BE49-F238E27FC236}">
                  <a16:creationId xmlns:a16="http://schemas.microsoft.com/office/drawing/2014/main" id="{0DD3ADAD-EB52-5445-9D74-01FE7130800D}"/>
                </a:ext>
              </a:extLst>
            </p:cNvPr>
            <p:cNvCxnSpPr>
              <a:cxnSpLocks/>
              <a:stCxn id="37" idx="3"/>
              <a:endCxn id="38" idx="1"/>
            </p:cNvCxnSpPr>
            <p:nvPr/>
          </p:nvCxnSpPr>
          <p:spPr>
            <a:xfrm>
              <a:off x="2542929" y="2734534"/>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26C8C5DE-CE42-EE40-A29A-4CE405D71321}"/>
                </a:ext>
              </a:extLst>
            </p:cNvPr>
            <p:cNvCxnSpPr/>
            <p:nvPr/>
          </p:nvCxnSpPr>
          <p:spPr>
            <a:xfrm>
              <a:off x="3372442" y="2734534"/>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19EFD968-E73E-8045-96AA-3C93EF08C652}"/>
                </a:ext>
              </a:extLst>
            </p:cNvPr>
            <p:cNvCxnSpPr/>
            <p:nvPr/>
          </p:nvCxnSpPr>
          <p:spPr>
            <a:xfrm>
              <a:off x="4201955" y="2752848"/>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A99807B2-20A6-E449-BCF9-35610ED8DB53}"/>
                </a:ext>
              </a:extLst>
            </p:cNvPr>
            <p:cNvCxnSpPr/>
            <p:nvPr/>
          </p:nvCxnSpPr>
          <p:spPr>
            <a:xfrm>
              <a:off x="5031468" y="2752848"/>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76B7BBC7-0E38-B848-8362-DA741E6E35A2}"/>
                </a:ext>
              </a:extLst>
            </p:cNvPr>
            <p:cNvCxnSpPr>
              <a:cxnSpLocks/>
            </p:cNvCxnSpPr>
            <p:nvPr/>
          </p:nvCxnSpPr>
          <p:spPr>
            <a:xfrm flipV="1">
              <a:off x="1582959" y="2166555"/>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7C4004F3-BA0C-3B4D-94EE-E40FA26BC875}"/>
                </a:ext>
              </a:extLst>
            </p:cNvPr>
            <p:cNvCxnSpPr>
              <a:cxnSpLocks/>
            </p:cNvCxnSpPr>
            <p:nvPr/>
          </p:nvCxnSpPr>
          <p:spPr>
            <a:xfrm flipV="1">
              <a:off x="2416092" y="2166555"/>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89F40152-B35C-4D47-A372-C605CE32C678}"/>
                </a:ext>
              </a:extLst>
            </p:cNvPr>
            <p:cNvCxnSpPr>
              <a:cxnSpLocks/>
            </p:cNvCxnSpPr>
            <p:nvPr/>
          </p:nvCxnSpPr>
          <p:spPr>
            <a:xfrm flipV="1">
              <a:off x="3245605" y="2166555"/>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26880AF3-53F7-4240-B5B2-52D8F9697153}"/>
                </a:ext>
              </a:extLst>
            </p:cNvPr>
            <p:cNvCxnSpPr>
              <a:cxnSpLocks/>
            </p:cNvCxnSpPr>
            <p:nvPr/>
          </p:nvCxnSpPr>
          <p:spPr>
            <a:xfrm flipV="1">
              <a:off x="4075118" y="2166555"/>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44D2F8E2-86C6-1444-ACA5-5EE41906A949}"/>
                </a:ext>
              </a:extLst>
            </p:cNvPr>
            <p:cNvCxnSpPr>
              <a:cxnSpLocks/>
            </p:cNvCxnSpPr>
            <p:nvPr/>
          </p:nvCxnSpPr>
          <p:spPr>
            <a:xfrm flipV="1">
              <a:off x="4919193" y="2158506"/>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91C622B-F22B-6C46-B491-350F9A4A7075}"/>
                </a:ext>
              </a:extLst>
            </p:cNvPr>
            <p:cNvCxnSpPr/>
            <p:nvPr/>
          </p:nvCxnSpPr>
          <p:spPr>
            <a:xfrm>
              <a:off x="1713416" y="2752848"/>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2" name="Rounded Rectangle 51">
              <a:extLst>
                <a:ext uri="{FF2B5EF4-FFF2-40B4-BE49-F238E27FC236}">
                  <a16:creationId xmlns:a16="http://schemas.microsoft.com/office/drawing/2014/main" id="{5499CCCF-7887-3A4E-93F9-630148E460DA}"/>
                </a:ext>
              </a:extLst>
            </p:cNvPr>
            <p:cNvSpPr/>
            <p:nvPr/>
          </p:nvSpPr>
          <p:spPr>
            <a:xfrm>
              <a:off x="1204318" y="2500820"/>
              <a:ext cx="504056" cy="5040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cxnSp>
          <p:nvCxnSpPr>
            <p:cNvPr id="53" name="Straight Arrow Connector 52">
              <a:extLst>
                <a:ext uri="{FF2B5EF4-FFF2-40B4-BE49-F238E27FC236}">
                  <a16:creationId xmlns:a16="http://schemas.microsoft.com/office/drawing/2014/main" id="{081F8FC0-FA9E-5D48-B378-F4FC7878B417}"/>
                </a:ext>
              </a:extLst>
            </p:cNvPr>
            <p:cNvCxnSpPr>
              <a:cxnSpLocks/>
            </p:cNvCxnSpPr>
            <p:nvPr/>
          </p:nvCxnSpPr>
          <p:spPr>
            <a:xfrm flipV="1">
              <a:off x="1324569" y="2986562"/>
              <a:ext cx="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21B90865-4668-B04E-A255-98A5513A5EBA}"/>
                </a:ext>
              </a:extLst>
            </p:cNvPr>
            <p:cNvCxnSpPr/>
            <p:nvPr/>
          </p:nvCxnSpPr>
          <p:spPr>
            <a:xfrm>
              <a:off x="856708" y="2752848"/>
              <a:ext cx="3254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C1DA3778-3B79-474A-9EB0-D2F962ECC43E}"/>
                </a:ext>
              </a:extLst>
            </p:cNvPr>
            <p:cNvSpPr txBox="1"/>
            <p:nvPr/>
          </p:nvSpPr>
          <p:spPr>
            <a:xfrm>
              <a:off x="1166709" y="1810590"/>
              <a:ext cx="1078040" cy="400109"/>
            </a:xfrm>
            <a:prstGeom prst="rect">
              <a:avLst/>
            </a:prstGeom>
            <a:noFill/>
          </p:spPr>
          <p:txBody>
            <a:bodyPr wrap="square" rtlCol="0">
              <a:spAutoFit/>
            </a:bodyPr>
            <a:lstStyle/>
            <a:p>
              <a:r>
                <a:rPr lang="en-US" sz="1350" dirty="0"/>
                <a:t>Couple</a:t>
              </a:r>
            </a:p>
          </p:txBody>
        </p:sp>
        <p:sp>
          <p:nvSpPr>
            <p:cNvPr id="59" name="TextBox 58">
              <a:extLst>
                <a:ext uri="{FF2B5EF4-FFF2-40B4-BE49-F238E27FC236}">
                  <a16:creationId xmlns:a16="http://schemas.microsoft.com/office/drawing/2014/main" id="{7B7CBF1B-FE18-7A42-9B44-85C6F7E703C1}"/>
                </a:ext>
              </a:extLst>
            </p:cNvPr>
            <p:cNvSpPr txBox="1"/>
            <p:nvPr/>
          </p:nvSpPr>
          <p:spPr>
            <a:xfrm>
              <a:off x="3051960" y="1797223"/>
              <a:ext cx="581979" cy="400109"/>
            </a:xfrm>
            <a:prstGeom prst="rect">
              <a:avLst/>
            </a:prstGeom>
            <a:noFill/>
          </p:spPr>
          <p:txBody>
            <a:bodyPr wrap="square" rtlCol="0">
              <a:spAutoFit/>
            </a:bodyPr>
            <a:lstStyle/>
            <a:p>
              <a:r>
                <a:rPr lang="en-US" sz="1350" dirty="0"/>
                <a:t>on </a:t>
              </a:r>
            </a:p>
          </p:txBody>
        </p:sp>
      </p:grpSp>
      <p:sp>
        <p:nvSpPr>
          <p:cNvPr id="60" name="TextBox 59">
            <a:extLst>
              <a:ext uri="{FF2B5EF4-FFF2-40B4-BE49-F238E27FC236}">
                <a16:creationId xmlns:a16="http://schemas.microsoft.com/office/drawing/2014/main" id="{A0FB5D9D-B0F8-B44B-A466-6D595C2CA379}"/>
              </a:ext>
            </a:extLst>
          </p:cNvPr>
          <p:cNvSpPr txBox="1"/>
          <p:nvPr/>
        </p:nvSpPr>
        <p:spPr>
          <a:xfrm>
            <a:off x="5896617" y="1627591"/>
            <a:ext cx="725299" cy="300082"/>
          </a:xfrm>
          <a:prstGeom prst="rect">
            <a:avLst/>
          </a:prstGeom>
          <a:noFill/>
        </p:spPr>
        <p:txBody>
          <a:bodyPr wrap="square" rtlCol="0">
            <a:spAutoFit/>
          </a:bodyPr>
          <a:lstStyle/>
          <a:p>
            <a:r>
              <a:rPr lang="en-US" sz="1350" dirty="0"/>
              <a:t>sailing</a:t>
            </a:r>
          </a:p>
        </p:txBody>
      </p:sp>
      <p:sp>
        <p:nvSpPr>
          <p:cNvPr id="61" name="TextBox 60">
            <a:extLst>
              <a:ext uri="{FF2B5EF4-FFF2-40B4-BE49-F238E27FC236}">
                <a16:creationId xmlns:a16="http://schemas.microsoft.com/office/drawing/2014/main" id="{462E7C6D-66BA-EA42-AD7F-1D61825F9961}"/>
              </a:ext>
            </a:extLst>
          </p:cNvPr>
          <p:cNvSpPr txBox="1"/>
          <p:nvPr/>
        </p:nvSpPr>
        <p:spPr>
          <a:xfrm>
            <a:off x="7326816" y="1633667"/>
            <a:ext cx="357699" cy="300082"/>
          </a:xfrm>
          <a:prstGeom prst="rect">
            <a:avLst/>
          </a:prstGeom>
          <a:noFill/>
        </p:spPr>
        <p:txBody>
          <a:bodyPr wrap="square" rtlCol="0">
            <a:spAutoFit/>
          </a:bodyPr>
          <a:lstStyle/>
          <a:p>
            <a:r>
              <a:rPr lang="en-US" sz="1350" dirty="0"/>
              <a:t>a</a:t>
            </a:r>
          </a:p>
        </p:txBody>
      </p:sp>
      <p:sp>
        <p:nvSpPr>
          <p:cNvPr id="62" name="TextBox 61">
            <a:extLst>
              <a:ext uri="{FF2B5EF4-FFF2-40B4-BE49-F238E27FC236}">
                <a16:creationId xmlns:a16="http://schemas.microsoft.com/office/drawing/2014/main" id="{7FA898C0-FF8E-C741-ACDB-F68A1FB40097}"/>
              </a:ext>
            </a:extLst>
          </p:cNvPr>
          <p:cNvSpPr txBox="1"/>
          <p:nvPr/>
        </p:nvSpPr>
        <p:spPr>
          <a:xfrm>
            <a:off x="7907770" y="1629447"/>
            <a:ext cx="725299" cy="300082"/>
          </a:xfrm>
          <a:prstGeom prst="rect">
            <a:avLst/>
          </a:prstGeom>
          <a:noFill/>
        </p:spPr>
        <p:txBody>
          <a:bodyPr wrap="square" rtlCol="0">
            <a:spAutoFit/>
          </a:bodyPr>
          <a:lstStyle/>
          <a:p>
            <a:r>
              <a:rPr lang="en-US" sz="1350" dirty="0"/>
              <a:t>lake</a:t>
            </a:r>
          </a:p>
        </p:txBody>
      </p:sp>
      <p:sp>
        <p:nvSpPr>
          <p:cNvPr id="63" name="Content Placeholder 2">
            <a:extLst>
              <a:ext uri="{FF2B5EF4-FFF2-40B4-BE49-F238E27FC236}">
                <a16:creationId xmlns:a16="http://schemas.microsoft.com/office/drawing/2014/main" id="{2C344632-D77E-DA42-A32B-BA5AF2CDD3DB}"/>
              </a:ext>
            </a:extLst>
          </p:cNvPr>
          <p:cNvSpPr txBox="1">
            <a:spLocks/>
          </p:cNvSpPr>
          <p:nvPr/>
        </p:nvSpPr>
        <p:spPr>
          <a:xfrm>
            <a:off x="4876536" y="4315155"/>
            <a:ext cx="3000683" cy="139984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Arial" panose="020B0604020202020204" pitchFamily="34" charset="0"/>
                <a:cs typeface="Arial" panose="020B0604020202020204" pitchFamily="34" charset="0"/>
              </a:rPr>
              <a:t>Image captioning</a:t>
            </a:r>
          </a:p>
        </p:txBody>
      </p:sp>
      <p:pic>
        <p:nvPicPr>
          <p:cNvPr id="65" name="Picture 64">
            <a:extLst>
              <a:ext uri="{FF2B5EF4-FFF2-40B4-BE49-F238E27FC236}">
                <a16:creationId xmlns:a16="http://schemas.microsoft.com/office/drawing/2014/main" id="{A169458D-EDE4-3C49-BF43-B966E86327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48"/>
          <a:stretch/>
        </p:blipFill>
        <p:spPr>
          <a:xfrm>
            <a:off x="4801981" y="2870426"/>
            <a:ext cx="1583525" cy="1328030"/>
          </a:xfrm>
          <a:prstGeom prst="rect">
            <a:avLst/>
          </a:prstGeom>
        </p:spPr>
      </p:pic>
      <p:sp>
        <p:nvSpPr>
          <p:cNvPr id="9" name="Rechteck 8">
            <a:extLst>
              <a:ext uri="{FF2B5EF4-FFF2-40B4-BE49-F238E27FC236}">
                <a16:creationId xmlns:a16="http://schemas.microsoft.com/office/drawing/2014/main" id="{E9B6914C-528B-DA4E-A2D6-B7A65D7DF751}"/>
              </a:ext>
            </a:extLst>
          </p:cNvPr>
          <p:cNvSpPr/>
          <p:nvPr/>
        </p:nvSpPr>
        <p:spPr>
          <a:xfrm>
            <a:off x="1444229" y="1169602"/>
            <a:ext cx="145424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Many to one</a:t>
            </a:r>
          </a:p>
        </p:txBody>
      </p:sp>
      <p:sp>
        <p:nvSpPr>
          <p:cNvPr id="57"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46</a:t>
            </a:fld>
            <a:endParaRPr lang="de-DE" dirty="0"/>
          </a:p>
        </p:txBody>
      </p:sp>
    </p:spTree>
    <p:extLst>
      <p:ext uri="{BB962C8B-B14F-4D97-AF65-F5344CB8AC3E}">
        <p14:creationId xmlns:p14="http://schemas.microsoft.com/office/powerpoint/2010/main" val="51361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645ED-E651-0444-9C0A-917279582DE2}"/>
              </a:ext>
            </a:extLst>
          </p:cNvPr>
          <p:cNvSpPr>
            <a:spLocks noGrp="1"/>
          </p:cNvSpPr>
          <p:nvPr>
            <p:ph type="title"/>
          </p:nvPr>
        </p:nvSpPr>
        <p:spPr/>
        <p:txBody>
          <a:bodyPr/>
          <a:lstStyle/>
          <a:p>
            <a:r>
              <a:rPr lang="en-US" dirty="0"/>
              <a:t>Neural Network: Code-free Example</a:t>
            </a:r>
          </a:p>
        </p:txBody>
      </p:sp>
      <p:pic>
        <p:nvPicPr>
          <p:cNvPr id="7" name="Picture 6" descr="Timeline&#10;&#10;Description automatically generated with medium confidence">
            <a:extLst>
              <a:ext uri="{FF2B5EF4-FFF2-40B4-BE49-F238E27FC236}">
                <a16:creationId xmlns:a16="http://schemas.microsoft.com/office/drawing/2014/main" id="{EC0908A3-7CAE-E941-B532-9A2ECC5AB52C}"/>
              </a:ext>
            </a:extLst>
          </p:cNvPr>
          <p:cNvPicPr>
            <a:picLocks noChangeAspect="1"/>
          </p:cNvPicPr>
          <p:nvPr/>
        </p:nvPicPr>
        <p:blipFill>
          <a:blip r:embed="rId2"/>
          <a:stretch>
            <a:fillRect/>
          </a:stretch>
        </p:blipFill>
        <p:spPr>
          <a:xfrm>
            <a:off x="413178" y="1289586"/>
            <a:ext cx="8317643" cy="3333505"/>
          </a:xfrm>
          <a:prstGeom prst="rect">
            <a:avLst/>
          </a:prstGeom>
          <a:ln>
            <a:noFill/>
          </a:ln>
          <a:effectLst>
            <a:outerShdw blurRad="190500" algn="tl" rotWithShape="0">
              <a:srgbClr val="000000">
                <a:alpha val="70000"/>
              </a:srgbClr>
            </a:outerShdw>
          </a:effectLst>
        </p:spPr>
      </p:pic>
      <p:sp>
        <p:nvSpPr>
          <p:cNvPr id="4" name="Slide Number Placeholder 3"/>
          <p:cNvSpPr>
            <a:spLocks noGrp="1"/>
          </p:cNvSpPr>
          <p:nvPr>
            <p:ph type="sldNum" sz="quarter" idx="13"/>
          </p:nvPr>
        </p:nvSpPr>
        <p:spPr/>
        <p:txBody>
          <a:bodyPr/>
          <a:lstStyle/>
          <a:p>
            <a:fld id="{15C29056-5AFA-7949-831A-3EC086771171}" type="slidenum">
              <a:rPr lang="de-DE" smtClean="0"/>
              <a:pPr/>
              <a:t>47</a:t>
            </a:fld>
            <a:endParaRPr lang="de-DE" dirty="0"/>
          </a:p>
        </p:txBody>
      </p:sp>
    </p:spTree>
    <p:extLst>
      <p:ext uri="{BB962C8B-B14F-4D97-AF65-F5344CB8AC3E}">
        <p14:creationId xmlns:p14="http://schemas.microsoft.com/office/powerpoint/2010/main" val="3172667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645ED-E651-0444-9C0A-917279582DE2}"/>
              </a:ext>
            </a:extLst>
          </p:cNvPr>
          <p:cNvSpPr>
            <a:spLocks noGrp="1"/>
          </p:cNvSpPr>
          <p:nvPr>
            <p:ph type="title"/>
          </p:nvPr>
        </p:nvSpPr>
        <p:spPr/>
        <p:txBody>
          <a:bodyPr/>
          <a:lstStyle/>
          <a:p>
            <a:r>
              <a:rPr lang="en-US" dirty="0"/>
              <a:t>Neural Network: Code-free Example</a:t>
            </a:r>
          </a:p>
        </p:txBody>
      </p:sp>
      <p:pic>
        <p:nvPicPr>
          <p:cNvPr id="6" name="Picture 5" descr="Diagram&#10;&#10;Description automatically generated">
            <a:extLst>
              <a:ext uri="{FF2B5EF4-FFF2-40B4-BE49-F238E27FC236}">
                <a16:creationId xmlns:a16="http://schemas.microsoft.com/office/drawing/2014/main" id="{5C210DD3-2616-594E-B080-68830EF9B3F1}"/>
              </a:ext>
            </a:extLst>
          </p:cNvPr>
          <p:cNvPicPr>
            <a:picLocks noChangeAspect="1"/>
          </p:cNvPicPr>
          <p:nvPr/>
        </p:nvPicPr>
        <p:blipFill>
          <a:blip r:embed="rId2"/>
          <a:stretch>
            <a:fillRect/>
          </a:stretch>
        </p:blipFill>
        <p:spPr>
          <a:xfrm>
            <a:off x="424815" y="1566225"/>
            <a:ext cx="8287385" cy="2630659"/>
          </a:xfrm>
          <a:prstGeom prst="rect">
            <a:avLst/>
          </a:prstGeom>
          <a:ln>
            <a:noFill/>
          </a:ln>
          <a:effectLst>
            <a:outerShdw blurRad="190500" algn="tl" rotWithShape="0">
              <a:srgbClr val="000000">
                <a:alpha val="70000"/>
              </a:srgbClr>
            </a:outerShdw>
          </a:effectLst>
        </p:spPr>
      </p:pic>
      <p:sp>
        <p:nvSpPr>
          <p:cNvPr id="4" name="Slide Number Placeholder 3"/>
          <p:cNvSpPr>
            <a:spLocks noGrp="1"/>
          </p:cNvSpPr>
          <p:nvPr>
            <p:ph type="sldNum" sz="quarter" idx="13"/>
          </p:nvPr>
        </p:nvSpPr>
        <p:spPr/>
        <p:txBody>
          <a:bodyPr/>
          <a:lstStyle/>
          <a:p>
            <a:fld id="{15C29056-5AFA-7949-831A-3EC086771171}" type="slidenum">
              <a:rPr lang="de-DE" smtClean="0"/>
              <a:pPr/>
              <a:t>48</a:t>
            </a:fld>
            <a:endParaRPr lang="de-DE" dirty="0"/>
          </a:p>
        </p:txBody>
      </p:sp>
    </p:spTree>
    <p:extLst>
      <p:ext uri="{BB962C8B-B14F-4D97-AF65-F5344CB8AC3E}">
        <p14:creationId xmlns:p14="http://schemas.microsoft.com/office/powerpoint/2010/main" val="1093407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C44-B014-2D41-BB71-B739784ED08C}"/>
              </a:ext>
            </a:extLst>
          </p:cNvPr>
          <p:cNvSpPr>
            <a:spLocks noGrp="1"/>
          </p:cNvSpPr>
          <p:nvPr>
            <p:ph type="ctrTitle"/>
          </p:nvPr>
        </p:nvSpPr>
        <p:spPr>
          <a:xfrm>
            <a:off x="1224517" y="1048567"/>
            <a:ext cx="6781800" cy="1292662"/>
          </a:xfrm>
        </p:spPr>
        <p:txBody>
          <a:bodyPr/>
          <a:lstStyle/>
          <a:p>
            <a:r>
              <a:rPr lang="de-DE" dirty="0"/>
              <a:t>Convolutional Neural Networks (CNNs)</a:t>
            </a:r>
          </a:p>
        </p:txBody>
      </p:sp>
      <p:sp>
        <p:nvSpPr>
          <p:cNvPr id="5" name="Slide Number Placeholder 4"/>
          <p:cNvSpPr>
            <a:spLocks noGrp="1"/>
          </p:cNvSpPr>
          <p:nvPr>
            <p:ph type="sldNum" sz="quarter" idx="4"/>
          </p:nvPr>
        </p:nvSpPr>
        <p:spPr/>
        <p:txBody>
          <a:bodyPr/>
          <a:lstStyle/>
          <a:p>
            <a:fld id="{15C29056-5AFA-7949-831A-3EC086771171}" type="slidenum">
              <a:rPr lang="de-DE" smtClean="0"/>
              <a:pPr/>
              <a:t>49</a:t>
            </a:fld>
            <a:endParaRPr lang="de-DE" dirty="0"/>
          </a:p>
        </p:txBody>
      </p:sp>
    </p:spTree>
    <p:extLst>
      <p:ext uri="{BB962C8B-B14F-4D97-AF65-F5344CB8AC3E}">
        <p14:creationId xmlns:p14="http://schemas.microsoft.com/office/powerpoint/2010/main" val="730274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F433-3039-4C8C-998B-09B7F7450824}"/>
              </a:ext>
            </a:extLst>
          </p:cNvPr>
          <p:cNvSpPr>
            <a:spLocks noGrp="1"/>
          </p:cNvSpPr>
          <p:nvPr>
            <p:ph type="title"/>
          </p:nvPr>
        </p:nvSpPr>
        <p:spPr/>
        <p:txBody>
          <a:bodyPr/>
          <a:lstStyle/>
          <a:p>
            <a:r>
              <a:rPr lang="de-DE" dirty="0"/>
              <a:t>Deep Learning</a:t>
            </a:r>
            <a:endParaRPr lang="en-GB" dirty="0"/>
          </a:p>
        </p:txBody>
      </p:sp>
      <p:sp>
        <p:nvSpPr>
          <p:cNvPr id="3" name="Content Placeholder 2">
            <a:extLst>
              <a:ext uri="{FF2B5EF4-FFF2-40B4-BE49-F238E27FC236}">
                <a16:creationId xmlns:a16="http://schemas.microsoft.com/office/drawing/2014/main" id="{539524E0-DC21-4C69-AE47-AC8BD0100F92}"/>
              </a:ext>
            </a:extLst>
          </p:cNvPr>
          <p:cNvSpPr>
            <a:spLocks noGrp="1"/>
          </p:cNvSpPr>
          <p:nvPr>
            <p:ph idx="1"/>
          </p:nvPr>
        </p:nvSpPr>
        <p:spPr/>
        <p:txBody>
          <a:bodyPr>
            <a:normAutofit/>
          </a:bodyPr>
          <a:lstStyle/>
          <a:p>
            <a:r>
              <a:rPr lang="de-DE" sz="2000" dirty="0"/>
              <a:t>Deep Learning is the recent evolution of Neural Networks</a:t>
            </a:r>
          </a:p>
          <a:p>
            <a:r>
              <a:rPr lang="de-DE" sz="2000" dirty="0"/>
              <a:t>It covers:</a:t>
            </a:r>
          </a:p>
          <a:p>
            <a:pPr lvl="1"/>
            <a:r>
              <a:rPr lang="de-DE" sz="1600" dirty="0"/>
              <a:t>Feedforward networks with many hidden layers (deep </a:t>
            </a:r>
            <a:r>
              <a:rPr lang="de-DE" sz="1600" dirty="0">
                <a:sym typeface="Wingdings" panose="05000000000000000000" pitchFamily="2" charset="2"/>
              </a:rPr>
              <a:t>)</a:t>
            </a:r>
          </a:p>
          <a:p>
            <a:pPr lvl="1"/>
            <a:r>
              <a:rPr lang="de-DE" sz="1600" dirty="0">
                <a:sym typeface="Wingdings" panose="05000000000000000000" pitchFamily="2" charset="2"/>
              </a:rPr>
              <a:t>New paradigms, like LSTMs in Recurrent Neural Networks, suitable for time series analysis</a:t>
            </a:r>
          </a:p>
          <a:p>
            <a:pPr lvl="1"/>
            <a:r>
              <a:rPr lang="de-DE" sz="1600" dirty="0">
                <a:sym typeface="Wingdings" panose="05000000000000000000" pitchFamily="2" charset="2"/>
              </a:rPr>
              <a:t>New topological layers, like convolutional and pooling layers, mainly for image processing</a:t>
            </a:r>
          </a:p>
          <a:p>
            <a:pPr lvl="1"/>
            <a:r>
              <a:rPr lang="de-DE" sz="1600" dirty="0">
                <a:sym typeface="Wingdings" panose="05000000000000000000" pitchFamily="2" charset="2"/>
              </a:rPr>
              <a:t>New architectures as in Generative Adversarial Networks (GANs)</a:t>
            </a:r>
          </a:p>
          <a:p>
            <a:pPr lvl="1"/>
            <a:r>
              <a:rPr lang="de-DE" sz="1600" dirty="0">
                <a:sym typeface="Wingdings" panose="05000000000000000000" pitchFamily="2" charset="2"/>
              </a:rPr>
              <a:t>...</a:t>
            </a:r>
          </a:p>
          <a:p>
            <a:r>
              <a:rPr lang="de-DE" sz="2000" dirty="0">
                <a:sym typeface="Wingdings" panose="05000000000000000000" pitchFamily="2" charset="2"/>
              </a:rPr>
              <a:t>Improvements are mainly due to:</a:t>
            </a:r>
          </a:p>
          <a:p>
            <a:pPr lvl="1"/>
            <a:r>
              <a:rPr lang="de-DE" sz="1600" dirty="0">
                <a:sym typeface="Wingdings" panose="05000000000000000000" pitchFamily="2" charset="2"/>
              </a:rPr>
              <a:t>Increased computational power for faster calculations, like GPUs</a:t>
            </a:r>
          </a:p>
          <a:p>
            <a:pPr lvl="1"/>
            <a:r>
              <a:rPr lang="de-DE" sz="1600" dirty="0">
                <a:sym typeface="Wingdings" panose="05000000000000000000" pitchFamily="2" charset="2"/>
              </a:rPr>
              <a:t>Parallel Computation</a:t>
            </a:r>
          </a:p>
        </p:txBody>
      </p:sp>
      <p:sp>
        <p:nvSpPr>
          <p:cNvPr id="5"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5</a:t>
            </a:fld>
            <a:endParaRPr lang="de-DE" dirty="0"/>
          </a:p>
        </p:txBody>
      </p:sp>
    </p:spTree>
    <p:extLst>
      <p:ext uri="{BB962C8B-B14F-4D97-AF65-F5344CB8AC3E}">
        <p14:creationId xmlns:p14="http://schemas.microsoft.com/office/powerpoint/2010/main" val="1496490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9BD40-9380-42CA-BA30-1E7D1E6B1A1B}"/>
              </a:ext>
            </a:extLst>
          </p:cNvPr>
          <p:cNvSpPr>
            <a:spLocks noGrp="1"/>
          </p:cNvSpPr>
          <p:nvPr>
            <p:ph type="title"/>
          </p:nvPr>
        </p:nvSpPr>
        <p:spPr/>
        <p:txBody>
          <a:bodyPr/>
          <a:lstStyle/>
          <a:p>
            <a:r>
              <a:rPr lang="de-DE" dirty="0"/>
              <a:t>AlexNet &amp; friends</a:t>
            </a:r>
            <a:endParaRPr lang="en-GB" dirty="0"/>
          </a:p>
        </p:txBody>
      </p:sp>
      <p:sp>
        <p:nvSpPr>
          <p:cNvPr id="3" name="Content Placeholder 2">
            <a:extLst>
              <a:ext uri="{FF2B5EF4-FFF2-40B4-BE49-F238E27FC236}">
                <a16:creationId xmlns:a16="http://schemas.microsoft.com/office/drawing/2014/main" id="{41A7F389-0A99-4D63-A21C-351A2B10587E}"/>
              </a:ext>
            </a:extLst>
          </p:cNvPr>
          <p:cNvSpPr>
            <a:spLocks noGrp="1"/>
          </p:cNvSpPr>
          <p:nvPr>
            <p:ph idx="1"/>
          </p:nvPr>
        </p:nvSpPr>
        <p:spPr/>
        <p:txBody>
          <a:bodyPr/>
          <a:lstStyle/>
          <a:p>
            <a:r>
              <a:rPr lang="en-GB" sz="1800" dirty="0">
                <a:effectLst/>
                <a:ea typeface="Arial" panose="020B0604020202020204" pitchFamily="34" charset="0"/>
              </a:rPr>
              <a:t>The big breakthrough in deep learning happened in 2012 with deep convolutional neural networks</a:t>
            </a:r>
          </a:p>
          <a:p>
            <a:r>
              <a:rPr lang="en-GB" sz="1800" dirty="0">
                <a:effectLst/>
                <a:ea typeface="Arial" panose="020B0604020202020204" pitchFamily="34" charset="0"/>
              </a:rPr>
              <a:t>Here deep learning based </a:t>
            </a:r>
            <a:r>
              <a:rPr lang="en-GB" sz="1800" dirty="0" err="1">
                <a:effectLst/>
                <a:ea typeface="Arial" panose="020B0604020202020204" pitchFamily="34" charset="0"/>
              </a:rPr>
              <a:t>AlexNet</a:t>
            </a:r>
            <a:r>
              <a:rPr lang="en-GB" sz="1800" dirty="0">
                <a:effectLst/>
                <a:ea typeface="Arial" panose="020B0604020202020204" pitchFamily="34" charset="0"/>
              </a:rPr>
              <a:t> network won the ImageNet challenge with an unprecedented margin. </a:t>
            </a:r>
          </a:p>
          <a:p>
            <a:r>
              <a:rPr lang="en-GB" sz="1800" dirty="0">
                <a:effectLst/>
                <a:ea typeface="Arial" panose="020B0604020202020204" pitchFamily="34" charset="0"/>
              </a:rPr>
              <a:t>The top-five error rate of </a:t>
            </a:r>
            <a:r>
              <a:rPr lang="en-GB" sz="1800" dirty="0" err="1">
                <a:effectLst/>
                <a:ea typeface="Arial" panose="020B0604020202020204" pitchFamily="34" charset="0"/>
              </a:rPr>
              <a:t>AlexNet</a:t>
            </a:r>
            <a:r>
              <a:rPr lang="en-GB" sz="1800" dirty="0">
                <a:effectLst/>
                <a:ea typeface="Arial" panose="020B0604020202020204" pitchFamily="34" charset="0"/>
              </a:rPr>
              <a:t> was 15 percent, while the next best competitor ended up with 26 percent. </a:t>
            </a:r>
          </a:p>
          <a:p>
            <a:r>
              <a:rPr lang="en-GB" sz="1800" dirty="0">
                <a:effectLst/>
                <a:ea typeface="Arial" panose="020B0604020202020204" pitchFamily="34" charset="0"/>
              </a:rPr>
              <a:t>This victory kicked off the surge in deep learning networks.</a:t>
            </a:r>
          </a:p>
          <a:p>
            <a:endParaRPr lang="en-GB" dirty="0"/>
          </a:p>
        </p:txBody>
      </p:sp>
      <p:pic>
        <p:nvPicPr>
          <p:cNvPr id="4" name="Picture 3">
            <a:extLst>
              <a:ext uri="{FF2B5EF4-FFF2-40B4-BE49-F238E27FC236}">
                <a16:creationId xmlns:a16="http://schemas.microsoft.com/office/drawing/2014/main" id="{B8799E39-2A32-441B-ADD5-7BDAF0BCD178}"/>
              </a:ext>
            </a:extLst>
          </p:cNvPr>
          <p:cNvPicPr>
            <a:picLocks noChangeAspect="1"/>
          </p:cNvPicPr>
          <p:nvPr/>
        </p:nvPicPr>
        <p:blipFill>
          <a:blip r:embed="rId2"/>
          <a:stretch>
            <a:fillRect/>
          </a:stretch>
        </p:blipFill>
        <p:spPr>
          <a:xfrm>
            <a:off x="718457" y="3218216"/>
            <a:ext cx="2715699" cy="2049942"/>
          </a:xfrm>
          <a:prstGeom prst="rect">
            <a:avLst/>
          </a:prstGeom>
          <a:ln>
            <a:solidFill>
              <a:schemeClr val="bg1">
                <a:lumMod val="65000"/>
              </a:schemeClr>
            </a:solidFill>
          </a:ln>
        </p:spPr>
      </p:pic>
      <p:sp>
        <p:nvSpPr>
          <p:cNvPr id="5" name="TextBox 4">
            <a:extLst>
              <a:ext uri="{FF2B5EF4-FFF2-40B4-BE49-F238E27FC236}">
                <a16:creationId xmlns:a16="http://schemas.microsoft.com/office/drawing/2014/main" id="{EA2042E8-B700-40EA-B656-FCCB71903E18}"/>
              </a:ext>
            </a:extLst>
          </p:cNvPr>
          <p:cNvSpPr txBox="1"/>
          <p:nvPr/>
        </p:nvSpPr>
        <p:spPr>
          <a:xfrm>
            <a:off x="3636501" y="3972542"/>
            <a:ext cx="5216172" cy="123111"/>
          </a:xfrm>
          <a:prstGeom prst="rect">
            <a:avLst/>
          </a:prstGeom>
          <a:solidFill>
            <a:schemeClr val="bg1"/>
          </a:solidFill>
        </p:spPr>
        <p:txBody>
          <a:bodyPr wrap="none" lIns="0" tIns="0" rIns="0" bIns="0" rtlCol="0">
            <a:spAutoFit/>
          </a:bodyPr>
          <a:lstStyle/>
          <a:p>
            <a:pPr algn="l">
              <a:lnSpc>
                <a:spcPct val="100000"/>
              </a:lnSpc>
            </a:pPr>
            <a:r>
              <a:rPr lang="en-GB" sz="8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hlinkClick r:id="rId3"/>
              </a:rPr>
              <a:t>https://neurohive.io/en/popular-networks/alexnet-imagenet-classification-with-deep-convolutional-neural-networks/</a:t>
            </a:r>
            <a:r>
              <a:rPr lang="en-GB" sz="8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p>
        </p:txBody>
      </p:sp>
      <p:sp>
        <p:nvSpPr>
          <p:cNvPr id="6"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7" name="Slide Number Placeholder 6"/>
          <p:cNvSpPr>
            <a:spLocks noGrp="1"/>
          </p:cNvSpPr>
          <p:nvPr>
            <p:ph type="sldNum" sz="quarter" idx="15"/>
          </p:nvPr>
        </p:nvSpPr>
        <p:spPr/>
        <p:txBody>
          <a:bodyPr/>
          <a:lstStyle/>
          <a:p>
            <a:fld id="{15C29056-5AFA-7949-831A-3EC086771171}" type="slidenum">
              <a:rPr lang="de-DE" smtClean="0"/>
              <a:pPr/>
              <a:t>50</a:t>
            </a:fld>
            <a:endParaRPr lang="de-DE" dirty="0"/>
          </a:p>
        </p:txBody>
      </p:sp>
    </p:spTree>
    <p:extLst>
      <p:ext uri="{BB962C8B-B14F-4D97-AF65-F5344CB8AC3E}">
        <p14:creationId xmlns:p14="http://schemas.microsoft.com/office/powerpoint/2010/main" val="2598900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84F6-2A70-4942-B58C-DE54E7BB23A1}"/>
              </a:ext>
            </a:extLst>
          </p:cNvPr>
          <p:cNvSpPr>
            <a:spLocks noGrp="1"/>
          </p:cNvSpPr>
          <p:nvPr>
            <p:ph type="title"/>
          </p:nvPr>
        </p:nvSpPr>
        <p:spPr/>
        <p:txBody>
          <a:bodyPr/>
          <a:lstStyle/>
          <a:p>
            <a:r>
              <a:rPr lang="de-DE" dirty="0"/>
              <a:t>Convolutional Neural Networks - CNN</a:t>
            </a:r>
            <a:endParaRPr lang="en-GB" dirty="0"/>
          </a:p>
        </p:txBody>
      </p:sp>
      <p:sp>
        <p:nvSpPr>
          <p:cNvPr id="3" name="Content Placeholder 2">
            <a:extLst>
              <a:ext uri="{FF2B5EF4-FFF2-40B4-BE49-F238E27FC236}">
                <a16:creationId xmlns:a16="http://schemas.microsoft.com/office/drawing/2014/main" id="{8E3CB93A-C4F2-448F-8A85-C20392F2F237}"/>
              </a:ext>
            </a:extLst>
          </p:cNvPr>
          <p:cNvSpPr>
            <a:spLocks noGrp="1"/>
          </p:cNvSpPr>
          <p:nvPr>
            <p:ph idx="1"/>
          </p:nvPr>
        </p:nvSpPr>
        <p:spPr/>
        <p:txBody>
          <a:bodyPr>
            <a:normAutofit/>
          </a:bodyPr>
          <a:lstStyle/>
          <a:p>
            <a:pPr algn="l"/>
            <a:r>
              <a:rPr lang="en-GB" sz="2000" b="0" i="0" u="none" strike="noStrike" baseline="0" dirty="0"/>
              <a:t>Inspired by the organization of the visual cortex in the human brain, convolutional layers simulate the concept of a receptive field. </a:t>
            </a:r>
          </a:p>
          <a:p>
            <a:pPr algn="l"/>
            <a:r>
              <a:rPr lang="en-GB" sz="2000" b="0" i="0" u="none" strike="noStrike" baseline="0" dirty="0"/>
              <a:t>Individual neurons in the convolutional layer respond only when a specific area of the image (the visual field) is active. </a:t>
            </a:r>
          </a:p>
          <a:p>
            <a:pPr algn="l"/>
            <a:r>
              <a:rPr lang="en-GB" sz="2000" b="0" i="0" u="none" strike="noStrike" baseline="0" dirty="0"/>
              <a:t>An array of such neurons covers the entire image by responding to slightly overlapping separated areas of the input image. </a:t>
            </a:r>
          </a:p>
        </p:txBody>
      </p:sp>
      <p:pic>
        <p:nvPicPr>
          <p:cNvPr id="5" name="Picture 4" descr="Diagram&#10;&#10;Description automatically generated">
            <a:extLst>
              <a:ext uri="{FF2B5EF4-FFF2-40B4-BE49-F238E27FC236}">
                <a16:creationId xmlns:a16="http://schemas.microsoft.com/office/drawing/2014/main" id="{4970468C-3589-4C0F-9240-4EA84E989074}"/>
              </a:ext>
            </a:extLst>
          </p:cNvPr>
          <p:cNvPicPr>
            <a:picLocks noChangeAspect="1"/>
          </p:cNvPicPr>
          <p:nvPr/>
        </p:nvPicPr>
        <p:blipFill>
          <a:blip r:embed="rId2"/>
          <a:stretch>
            <a:fillRect/>
          </a:stretch>
        </p:blipFill>
        <p:spPr>
          <a:xfrm>
            <a:off x="3046948" y="3185858"/>
            <a:ext cx="2909243" cy="1922407"/>
          </a:xfrm>
          <a:prstGeom prst="rect">
            <a:avLst/>
          </a:prstGeom>
        </p:spPr>
      </p:pic>
      <p:sp>
        <p:nvSpPr>
          <p:cNvPr id="6" name="TextBox 5">
            <a:extLst>
              <a:ext uri="{FF2B5EF4-FFF2-40B4-BE49-F238E27FC236}">
                <a16:creationId xmlns:a16="http://schemas.microsoft.com/office/drawing/2014/main" id="{984EB5BF-DD60-4C7A-BA9E-488F4BECE665}"/>
              </a:ext>
            </a:extLst>
          </p:cNvPr>
          <p:cNvSpPr txBox="1"/>
          <p:nvPr/>
        </p:nvSpPr>
        <p:spPr>
          <a:xfrm>
            <a:off x="777709" y="5136031"/>
            <a:ext cx="6689332" cy="307777"/>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Image from: Wikimedia commons </a:t>
            </a: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hlinkClick r:id="rId3"/>
              </a:rPr>
              <a:t>–</a:t>
            </a: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p>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hlinkClick r:id="rId3"/>
              </a:rPr>
              <a:t>https://commons.wikimedia.org/wiki/File:Receptive_field_sizes_along_the_ventral_cortical_stream_in_the_primate.jpg</a:t>
            </a: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7"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51</a:t>
            </a:fld>
            <a:endParaRPr lang="de-DE" dirty="0"/>
          </a:p>
        </p:txBody>
      </p:sp>
    </p:spTree>
    <p:extLst>
      <p:ext uri="{BB962C8B-B14F-4D97-AF65-F5344CB8AC3E}">
        <p14:creationId xmlns:p14="http://schemas.microsoft.com/office/powerpoint/2010/main" val="1925226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8511-3EE0-5948-A692-F41B88911BAA}"/>
              </a:ext>
            </a:extLst>
          </p:cNvPr>
          <p:cNvSpPr>
            <a:spLocks noGrp="1"/>
          </p:cNvSpPr>
          <p:nvPr>
            <p:ph type="title"/>
          </p:nvPr>
        </p:nvSpPr>
        <p:spPr/>
        <p:txBody>
          <a:bodyPr/>
          <a:lstStyle/>
          <a:p>
            <a:r>
              <a:rPr lang="en-US" dirty="0"/>
              <a:t>Numerical Representation of a Black and White Image</a:t>
            </a:r>
          </a:p>
        </p:txBody>
      </p:sp>
      <p:graphicFrame>
        <p:nvGraphicFramePr>
          <p:cNvPr id="4" name="Table 11">
            <a:extLst>
              <a:ext uri="{FF2B5EF4-FFF2-40B4-BE49-F238E27FC236}">
                <a16:creationId xmlns:a16="http://schemas.microsoft.com/office/drawing/2014/main" id="{817ADD5D-BA20-574A-A8E2-84814BE0F0D0}"/>
              </a:ext>
            </a:extLst>
          </p:cNvPr>
          <p:cNvGraphicFramePr>
            <a:graphicFrameLocks noGrp="1"/>
          </p:cNvGraphicFramePr>
          <p:nvPr/>
        </p:nvGraphicFramePr>
        <p:xfrm>
          <a:off x="1703514" y="1988841"/>
          <a:ext cx="2592290" cy="2592285"/>
        </p:xfrm>
        <a:graphic>
          <a:graphicData uri="http://schemas.openxmlformats.org/drawingml/2006/table">
            <a:tbl>
              <a:tblPr firstCol="1">
                <a:tableStyleId>{793D81CF-94F2-401A-BA57-92F5A7B2D0C5}</a:tableStyleId>
              </a:tblPr>
              <a:tblGrid>
                <a:gridCol w="518458">
                  <a:extLst>
                    <a:ext uri="{9D8B030D-6E8A-4147-A177-3AD203B41FA5}">
                      <a16:colId xmlns:a16="http://schemas.microsoft.com/office/drawing/2014/main" val="3303871404"/>
                    </a:ext>
                  </a:extLst>
                </a:gridCol>
                <a:gridCol w="518458">
                  <a:extLst>
                    <a:ext uri="{9D8B030D-6E8A-4147-A177-3AD203B41FA5}">
                      <a16:colId xmlns:a16="http://schemas.microsoft.com/office/drawing/2014/main" val="2011599411"/>
                    </a:ext>
                  </a:extLst>
                </a:gridCol>
                <a:gridCol w="518458">
                  <a:extLst>
                    <a:ext uri="{9D8B030D-6E8A-4147-A177-3AD203B41FA5}">
                      <a16:colId xmlns:a16="http://schemas.microsoft.com/office/drawing/2014/main" val="3878218642"/>
                    </a:ext>
                  </a:extLst>
                </a:gridCol>
                <a:gridCol w="518458">
                  <a:extLst>
                    <a:ext uri="{9D8B030D-6E8A-4147-A177-3AD203B41FA5}">
                      <a16:colId xmlns:a16="http://schemas.microsoft.com/office/drawing/2014/main" val="1051683311"/>
                    </a:ext>
                  </a:extLst>
                </a:gridCol>
                <a:gridCol w="518458">
                  <a:extLst>
                    <a:ext uri="{9D8B030D-6E8A-4147-A177-3AD203B41FA5}">
                      <a16:colId xmlns:a16="http://schemas.microsoft.com/office/drawing/2014/main" val="4271485391"/>
                    </a:ext>
                  </a:extLst>
                </a:gridCol>
              </a:tblGrid>
              <a:tr h="518457">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649390549"/>
                  </a:ext>
                </a:extLst>
              </a:tr>
              <a:tr h="518457">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204136645"/>
                  </a:ext>
                </a:extLst>
              </a:tr>
              <a:tr h="518457">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467819359"/>
                  </a:ext>
                </a:extLst>
              </a:tr>
              <a:tr h="518457">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804937283"/>
                  </a:ext>
                </a:extLst>
              </a:tr>
              <a:tr h="518457">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b="0"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035003342"/>
                  </a:ext>
                </a:extLst>
              </a:tr>
            </a:tbl>
          </a:graphicData>
        </a:graphic>
      </p:graphicFrame>
      <p:graphicFrame>
        <p:nvGraphicFramePr>
          <p:cNvPr id="5" name="Table 11">
            <a:extLst>
              <a:ext uri="{FF2B5EF4-FFF2-40B4-BE49-F238E27FC236}">
                <a16:creationId xmlns:a16="http://schemas.microsoft.com/office/drawing/2014/main" id="{EADC8981-3B9C-8F40-8012-D76791702C6C}"/>
              </a:ext>
            </a:extLst>
          </p:cNvPr>
          <p:cNvGraphicFramePr>
            <a:graphicFrameLocks noGrp="1"/>
          </p:cNvGraphicFramePr>
          <p:nvPr/>
        </p:nvGraphicFramePr>
        <p:xfrm>
          <a:off x="5015881" y="1988841"/>
          <a:ext cx="2592290" cy="2592285"/>
        </p:xfrm>
        <a:graphic>
          <a:graphicData uri="http://schemas.openxmlformats.org/drawingml/2006/table">
            <a:tbl>
              <a:tblPr firstCol="1">
                <a:tableStyleId>{793D81CF-94F2-401A-BA57-92F5A7B2D0C5}</a:tableStyleId>
              </a:tblPr>
              <a:tblGrid>
                <a:gridCol w="518458">
                  <a:extLst>
                    <a:ext uri="{9D8B030D-6E8A-4147-A177-3AD203B41FA5}">
                      <a16:colId xmlns:a16="http://schemas.microsoft.com/office/drawing/2014/main" val="3303871404"/>
                    </a:ext>
                  </a:extLst>
                </a:gridCol>
                <a:gridCol w="518458">
                  <a:extLst>
                    <a:ext uri="{9D8B030D-6E8A-4147-A177-3AD203B41FA5}">
                      <a16:colId xmlns:a16="http://schemas.microsoft.com/office/drawing/2014/main" val="2011599411"/>
                    </a:ext>
                  </a:extLst>
                </a:gridCol>
                <a:gridCol w="518458">
                  <a:extLst>
                    <a:ext uri="{9D8B030D-6E8A-4147-A177-3AD203B41FA5}">
                      <a16:colId xmlns:a16="http://schemas.microsoft.com/office/drawing/2014/main" val="3878218642"/>
                    </a:ext>
                  </a:extLst>
                </a:gridCol>
                <a:gridCol w="518458">
                  <a:extLst>
                    <a:ext uri="{9D8B030D-6E8A-4147-A177-3AD203B41FA5}">
                      <a16:colId xmlns:a16="http://schemas.microsoft.com/office/drawing/2014/main" val="1051683311"/>
                    </a:ext>
                  </a:extLst>
                </a:gridCol>
                <a:gridCol w="518458">
                  <a:extLst>
                    <a:ext uri="{9D8B030D-6E8A-4147-A177-3AD203B41FA5}">
                      <a16:colId xmlns:a16="http://schemas.microsoft.com/office/drawing/2014/main" val="4271485391"/>
                    </a:ext>
                  </a:extLst>
                </a:gridCol>
              </a:tblGrid>
              <a:tr h="518457">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9390549"/>
                  </a:ext>
                </a:extLst>
              </a:tr>
              <a:tr h="518457">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4136645"/>
                  </a:ext>
                </a:extLst>
              </a:tr>
              <a:tr h="518457">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7819359"/>
                  </a:ext>
                </a:extLst>
              </a:tr>
              <a:tr h="518457">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4937283"/>
                  </a:ext>
                </a:extLst>
              </a:tr>
              <a:tr h="518457">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5003342"/>
                  </a:ext>
                </a:extLst>
              </a:tr>
            </a:tbl>
          </a:graphicData>
        </a:graphic>
      </p:graphicFrame>
      <p:sp>
        <p:nvSpPr>
          <p:cNvPr id="6"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52</a:t>
            </a:fld>
            <a:endParaRPr lang="de-DE" dirty="0"/>
          </a:p>
        </p:txBody>
      </p:sp>
    </p:spTree>
    <p:extLst>
      <p:ext uri="{BB962C8B-B14F-4D97-AF65-F5344CB8AC3E}">
        <p14:creationId xmlns:p14="http://schemas.microsoft.com/office/powerpoint/2010/main" val="349427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C6E73-79A8-9443-B8A0-58DA846CF863}"/>
              </a:ext>
            </a:extLst>
          </p:cNvPr>
          <p:cNvSpPr>
            <a:spLocks noGrp="1"/>
          </p:cNvSpPr>
          <p:nvPr>
            <p:ph type="title"/>
          </p:nvPr>
        </p:nvSpPr>
        <p:spPr/>
        <p:txBody>
          <a:bodyPr/>
          <a:lstStyle/>
          <a:p>
            <a:r>
              <a:rPr lang="en-US" dirty="0"/>
              <a:t>Numerical Representation of a Color Image</a:t>
            </a:r>
          </a:p>
        </p:txBody>
      </p:sp>
      <mc:AlternateContent xmlns:mc="http://schemas.openxmlformats.org/markup-compatibility/2006" xmlns:a14="http://schemas.microsoft.com/office/drawing/2010/main">
        <mc:Choice Requires="a14">
          <p:graphicFrame>
            <p:nvGraphicFramePr>
              <p:cNvPr id="4" name="Table 11">
                <a:extLst>
                  <a:ext uri="{FF2B5EF4-FFF2-40B4-BE49-F238E27FC236}">
                    <a16:creationId xmlns:a16="http://schemas.microsoft.com/office/drawing/2014/main" id="{C1FD886E-2584-8D45-AD26-AD4D7A781ABE}"/>
                  </a:ext>
                </a:extLst>
              </p:cNvPr>
              <p:cNvGraphicFramePr>
                <a:graphicFrameLocks noGrp="1"/>
              </p:cNvGraphicFramePr>
              <p:nvPr/>
            </p:nvGraphicFramePr>
            <p:xfrm>
              <a:off x="4751294" y="1439385"/>
              <a:ext cx="2608520" cy="2592285"/>
            </p:xfrm>
            <a:graphic>
              <a:graphicData uri="http://schemas.openxmlformats.org/drawingml/2006/table">
                <a:tbl>
                  <a:tblPr firstCol="1">
                    <a:effectLst>
                      <a:outerShdw blurRad="127000" dir="6780000" sx="105000" sy="105000" algn="tr" rotWithShape="0">
                        <a:schemeClr val="accent3"/>
                      </a:outerShdw>
                    </a:effectLst>
                    <a:tableStyleId>{793D81CF-94F2-401A-BA57-92F5A7B2D0C5}</a:tableStyleId>
                  </a:tblPr>
                  <a:tblGrid>
                    <a:gridCol w="534688">
                      <a:extLst>
                        <a:ext uri="{9D8B030D-6E8A-4147-A177-3AD203B41FA5}">
                          <a16:colId xmlns:a16="http://schemas.microsoft.com/office/drawing/2014/main" val="3303871404"/>
                        </a:ext>
                      </a:extLst>
                    </a:gridCol>
                    <a:gridCol w="518458">
                      <a:extLst>
                        <a:ext uri="{9D8B030D-6E8A-4147-A177-3AD203B41FA5}">
                          <a16:colId xmlns:a16="http://schemas.microsoft.com/office/drawing/2014/main" val="2011599411"/>
                        </a:ext>
                      </a:extLst>
                    </a:gridCol>
                    <a:gridCol w="518458">
                      <a:extLst>
                        <a:ext uri="{9D8B030D-6E8A-4147-A177-3AD203B41FA5}">
                          <a16:colId xmlns:a16="http://schemas.microsoft.com/office/drawing/2014/main" val="3878218642"/>
                        </a:ext>
                      </a:extLst>
                    </a:gridCol>
                    <a:gridCol w="518458">
                      <a:extLst>
                        <a:ext uri="{9D8B030D-6E8A-4147-A177-3AD203B41FA5}">
                          <a16:colId xmlns:a16="http://schemas.microsoft.com/office/drawing/2014/main" val="1051683311"/>
                        </a:ext>
                      </a:extLst>
                    </a:gridCol>
                    <a:gridCol w="518458">
                      <a:extLst>
                        <a:ext uri="{9D8B030D-6E8A-4147-A177-3AD203B41FA5}">
                          <a16:colId xmlns:a16="http://schemas.microsoft.com/office/drawing/2014/main" val="4271485391"/>
                        </a:ext>
                      </a:extLst>
                    </a:gridCol>
                  </a:tblGrid>
                  <a:tr h="518457">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bg1"/>
                              </a:solidFill>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bg1"/>
                              </a:solidFill>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bg1"/>
                              </a:solidFill>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649390549"/>
                      </a:ext>
                    </a:extLst>
                  </a:tr>
                  <a:tr h="518457">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04136645"/>
                      </a:ext>
                    </a:extLst>
                  </a:tr>
                  <a:tr h="518457">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67819359"/>
                      </a:ext>
                    </a:extLst>
                  </a:tr>
                  <a:tr h="518457">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804937283"/>
                      </a:ext>
                    </a:extLst>
                  </a:tr>
                  <a:tr h="518457">
                    <a:tc>
                      <a:txBody>
                        <a:bodyPr/>
                        <a:lstStyle/>
                        <a:p>
                          <a:pPr algn="ctr"/>
                          <a:r>
                            <a:rPr lang="en-US" b="0" dirty="0">
                              <a:solidFill>
                                <a:schemeClr val="bg1"/>
                              </a:solidFill>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035003342"/>
                      </a:ext>
                    </a:extLst>
                  </a:tr>
                </a:tbl>
              </a:graphicData>
            </a:graphic>
          </p:graphicFrame>
        </mc:Choice>
        <mc:Fallback xmlns="">
          <p:graphicFrame>
            <p:nvGraphicFramePr>
              <p:cNvPr id="4" name="Table 11">
                <a:extLst>
                  <a:ext uri="{FF2B5EF4-FFF2-40B4-BE49-F238E27FC236}">
                    <a16:creationId xmlns:a16="http://schemas.microsoft.com/office/drawing/2014/main" id="{C1FD886E-2584-8D45-AD26-AD4D7A781ABE}"/>
                  </a:ext>
                </a:extLst>
              </p:cNvPr>
              <p:cNvGraphicFramePr>
                <a:graphicFrameLocks noGrp="1"/>
              </p:cNvGraphicFramePr>
              <p:nvPr>
                <p:extLst>
                  <p:ext uri="{D42A27DB-BD31-4B8C-83A1-F6EECF244321}">
                    <p14:modId xmlns:p14="http://schemas.microsoft.com/office/powerpoint/2010/main" val="2647990903"/>
                  </p:ext>
                </p:extLst>
              </p:nvPr>
            </p:nvGraphicFramePr>
            <p:xfrm>
              <a:off x="4751294" y="1439385"/>
              <a:ext cx="2608520" cy="2592285"/>
            </p:xfrm>
            <a:graphic>
              <a:graphicData uri="http://schemas.openxmlformats.org/drawingml/2006/table">
                <a:tbl>
                  <a:tblPr firstCol="1">
                    <a:effectLst>
                      <a:outerShdw blurRad="127000" dir="6780000" sx="105000" sy="105000" algn="tr" rotWithShape="0">
                        <a:schemeClr val="accent3"/>
                      </a:outerShdw>
                    </a:effectLst>
                    <a:tableStyleId>{793D81CF-94F2-401A-BA57-92F5A7B2D0C5}</a:tableStyleId>
                  </a:tblPr>
                  <a:tblGrid>
                    <a:gridCol w="534688">
                      <a:extLst>
                        <a:ext uri="{9D8B030D-6E8A-4147-A177-3AD203B41FA5}">
                          <a16:colId xmlns:a16="http://schemas.microsoft.com/office/drawing/2014/main" val="3303871404"/>
                        </a:ext>
                      </a:extLst>
                    </a:gridCol>
                    <a:gridCol w="518458">
                      <a:extLst>
                        <a:ext uri="{9D8B030D-6E8A-4147-A177-3AD203B41FA5}">
                          <a16:colId xmlns:a16="http://schemas.microsoft.com/office/drawing/2014/main" val="2011599411"/>
                        </a:ext>
                      </a:extLst>
                    </a:gridCol>
                    <a:gridCol w="518458">
                      <a:extLst>
                        <a:ext uri="{9D8B030D-6E8A-4147-A177-3AD203B41FA5}">
                          <a16:colId xmlns:a16="http://schemas.microsoft.com/office/drawing/2014/main" val="3878218642"/>
                        </a:ext>
                      </a:extLst>
                    </a:gridCol>
                    <a:gridCol w="518458">
                      <a:extLst>
                        <a:ext uri="{9D8B030D-6E8A-4147-A177-3AD203B41FA5}">
                          <a16:colId xmlns:a16="http://schemas.microsoft.com/office/drawing/2014/main" val="1051683311"/>
                        </a:ext>
                      </a:extLst>
                    </a:gridCol>
                    <a:gridCol w="518458">
                      <a:extLst>
                        <a:ext uri="{9D8B030D-6E8A-4147-A177-3AD203B41FA5}">
                          <a16:colId xmlns:a16="http://schemas.microsoft.com/office/drawing/2014/main" val="4271485391"/>
                        </a:ext>
                      </a:extLst>
                    </a:gridCol>
                  </a:tblGrid>
                  <a:tr h="518457">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bg1"/>
                              </a:solidFill>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56098" t="-26829" r="-226829" b="-451220"/>
                          </a:stretch>
                        </a:blipFill>
                      </a:tcPr>
                    </a:tc>
                    <a:tc>
                      <a:txBody>
                        <a:bodyPr/>
                        <a:lstStyle/>
                        <a:p>
                          <a:pPr algn="ctr"/>
                          <a:r>
                            <a:rPr lang="en-US" b="0" dirty="0">
                              <a:solidFill>
                                <a:schemeClr val="bg1"/>
                              </a:solidFill>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bg1"/>
                              </a:solidFill>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649390549"/>
                      </a:ext>
                    </a:extLst>
                  </a:tr>
                  <a:tr h="518457">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04136645"/>
                      </a:ext>
                    </a:extLst>
                  </a:tr>
                  <a:tr h="518457">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2381" t="-226829" r="-416667" b="-251220"/>
                          </a:stretch>
                        </a:blipFill>
                      </a:tcPr>
                    </a:tc>
                    <a:tc>
                      <a:txBody>
                        <a:bodyPr/>
                        <a:lstStyle/>
                        <a:p>
                          <a:pPr algn="ct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67819359"/>
                      </a:ext>
                    </a:extLst>
                  </a:tr>
                  <a:tr h="518457">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804937283"/>
                      </a:ext>
                    </a:extLst>
                  </a:tr>
                  <a:tr h="518457">
                    <a:tc>
                      <a:txBody>
                        <a:bodyPr/>
                        <a:lstStyle/>
                        <a:p>
                          <a:pPr algn="ctr"/>
                          <a:r>
                            <a:rPr lang="en-US" b="0" dirty="0">
                              <a:solidFill>
                                <a:schemeClr val="bg1"/>
                              </a:solidFill>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03500334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 name="Table 11">
                <a:extLst>
                  <a:ext uri="{FF2B5EF4-FFF2-40B4-BE49-F238E27FC236}">
                    <a16:creationId xmlns:a16="http://schemas.microsoft.com/office/drawing/2014/main" id="{4E4EE781-1207-BD4D-8FD4-B9C03945E53F}"/>
                  </a:ext>
                </a:extLst>
              </p:cNvPr>
              <p:cNvGraphicFramePr>
                <a:graphicFrameLocks noGrp="1"/>
              </p:cNvGraphicFramePr>
              <p:nvPr/>
            </p:nvGraphicFramePr>
            <p:xfrm>
              <a:off x="5250201" y="1943441"/>
              <a:ext cx="2592290" cy="2592285"/>
            </p:xfrm>
            <a:graphic>
              <a:graphicData uri="http://schemas.openxmlformats.org/drawingml/2006/table">
                <a:tbl>
                  <a:tblPr firstCol="1">
                    <a:effectLst>
                      <a:outerShdw blurRad="127000" dir="6780000" sx="105000" sy="105000" algn="tr" rotWithShape="0">
                        <a:schemeClr val="accent4"/>
                      </a:outerShdw>
                    </a:effectLst>
                    <a:tableStyleId>{793D81CF-94F2-401A-BA57-92F5A7B2D0C5}</a:tableStyleId>
                  </a:tblPr>
                  <a:tblGrid>
                    <a:gridCol w="518458">
                      <a:extLst>
                        <a:ext uri="{9D8B030D-6E8A-4147-A177-3AD203B41FA5}">
                          <a16:colId xmlns:a16="http://schemas.microsoft.com/office/drawing/2014/main" val="3303871404"/>
                        </a:ext>
                      </a:extLst>
                    </a:gridCol>
                    <a:gridCol w="518458">
                      <a:extLst>
                        <a:ext uri="{9D8B030D-6E8A-4147-A177-3AD203B41FA5}">
                          <a16:colId xmlns:a16="http://schemas.microsoft.com/office/drawing/2014/main" val="2011599411"/>
                        </a:ext>
                      </a:extLst>
                    </a:gridCol>
                    <a:gridCol w="518458">
                      <a:extLst>
                        <a:ext uri="{9D8B030D-6E8A-4147-A177-3AD203B41FA5}">
                          <a16:colId xmlns:a16="http://schemas.microsoft.com/office/drawing/2014/main" val="3878218642"/>
                        </a:ext>
                      </a:extLst>
                    </a:gridCol>
                    <a:gridCol w="518458">
                      <a:extLst>
                        <a:ext uri="{9D8B030D-6E8A-4147-A177-3AD203B41FA5}">
                          <a16:colId xmlns:a16="http://schemas.microsoft.com/office/drawing/2014/main" val="1051683311"/>
                        </a:ext>
                      </a:extLst>
                    </a:gridCol>
                    <a:gridCol w="518458">
                      <a:extLst>
                        <a:ext uri="{9D8B030D-6E8A-4147-A177-3AD203B41FA5}">
                          <a16:colId xmlns:a16="http://schemas.microsoft.com/office/drawing/2014/main" val="4271485391"/>
                        </a:ext>
                      </a:extLst>
                    </a:gridCol>
                  </a:tblGrid>
                  <a:tr h="518457">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bg1"/>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bg1"/>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extLst>
                      <a:ext uri="{0D108BD9-81ED-4DB2-BD59-A6C34878D82A}">
                        <a16:rowId xmlns:a16="http://schemas.microsoft.com/office/drawing/2014/main" val="3649390549"/>
                      </a:ext>
                    </a:extLst>
                  </a:tr>
                  <a:tr h="518457">
                    <a:tc>
                      <a:txBody>
                        <a:bodyPr/>
                        <a:lstStyle/>
                        <a:p>
                          <a:pPr algn="ctr"/>
                          <a:r>
                            <a:rPr lang="en-US" b="0" dirty="0">
                              <a:solidFill>
                                <a:schemeClr val="bg1"/>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extLst>
                      <a:ext uri="{0D108BD9-81ED-4DB2-BD59-A6C34878D82A}">
                        <a16:rowId xmlns:a16="http://schemas.microsoft.com/office/drawing/2014/main" val="4204136645"/>
                      </a:ext>
                    </a:extLst>
                  </a:tr>
                  <a:tr h="518457">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extLst>
                      <a:ext uri="{0D108BD9-81ED-4DB2-BD59-A6C34878D82A}">
                        <a16:rowId xmlns:a16="http://schemas.microsoft.com/office/drawing/2014/main" val="3467819359"/>
                      </a:ext>
                    </a:extLst>
                  </a:tr>
                  <a:tr h="518457">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extLst>
                      <a:ext uri="{0D108BD9-81ED-4DB2-BD59-A6C34878D82A}">
                        <a16:rowId xmlns:a16="http://schemas.microsoft.com/office/drawing/2014/main" val="2804937283"/>
                      </a:ext>
                    </a:extLst>
                  </a:tr>
                  <a:tr h="518457">
                    <a:tc>
                      <a:txBody>
                        <a:bodyPr/>
                        <a:lstStyle/>
                        <a:p>
                          <a:pPr algn="ctr"/>
                          <a:r>
                            <a:rPr lang="en-US" b="0" dirty="0">
                              <a:solidFill>
                                <a:schemeClr val="bg1"/>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extLst>
                      <a:ext uri="{0D108BD9-81ED-4DB2-BD59-A6C34878D82A}">
                        <a16:rowId xmlns:a16="http://schemas.microsoft.com/office/drawing/2014/main" val="4035003342"/>
                      </a:ext>
                    </a:extLst>
                  </a:tr>
                </a:tbl>
              </a:graphicData>
            </a:graphic>
          </p:graphicFrame>
        </mc:Choice>
        <mc:Fallback xmlns="">
          <p:graphicFrame>
            <p:nvGraphicFramePr>
              <p:cNvPr id="5" name="Table 11">
                <a:extLst>
                  <a:ext uri="{FF2B5EF4-FFF2-40B4-BE49-F238E27FC236}">
                    <a16:creationId xmlns:a16="http://schemas.microsoft.com/office/drawing/2014/main" id="{4E4EE781-1207-BD4D-8FD4-B9C03945E53F}"/>
                  </a:ext>
                </a:extLst>
              </p:cNvPr>
              <p:cNvGraphicFramePr>
                <a:graphicFrameLocks noGrp="1"/>
              </p:cNvGraphicFramePr>
              <p:nvPr>
                <p:extLst>
                  <p:ext uri="{D42A27DB-BD31-4B8C-83A1-F6EECF244321}">
                    <p14:modId xmlns:p14="http://schemas.microsoft.com/office/powerpoint/2010/main" val="1616780100"/>
                  </p:ext>
                </p:extLst>
              </p:nvPr>
            </p:nvGraphicFramePr>
            <p:xfrm>
              <a:off x="5250201" y="1943441"/>
              <a:ext cx="2592290" cy="2592285"/>
            </p:xfrm>
            <a:graphic>
              <a:graphicData uri="http://schemas.openxmlformats.org/drawingml/2006/table">
                <a:tbl>
                  <a:tblPr firstCol="1">
                    <a:effectLst>
                      <a:outerShdw blurRad="127000" dir="6780000" sx="105000" sy="105000" algn="tr" rotWithShape="0">
                        <a:schemeClr val="accent4"/>
                      </a:outerShdw>
                    </a:effectLst>
                    <a:tableStyleId>{793D81CF-94F2-401A-BA57-92F5A7B2D0C5}</a:tableStyleId>
                  </a:tblPr>
                  <a:tblGrid>
                    <a:gridCol w="518458">
                      <a:extLst>
                        <a:ext uri="{9D8B030D-6E8A-4147-A177-3AD203B41FA5}">
                          <a16:colId xmlns:a16="http://schemas.microsoft.com/office/drawing/2014/main" val="3303871404"/>
                        </a:ext>
                      </a:extLst>
                    </a:gridCol>
                    <a:gridCol w="518458">
                      <a:extLst>
                        <a:ext uri="{9D8B030D-6E8A-4147-A177-3AD203B41FA5}">
                          <a16:colId xmlns:a16="http://schemas.microsoft.com/office/drawing/2014/main" val="2011599411"/>
                        </a:ext>
                      </a:extLst>
                    </a:gridCol>
                    <a:gridCol w="518458">
                      <a:extLst>
                        <a:ext uri="{9D8B030D-6E8A-4147-A177-3AD203B41FA5}">
                          <a16:colId xmlns:a16="http://schemas.microsoft.com/office/drawing/2014/main" val="3878218642"/>
                        </a:ext>
                      </a:extLst>
                    </a:gridCol>
                    <a:gridCol w="518458">
                      <a:extLst>
                        <a:ext uri="{9D8B030D-6E8A-4147-A177-3AD203B41FA5}">
                          <a16:colId xmlns:a16="http://schemas.microsoft.com/office/drawing/2014/main" val="1051683311"/>
                        </a:ext>
                      </a:extLst>
                    </a:gridCol>
                    <a:gridCol w="518458">
                      <a:extLst>
                        <a:ext uri="{9D8B030D-6E8A-4147-A177-3AD203B41FA5}">
                          <a16:colId xmlns:a16="http://schemas.microsoft.com/office/drawing/2014/main" val="4271485391"/>
                        </a:ext>
                      </a:extLst>
                    </a:gridCol>
                  </a:tblGrid>
                  <a:tr h="518457">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bg1"/>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51220" t="-26829" r="-226829" b="-45122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bg1"/>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extLst>
                      <a:ext uri="{0D108BD9-81ED-4DB2-BD59-A6C34878D82A}">
                        <a16:rowId xmlns:a16="http://schemas.microsoft.com/office/drawing/2014/main" val="3649390549"/>
                      </a:ext>
                    </a:extLst>
                  </a:tr>
                  <a:tr h="518457">
                    <a:tc>
                      <a:txBody>
                        <a:bodyPr/>
                        <a:lstStyle/>
                        <a:p>
                          <a:pPr algn="ctr"/>
                          <a:r>
                            <a:rPr lang="en-US" b="0" dirty="0">
                              <a:solidFill>
                                <a:schemeClr val="bg1"/>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extLst>
                      <a:ext uri="{0D108BD9-81ED-4DB2-BD59-A6C34878D82A}">
                        <a16:rowId xmlns:a16="http://schemas.microsoft.com/office/drawing/2014/main" val="4204136645"/>
                      </a:ext>
                    </a:extLst>
                  </a:tr>
                  <a:tr h="518457">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1220" t="-226829" r="-426829" b="-251220"/>
                          </a:stretch>
                        </a:blipFill>
                      </a:tcPr>
                    </a:tc>
                    <a:tc>
                      <a:txBody>
                        <a:bodyPr/>
                        <a:lstStyle/>
                        <a:p>
                          <a:pPr algn="ct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extLst>
                      <a:ext uri="{0D108BD9-81ED-4DB2-BD59-A6C34878D82A}">
                        <a16:rowId xmlns:a16="http://schemas.microsoft.com/office/drawing/2014/main" val="3467819359"/>
                      </a:ext>
                    </a:extLst>
                  </a:tr>
                  <a:tr h="518457">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2"/>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extLst>
                      <a:ext uri="{0D108BD9-81ED-4DB2-BD59-A6C34878D82A}">
                        <a16:rowId xmlns:a16="http://schemas.microsoft.com/office/drawing/2014/main" val="2804937283"/>
                      </a:ext>
                    </a:extLst>
                  </a:tr>
                  <a:tr h="518457">
                    <a:tc>
                      <a:txBody>
                        <a:bodyPr/>
                        <a:lstStyle/>
                        <a:p>
                          <a:pPr algn="ctr"/>
                          <a:r>
                            <a:rPr lang="en-US" b="0" dirty="0">
                              <a:solidFill>
                                <a:schemeClr val="bg1"/>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7000"/>
                          </a:srgbClr>
                        </a:solidFill>
                      </a:tcPr>
                    </a:tc>
                    <a:extLst>
                      <a:ext uri="{0D108BD9-81ED-4DB2-BD59-A6C34878D82A}">
                        <a16:rowId xmlns:a16="http://schemas.microsoft.com/office/drawing/2014/main" val="403500334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e 11">
                <a:extLst>
                  <a:ext uri="{FF2B5EF4-FFF2-40B4-BE49-F238E27FC236}">
                    <a16:creationId xmlns:a16="http://schemas.microsoft.com/office/drawing/2014/main" id="{FF36CB3B-8AEF-554C-BAC4-BACBB229AE25}"/>
                  </a:ext>
                </a:extLst>
              </p:cNvPr>
              <p:cNvGraphicFramePr>
                <a:graphicFrameLocks noGrp="1"/>
              </p:cNvGraphicFramePr>
              <p:nvPr/>
            </p:nvGraphicFramePr>
            <p:xfrm>
              <a:off x="5826265" y="2428482"/>
              <a:ext cx="2592290" cy="2592285"/>
            </p:xfrm>
            <a:graphic>
              <a:graphicData uri="http://schemas.openxmlformats.org/drawingml/2006/table">
                <a:tbl>
                  <a:tblPr firstCol="1">
                    <a:effectLst>
                      <a:outerShdw blurRad="127000" dir="6780000" sx="105000" sy="105000" algn="tr" rotWithShape="0">
                        <a:schemeClr val="accent5"/>
                      </a:outerShdw>
                    </a:effectLst>
                    <a:tableStyleId>{793D81CF-94F2-401A-BA57-92F5A7B2D0C5}</a:tableStyleId>
                  </a:tblPr>
                  <a:tblGrid>
                    <a:gridCol w="518458">
                      <a:extLst>
                        <a:ext uri="{9D8B030D-6E8A-4147-A177-3AD203B41FA5}">
                          <a16:colId xmlns:a16="http://schemas.microsoft.com/office/drawing/2014/main" val="3303871404"/>
                        </a:ext>
                      </a:extLst>
                    </a:gridCol>
                    <a:gridCol w="518458">
                      <a:extLst>
                        <a:ext uri="{9D8B030D-6E8A-4147-A177-3AD203B41FA5}">
                          <a16:colId xmlns:a16="http://schemas.microsoft.com/office/drawing/2014/main" val="2011599411"/>
                        </a:ext>
                      </a:extLst>
                    </a:gridCol>
                    <a:gridCol w="518458">
                      <a:extLst>
                        <a:ext uri="{9D8B030D-6E8A-4147-A177-3AD203B41FA5}">
                          <a16:colId xmlns:a16="http://schemas.microsoft.com/office/drawing/2014/main" val="3878218642"/>
                        </a:ext>
                      </a:extLst>
                    </a:gridCol>
                    <a:gridCol w="518458">
                      <a:extLst>
                        <a:ext uri="{9D8B030D-6E8A-4147-A177-3AD203B41FA5}">
                          <a16:colId xmlns:a16="http://schemas.microsoft.com/office/drawing/2014/main" val="1051683311"/>
                        </a:ext>
                      </a:extLst>
                    </a:gridCol>
                    <a:gridCol w="518458">
                      <a:extLst>
                        <a:ext uri="{9D8B030D-6E8A-4147-A177-3AD203B41FA5}">
                          <a16:colId xmlns:a16="http://schemas.microsoft.com/office/drawing/2014/main" val="4271485391"/>
                        </a:ext>
                      </a:extLst>
                    </a:gridCol>
                  </a:tblGrid>
                  <a:tr h="518457">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extLst>
                      <a:ext uri="{0D108BD9-81ED-4DB2-BD59-A6C34878D82A}">
                        <a16:rowId xmlns:a16="http://schemas.microsoft.com/office/drawing/2014/main" val="3649390549"/>
                      </a:ext>
                    </a:extLst>
                  </a:tr>
                  <a:tr h="518457">
                    <a:tc>
                      <a:txBody>
                        <a:bodyPr/>
                        <a:lstStyle/>
                        <a:p>
                          <a:pPr algn="ctr"/>
                          <a:r>
                            <a:rPr lang="en-US" b="0" dirty="0">
                              <a:solidFill>
                                <a:schemeClr val="bg1"/>
                              </a:solidFill>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extLst>
                      <a:ext uri="{0D108BD9-81ED-4DB2-BD59-A6C34878D82A}">
                        <a16:rowId xmlns:a16="http://schemas.microsoft.com/office/drawing/2014/main" val="4204136645"/>
                      </a:ext>
                    </a:extLst>
                  </a:tr>
                  <a:tr h="5184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extLst>
                      <a:ext uri="{0D108BD9-81ED-4DB2-BD59-A6C34878D82A}">
                        <a16:rowId xmlns:a16="http://schemas.microsoft.com/office/drawing/2014/main" val="3467819359"/>
                      </a:ext>
                    </a:extLst>
                  </a:tr>
                  <a:tr h="518457">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extLst>
                      <a:ext uri="{0D108BD9-81ED-4DB2-BD59-A6C34878D82A}">
                        <a16:rowId xmlns:a16="http://schemas.microsoft.com/office/drawing/2014/main" val="2804937283"/>
                      </a:ext>
                    </a:extLst>
                  </a:tr>
                  <a:tr h="518457">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m:t>
                                </m:r>
                              </m:oMath>
                            </m:oMathPara>
                          </a14:m>
                          <a:endParaRPr lang="en-US"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extLst>
                      <a:ext uri="{0D108BD9-81ED-4DB2-BD59-A6C34878D82A}">
                        <a16:rowId xmlns:a16="http://schemas.microsoft.com/office/drawing/2014/main" val="4035003342"/>
                      </a:ext>
                    </a:extLst>
                  </a:tr>
                </a:tbl>
              </a:graphicData>
            </a:graphic>
          </p:graphicFrame>
        </mc:Choice>
        <mc:Fallback xmlns="">
          <p:graphicFrame>
            <p:nvGraphicFramePr>
              <p:cNvPr id="6" name="Table 11">
                <a:extLst>
                  <a:ext uri="{FF2B5EF4-FFF2-40B4-BE49-F238E27FC236}">
                    <a16:creationId xmlns:a16="http://schemas.microsoft.com/office/drawing/2014/main" id="{FF36CB3B-8AEF-554C-BAC4-BACBB229AE25}"/>
                  </a:ext>
                </a:extLst>
              </p:cNvPr>
              <p:cNvGraphicFramePr>
                <a:graphicFrameLocks noGrp="1"/>
              </p:cNvGraphicFramePr>
              <p:nvPr>
                <p:extLst>
                  <p:ext uri="{D42A27DB-BD31-4B8C-83A1-F6EECF244321}">
                    <p14:modId xmlns:p14="http://schemas.microsoft.com/office/powerpoint/2010/main" val="826126300"/>
                  </p:ext>
                </p:extLst>
              </p:nvPr>
            </p:nvGraphicFramePr>
            <p:xfrm>
              <a:off x="5826265" y="2428482"/>
              <a:ext cx="2592290" cy="2592285"/>
            </p:xfrm>
            <a:graphic>
              <a:graphicData uri="http://schemas.openxmlformats.org/drawingml/2006/table">
                <a:tbl>
                  <a:tblPr firstCol="1">
                    <a:effectLst>
                      <a:outerShdw blurRad="127000" dir="6780000" sx="105000" sy="105000" algn="tr" rotWithShape="0">
                        <a:schemeClr val="accent5"/>
                      </a:outerShdw>
                    </a:effectLst>
                    <a:tableStyleId>{793D81CF-94F2-401A-BA57-92F5A7B2D0C5}</a:tableStyleId>
                  </a:tblPr>
                  <a:tblGrid>
                    <a:gridCol w="518458">
                      <a:extLst>
                        <a:ext uri="{9D8B030D-6E8A-4147-A177-3AD203B41FA5}">
                          <a16:colId xmlns:a16="http://schemas.microsoft.com/office/drawing/2014/main" val="3303871404"/>
                        </a:ext>
                      </a:extLst>
                    </a:gridCol>
                    <a:gridCol w="518458">
                      <a:extLst>
                        <a:ext uri="{9D8B030D-6E8A-4147-A177-3AD203B41FA5}">
                          <a16:colId xmlns:a16="http://schemas.microsoft.com/office/drawing/2014/main" val="2011599411"/>
                        </a:ext>
                      </a:extLst>
                    </a:gridCol>
                    <a:gridCol w="518458">
                      <a:extLst>
                        <a:ext uri="{9D8B030D-6E8A-4147-A177-3AD203B41FA5}">
                          <a16:colId xmlns:a16="http://schemas.microsoft.com/office/drawing/2014/main" val="3878218642"/>
                        </a:ext>
                      </a:extLst>
                    </a:gridCol>
                    <a:gridCol w="518458">
                      <a:extLst>
                        <a:ext uri="{9D8B030D-6E8A-4147-A177-3AD203B41FA5}">
                          <a16:colId xmlns:a16="http://schemas.microsoft.com/office/drawing/2014/main" val="1051683311"/>
                        </a:ext>
                      </a:extLst>
                    </a:gridCol>
                    <a:gridCol w="518458">
                      <a:extLst>
                        <a:ext uri="{9D8B030D-6E8A-4147-A177-3AD203B41FA5}">
                          <a16:colId xmlns:a16="http://schemas.microsoft.com/office/drawing/2014/main" val="4271485391"/>
                        </a:ext>
                      </a:extLst>
                    </a:gridCol>
                  </a:tblGrid>
                  <a:tr h="518457">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1220" t="-26829" r="-226829" b="-451220"/>
                          </a:stretch>
                        </a:blipFill>
                      </a:tcPr>
                    </a:tc>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extLst>
                      <a:ext uri="{0D108BD9-81ED-4DB2-BD59-A6C34878D82A}">
                        <a16:rowId xmlns:a16="http://schemas.microsoft.com/office/drawing/2014/main" val="3649390549"/>
                      </a:ext>
                    </a:extLst>
                  </a:tr>
                  <a:tr h="518457">
                    <a:tc>
                      <a:txBody>
                        <a:bodyPr/>
                        <a:lstStyle/>
                        <a:p>
                          <a:pPr algn="ctr"/>
                          <a:r>
                            <a:rPr lang="en-US" b="0" dirty="0">
                              <a:solidFill>
                                <a:schemeClr val="bg1"/>
                              </a:solidFill>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1220" t="-126829" r="-226829" b="-351220"/>
                          </a:stretch>
                        </a:blipFill>
                      </a:tcPr>
                    </a:tc>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extLst>
                      <a:ext uri="{0D108BD9-81ED-4DB2-BD59-A6C34878D82A}">
                        <a16:rowId xmlns:a16="http://schemas.microsoft.com/office/drawing/2014/main" val="4204136645"/>
                      </a:ext>
                    </a:extLst>
                  </a:tr>
                  <a:tr h="518457">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1220" t="-226829" r="-426829" b="-251220"/>
                          </a:stretch>
                        </a:blipFill>
                      </a:tcPr>
                    </a:tc>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1220" t="-226829" r="-326829" b="-251220"/>
                          </a:stretch>
                        </a:blipFill>
                      </a:tcPr>
                    </a:tc>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1220" t="-226829" r="-226829" b="-251220"/>
                          </a:stretch>
                        </a:blipFill>
                      </a:tcPr>
                    </a:tc>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51220" t="-226829" r="-126829" b="-251220"/>
                          </a:stretch>
                        </a:blipFill>
                      </a:tcPr>
                    </a:tc>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51220" t="-226829" r="-26829" b="-251220"/>
                          </a:stretch>
                        </a:blipFill>
                      </a:tcPr>
                    </a:tc>
                    <a:extLst>
                      <a:ext uri="{0D108BD9-81ED-4DB2-BD59-A6C34878D82A}">
                        <a16:rowId xmlns:a16="http://schemas.microsoft.com/office/drawing/2014/main" val="3467819359"/>
                      </a:ext>
                    </a:extLst>
                  </a:tr>
                  <a:tr h="518457">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1220" t="-326829" r="-226829" b="-151220"/>
                          </a:stretch>
                        </a:blipFill>
                      </a:tcPr>
                    </a:tc>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extLst>
                      <a:ext uri="{0D108BD9-81ED-4DB2-BD59-A6C34878D82A}">
                        <a16:rowId xmlns:a16="http://schemas.microsoft.com/office/drawing/2014/main" val="2804937283"/>
                      </a:ext>
                    </a:extLst>
                  </a:tr>
                  <a:tr h="518457">
                    <a:tc>
                      <a:txBody>
                        <a:bodyPr/>
                        <a:lstStyle/>
                        <a:p>
                          <a:pPr algn="ctr"/>
                          <a:r>
                            <a:rPr lang="en-US" b="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endParaRPr lang="en-D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1220" t="-426829" r="-226829" b="-51220"/>
                          </a:stretch>
                        </a:blipFill>
                      </a:tcPr>
                    </a:tc>
                    <a:tc>
                      <a:txBody>
                        <a:bodyPr/>
                        <a:lstStyle/>
                        <a:p>
                          <a:pPr algn="ctr"/>
                          <a:r>
                            <a:rPr lang="en-US" b="0" dirty="0">
                              <a:solidFill>
                                <a:schemeClr val="bg1"/>
                              </a:solidFill>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tc>
                      <a:txBody>
                        <a:bodyPr/>
                        <a:lstStyle/>
                        <a:p>
                          <a:pPr algn="ctr"/>
                          <a:r>
                            <a:rPr lang="en-US" b="0" dirty="0">
                              <a:solidFill>
                                <a:schemeClr val="bg1"/>
                              </a:solidFill>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alpha val="57000"/>
                          </a:schemeClr>
                        </a:solidFill>
                      </a:tcPr>
                    </a:tc>
                    <a:extLst>
                      <a:ext uri="{0D108BD9-81ED-4DB2-BD59-A6C34878D82A}">
                        <a16:rowId xmlns:a16="http://schemas.microsoft.com/office/drawing/2014/main" val="4035003342"/>
                      </a:ext>
                    </a:extLst>
                  </a:tr>
                </a:tbl>
              </a:graphicData>
            </a:graphic>
          </p:graphicFrame>
        </mc:Fallback>
      </mc:AlternateContent>
      <p:pic>
        <p:nvPicPr>
          <p:cNvPr id="7" name="Picture 6" descr="A picture containing person, table, sitting, food&#10;&#10;Description automatically generated">
            <a:extLst>
              <a:ext uri="{FF2B5EF4-FFF2-40B4-BE49-F238E27FC236}">
                <a16:creationId xmlns:a16="http://schemas.microsoft.com/office/drawing/2014/main" id="{4E7BD21A-0C61-284E-9A63-22C6A464A0DD}"/>
              </a:ext>
            </a:extLst>
          </p:cNvPr>
          <p:cNvPicPr>
            <a:picLocks noChangeAspect="1"/>
          </p:cNvPicPr>
          <p:nvPr/>
        </p:nvPicPr>
        <p:blipFill rotWithShape="1">
          <a:blip r:embed="rId5">
            <a:extLst>
              <a:ext uri="{28A0092B-C50C-407E-A947-70E740481C1C}">
                <a14:useLocalDpi xmlns:a14="http://schemas.microsoft.com/office/drawing/2010/main" val="0"/>
              </a:ext>
            </a:extLst>
          </a:blip>
          <a:srcRect l="22438" t="25850" r="13938" b="6515"/>
          <a:stretch/>
        </p:blipFill>
        <p:spPr>
          <a:xfrm>
            <a:off x="790852" y="1904814"/>
            <a:ext cx="3315294" cy="264323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25F774D-E56D-194F-B3F2-40B4B3EF3699}"/>
                  </a:ext>
                </a:extLst>
              </p:cNvPr>
              <p:cNvSpPr txBox="1"/>
              <p:nvPr/>
            </p:nvSpPr>
            <p:spPr>
              <a:xfrm>
                <a:off x="4277130" y="3082070"/>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025F774D-E56D-194F-B3F2-40B4B3EF3699}"/>
                  </a:ext>
                </a:extLst>
              </p:cNvPr>
              <p:cNvSpPr txBox="1">
                <a:spLocks noRot="1" noChangeAspect="1" noMove="1" noResize="1" noEditPoints="1" noAdjustHandles="1" noChangeArrowheads="1" noChangeShapeType="1" noTextEdit="1"/>
              </p:cNvSpPr>
              <p:nvPr/>
            </p:nvSpPr>
            <p:spPr>
              <a:xfrm>
                <a:off x="4277130" y="3082070"/>
                <a:ext cx="226024" cy="276999"/>
              </a:xfrm>
              <a:prstGeom prst="rect">
                <a:avLst/>
              </a:prstGeom>
              <a:blipFill>
                <a:blip r:embed="rId6"/>
                <a:stretch>
                  <a:fillRect l="-10526" r="-10526"/>
                </a:stretch>
              </a:blipFill>
            </p:spPr>
            <p:txBody>
              <a:bodyPr/>
              <a:lstStyle/>
              <a:p>
                <a:r>
                  <a:rPr lang="en-US">
                    <a:noFill/>
                  </a:rPr>
                  <a:t> </a:t>
                </a:r>
              </a:p>
            </p:txBody>
          </p:sp>
        </mc:Fallback>
      </mc:AlternateContent>
      <p:sp>
        <p:nvSpPr>
          <p:cNvPr id="9"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53</a:t>
            </a:fld>
            <a:endParaRPr lang="de-DE" dirty="0"/>
          </a:p>
        </p:txBody>
      </p:sp>
    </p:spTree>
    <p:extLst>
      <p:ext uri="{BB962C8B-B14F-4D97-AF65-F5344CB8AC3E}">
        <p14:creationId xmlns:p14="http://schemas.microsoft.com/office/powerpoint/2010/main" val="2514283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AC073-FB1C-430B-8492-345BCEF1BBB5}"/>
              </a:ext>
            </a:extLst>
          </p:cNvPr>
          <p:cNvSpPr>
            <a:spLocks noGrp="1"/>
          </p:cNvSpPr>
          <p:nvPr>
            <p:ph type="title"/>
          </p:nvPr>
        </p:nvSpPr>
        <p:spPr/>
        <p:txBody>
          <a:bodyPr/>
          <a:lstStyle/>
          <a:p>
            <a:r>
              <a:rPr lang="en-US" dirty="0"/>
              <a:t>Convolutional Neural Networks</a:t>
            </a:r>
          </a:p>
        </p:txBody>
      </p:sp>
      <p:pic>
        <p:nvPicPr>
          <p:cNvPr id="4" name="Picture 3">
            <a:extLst>
              <a:ext uri="{FF2B5EF4-FFF2-40B4-BE49-F238E27FC236}">
                <a16:creationId xmlns:a16="http://schemas.microsoft.com/office/drawing/2014/main" id="{99FD761D-89A7-4EFD-B126-E2FC24E49ADA}"/>
              </a:ext>
            </a:extLst>
          </p:cNvPr>
          <p:cNvPicPr>
            <a:picLocks noChangeAspect="1"/>
          </p:cNvPicPr>
          <p:nvPr/>
        </p:nvPicPr>
        <p:blipFill>
          <a:blip r:embed="rId2"/>
          <a:stretch>
            <a:fillRect/>
          </a:stretch>
        </p:blipFill>
        <p:spPr>
          <a:xfrm>
            <a:off x="683630" y="1425197"/>
            <a:ext cx="7615505" cy="2864606"/>
          </a:xfrm>
          <a:prstGeom prst="rect">
            <a:avLst/>
          </a:prstGeom>
        </p:spPr>
      </p:pic>
      <p:sp>
        <p:nvSpPr>
          <p:cNvPr id="5"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54</a:t>
            </a:fld>
            <a:endParaRPr lang="de-DE" dirty="0"/>
          </a:p>
        </p:txBody>
      </p:sp>
    </p:spTree>
    <p:extLst>
      <p:ext uri="{BB962C8B-B14F-4D97-AF65-F5344CB8AC3E}">
        <p14:creationId xmlns:p14="http://schemas.microsoft.com/office/powerpoint/2010/main" val="2807840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84F6-2A70-4942-B58C-DE54E7BB23A1}"/>
              </a:ext>
            </a:extLst>
          </p:cNvPr>
          <p:cNvSpPr>
            <a:spLocks noGrp="1"/>
          </p:cNvSpPr>
          <p:nvPr>
            <p:ph type="title"/>
          </p:nvPr>
        </p:nvSpPr>
        <p:spPr/>
        <p:txBody>
          <a:bodyPr/>
          <a:lstStyle/>
          <a:p>
            <a:r>
              <a:rPr lang="de-DE" dirty="0"/>
              <a:t>Convolutional Neural Networks - CNN</a:t>
            </a:r>
            <a:endParaRPr lang="en-GB" dirty="0"/>
          </a:p>
        </p:txBody>
      </p:sp>
      <p:sp>
        <p:nvSpPr>
          <p:cNvPr id="3" name="Content Placeholder 2">
            <a:extLst>
              <a:ext uri="{FF2B5EF4-FFF2-40B4-BE49-F238E27FC236}">
                <a16:creationId xmlns:a16="http://schemas.microsoft.com/office/drawing/2014/main" id="{8E3CB93A-C4F2-448F-8A85-C20392F2F237}"/>
              </a:ext>
            </a:extLst>
          </p:cNvPr>
          <p:cNvSpPr>
            <a:spLocks noGrp="1"/>
          </p:cNvSpPr>
          <p:nvPr>
            <p:ph idx="1"/>
          </p:nvPr>
        </p:nvSpPr>
        <p:spPr/>
        <p:txBody>
          <a:bodyPr>
            <a:noAutofit/>
          </a:bodyPr>
          <a:lstStyle/>
          <a:p>
            <a:pPr algn="l"/>
            <a:r>
              <a:rPr lang="en-GB" sz="2000" b="0" i="0" u="none" strike="noStrike" baseline="0" dirty="0"/>
              <a:t>The idea of convolution relies on a kernel </a:t>
            </a:r>
            <a:r>
              <a:rPr lang="en-GB" sz="2000" b="0" i="1" u="none" strike="noStrike" baseline="0" dirty="0"/>
              <a:t>K</a:t>
            </a:r>
            <a:r>
              <a:rPr lang="en-GB" sz="2000" b="0" i="0" u="none" strike="noStrike" baseline="0" dirty="0"/>
              <a:t>, a mask to overlap onto a portion </a:t>
            </a:r>
            <a:r>
              <a:rPr lang="en-GB" sz="2000" b="0" i="1" u="none" strike="noStrike" baseline="0" dirty="0"/>
              <a:t>P </a:t>
            </a:r>
            <a:r>
              <a:rPr lang="en-GB" sz="2000" b="0" i="0" u="none" strike="noStrike" baseline="0" dirty="0"/>
              <a:t>of the image pixels for the convolution operation. </a:t>
            </a:r>
          </a:p>
          <a:p>
            <a:pPr algn="l"/>
            <a:r>
              <a:rPr lang="en-GB" sz="2000" b="0" i="0" u="none" strike="noStrike" baseline="0" dirty="0"/>
              <a:t>From the product of the kernel </a:t>
            </a:r>
            <a:r>
              <a:rPr lang="en-GB" sz="2000" b="0" i="1" u="none" strike="noStrike" baseline="0" dirty="0"/>
              <a:t>K </a:t>
            </a:r>
            <a:r>
              <a:rPr lang="en-GB" sz="2000" b="0" i="0" u="none" strike="noStrike" baseline="0" dirty="0"/>
              <a:t>and the pixels in portion </a:t>
            </a:r>
            <a:r>
              <a:rPr lang="en-GB" sz="2000" b="0" i="1" u="none" strike="noStrike" baseline="0" dirty="0"/>
              <a:t>P </a:t>
            </a:r>
            <a:r>
              <a:rPr lang="en-GB" sz="2000" b="0" i="0" u="none" strike="noStrike" baseline="0" dirty="0"/>
              <a:t>we get a number, which will be the output of the first neuron in the convolutional layer.</a:t>
            </a:r>
          </a:p>
          <a:p>
            <a:pPr algn="l"/>
            <a:r>
              <a:rPr lang="en-GB" sz="2000" b="0" i="0" u="none" strike="noStrike" baseline="0" dirty="0"/>
              <a:t>Then the kernel </a:t>
            </a:r>
            <a:r>
              <a:rPr lang="en-GB" sz="2000" b="0" i="1" u="none" strike="noStrike" baseline="0" dirty="0"/>
              <a:t>K </a:t>
            </a:r>
            <a:r>
              <a:rPr lang="en-GB" sz="2000" b="0" i="0" u="none" strike="noStrike" baseline="0" dirty="0"/>
              <a:t>moves </a:t>
            </a:r>
            <a:r>
              <a:rPr lang="en-GB" sz="2000" b="0" i="1" u="none" strike="noStrike" baseline="0" dirty="0"/>
              <a:t>n </a:t>
            </a:r>
            <a:r>
              <a:rPr lang="en-GB" sz="2000" b="0" i="0" u="none" strike="noStrike" baseline="0" dirty="0"/>
              <a:t>steps on the right and goes to cover another portion </a:t>
            </a:r>
            <a:r>
              <a:rPr lang="en-GB" sz="2000" b="0" i="1" u="none" strike="noStrike" baseline="0" dirty="0"/>
              <a:t>P </a:t>
            </a:r>
            <a:r>
              <a:rPr lang="en-GB" sz="2000" b="0" i="0" u="none" strike="noStrike" baseline="0" dirty="0"/>
              <a:t>of the image possibly slightly overlapping with the previous one; the output for the second unit of the convolutional layer is generated. </a:t>
            </a:r>
          </a:p>
          <a:p>
            <a:pPr algn="l"/>
            <a:r>
              <a:rPr lang="en-GB" sz="2000" b="0" i="0" u="none" strike="noStrike" baseline="0" dirty="0"/>
              <a:t>And so on till the whole image has been covered by the kernel </a:t>
            </a:r>
            <a:r>
              <a:rPr lang="en-GB" sz="2000" b="0" i="1" u="none" strike="noStrike" baseline="0" dirty="0"/>
              <a:t>K </a:t>
            </a:r>
            <a:r>
              <a:rPr lang="en-GB" sz="2000" b="0" i="0" u="none" strike="noStrike" baseline="0" dirty="0"/>
              <a:t>and convoluted into output values.</a:t>
            </a:r>
          </a:p>
          <a:p>
            <a:pPr algn="l"/>
            <a:r>
              <a:rPr lang="en-GB" sz="2000" b="0" i="0" u="none" strike="noStrike" baseline="0" dirty="0"/>
              <a:t>The distance in number of pixels </a:t>
            </a:r>
            <a:r>
              <a:rPr lang="en-GB" sz="2000" b="0" i="1" u="none" strike="noStrike" baseline="0" dirty="0"/>
              <a:t>n </a:t>
            </a:r>
            <a:r>
              <a:rPr lang="en-GB" sz="2000" b="0" i="0" u="none" strike="noStrike" baseline="0" dirty="0"/>
              <a:t>between two adjacent portions </a:t>
            </a:r>
            <a:r>
              <a:rPr lang="en-GB" sz="2000" b="0" i="1" u="none" strike="noStrike" baseline="0" dirty="0"/>
              <a:t>P </a:t>
            </a:r>
            <a:r>
              <a:rPr lang="en-GB" sz="2000" b="0" i="0" u="none" strike="noStrike" baseline="0" dirty="0"/>
              <a:t>is called </a:t>
            </a:r>
            <a:r>
              <a:rPr lang="en-GB" sz="2000" b="0" i="1" u="none" strike="noStrike" baseline="0" dirty="0"/>
              <a:t>stride</a:t>
            </a:r>
            <a:r>
              <a:rPr lang="en-GB" sz="2000" b="0" i="0" u="none" strike="noStrike" baseline="0" dirty="0"/>
              <a:t>.</a:t>
            </a:r>
            <a:endParaRPr lang="en-GB" sz="2000" dirty="0"/>
          </a:p>
        </p:txBody>
      </p:sp>
      <p:sp>
        <p:nvSpPr>
          <p:cNvPr id="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55</a:t>
            </a:fld>
            <a:endParaRPr lang="de-DE" dirty="0"/>
          </a:p>
        </p:txBody>
      </p:sp>
    </p:spTree>
    <p:extLst>
      <p:ext uri="{BB962C8B-B14F-4D97-AF65-F5344CB8AC3E}">
        <p14:creationId xmlns:p14="http://schemas.microsoft.com/office/powerpoint/2010/main" val="751377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3478-826D-4443-8B4C-4D83B6584B62}"/>
              </a:ext>
            </a:extLst>
          </p:cNvPr>
          <p:cNvSpPr>
            <a:spLocks noGrp="1"/>
          </p:cNvSpPr>
          <p:nvPr>
            <p:ph type="title"/>
          </p:nvPr>
        </p:nvSpPr>
        <p:spPr/>
        <p:txBody>
          <a:bodyPr/>
          <a:lstStyle/>
          <a:p>
            <a:r>
              <a:rPr lang="de-DE" dirty="0"/>
              <a:t>Convolutional Neurons: Example</a:t>
            </a:r>
            <a:endParaRPr lang="en-GB" dirty="0"/>
          </a:p>
        </p:txBody>
      </p:sp>
      <p:pic>
        <p:nvPicPr>
          <p:cNvPr id="4" name="Picture 3">
            <a:extLst>
              <a:ext uri="{FF2B5EF4-FFF2-40B4-BE49-F238E27FC236}">
                <a16:creationId xmlns:a16="http://schemas.microsoft.com/office/drawing/2014/main" id="{AE08B62C-C122-42B5-B3AA-E227A1D7F475}"/>
              </a:ext>
            </a:extLst>
          </p:cNvPr>
          <p:cNvPicPr>
            <a:picLocks noChangeAspect="1"/>
          </p:cNvPicPr>
          <p:nvPr/>
        </p:nvPicPr>
        <p:blipFill>
          <a:blip r:embed="rId2"/>
          <a:stretch>
            <a:fillRect/>
          </a:stretch>
        </p:blipFill>
        <p:spPr>
          <a:xfrm>
            <a:off x="1894670" y="1400100"/>
            <a:ext cx="5068228" cy="3089398"/>
          </a:xfrm>
          <a:prstGeom prst="rect">
            <a:avLst/>
          </a:prstGeom>
        </p:spPr>
      </p:pic>
      <p:sp>
        <p:nvSpPr>
          <p:cNvPr id="5"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56</a:t>
            </a:fld>
            <a:endParaRPr lang="de-DE" dirty="0"/>
          </a:p>
        </p:txBody>
      </p:sp>
    </p:spTree>
    <p:extLst>
      <p:ext uri="{BB962C8B-B14F-4D97-AF65-F5344CB8AC3E}">
        <p14:creationId xmlns:p14="http://schemas.microsoft.com/office/powerpoint/2010/main" val="2168638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convolutional layer gif&quot;">
            <a:extLst>
              <a:ext uri="{FF2B5EF4-FFF2-40B4-BE49-F238E27FC236}">
                <a16:creationId xmlns:a16="http://schemas.microsoft.com/office/drawing/2014/main" id="{79731E81-2D93-554B-8447-E8FA1B2436F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99076" y="842801"/>
            <a:ext cx="4110537" cy="39648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D9ACDB-E4AA-4D06-8949-6ABF80B3225E}"/>
              </a:ext>
            </a:extLst>
          </p:cNvPr>
          <p:cNvSpPr>
            <a:spLocks noGrp="1"/>
          </p:cNvSpPr>
          <p:nvPr>
            <p:ph type="title"/>
          </p:nvPr>
        </p:nvSpPr>
        <p:spPr/>
        <p:txBody>
          <a:bodyPr/>
          <a:lstStyle/>
          <a:p>
            <a:r>
              <a:rPr lang="de-DE" dirty="0"/>
              <a:t>Convolutional </a:t>
            </a:r>
            <a:r>
              <a:rPr lang="de-DE" dirty="0" err="1"/>
              <a:t>Neural</a:t>
            </a:r>
            <a:r>
              <a:rPr lang="de-DE" dirty="0"/>
              <a:t> Networks (CNN)</a:t>
            </a:r>
            <a:endParaRPr lang="en-GB" dirty="0"/>
          </a:p>
        </p:txBody>
      </p:sp>
      <p:sp>
        <p:nvSpPr>
          <p:cNvPr id="3" name="Content Placeholder 2">
            <a:extLst>
              <a:ext uri="{FF2B5EF4-FFF2-40B4-BE49-F238E27FC236}">
                <a16:creationId xmlns:a16="http://schemas.microsoft.com/office/drawing/2014/main" id="{5CE7DA42-998F-441A-AD96-AC9D15DB80CA}"/>
              </a:ext>
            </a:extLst>
          </p:cNvPr>
          <p:cNvSpPr>
            <a:spLocks noGrp="1"/>
          </p:cNvSpPr>
          <p:nvPr>
            <p:ph idx="1"/>
          </p:nvPr>
        </p:nvSpPr>
        <p:spPr>
          <a:xfrm>
            <a:off x="360000" y="1008000"/>
            <a:ext cx="4651838" cy="4071600"/>
          </a:xfrm>
        </p:spPr>
        <p:txBody>
          <a:bodyPr>
            <a:normAutofit/>
          </a:bodyPr>
          <a:lstStyle/>
          <a:p>
            <a:r>
              <a:rPr lang="en-US" sz="2000" dirty="0"/>
              <a:t>Zero padding</a:t>
            </a:r>
          </a:p>
          <a:p>
            <a:pPr lvl="1"/>
            <a:r>
              <a:rPr lang="en-US" sz="1800" dirty="0"/>
              <a:t>Artificially increases the input at the boundary</a:t>
            </a:r>
          </a:p>
          <a:p>
            <a:pPr lvl="1"/>
            <a:r>
              <a:rPr lang="en-US" sz="1800" dirty="0"/>
              <a:t>Helps with preserving the spatial resolution and alignment</a:t>
            </a:r>
          </a:p>
          <a:p>
            <a:pPr lvl="1"/>
            <a:endParaRPr lang="en-US" sz="1800" dirty="0"/>
          </a:p>
          <a:p>
            <a:r>
              <a:rPr lang="en-US" sz="2000" dirty="0"/>
              <a:t>Stride</a:t>
            </a:r>
          </a:p>
          <a:p>
            <a:pPr lvl="1"/>
            <a:r>
              <a:rPr lang="en-US" sz="1800" dirty="0"/>
              <a:t>The </a:t>
            </a:r>
            <a:r>
              <a:rPr lang="en-US" sz="1800" i="1" dirty="0"/>
              <a:t>jump</a:t>
            </a:r>
            <a:r>
              <a:rPr lang="en-US" sz="1800" dirty="0"/>
              <a:t> the kernel makes when moving over the input</a:t>
            </a:r>
          </a:p>
          <a:p>
            <a:pPr lvl="1"/>
            <a:r>
              <a:rPr lang="en-US" sz="1800" dirty="0"/>
              <a:t>Reduces the spatial resolution</a:t>
            </a:r>
          </a:p>
        </p:txBody>
      </p:sp>
      <p:sp>
        <p:nvSpPr>
          <p:cNvPr id="5" name="TextBox 4">
            <a:extLst>
              <a:ext uri="{FF2B5EF4-FFF2-40B4-BE49-F238E27FC236}">
                <a16:creationId xmlns:a16="http://schemas.microsoft.com/office/drawing/2014/main" id="{C8357D4A-7F91-1F46-87D1-A32D4AFC46E1}"/>
              </a:ext>
            </a:extLst>
          </p:cNvPr>
          <p:cNvSpPr txBox="1"/>
          <p:nvPr/>
        </p:nvSpPr>
        <p:spPr>
          <a:xfrm>
            <a:off x="5226152" y="4666625"/>
            <a:ext cx="3456384" cy="553998"/>
          </a:xfrm>
          <a:prstGeom prst="rect">
            <a:avLst/>
          </a:prstGeom>
          <a:noFill/>
        </p:spPr>
        <p:txBody>
          <a:bodyPr wrap="square" rtlCol="0">
            <a:spAutoFit/>
          </a:bodyPr>
          <a:lstStyle/>
          <a:p>
            <a:pPr algn="ctr"/>
            <a:r>
              <a:rPr lang="en-US" sz="1000" dirty="0"/>
              <a:t>Image from: </a:t>
            </a:r>
            <a:r>
              <a:rPr lang="en-US" sz="1000" dirty="0">
                <a:solidFill>
                  <a:schemeClr val="accent3"/>
                </a:solidFill>
                <a:hlinkClick r:id="rId4">
                  <a:extLst>
                    <a:ext uri="{A12FA001-AC4F-418D-AE19-62706E023703}">
                      <ahyp:hlinkClr xmlns:ahyp="http://schemas.microsoft.com/office/drawing/2018/hyperlinkcolor" val="tx"/>
                    </a:ext>
                  </a:extLst>
                </a:hlinkClick>
              </a:rPr>
              <a:t>https://towardsdatascience.com/a-comprehensive-guide-to-convolutional-neural-networks-the-eli5-way-3bd2b1164a53</a:t>
            </a:r>
            <a:endParaRPr lang="en-US" sz="1000" dirty="0">
              <a:solidFill>
                <a:schemeClr val="accent3"/>
              </a:solidFill>
            </a:endParaRPr>
          </a:p>
        </p:txBody>
      </p:sp>
      <p:sp>
        <p:nvSpPr>
          <p:cNvPr id="7"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8" name="Slide Number Placeholder 7"/>
          <p:cNvSpPr>
            <a:spLocks noGrp="1"/>
          </p:cNvSpPr>
          <p:nvPr>
            <p:ph type="sldNum" sz="quarter" idx="15"/>
          </p:nvPr>
        </p:nvSpPr>
        <p:spPr/>
        <p:txBody>
          <a:bodyPr/>
          <a:lstStyle/>
          <a:p>
            <a:fld id="{15C29056-5AFA-7949-831A-3EC086771171}" type="slidenum">
              <a:rPr lang="de-DE" smtClean="0"/>
              <a:pPr/>
              <a:t>57</a:t>
            </a:fld>
            <a:endParaRPr lang="de-DE" dirty="0"/>
          </a:p>
        </p:txBody>
      </p:sp>
    </p:spTree>
    <p:extLst>
      <p:ext uri="{BB962C8B-B14F-4D97-AF65-F5344CB8AC3E}">
        <p14:creationId xmlns:p14="http://schemas.microsoft.com/office/powerpoint/2010/main" val="1207628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0550E-5D24-4436-9F23-F444518D90EE}"/>
              </a:ext>
            </a:extLst>
          </p:cNvPr>
          <p:cNvSpPr>
            <a:spLocks noGrp="1"/>
          </p:cNvSpPr>
          <p:nvPr>
            <p:ph type="title"/>
          </p:nvPr>
        </p:nvSpPr>
        <p:spPr/>
        <p:txBody>
          <a:bodyPr/>
          <a:lstStyle/>
          <a:p>
            <a:r>
              <a:rPr lang="de-DE" dirty="0"/>
              <a:t>Pooling Layers</a:t>
            </a:r>
            <a:endParaRPr lang="en-GB" dirty="0"/>
          </a:p>
        </p:txBody>
      </p:sp>
      <p:sp>
        <p:nvSpPr>
          <p:cNvPr id="3" name="Content Placeholder 2">
            <a:extLst>
              <a:ext uri="{FF2B5EF4-FFF2-40B4-BE49-F238E27FC236}">
                <a16:creationId xmlns:a16="http://schemas.microsoft.com/office/drawing/2014/main" id="{E40CB1ED-3BD8-4E42-B33B-54719C7EEC24}"/>
              </a:ext>
            </a:extLst>
          </p:cNvPr>
          <p:cNvSpPr>
            <a:spLocks noGrp="1"/>
          </p:cNvSpPr>
          <p:nvPr>
            <p:ph idx="1"/>
          </p:nvPr>
        </p:nvSpPr>
        <p:spPr/>
        <p:txBody>
          <a:bodyPr>
            <a:normAutofit/>
          </a:bodyPr>
          <a:lstStyle/>
          <a:p>
            <a:r>
              <a:rPr lang="en-GB" sz="2000" dirty="0">
                <a:effectLst/>
                <a:ea typeface="Calibri" panose="020F0502020204030204" pitchFamily="34" charset="0"/>
              </a:rPr>
              <a:t>Usually a number of convolutional layers are used.</a:t>
            </a:r>
          </a:p>
          <a:p>
            <a:pPr>
              <a:spcAft>
                <a:spcPts val="600"/>
              </a:spcAft>
            </a:pPr>
            <a:r>
              <a:rPr lang="en-GB" sz="2000" dirty="0">
                <a:ea typeface="Calibri" panose="020F0502020204030204" pitchFamily="34" charset="0"/>
              </a:rPr>
              <a:t>E</a:t>
            </a:r>
            <a:r>
              <a:rPr lang="en-GB" sz="2000" dirty="0">
                <a:effectLst/>
                <a:ea typeface="Calibri" panose="020F0502020204030204" pitchFamily="34" charset="0"/>
              </a:rPr>
              <a:t>ach layer provides one further step in the process of extracting high-level features from the input image (</a:t>
            </a:r>
            <a:r>
              <a:rPr lang="en-GB" sz="2000" dirty="0" err="1">
                <a:effectLst/>
                <a:ea typeface="Calibri" panose="020F0502020204030204" pitchFamily="34" charset="0"/>
              </a:rPr>
              <a:t>colors</a:t>
            </a:r>
            <a:r>
              <a:rPr lang="en-GB" sz="2000" dirty="0">
                <a:effectLst/>
                <a:ea typeface="Calibri" panose="020F0502020204030204" pitchFamily="34" charset="0"/>
              </a:rPr>
              <a:t>, edges, entities, …).</a:t>
            </a:r>
          </a:p>
          <a:p>
            <a:pPr algn="just"/>
            <a:r>
              <a:rPr lang="en-GB" sz="2000" i="1" dirty="0">
                <a:effectLst/>
                <a:ea typeface="Calibri" panose="020F0502020204030204" pitchFamily="34" charset="0"/>
              </a:rPr>
              <a:t>Pooling layers</a:t>
            </a:r>
            <a:r>
              <a:rPr lang="en-GB" sz="2000" dirty="0">
                <a:effectLst/>
                <a:ea typeface="Calibri" panose="020F0502020204030204" pitchFamily="34" charset="0"/>
              </a:rPr>
              <a:t> are often used to reduce the spatial resolution in between convolutional layers to</a:t>
            </a:r>
          </a:p>
          <a:p>
            <a:pPr lvl="1" algn="just"/>
            <a:r>
              <a:rPr lang="en-GB" sz="1600" dirty="0">
                <a:effectLst/>
                <a:ea typeface="Calibri" panose="020F0502020204030204" pitchFamily="34" charset="0"/>
              </a:rPr>
              <a:t>Increase the </a:t>
            </a:r>
            <a:r>
              <a:rPr lang="en-GB" sz="1600" i="1" dirty="0">
                <a:effectLst/>
                <a:ea typeface="Calibri" panose="020F0502020204030204" pitchFamily="34" charset="0"/>
              </a:rPr>
              <a:t>receptive field</a:t>
            </a:r>
            <a:r>
              <a:rPr lang="en-GB" sz="1600" dirty="0">
                <a:effectLst/>
                <a:ea typeface="Calibri" panose="020F0502020204030204" pitchFamily="34" charset="0"/>
              </a:rPr>
              <a:t> of the following layers</a:t>
            </a:r>
          </a:p>
          <a:p>
            <a:pPr lvl="1" algn="just">
              <a:spcAft>
                <a:spcPts val="600"/>
              </a:spcAft>
            </a:pPr>
            <a:r>
              <a:rPr lang="en-GB" sz="1600" dirty="0">
                <a:effectLst/>
                <a:ea typeface="Calibri" panose="020F0502020204030204" pitchFamily="34" charset="0"/>
              </a:rPr>
              <a:t>Reduce computational complexity</a:t>
            </a:r>
          </a:p>
          <a:p>
            <a:pPr algn="just"/>
            <a:r>
              <a:rPr lang="en-GB" sz="2000" dirty="0">
                <a:effectLst/>
                <a:ea typeface="Calibri" panose="020F0502020204030204" pitchFamily="34" charset="0"/>
              </a:rPr>
              <a:t>Two types of Pooling </a:t>
            </a:r>
          </a:p>
          <a:p>
            <a:pPr lvl="1" algn="just"/>
            <a:r>
              <a:rPr lang="en-GB" sz="1600" b="1" dirty="0">
                <a:effectLst/>
                <a:ea typeface="Calibri" panose="020F0502020204030204" pitchFamily="34" charset="0"/>
              </a:rPr>
              <a:t>Max Pooling</a:t>
            </a:r>
            <a:r>
              <a:rPr lang="en-GB" sz="1600" dirty="0">
                <a:effectLst/>
                <a:ea typeface="Calibri" panose="020F0502020204030204" pitchFamily="34" charset="0"/>
              </a:rPr>
              <a:t> returns the </a:t>
            </a:r>
            <a:r>
              <a:rPr lang="en-GB" sz="1600" b="1" dirty="0">
                <a:effectLst/>
                <a:ea typeface="Calibri" panose="020F0502020204030204" pitchFamily="34" charset="0"/>
              </a:rPr>
              <a:t>maximum value</a:t>
            </a:r>
            <a:r>
              <a:rPr lang="en-GB" sz="1600" dirty="0">
                <a:effectLst/>
                <a:ea typeface="Calibri" panose="020F0502020204030204" pitchFamily="34" charset="0"/>
              </a:rPr>
              <a:t> from the portion of the image covered by the Kernel. </a:t>
            </a:r>
          </a:p>
          <a:p>
            <a:pPr lvl="1" algn="just"/>
            <a:r>
              <a:rPr lang="en-GB" sz="1600" b="1" dirty="0">
                <a:effectLst/>
                <a:ea typeface="Calibri" panose="020F0502020204030204" pitchFamily="34" charset="0"/>
              </a:rPr>
              <a:t>Average Pooling </a:t>
            </a:r>
            <a:r>
              <a:rPr lang="en-GB" sz="1600" dirty="0">
                <a:effectLst/>
                <a:ea typeface="Calibri" panose="020F0502020204030204" pitchFamily="34" charset="0"/>
              </a:rPr>
              <a:t>returns the </a:t>
            </a:r>
            <a:r>
              <a:rPr lang="en-GB" sz="1600" b="1" dirty="0">
                <a:effectLst/>
                <a:ea typeface="Calibri" panose="020F0502020204030204" pitchFamily="34" charset="0"/>
              </a:rPr>
              <a:t>average of all values </a:t>
            </a:r>
            <a:r>
              <a:rPr lang="en-GB" sz="1600" dirty="0">
                <a:effectLst/>
                <a:ea typeface="Calibri" panose="020F0502020204030204" pitchFamily="34" charset="0"/>
              </a:rPr>
              <a:t>from the portion of the image covered by the Kernel.</a:t>
            </a:r>
          </a:p>
          <a:p>
            <a:endParaRPr lang="en-GB" sz="1800" dirty="0">
              <a:effectLst/>
              <a:ea typeface="Calibri" panose="020F0502020204030204" pitchFamily="34" charset="0"/>
            </a:endParaRPr>
          </a:p>
          <a:p>
            <a:endParaRPr lang="en-GB" dirty="0"/>
          </a:p>
        </p:txBody>
      </p:sp>
      <p:sp>
        <p:nvSpPr>
          <p:cNvPr id="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58</a:t>
            </a:fld>
            <a:endParaRPr lang="de-DE" dirty="0"/>
          </a:p>
        </p:txBody>
      </p:sp>
    </p:spTree>
    <p:extLst>
      <p:ext uri="{BB962C8B-B14F-4D97-AF65-F5344CB8AC3E}">
        <p14:creationId xmlns:p14="http://schemas.microsoft.com/office/powerpoint/2010/main" val="20612814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0997-51A7-B242-ABA1-441282760257}"/>
              </a:ext>
            </a:extLst>
          </p:cNvPr>
          <p:cNvSpPr>
            <a:spLocks noGrp="1"/>
          </p:cNvSpPr>
          <p:nvPr>
            <p:ph type="title"/>
          </p:nvPr>
        </p:nvSpPr>
        <p:spPr/>
        <p:txBody>
          <a:bodyPr/>
          <a:lstStyle/>
          <a:p>
            <a:r>
              <a:rPr lang="en-US" dirty="0"/>
              <a:t>Example Pooling</a:t>
            </a:r>
          </a:p>
        </p:txBody>
      </p:sp>
      <p:pic>
        <p:nvPicPr>
          <p:cNvPr id="7" name="Picture 6" descr="Diagram&#10;&#10;Description automatically generated">
            <a:extLst>
              <a:ext uri="{FF2B5EF4-FFF2-40B4-BE49-F238E27FC236}">
                <a16:creationId xmlns:a16="http://schemas.microsoft.com/office/drawing/2014/main" id="{5C33AAA8-3B30-9B45-ABB3-B4869DE54EB4}"/>
              </a:ext>
            </a:extLst>
          </p:cNvPr>
          <p:cNvPicPr>
            <a:picLocks noChangeAspect="1"/>
          </p:cNvPicPr>
          <p:nvPr/>
        </p:nvPicPr>
        <p:blipFill>
          <a:blip r:embed="rId2"/>
          <a:stretch>
            <a:fillRect/>
          </a:stretch>
        </p:blipFill>
        <p:spPr>
          <a:xfrm>
            <a:off x="1522722" y="1022012"/>
            <a:ext cx="6098555" cy="3670975"/>
          </a:xfrm>
          <a:prstGeom prst="rect">
            <a:avLst/>
          </a:prstGeom>
        </p:spPr>
      </p:pic>
      <p:sp>
        <p:nvSpPr>
          <p:cNvPr id="4" name="Slide Number Placeholder 3"/>
          <p:cNvSpPr>
            <a:spLocks noGrp="1"/>
          </p:cNvSpPr>
          <p:nvPr>
            <p:ph type="sldNum" sz="quarter" idx="13"/>
          </p:nvPr>
        </p:nvSpPr>
        <p:spPr/>
        <p:txBody>
          <a:bodyPr/>
          <a:lstStyle/>
          <a:p>
            <a:fld id="{15C29056-5AFA-7949-831A-3EC086771171}" type="slidenum">
              <a:rPr lang="de-DE" smtClean="0"/>
              <a:pPr/>
              <a:t>59</a:t>
            </a:fld>
            <a:endParaRPr lang="de-DE" dirty="0"/>
          </a:p>
        </p:txBody>
      </p:sp>
    </p:spTree>
    <p:extLst>
      <p:ext uri="{BB962C8B-B14F-4D97-AF65-F5344CB8AC3E}">
        <p14:creationId xmlns:p14="http://schemas.microsoft.com/office/powerpoint/2010/main" val="2151922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C44-B014-2D41-BB71-B739784ED08C}"/>
              </a:ext>
            </a:extLst>
          </p:cNvPr>
          <p:cNvSpPr>
            <a:spLocks noGrp="1"/>
          </p:cNvSpPr>
          <p:nvPr>
            <p:ph type="ctrTitle"/>
          </p:nvPr>
        </p:nvSpPr>
        <p:spPr>
          <a:xfrm>
            <a:off x="1224517" y="1048567"/>
            <a:ext cx="6781800" cy="1292662"/>
          </a:xfrm>
        </p:spPr>
        <p:txBody>
          <a:bodyPr/>
          <a:lstStyle/>
          <a:p>
            <a:r>
              <a:rPr lang="de-DE" dirty="0"/>
              <a:t>Recurrent Neural Networks (RNNs)</a:t>
            </a:r>
          </a:p>
        </p:txBody>
      </p:sp>
      <p:sp>
        <p:nvSpPr>
          <p:cNvPr id="5" name="Slide Number Placeholder 4"/>
          <p:cNvSpPr>
            <a:spLocks noGrp="1"/>
          </p:cNvSpPr>
          <p:nvPr>
            <p:ph type="sldNum" sz="quarter" idx="4"/>
          </p:nvPr>
        </p:nvSpPr>
        <p:spPr/>
        <p:txBody>
          <a:bodyPr/>
          <a:lstStyle/>
          <a:p>
            <a:fld id="{15C29056-5AFA-7949-831A-3EC086771171}" type="slidenum">
              <a:rPr lang="de-DE" smtClean="0"/>
              <a:pPr/>
              <a:t>6</a:t>
            </a:fld>
            <a:endParaRPr lang="de-DE" dirty="0"/>
          </a:p>
        </p:txBody>
      </p:sp>
    </p:spTree>
    <p:extLst>
      <p:ext uri="{BB962C8B-B14F-4D97-AF65-F5344CB8AC3E}">
        <p14:creationId xmlns:p14="http://schemas.microsoft.com/office/powerpoint/2010/main" val="4089599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0550E-5D24-4436-9F23-F444518D90EE}"/>
              </a:ext>
            </a:extLst>
          </p:cNvPr>
          <p:cNvSpPr>
            <a:spLocks noGrp="1"/>
          </p:cNvSpPr>
          <p:nvPr>
            <p:ph type="title"/>
          </p:nvPr>
        </p:nvSpPr>
        <p:spPr/>
        <p:txBody>
          <a:bodyPr/>
          <a:lstStyle/>
          <a:p>
            <a:r>
              <a:rPr lang="de-DE" dirty="0"/>
              <a:t>Classification Layers</a:t>
            </a:r>
            <a:endParaRPr lang="en-GB" dirty="0"/>
          </a:p>
        </p:txBody>
      </p:sp>
      <p:sp>
        <p:nvSpPr>
          <p:cNvPr id="3" name="Content Placeholder 2">
            <a:extLst>
              <a:ext uri="{FF2B5EF4-FFF2-40B4-BE49-F238E27FC236}">
                <a16:creationId xmlns:a16="http://schemas.microsoft.com/office/drawing/2014/main" id="{E40CB1ED-3BD8-4E42-B33B-54719C7EEC24}"/>
              </a:ext>
            </a:extLst>
          </p:cNvPr>
          <p:cNvSpPr>
            <a:spLocks noGrp="1"/>
          </p:cNvSpPr>
          <p:nvPr>
            <p:ph idx="1"/>
          </p:nvPr>
        </p:nvSpPr>
        <p:spPr/>
        <p:txBody>
          <a:bodyPr>
            <a:normAutofit/>
          </a:bodyPr>
          <a:lstStyle/>
          <a:p>
            <a:pPr algn="just">
              <a:lnSpc>
                <a:spcPct val="107000"/>
              </a:lnSpc>
              <a:spcAft>
                <a:spcPts val="800"/>
              </a:spcAft>
            </a:pPr>
            <a:r>
              <a:rPr lang="en-GB" sz="1800" dirty="0">
                <a:effectLst/>
                <a:ea typeface="Calibri" panose="020F0502020204030204" pitchFamily="34" charset="0"/>
              </a:rPr>
              <a:t>After the sequence of convolutional + pooling layers, a classic feedforward multilayer Perceptron network is applied to carry out the classification process.</a:t>
            </a:r>
          </a:p>
          <a:p>
            <a:pPr algn="just">
              <a:lnSpc>
                <a:spcPct val="107000"/>
              </a:lnSpc>
              <a:spcAft>
                <a:spcPts val="800"/>
              </a:spcAft>
            </a:pPr>
            <a:r>
              <a:rPr lang="en-GB" sz="1800" dirty="0">
                <a:effectLst/>
                <a:ea typeface="Calibri" panose="020F0502020204030204" pitchFamily="34" charset="0"/>
              </a:rPr>
              <a:t>Successful examples of </a:t>
            </a:r>
            <a:r>
              <a:rPr lang="en-GB" sz="1800" dirty="0">
                <a:ea typeface="Calibri" panose="020F0502020204030204" pitchFamily="34" charset="0"/>
              </a:rPr>
              <a:t>CNNs for </a:t>
            </a:r>
            <a:r>
              <a:rPr lang="en-GB" sz="1800" dirty="0">
                <a:effectLst/>
                <a:ea typeface="Calibri" panose="020F0502020204030204" pitchFamily="34" charset="0"/>
              </a:rPr>
              <a:t>image recognition : </a:t>
            </a:r>
            <a:r>
              <a:rPr lang="en-GB" sz="1800" dirty="0" err="1">
                <a:effectLst/>
                <a:ea typeface="Calibri" panose="020F0502020204030204" pitchFamily="34" charset="0"/>
              </a:rPr>
              <a:t>LeNet</a:t>
            </a:r>
            <a:r>
              <a:rPr lang="en-GB" sz="1800" dirty="0">
                <a:effectLst/>
                <a:ea typeface="Calibri" panose="020F0502020204030204" pitchFamily="34" charset="0"/>
              </a:rPr>
              <a:t>, </a:t>
            </a:r>
            <a:r>
              <a:rPr lang="en-GB" sz="1800" dirty="0" err="1">
                <a:effectLst/>
                <a:ea typeface="Calibri" panose="020F0502020204030204" pitchFamily="34" charset="0"/>
              </a:rPr>
              <a:t>AlexNet</a:t>
            </a:r>
            <a:r>
              <a:rPr lang="en-GB" sz="1800" dirty="0">
                <a:effectLst/>
                <a:ea typeface="Calibri" panose="020F0502020204030204" pitchFamily="34" charset="0"/>
              </a:rPr>
              <a:t>, </a:t>
            </a:r>
            <a:r>
              <a:rPr lang="en-GB" sz="1800" dirty="0" err="1">
                <a:effectLst/>
                <a:ea typeface="Calibri" panose="020F0502020204030204" pitchFamily="34" charset="0"/>
              </a:rPr>
              <a:t>VGGNet</a:t>
            </a:r>
            <a:r>
              <a:rPr lang="en-GB" sz="1800" dirty="0">
                <a:effectLst/>
                <a:ea typeface="Calibri" panose="020F0502020204030204" pitchFamily="34" charset="0"/>
              </a:rPr>
              <a:t>, </a:t>
            </a:r>
            <a:r>
              <a:rPr lang="en-GB" sz="1800" dirty="0" err="1">
                <a:effectLst/>
                <a:ea typeface="Calibri" panose="020F0502020204030204" pitchFamily="34" charset="0"/>
              </a:rPr>
              <a:t>GoogLeNet</a:t>
            </a:r>
            <a:r>
              <a:rPr lang="en-GB" sz="1800" dirty="0">
                <a:effectLst/>
                <a:ea typeface="Calibri" panose="020F0502020204030204" pitchFamily="34" charset="0"/>
              </a:rPr>
              <a:t>, </a:t>
            </a:r>
            <a:r>
              <a:rPr lang="en-GB" sz="1800" dirty="0" err="1">
                <a:effectLst/>
                <a:ea typeface="Calibri" panose="020F0502020204030204" pitchFamily="34" charset="0"/>
              </a:rPr>
              <a:t>ResNet</a:t>
            </a:r>
            <a:r>
              <a:rPr lang="en-GB" sz="1800" dirty="0">
                <a:effectLst/>
                <a:ea typeface="Calibri" panose="020F0502020204030204" pitchFamily="34" charset="0"/>
              </a:rPr>
              <a:t>, </a:t>
            </a:r>
            <a:r>
              <a:rPr lang="en-GB" sz="1800" dirty="0" err="1">
                <a:effectLst/>
                <a:ea typeface="Calibri" panose="020F0502020204030204" pitchFamily="34" charset="0"/>
              </a:rPr>
              <a:t>ZFNet</a:t>
            </a:r>
            <a:r>
              <a:rPr lang="en-GB" sz="1800" dirty="0">
                <a:effectLst/>
                <a:ea typeface="Calibri" panose="020F0502020204030204" pitchFamily="34" charset="0"/>
              </a:rPr>
              <a:t>.  </a:t>
            </a:r>
          </a:p>
          <a:p>
            <a:endParaRPr lang="en-GB" sz="1800" dirty="0">
              <a:effectLst/>
              <a:ea typeface="Calibri" panose="020F0502020204030204" pitchFamily="34" charset="0"/>
            </a:endParaRPr>
          </a:p>
          <a:p>
            <a:endParaRPr lang="en-GB" dirty="0"/>
          </a:p>
        </p:txBody>
      </p:sp>
      <p:pic>
        <p:nvPicPr>
          <p:cNvPr id="5" name="Picture 4">
            <a:extLst>
              <a:ext uri="{FF2B5EF4-FFF2-40B4-BE49-F238E27FC236}">
                <a16:creationId xmlns:a16="http://schemas.microsoft.com/office/drawing/2014/main" id="{30B03921-8DB6-45AF-8F66-B6437B007EED}"/>
              </a:ext>
            </a:extLst>
          </p:cNvPr>
          <p:cNvPicPr>
            <a:picLocks noChangeAspect="1"/>
          </p:cNvPicPr>
          <p:nvPr/>
        </p:nvPicPr>
        <p:blipFill>
          <a:blip r:embed="rId2"/>
          <a:stretch>
            <a:fillRect/>
          </a:stretch>
        </p:blipFill>
        <p:spPr>
          <a:xfrm>
            <a:off x="834101" y="2378575"/>
            <a:ext cx="7615505" cy="2864606"/>
          </a:xfrm>
          <a:prstGeom prst="rect">
            <a:avLst/>
          </a:prstGeom>
        </p:spPr>
      </p:pic>
      <p:sp>
        <p:nvSpPr>
          <p:cNvPr id="6"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60</a:t>
            </a:fld>
            <a:endParaRPr lang="de-DE" dirty="0"/>
          </a:p>
        </p:txBody>
      </p:sp>
    </p:spTree>
    <p:extLst>
      <p:ext uri="{BB962C8B-B14F-4D97-AF65-F5344CB8AC3E}">
        <p14:creationId xmlns:p14="http://schemas.microsoft.com/office/powerpoint/2010/main" val="1603438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0550E-5D24-4436-9F23-F444518D90EE}"/>
              </a:ext>
            </a:extLst>
          </p:cNvPr>
          <p:cNvSpPr>
            <a:spLocks noGrp="1"/>
          </p:cNvSpPr>
          <p:nvPr>
            <p:ph type="title"/>
          </p:nvPr>
        </p:nvSpPr>
        <p:spPr/>
        <p:txBody>
          <a:bodyPr/>
          <a:lstStyle/>
          <a:p>
            <a:r>
              <a:rPr lang="de-DE" dirty="0"/>
              <a:t>CNN: Transfer Learning</a:t>
            </a:r>
            <a:endParaRPr lang="en-GB" dirty="0"/>
          </a:p>
        </p:txBody>
      </p:sp>
      <p:sp>
        <p:nvSpPr>
          <p:cNvPr id="3" name="Content Placeholder 2">
            <a:extLst>
              <a:ext uri="{FF2B5EF4-FFF2-40B4-BE49-F238E27FC236}">
                <a16:creationId xmlns:a16="http://schemas.microsoft.com/office/drawing/2014/main" id="{E40CB1ED-3BD8-4E42-B33B-54719C7EEC24}"/>
              </a:ext>
            </a:extLst>
          </p:cNvPr>
          <p:cNvSpPr>
            <a:spLocks noGrp="1"/>
          </p:cNvSpPr>
          <p:nvPr>
            <p:ph idx="1"/>
          </p:nvPr>
        </p:nvSpPr>
        <p:spPr/>
        <p:txBody>
          <a:bodyPr>
            <a:normAutofit fontScale="92500" lnSpcReduction="20000"/>
          </a:bodyPr>
          <a:lstStyle/>
          <a:p>
            <a:pPr algn="just">
              <a:lnSpc>
                <a:spcPct val="107000"/>
              </a:lnSpc>
              <a:spcAft>
                <a:spcPts val="800"/>
              </a:spcAft>
            </a:pPr>
            <a:r>
              <a:rPr lang="en-GB" sz="2000" dirty="0">
                <a:effectLst/>
                <a:ea typeface="Calibri" panose="020F0502020204030204" pitchFamily="34" charset="0"/>
              </a:rPr>
              <a:t>Training such networks is a long and complex process, requiring very powerful machines. </a:t>
            </a:r>
          </a:p>
          <a:p>
            <a:pPr algn="just">
              <a:lnSpc>
                <a:spcPct val="107000"/>
              </a:lnSpc>
              <a:spcAft>
                <a:spcPts val="800"/>
              </a:spcAft>
            </a:pPr>
            <a:r>
              <a:rPr lang="en-GB" sz="2000" dirty="0">
                <a:effectLst/>
                <a:ea typeface="Calibri" panose="020F0502020204030204" pitchFamily="34" charset="0"/>
              </a:rPr>
              <a:t>Instead of retraining a new network completely from scratch, we could recycle existing networks, already built and trained by others on </a:t>
            </a:r>
            <a:r>
              <a:rPr lang="en-GB" sz="2000" b="1" dirty="0">
                <a:effectLst/>
                <a:ea typeface="Calibri" panose="020F0502020204030204" pitchFamily="34" charset="0"/>
              </a:rPr>
              <a:t>similar</a:t>
            </a:r>
            <a:r>
              <a:rPr lang="en-GB" sz="2000" dirty="0">
                <a:effectLst/>
                <a:ea typeface="Calibri" panose="020F0502020204030204" pitchFamily="34" charset="0"/>
              </a:rPr>
              <a:t> data.</a:t>
            </a:r>
          </a:p>
          <a:p>
            <a:pPr algn="just">
              <a:lnSpc>
                <a:spcPct val="107000"/>
              </a:lnSpc>
              <a:spcAft>
                <a:spcPts val="800"/>
              </a:spcAft>
            </a:pPr>
            <a:r>
              <a:rPr lang="en-GB" sz="2000" dirty="0">
                <a:effectLst/>
                <a:ea typeface="Calibri" panose="020F0502020204030204" pitchFamily="34" charset="0"/>
              </a:rPr>
              <a:t>This technique is called </a:t>
            </a:r>
            <a:r>
              <a:rPr lang="en-GB" sz="2000" b="1" i="1" dirty="0">
                <a:effectLst/>
                <a:ea typeface="Calibri" panose="020F0502020204030204" pitchFamily="34" charset="0"/>
              </a:rPr>
              <a:t>Transfer Learning</a:t>
            </a:r>
            <a:r>
              <a:rPr lang="en-GB" sz="2000" dirty="0">
                <a:effectLst/>
                <a:ea typeface="Calibri" panose="020F0502020204030204" pitchFamily="34" charset="0"/>
              </a:rPr>
              <a:t>. </a:t>
            </a:r>
          </a:p>
          <a:p>
            <a:pPr algn="just">
              <a:lnSpc>
                <a:spcPct val="107000"/>
              </a:lnSpc>
              <a:spcAft>
                <a:spcPts val="800"/>
              </a:spcAft>
            </a:pPr>
            <a:r>
              <a:rPr lang="en-GB" sz="2000" dirty="0">
                <a:effectLst/>
                <a:ea typeface="Calibri" panose="020F0502020204030204" pitchFamily="34" charset="0"/>
              </a:rPr>
              <a:t>In Transfer Learning a model developed for a task is reused as the starting point for another model on a second task. </a:t>
            </a:r>
          </a:p>
          <a:p>
            <a:pPr algn="just">
              <a:lnSpc>
                <a:spcPct val="107000"/>
              </a:lnSpc>
              <a:spcAft>
                <a:spcPts val="800"/>
              </a:spcAft>
            </a:pPr>
            <a:r>
              <a:rPr lang="en-GB" sz="2000" dirty="0">
                <a:effectLst/>
                <a:ea typeface="Calibri" panose="020F0502020204030204" pitchFamily="34" charset="0"/>
              </a:rPr>
              <a:t>On top of a previously trained network we add one or more neural layers</a:t>
            </a:r>
          </a:p>
          <a:p>
            <a:pPr algn="just">
              <a:lnSpc>
                <a:spcPct val="107000"/>
              </a:lnSpc>
              <a:spcAft>
                <a:spcPts val="800"/>
              </a:spcAft>
            </a:pPr>
            <a:r>
              <a:rPr lang="en-GB" sz="2000" dirty="0">
                <a:ea typeface="Calibri" panose="020F0502020204030204" pitchFamily="34" charset="0"/>
              </a:rPr>
              <a:t>W</a:t>
            </a:r>
            <a:r>
              <a:rPr lang="en-GB" sz="2000" dirty="0">
                <a:effectLst/>
                <a:ea typeface="Calibri" panose="020F0502020204030204" pitchFamily="34" charset="0"/>
              </a:rPr>
              <a:t>e freeze all or some of the previously trained layers </a:t>
            </a:r>
          </a:p>
          <a:p>
            <a:pPr algn="just">
              <a:lnSpc>
                <a:spcPct val="107000"/>
              </a:lnSpc>
              <a:spcAft>
                <a:spcPts val="800"/>
              </a:spcAft>
            </a:pPr>
            <a:r>
              <a:rPr lang="en-GB" sz="2000" dirty="0">
                <a:effectLst/>
                <a:ea typeface="Calibri" panose="020F0502020204030204" pitchFamily="34" charset="0"/>
              </a:rPr>
              <a:t>And we retrain only the remaining part of the whole network on our new task</a:t>
            </a:r>
          </a:p>
          <a:p>
            <a:endParaRPr lang="en-GB" sz="1800" dirty="0">
              <a:effectLst/>
              <a:ea typeface="Calibri" panose="020F0502020204030204" pitchFamily="34" charset="0"/>
            </a:endParaRPr>
          </a:p>
          <a:p>
            <a:endParaRPr lang="en-GB" dirty="0"/>
          </a:p>
        </p:txBody>
      </p:sp>
      <p:sp>
        <p:nvSpPr>
          <p:cNvPr id="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61</a:t>
            </a:fld>
            <a:endParaRPr lang="de-DE" dirty="0"/>
          </a:p>
        </p:txBody>
      </p:sp>
    </p:spTree>
    <p:extLst>
      <p:ext uri="{BB962C8B-B14F-4D97-AF65-F5344CB8AC3E}">
        <p14:creationId xmlns:p14="http://schemas.microsoft.com/office/powerpoint/2010/main" val="277474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CNNs with KNIME</a:t>
            </a:r>
          </a:p>
        </p:txBody>
      </p:sp>
      <p:pic>
        <p:nvPicPr>
          <p:cNvPr id="11" name="Graphic 10">
            <a:extLst>
              <a:ext uri="{FF2B5EF4-FFF2-40B4-BE49-F238E27FC236}">
                <a16:creationId xmlns:a16="http://schemas.microsoft.com/office/drawing/2014/main" id="{ABAFC933-4594-3F46-8E58-B0B8BBDC7B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625" y="1155418"/>
            <a:ext cx="7974750" cy="3744416"/>
          </a:xfrm>
          <a:prstGeom prst="rect">
            <a:avLst/>
          </a:prstGeom>
        </p:spPr>
      </p:pic>
      <p:sp>
        <p:nvSpPr>
          <p:cNvPr id="4" name="Rectangle 3">
            <a:extLst>
              <a:ext uri="{FF2B5EF4-FFF2-40B4-BE49-F238E27FC236}">
                <a16:creationId xmlns:a16="http://schemas.microsoft.com/office/drawing/2014/main" id="{9C3C8C61-09E5-4840-97BC-44186C6E9672}"/>
              </a:ext>
            </a:extLst>
          </p:cNvPr>
          <p:cNvSpPr/>
          <p:nvPr/>
        </p:nvSpPr>
        <p:spPr>
          <a:xfrm>
            <a:off x="3995936" y="3361556"/>
            <a:ext cx="79208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62</a:t>
            </a:fld>
            <a:endParaRPr lang="de-DE" dirty="0"/>
          </a:p>
        </p:txBody>
      </p:sp>
    </p:spTree>
    <p:extLst>
      <p:ext uri="{BB962C8B-B14F-4D97-AF65-F5344CB8AC3E}">
        <p14:creationId xmlns:p14="http://schemas.microsoft.com/office/powerpoint/2010/main" val="22987247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99C4-A7A4-4BF3-8485-DD9E86EED748}"/>
              </a:ext>
            </a:extLst>
          </p:cNvPr>
          <p:cNvSpPr>
            <a:spLocks noGrp="1"/>
          </p:cNvSpPr>
          <p:nvPr>
            <p:ph type="ctrTitle"/>
          </p:nvPr>
        </p:nvSpPr>
        <p:spPr>
          <a:xfrm>
            <a:off x="1224516" y="1044000"/>
            <a:ext cx="5484553" cy="1292662"/>
          </a:xfrm>
        </p:spPr>
        <p:txBody>
          <a:bodyPr/>
          <a:lstStyle/>
          <a:p>
            <a:r>
              <a:rPr lang="de-DE" dirty="0"/>
              <a:t>Generative-Adversarial Networks (GANs)</a:t>
            </a:r>
            <a:endParaRPr lang="en-GB" dirty="0"/>
          </a:p>
        </p:txBody>
      </p:sp>
      <p:sp>
        <p:nvSpPr>
          <p:cNvPr id="5" name="Slide Number Placeholder 4"/>
          <p:cNvSpPr>
            <a:spLocks noGrp="1"/>
          </p:cNvSpPr>
          <p:nvPr>
            <p:ph type="sldNum" sz="quarter" idx="4"/>
          </p:nvPr>
        </p:nvSpPr>
        <p:spPr/>
        <p:txBody>
          <a:bodyPr/>
          <a:lstStyle/>
          <a:p>
            <a:fld id="{15C29056-5AFA-7949-831A-3EC086771171}" type="slidenum">
              <a:rPr lang="de-DE" smtClean="0"/>
              <a:pPr/>
              <a:t>63</a:t>
            </a:fld>
            <a:endParaRPr lang="de-DE" dirty="0"/>
          </a:p>
        </p:txBody>
      </p:sp>
    </p:spTree>
    <p:extLst>
      <p:ext uri="{BB962C8B-B14F-4D97-AF65-F5344CB8AC3E}">
        <p14:creationId xmlns:p14="http://schemas.microsoft.com/office/powerpoint/2010/main" val="424932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94BC-5B49-46EA-9A96-E9342A2A65B9}"/>
              </a:ext>
            </a:extLst>
          </p:cNvPr>
          <p:cNvSpPr>
            <a:spLocks noGrp="1"/>
          </p:cNvSpPr>
          <p:nvPr>
            <p:ph type="title"/>
          </p:nvPr>
        </p:nvSpPr>
        <p:spPr/>
        <p:txBody>
          <a:bodyPr/>
          <a:lstStyle/>
          <a:p>
            <a:r>
              <a:rPr lang="de-DE" dirty="0"/>
              <a:t>GANs</a:t>
            </a:r>
            <a:endParaRPr lang="en-GB" dirty="0"/>
          </a:p>
        </p:txBody>
      </p:sp>
      <p:sp>
        <p:nvSpPr>
          <p:cNvPr id="3" name="Content Placeholder 2">
            <a:extLst>
              <a:ext uri="{FF2B5EF4-FFF2-40B4-BE49-F238E27FC236}">
                <a16:creationId xmlns:a16="http://schemas.microsoft.com/office/drawing/2014/main" id="{41258167-C3F6-49BE-8054-7A8B02355A8F}"/>
              </a:ext>
            </a:extLst>
          </p:cNvPr>
          <p:cNvSpPr>
            <a:spLocks noGrp="1"/>
          </p:cNvSpPr>
          <p:nvPr>
            <p:ph idx="1"/>
          </p:nvPr>
        </p:nvSpPr>
        <p:spPr>
          <a:xfrm>
            <a:off x="358775" y="1474728"/>
            <a:ext cx="8426450" cy="3729908"/>
          </a:xfrm>
        </p:spPr>
        <p:txBody>
          <a:bodyPr>
            <a:normAutofit/>
          </a:bodyPr>
          <a:lstStyle/>
          <a:p>
            <a:pPr algn="just">
              <a:lnSpc>
                <a:spcPct val="107000"/>
              </a:lnSpc>
              <a:spcAft>
                <a:spcPts val="800"/>
              </a:spcAft>
            </a:pPr>
            <a:r>
              <a:rPr lang="en-GB" sz="2000" dirty="0">
                <a:effectLst/>
                <a:ea typeface="Calibri" panose="020F0502020204030204" pitchFamily="34" charset="0"/>
              </a:rPr>
              <a:t>So far: RNNs and CNNs</a:t>
            </a:r>
          </a:p>
          <a:p>
            <a:pPr algn="just">
              <a:lnSpc>
                <a:spcPct val="107000"/>
              </a:lnSpc>
              <a:spcAft>
                <a:spcPts val="800"/>
              </a:spcAft>
            </a:pPr>
            <a:r>
              <a:rPr lang="en-GB" sz="2000" dirty="0">
                <a:effectLst/>
                <a:ea typeface="Calibri" panose="020F0502020204030204" pitchFamily="34" charset="0"/>
              </a:rPr>
              <a:t>Recurrent Neural Networks (RNNs) and Convolutional Neural Networks (CNNs) represent probably the biggest contribution of deep learning to the field of neural networks. </a:t>
            </a:r>
          </a:p>
          <a:p>
            <a:pPr algn="just">
              <a:lnSpc>
                <a:spcPct val="107000"/>
              </a:lnSpc>
              <a:spcAft>
                <a:spcPts val="800"/>
              </a:spcAft>
            </a:pPr>
            <a:r>
              <a:rPr lang="en-GB" sz="2000" dirty="0">
                <a:effectLst/>
                <a:ea typeface="Calibri" panose="020F0502020204030204" pitchFamily="34" charset="0"/>
              </a:rPr>
              <a:t>However, deep learning is responsible for other innovations, such as for example Generative Adversarial Networks (GANs). </a:t>
            </a:r>
          </a:p>
          <a:p>
            <a:endParaRPr lang="en-GB" dirty="0"/>
          </a:p>
        </p:txBody>
      </p:sp>
      <p:sp>
        <p:nvSpPr>
          <p:cNvPr id="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64</a:t>
            </a:fld>
            <a:endParaRPr lang="de-DE" dirty="0"/>
          </a:p>
        </p:txBody>
      </p:sp>
    </p:spTree>
    <p:extLst>
      <p:ext uri="{BB962C8B-B14F-4D97-AF65-F5344CB8AC3E}">
        <p14:creationId xmlns:p14="http://schemas.microsoft.com/office/powerpoint/2010/main" val="1323334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F07D-223E-4676-847B-D1066E729BE5}"/>
              </a:ext>
            </a:extLst>
          </p:cNvPr>
          <p:cNvSpPr>
            <a:spLocks noGrp="1"/>
          </p:cNvSpPr>
          <p:nvPr>
            <p:ph type="title"/>
          </p:nvPr>
        </p:nvSpPr>
        <p:spPr/>
        <p:txBody>
          <a:bodyPr/>
          <a:lstStyle/>
          <a:p>
            <a:r>
              <a:rPr lang="en-US" dirty="0"/>
              <a:t>Can You Tell Real from Fake?</a:t>
            </a:r>
          </a:p>
        </p:txBody>
      </p:sp>
      <p:pic>
        <p:nvPicPr>
          <p:cNvPr id="5" name="Picture 4" descr="A person wearing a hat&#10;&#10;Description automatically generated with medium confidence">
            <a:extLst>
              <a:ext uri="{FF2B5EF4-FFF2-40B4-BE49-F238E27FC236}">
                <a16:creationId xmlns:a16="http://schemas.microsoft.com/office/drawing/2014/main" id="{DCBC4FDC-01CE-4EC1-BB70-26980369DE64}"/>
              </a:ext>
            </a:extLst>
          </p:cNvPr>
          <p:cNvPicPr>
            <a:picLocks noChangeAspect="1"/>
          </p:cNvPicPr>
          <p:nvPr/>
        </p:nvPicPr>
        <p:blipFill>
          <a:blip r:embed="rId2"/>
          <a:stretch>
            <a:fillRect/>
          </a:stretch>
        </p:blipFill>
        <p:spPr>
          <a:xfrm>
            <a:off x="1345520" y="668777"/>
            <a:ext cx="2188723" cy="2188723"/>
          </a:xfrm>
          <a:prstGeom prst="rect">
            <a:avLst/>
          </a:prstGeom>
        </p:spPr>
      </p:pic>
      <p:pic>
        <p:nvPicPr>
          <p:cNvPr id="7" name="Picture 6" descr="A person wearing sunglasses&#10;&#10;Description automatically generated with medium confidence">
            <a:extLst>
              <a:ext uri="{FF2B5EF4-FFF2-40B4-BE49-F238E27FC236}">
                <a16:creationId xmlns:a16="http://schemas.microsoft.com/office/drawing/2014/main" id="{D2428FB7-DFD2-43C1-905F-7D2423EF3F66}"/>
              </a:ext>
            </a:extLst>
          </p:cNvPr>
          <p:cNvPicPr>
            <a:picLocks noChangeAspect="1"/>
          </p:cNvPicPr>
          <p:nvPr/>
        </p:nvPicPr>
        <p:blipFill>
          <a:blip r:embed="rId3"/>
          <a:stretch>
            <a:fillRect/>
          </a:stretch>
        </p:blipFill>
        <p:spPr>
          <a:xfrm>
            <a:off x="1345520" y="2974922"/>
            <a:ext cx="2188723" cy="2188723"/>
          </a:xfrm>
          <a:prstGeom prst="rect">
            <a:avLst/>
          </a:prstGeom>
        </p:spPr>
      </p:pic>
      <p:pic>
        <p:nvPicPr>
          <p:cNvPr id="9" name="Picture 8" descr="A baby with its mouth open&#10;&#10;Description automatically generated with low confidence">
            <a:extLst>
              <a:ext uri="{FF2B5EF4-FFF2-40B4-BE49-F238E27FC236}">
                <a16:creationId xmlns:a16="http://schemas.microsoft.com/office/drawing/2014/main" id="{A0D96B8A-DC31-419F-A11B-8602517398E6}"/>
              </a:ext>
            </a:extLst>
          </p:cNvPr>
          <p:cNvPicPr>
            <a:picLocks noChangeAspect="1"/>
          </p:cNvPicPr>
          <p:nvPr/>
        </p:nvPicPr>
        <p:blipFill>
          <a:blip r:embed="rId4"/>
          <a:stretch>
            <a:fillRect/>
          </a:stretch>
        </p:blipFill>
        <p:spPr>
          <a:xfrm>
            <a:off x="5250011" y="2974922"/>
            <a:ext cx="2188723" cy="2188723"/>
          </a:xfrm>
          <a:prstGeom prst="rect">
            <a:avLst/>
          </a:prstGeom>
        </p:spPr>
      </p:pic>
      <p:pic>
        <p:nvPicPr>
          <p:cNvPr id="11" name="Picture 10" descr="A picture containing person, person, outdoor, smiling&#10;&#10;Description automatically generated">
            <a:extLst>
              <a:ext uri="{FF2B5EF4-FFF2-40B4-BE49-F238E27FC236}">
                <a16:creationId xmlns:a16="http://schemas.microsoft.com/office/drawing/2014/main" id="{75040ED0-AE11-441C-AC14-E66DA615DDBB}"/>
              </a:ext>
            </a:extLst>
          </p:cNvPr>
          <p:cNvPicPr>
            <a:picLocks noChangeAspect="1"/>
          </p:cNvPicPr>
          <p:nvPr/>
        </p:nvPicPr>
        <p:blipFill>
          <a:blip r:embed="rId5"/>
          <a:stretch>
            <a:fillRect/>
          </a:stretch>
        </p:blipFill>
        <p:spPr>
          <a:xfrm>
            <a:off x="5250011" y="668777"/>
            <a:ext cx="2188723" cy="2188723"/>
          </a:xfrm>
          <a:prstGeom prst="rect">
            <a:avLst/>
          </a:prstGeom>
        </p:spPr>
      </p:pic>
      <p:sp>
        <p:nvSpPr>
          <p:cNvPr id="12" name="TextBox 11">
            <a:extLst>
              <a:ext uri="{FF2B5EF4-FFF2-40B4-BE49-F238E27FC236}">
                <a16:creationId xmlns:a16="http://schemas.microsoft.com/office/drawing/2014/main" id="{39936D39-00B1-4527-BE2E-B1B841756A82}"/>
              </a:ext>
            </a:extLst>
          </p:cNvPr>
          <p:cNvSpPr txBox="1"/>
          <p:nvPr/>
        </p:nvSpPr>
        <p:spPr>
          <a:xfrm>
            <a:off x="2439881" y="5219812"/>
            <a:ext cx="6591782" cy="215444"/>
          </a:xfrm>
          <a:prstGeom prst="rect">
            <a:avLst/>
          </a:prstGeom>
          <a:solidFill>
            <a:schemeClr val="bg1"/>
          </a:solidFill>
        </p:spPr>
        <p:txBody>
          <a:bodyPr wrap="square" lIns="0" tIns="0" rIns="0" bIns="0" rtlCol="0">
            <a:spAutoFit/>
          </a:bodyPr>
          <a:lstStyle/>
          <a:p>
            <a:pPr algn="l">
              <a:lnSpc>
                <a:spcPct val="100000"/>
              </a:lnSpc>
            </a:pPr>
            <a:r>
              <a:rPr lang="en-US"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Source: https://thispersondoesnotexist.com</a:t>
            </a:r>
          </a:p>
        </p:txBody>
      </p:sp>
      <p:sp>
        <p:nvSpPr>
          <p:cNvPr id="8"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65</a:t>
            </a:fld>
            <a:endParaRPr lang="de-DE" dirty="0"/>
          </a:p>
        </p:txBody>
      </p:sp>
    </p:spTree>
    <p:extLst>
      <p:ext uri="{BB962C8B-B14F-4D97-AF65-F5344CB8AC3E}">
        <p14:creationId xmlns:p14="http://schemas.microsoft.com/office/powerpoint/2010/main" val="188474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94BC-5B49-46EA-9A96-E9342A2A65B9}"/>
              </a:ext>
            </a:extLst>
          </p:cNvPr>
          <p:cNvSpPr>
            <a:spLocks noGrp="1"/>
          </p:cNvSpPr>
          <p:nvPr>
            <p:ph type="title"/>
          </p:nvPr>
        </p:nvSpPr>
        <p:spPr/>
        <p:txBody>
          <a:bodyPr/>
          <a:lstStyle/>
          <a:p>
            <a:r>
              <a:rPr lang="de-DE" dirty="0"/>
              <a:t>GAN: Generator</a:t>
            </a:r>
            <a:endParaRPr lang="en-GB" dirty="0"/>
          </a:p>
        </p:txBody>
      </p:sp>
      <p:sp>
        <p:nvSpPr>
          <p:cNvPr id="3" name="Content Placeholder 2">
            <a:extLst>
              <a:ext uri="{FF2B5EF4-FFF2-40B4-BE49-F238E27FC236}">
                <a16:creationId xmlns:a16="http://schemas.microsoft.com/office/drawing/2014/main" id="{41258167-C3F6-49BE-8054-7A8B02355A8F}"/>
              </a:ext>
            </a:extLst>
          </p:cNvPr>
          <p:cNvSpPr>
            <a:spLocks noGrp="1"/>
          </p:cNvSpPr>
          <p:nvPr>
            <p:ph idx="1"/>
          </p:nvPr>
        </p:nvSpPr>
        <p:spPr>
          <a:xfrm>
            <a:off x="358775" y="1065654"/>
            <a:ext cx="8426450" cy="4138982"/>
          </a:xfrm>
        </p:spPr>
        <p:txBody>
          <a:bodyPr>
            <a:normAutofit/>
          </a:bodyPr>
          <a:lstStyle/>
          <a:p>
            <a:pPr algn="just">
              <a:lnSpc>
                <a:spcPct val="107000"/>
              </a:lnSpc>
              <a:spcAft>
                <a:spcPts val="800"/>
              </a:spcAft>
            </a:pPr>
            <a:r>
              <a:rPr lang="en-GB" sz="2000" dirty="0">
                <a:effectLst/>
                <a:ea typeface="Calibri" panose="020F0502020204030204" pitchFamily="34" charset="0"/>
              </a:rPr>
              <a:t>GANs include two neural networks competing with each other: the generator and the discriminator. </a:t>
            </a:r>
          </a:p>
          <a:p>
            <a:pPr algn="just">
              <a:lnSpc>
                <a:spcPct val="107000"/>
              </a:lnSpc>
              <a:spcAft>
                <a:spcPts val="800"/>
              </a:spcAft>
            </a:pPr>
            <a:r>
              <a:rPr lang="en-GB" sz="2000" dirty="0">
                <a:effectLst/>
                <a:ea typeface="Calibri" panose="020F0502020204030204" pitchFamily="34" charset="0"/>
              </a:rPr>
              <a:t>A </a:t>
            </a:r>
            <a:r>
              <a:rPr lang="en-GB" sz="2000" b="1" dirty="0">
                <a:effectLst/>
                <a:ea typeface="Calibri" panose="020F0502020204030204" pitchFamily="34" charset="0"/>
              </a:rPr>
              <a:t>generator </a:t>
            </a:r>
            <a:r>
              <a:rPr lang="en-GB" sz="2000" b="1" i="1" dirty="0">
                <a:effectLst/>
                <a:ea typeface="Calibri" panose="020F0502020204030204" pitchFamily="34" charset="0"/>
              </a:rPr>
              <a:t>G</a:t>
            </a:r>
            <a:r>
              <a:rPr lang="en-GB" sz="2000" dirty="0">
                <a:effectLst/>
                <a:ea typeface="Calibri" panose="020F0502020204030204" pitchFamily="34" charset="0"/>
              </a:rPr>
              <a:t> is a transformation that transforms the input noise </a:t>
            </a:r>
            <a:r>
              <a:rPr lang="en-GB" sz="2000" i="1" dirty="0">
                <a:effectLst/>
                <a:ea typeface="Calibri" panose="020F0502020204030204" pitchFamily="34" charset="0"/>
              </a:rPr>
              <a:t>z</a:t>
            </a:r>
            <a:r>
              <a:rPr lang="en-GB" sz="2000" dirty="0">
                <a:effectLst/>
                <a:ea typeface="Calibri" panose="020F0502020204030204" pitchFamily="34" charset="0"/>
              </a:rPr>
              <a:t> into a tensor – usually an image – </a:t>
            </a:r>
            <a:r>
              <a:rPr lang="en-GB" sz="2000" i="1" dirty="0">
                <a:effectLst/>
                <a:ea typeface="Calibri" panose="020F0502020204030204" pitchFamily="34" charset="0"/>
              </a:rPr>
              <a:t>x</a:t>
            </a:r>
            <a:r>
              <a:rPr lang="en-GB" sz="2000" dirty="0">
                <a:effectLst/>
                <a:ea typeface="Calibri" panose="020F0502020204030204" pitchFamily="34" charset="0"/>
              </a:rPr>
              <a:t> (</a:t>
            </a:r>
            <a:r>
              <a:rPr lang="en-GB" sz="2000" i="1" dirty="0">
                <a:effectLst/>
                <a:ea typeface="Calibri" panose="020F0502020204030204" pitchFamily="34" charset="0"/>
              </a:rPr>
              <a:t>x=G(z)</a:t>
            </a:r>
            <a:r>
              <a:rPr lang="en-GB" sz="2000" dirty="0">
                <a:effectLst/>
                <a:ea typeface="Calibri" panose="020F0502020204030204" pitchFamily="34" charset="0"/>
              </a:rPr>
              <a:t>). The generated image </a:t>
            </a:r>
            <a:r>
              <a:rPr lang="en-GB" sz="2000" i="1" dirty="0">
                <a:effectLst/>
                <a:ea typeface="Calibri" panose="020F0502020204030204" pitchFamily="34" charset="0"/>
              </a:rPr>
              <a:t>x</a:t>
            </a:r>
            <a:r>
              <a:rPr lang="en-GB" sz="2000" dirty="0">
                <a:effectLst/>
                <a:ea typeface="Calibri" panose="020F0502020204030204" pitchFamily="34" charset="0"/>
              </a:rPr>
              <a:t> is then fed into the discriminator network </a:t>
            </a:r>
            <a:r>
              <a:rPr lang="en-GB" sz="2000" i="1" dirty="0">
                <a:effectLst/>
                <a:ea typeface="Calibri" panose="020F0502020204030204" pitchFamily="34" charset="0"/>
              </a:rPr>
              <a:t>D</a:t>
            </a:r>
            <a:r>
              <a:rPr lang="en-GB" sz="2000" dirty="0">
                <a:effectLst/>
                <a:ea typeface="Calibri" panose="020F0502020204030204" pitchFamily="34" charset="0"/>
              </a:rPr>
              <a:t>. </a:t>
            </a:r>
          </a:p>
          <a:p>
            <a:pPr algn="just">
              <a:lnSpc>
                <a:spcPct val="107000"/>
              </a:lnSpc>
              <a:spcAft>
                <a:spcPts val="800"/>
              </a:spcAft>
            </a:pPr>
            <a:r>
              <a:rPr lang="en-GB" sz="2000" dirty="0">
                <a:effectLst/>
                <a:ea typeface="Calibri" panose="020F0502020204030204" pitchFamily="34" charset="0"/>
              </a:rPr>
              <a:t>The </a:t>
            </a:r>
            <a:r>
              <a:rPr lang="en-GB" sz="2000" b="1" dirty="0">
                <a:effectLst/>
                <a:ea typeface="Calibri" panose="020F0502020204030204" pitchFamily="34" charset="0"/>
              </a:rPr>
              <a:t>discriminator network D </a:t>
            </a:r>
            <a:r>
              <a:rPr lang="en-GB" sz="2000" dirty="0">
                <a:effectLst/>
                <a:ea typeface="Calibri" panose="020F0502020204030204" pitchFamily="34" charset="0"/>
              </a:rPr>
              <a:t>compares the real images in the training set and the image generated by the generator network and produces an output D(x), which is the probability that image </a:t>
            </a:r>
            <a:r>
              <a:rPr lang="en-GB" sz="2000" i="1" dirty="0">
                <a:effectLst/>
                <a:ea typeface="Calibri" panose="020F0502020204030204" pitchFamily="34" charset="0"/>
              </a:rPr>
              <a:t>x</a:t>
            </a:r>
            <a:r>
              <a:rPr lang="en-GB" sz="2000" dirty="0">
                <a:effectLst/>
                <a:ea typeface="Calibri" panose="020F0502020204030204" pitchFamily="34" charset="0"/>
              </a:rPr>
              <a:t> is real.</a:t>
            </a:r>
          </a:p>
        </p:txBody>
      </p:sp>
      <p:sp>
        <p:nvSpPr>
          <p:cNvPr id="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66</a:t>
            </a:fld>
            <a:endParaRPr lang="de-DE" dirty="0"/>
          </a:p>
        </p:txBody>
      </p:sp>
    </p:spTree>
    <p:extLst>
      <p:ext uri="{BB962C8B-B14F-4D97-AF65-F5344CB8AC3E}">
        <p14:creationId xmlns:p14="http://schemas.microsoft.com/office/powerpoint/2010/main" val="701795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94BC-5B49-46EA-9A96-E9342A2A65B9}"/>
              </a:ext>
            </a:extLst>
          </p:cNvPr>
          <p:cNvSpPr>
            <a:spLocks noGrp="1"/>
          </p:cNvSpPr>
          <p:nvPr>
            <p:ph type="title"/>
          </p:nvPr>
        </p:nvSpPr>
        <p:spPr/>
        <p:txBody>
          <a:bodyPr/>
          <a:lstStyle/>
          <a:p>
            <a:r>
              <a:rPr lang="de-DE" dirty="0"/>
              <a:t>GAN: Training</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258167-C3F6-49BE-8054-7A8B02355A8F}"/>
                  </a:ext>
                </a:extLst>
              </p:cNvPr>
              <p:cNvSpPr>
                <a:spLocks noGrp="1"/>
              </p:cNvSpPr>
              <p:nvPr>
                <p:ph idx="1"/>
              </p:nvPr>
            </p:nvSpPr>
            <p:spPr>
              <a:xfrm>
                <a:off x="358775" y="1048810"/>
                <a:ext cx="8426450" cy="4018666"/>
              </a:xfrm>
            </p:spPr>
            <p:txBody>
              <a:bodyPr>
                <a:normAutofit/>
              </a:bodyPr>
              <a:lstStyle/>
              <a:p>
                <a:pPr algn="just">
                  <a:lnSpc>
                    <a:spcPct val="107000"/>
                  </a:lnSpc>
                </a:pPr>
                <a:r>
                  <a:rPr lang="en-GB" sz="2000" dirty="0">
                    <a:effectLst/>
                    <a:ea typeface="Calibri" panose="020F0502020204030204" pitchFamily="34" charset="0"/>
                  </a:rPr>
                  <a:t>Both generator and discriminator are trained using the backpropagation and gradient descent.</a:t>
                </a:r>
              </a:p>
              <a:p>
                <a:pPr algn="just">
                  <a:lnSpc>
                    <a:spcPct val="107000"/>
                  </a:lnSpc>
                </a:pPr>
                <a:r>
                  <a:rPr lang="en-GB" sz="2000" dirty="0">
                    <a:effectLst/>
                    <a:ea typeface="Calibri" panose="020F0502020204030204" pitchFamily="34" charset="0"/>
                  </a:rPr>
                  <a:t>Both networks are trained in alternating steps, competing with each other to improve themselves.</a:t>
                </a:r>
              </a:p>
              <a:p>
                <a:pPr lvl="1" algn="just">
                  <a:lnSpc>
                    <a:spcPct val="110000"/>
                  </a:lnSpc>
                </a:pPr>
                <a:r>
                  <a:rPr lang="en-GB" sz="1800" dirty="0">
                    <a:ea typeface="Calibri" panose="020F0502020204030204" pitchFamily="34" charset="0"/>
                  </a:rPr>
                  <a:t>The objective of the generator is to fool the discriminator i.e. </a:t>
                </a:r>
                <a14:m>
                  <m:oMath xmlns:m="http://schemas.openxmlformats.org/officeDocument/2006/math">
                    <m:r>
                      <a:rPr lang="en-US" sz="1800" b="0" i="1" smtClean="0">
                        <a:latin typeface="Cambria Math" panose="02040503050406030204" pitchFamily="18" charset="0"/>
                        <a:ea typeface="Calibri" panose="020F0502020204030204" pitchFamily="34" charset="0"/>
                      </a:rPr>
                      <m:t>𝐷</m:t>
                    </m:r>
                    <m:d>
                      <m:dPr>
                        <m:ctrlPr>
                          <a:rPr lang="en-US" sz="1800" b="0" i="1" smtClean="0">
                            <a:latin typeface="Cambria Math" panose="02040503050406030204" pitchFamily="18" charset="0"/>
                            <a:ea typeface="Calibri" panose="020F0502020204030204" pitchFamily="34" charset="0"/>
                          </a:rPr>
                        </m:ctrlPr>
                      </m:dPr>
                      <m:e>
                        <m:r>
                          <a:rPr lang="en-US" sz="1800" b="0" i="1" smtClean="0">
                            <a:latin typeface="Cambria Math" panose="02040503050406030204" pitchFamily="18" charset="0"/>
                            <a:ea typeface="Calibri" panose="020F0502020204030204" pitchFamily="34" charset="0"/>
                          </a:rPr>
                          <m:t>𝐺</m:t>
                        </m:r>
                        <m:d>
                          <m:dPr>
                            <m:ctrlPr>
                              <a:rPr lang="en-US" sz="1800" b="0" i="1" smtClean="0">
                                <a:latin typeface="Cambria Math" panose="02040503050406030204" pitchFamily="18" charset="0"/>
                                <a:ea typeface="Calibri" panose="020F0502020204030204" pitchFamily="34" charset="0"/>
                              </a:rPr>
                            </m:ctrlPr>
                          </m:dPr>
                          <m:e>
                            <m:r>
                              <a:rPr lang="en-US" sz="1800" b="0" i="1" smtClean="0">
                                <a:latin typeface="Cambria Math" panose="02040503050406030204" pitchFamily="18" charset="0"/>
                                <a:ea typeface="Calibri" panose="020F0502020204030204" pitchFamily="34" charset="0"/>
                              </a:rPr>
                              <m:t>𝑧</m:t>
                            </m:r>
                          </m:e>
                        </m:d>
                      </m:e>
                    </m:d>
                    <m:r>
                      <a:rPr lang="en-US" sz="1800" b="0" i="1" smtClean="0">
                        <a:latin typeface="Cambria Math" panose="02040503050406030204" pitchFamily="18" charset="0"/>
                        <a:ea typeface="Calibri" panose="020F0502020204030204" pitchFamily="34" charset="0"/>
                      </a:rPr>
                      <m:t>=1</m:t>
                    </m:r>
                  </m:oMath>
                </a14:m>
                <a:endParaRPr lang="en-GB" sz="1800" i="1" dirty="0">
                  <a:ea typeface="Calibri" panose="020F0502020204030204" pitchFamily="34" charset="0"/>
                </a:endParaRPr>
              </a:p>
              <a:p>
                <a:pPr lvl="1" algn="just">
                  <a:lnSpc>
                    <a:spcPct val="110000"/>
                  </a:lnSpc>
                </a:pPr>
                <a:r>
                  <a:rPr lang="en-GB" sz="1800" dirty="0">
                    <a:effectLst/>
                    <a:ea typeface="Calibri" panose="020F0502020204030204" pitchFamily="34" charset="0"/>
                  </a:rPr>
                  <a:t>The objective of the discriminator is to output </a:t>
                </a:r>
                <a14:m>
                  <m:oMath xmlns:m="http://schemas.openxmlformats.org/officeDocument/2006/math">
                    <m:r>
                      <a:rPr lang="en-US" sz="1800" i="1">
                        <a:latin typeface="Cambria Math" panose="02040503050406030204" pitchFamily="18" charset="0"/>
                        <a:ea typeface="Calibri" panose="020F0502020204030204" pitchFamily="34" charset="0"/>
                      </a:rPr>
                      <m:t>𝐷</m:t>
                    </m:r>
                    <m:d>
                      <m:dPr>
                        <m:ctrlPr>
                          <a:rPr lang="en-US" sz="1800" i="1">
                            <a:latin typeface="Cambria Math" panose="02040503050406030204" pitchFamily="18" charset="0"/>
                            <a:ea typeface="Calibri" panose="020F0502020204030204" pitchFamily="34" charset="0"/>
                          </a:rPr>
                        </m:ctrlPr>
                      </m:dPr>
                      <m:e>
                        <m:r>
                          <a:rPr lang="en-US" sz="1800" i="1">
                            <a:latin typeface="Cambria Math" panose="02040503050406030204" pitchFamily="18" charset="0"/>
                            <a:ea typeface="Calibri" panose="020F0502020204030204" pitchFamily="34" charset="0"/>
                          </a:rPr>
                          <m:t>𝐺</m:t>
                        </m:r>
                        <m:d>
                          <m:dPr>
                            <m:ctrlPr>
                              <a:rPr lang="en-US" sz="1800" i="1">
                                <a:latin typeface="Cambria Math" panose="02040503050406030204" pitchFamily="18" charset="0"/>
                                <a:ea typeface="Calibri" panose="020F0502020204030204" pitchFamily="34" charset="0"/>
                              </a:rPr>
                            </m:ctrlPr>
                          </m:dPr>
                          <m:e>
                            <m:r>
                              <a:rPr lang="en-US" sz="1800" i="1">
                                <a:latin typeface="Cambria Math" panose="02040503050406030204" pitchFamily="18" charset="0"/>
                                <a:ea typeface="Calibri" panose="020F0502020204030204" pitchFamily="34" charset="0"/>
                              </a:rPr>
                              <m:t>𝑧</m:t>
                            </m:r>
                          </m:e>
                        </m:d>
                      </m:e>
                    </m:d>
                    <m:r>
                      <a:rPr lang="en-US" sz="1800" i="1">
                        <a:latin typeface="Cambria Math" panose="02040503050406030204" pitchFamily="18" charset="0"/>
                        <a:ea typeface="Calibri" panose="020F0502020204030204" pitchFamily="34" charset="0"/>
                      </a:rPr>
                      <m:t>=</m:t>
                    </m:r>
                    <m:r>
                      <a:rPr lang="en-US" sz="1800" b="0" i="1" smtClean="0">
                        <a:latin typeface="Cambria Math" panose="02040503050406030204" pitchFamily="18" charset="0"/>
                        <a:ea typeface="Calibri" panose="020F0502020204030204" pitchFamily="34" charset="0"/>
                      </a:rPr>
                      <m:t>0</m:t>
                    </m:r>
                  </m:oMath>
                </a14:m>
                <a:r>
                  <a:rPr lang="en-GB" sz="1800" i="1" dirty="0">
                    <a:effectLst/>
                    <a:ea typeface="Calibri" panose="020F0502020204030204" pitchFamily="34" charset="0"/>
                  </a:rPr>
                  <a:t> </a:t>
                </a:r>
                <a:r>
                  <a:rPr lang="en-GB" sz="1800" dirty="0">
                    <a:effectLst/>
                    <a:ea typeface="Calibri" panose="020F0502020204030204" pitchFamily="34" charset="0"/>
                  </a:rPr>
                  <a:t>and </a:t>
                </a:r>
                <a14:m>
                  <m:oMath xmlns:m="http://schemas.openxmlformats.org/officeDocument/2006/math">
                    <m:r>
                      <a:rPr lang="en-US" sz="1800" b="0" i="1" smtClean="0">
                        <a:effectLst/>
                        <a:latin typeface="Cambria Math" panose="02040503050406030204" pitchFamily="18" charset="0"/>
                        <a:ea typeface="Calibri" panose="020F0502020204030204" pitchFamily="34" charset="0"/>
                      </a:rPr>
                      <m:t>𝐷</m:t>
                    </m:r>
                    <m:d>
                      <m:dPr>
                        <m:ctrlPr>
                          <a:rPr lang="en-US" sz="1800" b="0" i="1" smtClean="0">
                            <a:effectLst/>
                            <a:latin typeface="Cambria Math" panose="02040503050406030204" pitchFamily="18" charset="0"/>
                            <a:ea typeface="Calibri" panose="020F0502020204030204" pitchFamily="34" charset="0"/>
                          </a:rPr>
                        </m:ctrlPr>
                      </m:dPr>
                      <m:e>
                        <m:sSub>
                          <m:sSubPr>
                            <m:ctrlPr>
                              <a:rPr lang="en-US" sz="1800" b="0" i="1" smtClean="0">
                                <a:effectLst/>
                                <a:latin typeface="Cambria Math" panose="02040503050406030204" pitchFamily="18" charset="0"/>
                              </a:rPr>
                            </m:ctrlPr>
                          </m:sSubPr>
                          <m:e>
                            <m:r>
                              <a:rPr lang="en-US" sz="1800" b="0" i="1" smtClean="0">
                                <a:effectLst/>
                                <a:latin typeface="Cambria Math" panose="02040503050406030204" pitchFamily="18" charset="0"/>
                              </a:rPr>
                              <m:t>𝑥</m:t>
                            </m:r>
                          </m:e>
                          <m:sub>
                            <m:r>
                              <a:rPr lang="en-US" sz="1800" b="0" i="1" smtClean="0">
                                <a:effectLst/>
                                <a:latin typeface="Cambria Math" panose="02040503050406030204" pitchFamily="18" charset="0"/>
                              </a:rPr>
                              <m:t>𝑟𝑒𝑎𝑙</m:t>
                            </m:r>
                          </m:sub>
                        </m:sSub>
                      </m:e>
                    </m:d>
                    <m:r>
                      <a:rPr lang="en-US" sz="1800" b="0" i="1" smtClean="0">
                        <a:effectLst/>
                        <a:latin typeface="Cambria Math" panose="02040503050406030204" pitchFamily="18" charset="0"/>
                      </a:rPr>
                      <m:t>=1</m:t>
                    </m:r>
                  </m:oMath>
                </a14:m>
                <a:endParaRPr lang="en-GB" sz="1800" dirty="0">
                  <a:effectLst/>
                  <a:ea typeface="Calibri" panose="020F0502020204030204" pitchFamily="34" charset="0"/>
                </a:endParaRPr>
              </a:p>
              <a:p>
                <a:pPr algn="just">
                  <a:lnSpc>
                    <a:spcPct val="107000"/>
                  </a:lnSpc>
                </a:pPr>
                <a:r>
                  <a:rPr lang="en-GB" sz="2000" dirty="0">
                    <a:effectLst/>
                    <a:ea typeface="Calibri" panose="020F0502020204030204" pitchFamily="34" charset="0"/>
                  </a:rPr>
                  <a:t>The GAN model eventually converges and produces images that look real.</a:t>
                </a:r>
              </a:p>
              <a:p>
                <a:pPr algn="just">
                  <a:lnSpc>
                    <a:spcPct val="107000"/>
                  </a:lnSpc>
                </a:pPr>
                <a:r>
                  <a:rPr lang="en-GB" sz="2000" dirty="0">
                    <a:effectLst/>
                    <a:ea typeface="Calibri" panose="020F0502020204030204" pitchFamily="34" charset="0"/>
                  </a:rPr>
                  <a:t>Given a training set, this technique learns to generate new data under the same statistics as the training set. </a:t>
                </a:r>
              </a:p>
            </p:txBody>
          </p:sp>
        </mc:Choice>
        <mc:Fallback xmlns="">
          <p:sp>
            <p:nvSpPr>
              <p:cNvPr id="3" name="Content Placeholder 2">
                <a:extLst>
                  <a:ext uri="{FF2B5EF4-FFF2-40B4-BE49-F238E27FC236}">
                    <a16:creationId xmlns:a16="http://schemas.microsoft.com/office/drawing/2014/main" id="{41258167-C3F6-49BE-8054-7A8B02355A8F}"/>
                  </a:ext>
                </a:extLst>
              </p:cNvPr>
              <p:cNvSpPr>
                <a:spLocks noGrp="1" noRot="1" noChangeAspect="1" noMove="1" noResize="1" noEditPoints="1" noAdjustHandles="1" noChangeArrowheads="1" noChangeShapeType="1" noTextEdit="1"/>
              </p:cNvSpPr>
              <p:nvPr>
                <p:ph idx="1"/>
              </p:nvPr>
            </p:nvSpPr>
            <p:spPr>
              <a:xfrm>
                <a:off x="358775" y="1048810"/>
                <a:ext cx="8426450" cy="4018666"/>
              </a:xfrm>
              <a:blipFill>
                <a:blip r:embed="rId2"/>
                <a:stretch>
                  <a:fillRect l="-1881" t="-2276" r="-1809"/>
                </a:stretch>
              </a:blipFill>
            </p:spPr>
            <p:txBody>
              <a:bodyPr/>
              <a:lstStyle/>
              <a:p>
                <a:r>
                  <a:rPr lang="en-US">
                    <a:noFill/>
                  </a:rPr>
                  <a:t> </a:t>
                </a:r>
              </a:p>
            </p:txBody>
          </p:sp>
        </mc:Fallback>
      </mc:AlternateContent>
      <p:sp>
        <p:nvSpPr>
          <p:cNvPr id="4"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67</a:t>
            </a:fld>
            <a:endParaRPr lang="de-DE" dirty="0"/>
          </a:p>
        </p:txBody>
      </p:sp>
    </p:spTree>
    <p:extLst>
      <p:ext uri="{BB962C8B-B14F-4D97-AF65-F5344CB8AC3E}">
        <p14:creationId xmlns:p14="http://schemas.microsoft.com/office/powerpoint/2010/main" val="15286079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94BC-5B49-46EA-9A96-E9342A2A65B9}"/>
              </a:ext>
            </a:extLst>
          </p:cNvPr>
          <p:cNvSpPr>
            <a:spLocks noGrp="1"/>
          </p:cNvSpPr>
          <p:nvPr>
            <p:ph type="title"/>
          </p:nvPr>
        </p:nvSpPr>
        <p:spPr/>
        <p:txBody>
          <a:bodyPr/>
          <a:lstStyle/>
          <a:p>
            <a:r>
              <a:rPr lang="de-DE" dirty="0"/>
              <a:t>GAN: Architecture</a:t>
            </a:r>
            <a:endParaRPr lang="en-GB" dirty="0"/>
          </a:p>
        </p:txBody>
      </p:sp>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58546B04-FA7B-498F-A20A-6F1876687541}"/>
                  </a:ext>
                </a:extLst>
              </p:cNvPr>
              <p:cNvSpPr/>
              <p:nvPr/>
            </p:nvSpPr>
            <p:spPr>
              <a:xfrm>
                <a:off x="4450818" y="2137931"/>
                <a:ext cx="1619107" cy="914400"/>
              </a:xfrm>
              <a:prstGeom prst="round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lumMod val="75000"/>
                      </a:schemeClr>
                    </a:solidFill>
                  </a:rPr>
                  <a:t>Discriminator </a:t>
                </a:r>
                <a14:m>
                  <m:oMath xmlns:m="http://schemas.openxmlformats.org/officeDocument/2006/math">
                    <m:r>
                      <a:rPr lang="de-DE" b="0" i="1" smtClean="0">
                        <a:solidFill>
                          <a:schemeClr val="tx1">
                            <a:lumMod val="75000"/>
                          </a:schemeClr>
                        </a:solidFill>
                        <a:latin typeface="Cambria Math" panose="02040503050406030204" pitchFamily="18" charset="0"/>
                      </a:rPr>
                      <m:t>𝐷</m:t>
                    </m:r>
                    <m:d>
                      <m:dPr>
                        <m:ctrlPr>
                          <a:rPr lang="de-DE" b="0" i="1" smtClean="0">
                            <a:solidFill>
                              <a:schemeClr val="tx1">
                                <a:lumMod val="75000"/>
                              </a:schemeClr>
                            </a:solidFill>
                            <a:latin typeface="Cambria Math" panose="02040503050406030204" pitchFamily="18" charset="0"/>
                          </a:rPr>
                        </m:ctrlPr>
                      </m:dPr>
                      <m:e>
                        <m:r>
                          <a:rPr lang="de-DE" b="0" i="1" smtClean="0">
                            <a:solidFill>
                              <a:schemeClr val="tx1">
                                <a:lumMod val="75000"/>
                              </a:schemeClr>
                            </a:solidFill>
                            <a:latin typeface="Cambria Math" panose="02040503050406030204" pitchFamily="18" charset="0"/>
                          </a:rPr>
                          <m:t>𝑥</m:t>
                        </m:r>
                        <m:r>
                          <a:rPr lang="de-DE" b="0" i="1" smtClean="0">
                            <a:solidFill>
                              <a:schemeClr val="tx1">
                                <a:lumMod val="75000"/>
                              </a:schemeClr>
                            </a:solidFill>
                            <a:latin typeface="Cambria Math" panose="02040503050406030204" pitchFamily="18" charset="0"/>
                          </a:rPr>
                          <m:t>; </m:t>
                        </m:r>
                        <m:sSub>
                          <m:sSubPr>
                            <m:ctrlPr>
                              <a:rPr lang="de-DE" b="0"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ea typeface="Cambria Math" panose="02040503050406030204" pitchFamily="18" charset="0"/>
                              </a:rPr>
                              <m:t>𝜃</m:t>
                            </m:r>
                          </m:e>
                          <m:sub>
                            <m:r>
                              <a:rPr lang="de-DE" b="0" i="1" smtClean="0">
                                <a:solidFill>
                                  <a:schemeClr val="tx1">
                                    <a:lumMod val="75000"/>
                                  </a:schemeClr>
                                </a:solidFill>
                                <a:latin typeface="Cambria Math" panose="02040503050406030204" pitchFamily="18" charset="0"/>
                              </a:rPr>
                              <m:t>𝑑</m:t>
                            </m:r>
                          </m:sub>
                        </m:sSub>
                      </m:e>
                    </m:d>
                  </m:oMath>
                </a14:m>
                <a:endParaRPr lang="en-GB" dirty="0">
                  <a:solidFill>
                    <a:schemeClr val="tx1">
                      <a:lumMod val="75000"/>
                    </a:schemeClr>
                  </a:solidFill>
                </a:endParaRPr>
              </a:p>
            </p:txBody>
          </p:sp>
        </mc:Choice>
        <mc:Fallback xmlns="">
          <p:sp>
            <p:nvSpPr>
              <p:cNvPr id="6" name="Rectangle: Rounded Corners 5">
                <a:extLst>
                  <a:ext uri="{FF2B5EF4-FFF2-40B4-BE49-F238E27FC236}">
                    <a16:creationId xmlns:a16="http://schemas.microsoft.com/office/drawing/2014/main" id="{58546B04-FA7B-498F-A20A-6F1876687541}"/>
                  </a:ext>
                </a:extLst>
              </p:cNvPr>
              <p:cNvSpPr>
                <a:spLocks noRot="1" noChangeAspect="1" noMove="1" noResize="1" noEditPoints="1" noAdjustHandles="1" noChangeArrowheads="1" noChangeShapeType="1" noTextEdit="1"/>
              </p:cNvSpPr>
              <p:nvPr/>
            </p:nvSpPr>
            <p:spPr>
              <a:xfrm>
                <a:off x="4450818" y="2137931"/>
                <a:ext cx="1619107" cy="914400"/>
              </a:xfrm>
              <a:prstGeom prst="roundRect">
                <a:avLst/>
              </a:prstGeom>
              <a:blipFill>
                <a:blip r:embed="rId2"/>
                <a:stretch>
                  <a:fillRect/>
                </a:stretch>
              </a:blipFill>
              <a:ln w="19050">
                <a:solidFill>
                  <a:srgbClr val="92AEBC"/>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B2AFBBF4-9423-4792-9B59-C1707D6660AB}"/>
                  </a:ext>
                </a:extLst>
              </p:cNvPr>
              <p:cNvSpPr/>
              <p:nvPr/>
            </p:nvSpPr>
            <p:spPr>
              <a:xfrm>
                <a:off x="2541527" y="3505646"/>
                <a:ext cx="1619107" cy="914400"/>
              </a:xfrm>
              <a:prstGeom prst="round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lumMod val="75000"/>
                      </a:schemeClr>
                    </a:solidFill>
                  </a:rPr>
                  <a:t>Generator </a:t>
                </a:r>
                <a14:m>
                  <m:oMath xmlns:m="http://schemas.openxmlformats.org/officeDocument/2006/math">
                    <m:r>
                      <a:rPr lang="de-DE" b="0" i="1" smtClean="0">
                        <a:solidFill>
                          <a:schemeClr val="tx1">
                            <a:lumMod val="75000"/>
                          </a:schemeClr>
                        </a:solidFill>
                        <a:latin typeface="Cambria Math" panose="02040503050406030204" pitchFamily="18" charset="0"/>
                      </a:rPr>
                      <m:t>𝐺</m:t>
                    </m:r>
                    <m:d>
                      <m:dPr>
                        <m:ctrlPr>
                          <a:rPr lang="de-DE" b="0" i="1" smtClean="0">
                            <a:solidFill>
                              <a:schemeClr val="tx1">
                                <a:lumMod val="75000"/>
                              </a:schemeClr>
                            </a:solidFill>
                            <a:latin typeface="Cambria Math" panose="02040503050406030204" pitchFamily="18" charset="0"/>
                          </a:rPr>
                        </m:ctrlPr>
                      </m:dPr>
                      <m:e>
                        <m:r>
                          <a:rPr lang="de-DE" b="0" i="1" smtClean="0">
                            <a:solidFill>
                              <a:schemeClr val="tx1">
                                <a:lumMod val="75000"/>
                              </a:schemeClr>
                            </a:solidFill>
                            <a:latin typeface="Cambria Math" panose="02040503050406030204" pitchFamily="18" charset="0"/>
                          </a:rPr>
                          <m:t>𝑧</m:t>
                        </m:r>
                        <m:r>
                          <a:rPr lang="de-DE" b="0" i="1" smtClean="0">
                            <a:solidFill>
                              <a:schemeClr val="tx1">
                                <a:lumMod val="75000"/>
                              </a:schemeClr>
                            </a:solidFill>
                            <a:latin typeface="Cambria Math" panose="02040503050406030204" pitchFamily="18" charset="0"/>
                          </a:rPr>
                          <m:t>; </m:t>
                        </m:r>
                        <m:sSub>
                          <m:sSubPr>
                            <m:ctrlPr>
                              <a:rPr lang="de-DE" b="0"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ea typeface="Cambria Math" panose="02040503050406030204" pitchFamily="18" charset="0"/>
                              </a:rPr>
                              <m:t>𝜃</m:t>
                            </m:r>
                          </m:e>
                          <m:sub>
                            <m:r>
                              <a:rPr lang="de-DE" b="0" i="1" smtClean="0">
                                <a:solidFill>
                                  <a:schemeClr val="tx1">
                                    <a:lumMod val="75000"/>
                                  </a:schemeClr>
                                </a:solidFill>
                                <a:latin typeface="Cambria Math" panose="02040503050406030204" pitchFamily="18" charset="0"/>
                                <a:ea typeface="Cambria Math" panose="02040503050406030204" pitchFamily="18" charset="0"/>
                              </a:rPr>
                              <m:t>𝑔</m:t>
                            </m:r>
                          </m:sub>
                        </m:sSub>
                      </m:e>
                    </m:d>
                  </m:oMath>
                </a14:m>
                <a:endParaRPr lang="en-GB" dirty="0">
                  <a:solidFill>
                    <a:schemeClr val="tx1">
                      <a:lumMod val="75000"/>
                    </a:schemeClr>
                  </a:solidFill>
                </a:endParaRPr>
              </a:p>
            </p:txBody>
          </p:sp>
        </mc:Choice>
        <mc:Fallback xmlns="">
          <p:sp>
            <p:nvSpPr>
              <p:cNvPr id="8" name="Rectangle: Rounded Corners 7">
                <a:extLst>
                  <a:ext uri="{FF2B5EF4-FFF2-40B4-BE49-F238E27FC236}">
                    <a16:creationId xmlns:a16="http://schemas.microsoft.com/office/drawing/2014/main" id="{B2AFBBF4-9423-4792-9B59-C1707D6660AB}"/>
                  </a:ext>
                </a:extLst>
              </p:cNvPr>
              <p:cNvSpPr>
                <a:spLocks noRot="1" noChangeAspect="1" noMove="1" noResize="1" noEditPoints="1" noAdjustHandles="1" noChangeArrowheads="1" noChangeShapeType="1" noTextEdit="1"/>
              </p:cNvSpPr>
              <p:nvPr/>
            </p:nvSpPr>
            <p:spPr>
              <a:xfrm>
                <a:off x="2541527" y="3505646"/>
                <a:ext cx="1619107" cy="914400"/>
              </a:xfrm>
              <a:prstGeom prst="roundRect">
                <a:avLst/>
              </a:prstGeom>
              <a:blipFill>
                <a:blip r:embed="rId3"/>
                <a:stretch>
                  <a:fillRect/>
                </a:stretch>
              </a:blipFill>
              <a:ln w="19050">
                <a:solidFill>
                  <a:srgbClr val="92AEBC"/>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21C57A-CF81-4436-96AF-E168360327C5}"/>
                  </a:ext>
                </a:extLst>
              </p:cNvPr>
              <p:cNvSpPr txBox="1"/>
              <p:nvPr/>
            </p:nvSpPr>
            <p:spPr>
              <a:xfrm>
                <a:off x="790977" y="3778943"/>
                <a:ext cx="683970" cy="307777"/>
              </a:xfrm>
              <a:prstGeom prst="rect">
                <a:avLst/>
              </a:prstGeom>
              <a:solidFill>
                <a:schemeClr val="bg1"/>
              </a:solid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20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𝑧</m:t>
                      </m:r>
                      <m:r>
                        <a:rPr lang="de-DE" sz="20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 ~</m:t>
                      </m:r>
                      <m:sSub>
                        <m:sSubPr>
                          <m:ctrlPr>
                            <a:rPr lang="de-DE" sz="20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20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𝑝</m:t>
                          </m:r>
                        </m:e>
                        <m:sub>
                          <m:r>
                            <a:rPr lang="de-DE" sz="20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𝑧</m:t>
                          </m:r>
                        </m:sub>
                      </m:sSub>
                    </m:oMath>
                  </m:oMathPara>
                </a14:m>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4021C57A-CF81-4436-96AF-E168360327C5}"/>
                  </a:ext>
                </a:extLst>
              </p:cNvPr>
              <p:cNvSpPr txBox="1">
                <a:spLocks noRot="1" noChangeAspect="1" noMove="1" noResize="1" noEditPoints="1" noAdjustHandles="1" noChangeArrowheads="1" noChangeShapeType="1" noTextEdit="1"/>
              </p:cNvSpPr>
              <p:nvPr/>
            </p:nvSpPr>
            <p:spPr>
              <a:xfrm>
                <a:off x="790977" y="3778943"/>
                <a:ext cx="683970" cy="307777"/>
              </a:xfrm>
              <a:prstGeom prst="rect">
                <a:avLst/>
              </a:prstGeom>
              <a:blipFill>
                <a:blip r:embed="rId4"/>
                <a:stretch>
                  <a:fillRect l="-4464"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6BF4694-455A-4DA5-839B-42AE2829D5F9}"/>
                  </a:ext>
                </a:extLst>
              </p:cNvPr>
              <p:cNvSpPr txBox="1"/>
              <p:nvPr/>
            </p:nvSpPr>
            <p:spPr>
              <a:xfrm>
                <a:off x="4288455" y="3532168"/>
                <a:ext cx="723340" cy="33272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de-DE" sz="2000" b="0" i="1" smtClean="0">
                              <a:solidFill>
                                <a:schemeClr val="tx1">
                                  <a:lumMod val="75000"/>
                                </a:schemeClr>
                              </a:solidFill>
                              <a:latin typeface="Cambria Math" panose="02040503050406030204" pitchFamily="18" charset="0"/>
                              <a:cs typeface="Arial" panose="020B0604020202020204" pitchFamily="34" charset="0"/>
                            </a:rPr>
                          </m:ctrlPr>
                        </m:accPr>
                        <m:e>
                          <m:r>
                            <a:rPr lang="de-DE" sz="2000" i="1">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𝑥</m:t>
                          </m:r>
                        </m:e>
                      </m:acc>
                      <m:r>
                        <a:rPr lang="de-DE" sz="20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 ~</m:t>
                      </m:r>
                      <m:sSub>
                        <m:sSubPr>
                          <m:ctrlPr>
                            <a:rPr lang="de-DE" sz="20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20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𝑝</m:t>
                          </m:r>
                        </m:e>
                        <m:sub>
                          <m:r>
                            <a:rPr lang="de-DE" sz="20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𝑔</m:t>
                          </m:r>
                        </m:sub>
                      </m:sSub>
                    </m:oMath>
                  </m:oMathPara>
                </a14:m>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46BF4694-455A-4DA5-839B-42AE2829D5F9}"/>
                  </a:ext>
                </a:extLst>
              </p:cNvPr>
              <p:cNvSpPr txBox="1">
                <a:spLocks noRot="1" noChangeAspect="1" noMove="1" noResize="1" noEditPoints="1" noAdjustHandles="1" noChangeArrowheads="1" noChangeShapeType="1" noTextEdit="1"/>
              </p:cNvSpPr>
              <p:nvPr/>
            </p:nvSpPr>
            <p:spPr>
              <a:xfrm>
                <a:off x="4288455" y="3532168"/>
                <a:ext cx="723340" cy="332720"/>
              </a:xfrm>
              <a:prstGeom prst="rect">
                <a:avLst/>
              </a:prstGeom>
              <a:blipFill>
                <a:blip r:embed="rId5"/>
                <a:stretch>
                  <a:fillRect l="-3361" t="-7273" r="-1681"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F78412C-7E0B-40F8-A8D2-95FD33B2BD12}"/>
                  </a:ext>
                </a:extLst>
              </p:cNvPr>
              <p:cNvSpPr txBox="1"/>
              <p:nvPr/>
            </p:nvSpPr>
            <p:spPr>
              <a:xfrm>
                <a:off x="2492824" y="2137931"/>
                <a:ext cx="1039131" cy="307777"/>
              </a:xfrm>
              <a:prstGeom prst="rect">
                <a:avLst/>
              </a:prstGeom>
              <a:solidFill>
                <a:schemeClr val="bg1"/>
              </a:solid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20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𝑥</m:t>
                      </m:r>
                      <m:r>
                        <a:rPr lang="de-DE" sz="20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 ~</m:t>
                      </m:r>
                      <m:sSub>
                        <m:sSubPr>
                          <m:ctrlPr>
                            <a:rPr lang="de-DE" sz="20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de-DE" sz="20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𝑝</m:t>
                          </m:r>
                        </m:e>
                        <m:sub>
                          <m:r>
                            <a:rPr lang="de-DE" sz="2000" b="0" i="1" smtClean="0">
                              <a:solidFill>
                                <a:schemeClr val="tx1">
                                  <a:lumMod val="75000"/>
                                </a:schemeClr>
                              </a:solidFill>
                              <a:latin typeface="Cambria Math" panose="02040503050406030204" pitchFamily="18" charset="0"/>
                              <a:ea typeface="Cambria Math" panose="02040503050406030204" pitchFamily="18" charset="0"/>
                              <a:cs typeface="Arial" panose="020B0604020202020204" pitchFamily="34" charset="0"/>
                            </a:rPr>
                            <m:t>𝑑𝑎𝑡𝑎</m:t>
                          </m:r>
                        </m:sub>
                      </m:sSub>
                    </m:oMath>
                  </m:oMathPara>
                </a14:m>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CF78412C-7E0B-40F8-A8D2-95FD33B2BD12}"/>
                  </a:ext>
                </a:extLst>
              </p:cNvPr>
              <p:cNvSpPr txBox="1">
                <a:spLocks noRot="1" noChangeAspect="1" noMove="1" noResize="1" noEditPoints="1" noAdjustHandles="1" noChangeArrowheads="1" noChangeShapeType="1" noTextEdit="1"/>
              </p:cNvSpPr>
              <p:nvPr/>
            </p:nvSpPr>
            <p:spPr>
              <a:xfrm>
                <a:off x="2492824" y="2137931"/>
                <a:ext cx="1039131" cy="307777"/>
              </a:xfrm>
              <a:prstGeom prst="rect">
                <a:avLst/>
              </a:prstGeom>
              <a:blipFill>
                <a:blip r:embed="rId6"/>
                <a:stretch>
                  <a:fillRect l="-2941" r="-1765" b="-30000"/>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860B48EC-443A-40AA-8394-136F9A5F6AC6}"/>
              </a:ext>
            </a:extLst>
          </p:cNvPr>
          <p:cNvCxnSpPr>
            <a:endCxn id="8" idx="1"/>
          </p:cNvCxnSpPr>
          <p:nvPr/>
        </p:nvCxnSpPr>
        <p:spPr>
          <a:xfrm>
            <a:off x="1550355" y="3962846"/>
            <a:ext cx="991172" cy="0"/>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0C908DAD-0CC1-438B-98F8-2B98CEF4AAC3}"/>
              </a:ext>
            </a:extLst>
          </p:cNvPr>
          <p:cNvCxnSpPr>
            <a:stCxn id="8" idx="3"/>
            <a:endCxn id="6" idx="2"/>
          </p:cNvCxnSpPr>
          <p:nvPr/>
        </p:nvCxnSpPr>
        <p:spPr>
          <a:xfrm flipV="1">
            <a:off x="4160634" y="3052331"/>
            <a:ext cx="1099738" cy="910515"/>
          </a:xfrm>
          <a:prstGeom prst="bentConnector2">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18" name="Cylinder 17">
            <a:extLst>
              <a:ext uri="{FF2B5EF4-FFF2-40B4-BE49-F238E27FC236}">
                <a16:creationId xmlns:a16="http://schemas.microsoft.com/office/drawing/2014/main" id="{D9962792-45BE-4B4C-8D3A-4D46F5F8AB75}"/>
              </a:ext>
            </a:extLst>
          </p:cNvPr>
          <p:cNvSpPr/>
          <p:nvPr/>
        </p:nvSpPr>
        <p:spPr>
          <a:xfrm>
            <a:off x="1093155" y="2082954"/>
            <a:ext cx="914400" cy="1013048"/>
          </a:xfrm>
          <a:prstGeom prst="can">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p:sp>
        <p:nvSpPr>
          <p:cNvPr id="19" name="TextBox 18">
            <a:extLst>
              <a:ext uri="{FF2B5EF4-FFF2-40B4-BE49-F238E27FC236}">
                <a16:creationId xmlns:a16="http://schemas.microsoft.com/office/drawing/2014/main" id="{FC9D56FA-8BF8-428E-B6F6-796BACE2EE56}"/>
              </a:ext>
            </a:extLst>
          </p:cNvPr>
          <p:cNvSpPr txBox="1"/>
          <p:nvPr/>
        </p:nvSpPr>
        <p:spPr>
          <a:xfrm>
            <a:off x="1213724" y="2494224"/>
            <a:ext cx="673261" cy="246221"/>
          </a:xfrm>
          <a:prstGeom prst="rect">
            <a:avLst/>
          </a:prstGeom>
          <a:solidFill>
            <a:schemeClr val="bg1"/>
          </a:solidFill>
        </p:spPr>
        <p:txBody>
          <a:bodyPr wrap="none" lIns="0" tIns="0" rIns="0" bIns="0" rtlCol="0">
            <a:spAutoFit/>
          </a:bodyPr>
          <a:lstStyle/>
          <a:p>
            <a:pPr algn="l">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dataset</a:t>
            </a:r>
            <a:endParaRPr lang="en-GB"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96905846-211D-4400-B97D-3F146551127D}"/>
              </a:ext>
            </a:extLst>
          </p:cNvPr>
          <p:cNvCxnSpPr>
            <a:stCxn id="18" idx="4"/>
            <a:endCxn id="6" idx="1"/>
          </p:cNvCxnSpPr>
          <p:nvPr/>
        </p:nvCxnSpPr>
        <p:spPr>
          <a:xfrm>
            <a:off x="2007555" y="2589478"/>
            <a:ext cx="2443263" cy="5653"/>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A4FF1A6-7692-42CC-BFF5-188299F2C7FA}"/>
              </a:ext>
            </a:extLst>
          </p:cNvPr>
          <p:cNvCxnSpPr>
            <a:stCxn id="6" idx="3"/>
          </p:cNvCxnSpPr>
          <p:nvPr/>
        </p:nvCxnSpPr>
        <p:spPr>
          <a:xfrm flipV="1">
            <a:off x="6069925" y="2589478"/>
            <a:ext cx="544006" cy="5653"/>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1D47A12-AFD5-41FA-BB9E-15AF7E2E8395}"/>
                  </a:ext>
                </a:extLst>
              </p:cNvPr>
              <p:cNvSpPr txBox="1"/>
              <p:nvPr/>
            </p:nvSpPr>
            <p:spPr>
              <a:xfrm>
                <a:off x="6644616" y="2369268"/>
                <a:ext cx="1127532"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de-DE" i="1" smtClean="0">
                              <a:solidFill>
                                <a:schemeClr val="tx1">
                                  <a:lumMod val="75000"/>
                                </a:schemeClr>
                              </a:solidFill>
                              <a:latin typeface="Cambria Math" panose="02040503050406030204" pitchFamily="18" charset="0"/>
                              <a:cs typeface="Arial" panose="020B0604020202020204" pitchFamily="34" charset="0"/>
                            </a:rPr>
                          </m:ctrlPr>
                        </m:accPr>
                        <m:e>
                          <m:r>
                            <a:rPr lang="de-DE" i="1">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𝑥</m:t>
                          </m:r>
                        </m:e>
                      </m:acc>
                      <m:r>
                        <a:rPr lang="de-DE"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 </m:t>
                      </m:r>
                      <m:r>
                        <a:rPr lang="de-DE" sz="18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𝑖𝑠</m:t>
                      </m:r>
                      <m:r>
                        <a:rPr lang="de-DE" sz="18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 </m:t>
                      </m:r>
                      <m:r>
                        <a:rPr lang="de-DE" sz="18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𝑟𝑒𝑎𝑙</m:t>
                      </m:r>
                      <m:r>
                        <a:rPr lang="de-DE" sz="18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 </m:t>
                      </m:r>
                    </m:oMath>
                  </m:oMathPara>
                </a14:m>
                <a:endParaRPr lang="en-GB" dirty="0">
                  <a:solidFill>
                    <a:schemeClr val="tx1">
                      <a:lumMod val="75000"/>
                    </a:schemeClr>
                  </a:solidFill>
                </a:endParaRPr>
              </a:p>
            </p:txBody>
          </p:sp>
        </mc:Choice>
        <mc:Fallback xmlns="">
          <p:sp>
            <p:nvSpPr>
              <p:cNvPr id="27" name="TextBox 26">
                <a:extLst>
                  <a:ext uri="{FF2B5EF4-FFF2-40B4-BE49-F238E27FC236}">
                    <a16:creationId xmlns:a16="http://schemas.microsoft.com/office/drawing/2014/main" id="{11D47A12-AFD5-41FA-BB9E-15AF7E2E8395}"/>
                  </a:ext>
                </a:extLst>
              </p:cNvPr>
              <p:cNvSpPr txBox="1">
                <a:spLocks noRot="1" noChangeAspect="1" noMove="1" noResize="1" noEditPoints="1" noAdjustHandles="1" noChangeArrowheads="1" noChangeShapeType="1" noTextEdit="1"/>
              </p:cNvSpPr>
              <p:nvPr/>
            </p:nvSpPr>
            <p:spPr>
              <a:xfrm>
                <a:off x="6644616" y="2369268"/>
                <a:ext cx="1127532"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2B49030-FEFE-40A8-BA78-1045F7CE3629}"/>
                  </a:ext>
                </a:extLst>
              </p:cNvPr>
              <p:cNvSpPr txBox="1"/>
              <p:nvPr/>
            </p:nvSpPr>
            <p:spPr>
              <a:xfrm>
                <a:off x="6879479" y="2682999"/>
                <a:ext cx="618767"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de-DE" sz="1800" b="0" i="1" smtClean="0">
                          <a:solidFill>
                            <a:schemeClr val="tx1">
                              <a:lumMod val="75000"/>
                            </a:schemeClr>
                          </a:solidFill>
                          <a:latin typeface="Cambria Math" panose="02040503050406030204" pitchFamily="18" charset="0"/>
                          <a:cs typeface="Arial" panose="020B0604020202020204" pitchFamily="34" charset="0"/>
                        </a:rPr>
                        <m:t>𝑠</m:t>
                      </m:r>
                      <m:d>
                        <m:dPr>
                          <m:ctrlPr>
                            <a:rPr lang="de-DE" sz="1800" b="0" i="1" smtClean="0">
                              <a:solidFill>
                                <a:schemeClr val="tx1">
                                  <a:lumMod val="75000"/>
                                </a:schemeClr>
                              </a:solidFill>
                              <a:latin typeface="Cambria Math" panose="02040503050406030204" pitchFamily="18" charset="0"/>
                              <a:cs typeface="Arial" panose="020B0604020202020204" pitchFamily="34" charset="0"/>
                            </a:rPr>
                          </m:ctrlPr>
                        </m:dPr>
                        <m:e>
                          <m:acc>
                            <m:accPr>
                              <m:chr m:val="̃"/>
                              <m:ctrlPr>
                                <a:rPr lang="de-DE" sz="1800" b="0" i="1" smtClean="0">
                                  <a:solidFill>
                                    <a:schemeClr val="tx1">
                                      <a:lumMod val="75000"/>
                                    </a:schemeClr>
                                  </a:solidFill>
                                  <a:latin typeface="Cambria Math" panose="02040503050406030204" pitchFamily="18" charset="0"/>
                                  <a:cs typeface="Arial" panose="020B0604020202020204" pitchFamily="34" charset="0"/>
                                </a:rPr>
                              </m:ctrlPr>
                            </m:accPr>
                            <m:e>
                              <m:r>
                                <a:rPr lang="de-DE" sz="1800" i="1">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𝑥</m:t>
                              </m:r>
                            </m:e>
                          </m:acc>
                        </m:e>
                      </m:d>
                    </m:oMath>
                  </m:oMathPara>
                </a14:m>
                <a:endParaRPr lang="en-GB" dirty="0">
                  <a:solidFill>
                    <a:schemeClr val="tx1">
                      <a:lumMod val="75000"/>
                    </a:schemeClr>
                  </a:solidFill>
                </a:endParaRPr>
              </a:p>
            </p:txBody>
          </p:sp>
        </mc:Choice>
        <mc:Fallback xmlns="">
          <p:sp>
            <p:nvSpPr>
              <p:cNvPr id="29" name="TextBox 28">
                <a:extLst>
                  <a:ext uri="{FF2B5EF4-FFF2-40B4-BE49-F238E27FC236}">
                    <a16:creationId xmlns:a16="http://schemas.microsoft.com/office/drawing/2014/main" id="{72B49030-FEFE-40A8-BA78-1045F7CE3629}"/>
                  </a:ext>
                </a:extLst>
              </p:cNvPr>
              <p:cNvSpPr txBox="1">
                <a:spLocks noRot="1" noChangeAspect="1" noMove="1" noResize="1" noEditPoints="1" noAdjustHandles="1" noChangeArrowheads="1" noChangeShapeType="1" noTextEdit="1"/>
              </p:cNvSpPr>
              <p:nvPr/>
            </p:nvSpPr>
            <p:spPr>
              <a:xfrm>
                <a:off x="6879479" y="2682999"/>
                <a:ext cx="618767" cy="369332"/>
              </a:xfrm>
              <a:prstGeom prst="rect">
                <a:avLst/>
              </a:prstGeom>
              <a:blipFill>
                <a:blip r:embed="rId8"/>
                <a:stretch>
                  <a:fillRect r="-23762"/>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DEEECA56-3170-4BE3-B33F-32A97C89E1FE}"/>
              </a:ext>
            </a:extLst>
          </p:cNvPr>
          <p:cNvSpPr txBox="1"/>
          <p:nvPr/>
        </p:nvSpPr>
        <p:spPr>
          <a:xfrm>
            <a:off x="7579895" y="2867665"/>
            <a:ext cx="65" cy="307777"/>
          </a:xfrm>
          <a:prstGeom prst="rect">
            <a:avLst/>
          </a:prstGeom>
          <a:solidFill>
            <a:schemeClr val="bg1"/>
          </a:solidFill>
        </p:spPr>
        <p:txBody>
          <a:bodyPr wrap="none" lIns="0" tIns="0" rIns="0" bIns="0" rtlCol="0">
            <a:spAutoFit/>
          </a:bodyPr>
          <a:lstStyle/>
          <a:p>
            <a:pPr algn="l">
              <a:lnSpc>
                <a:spcPct val="100000"/>
              </a:lnSpc>
            </a:pPr>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31" name="Speech Bubble: Rectangle with Corners Rounded 30">
            <a:extLst>
              <a:ext uri="{FF2B5EF4-FFF2-40B4-BE49-F238E27FC236}">
                <a16:creationId xmlns:a16="http://schemas.microsoft.com/office/drawing/2014/main" id="{CCF7C6B7-A32C-4534-8D48-FA6064B53561}"/>
              </a:ext>
            </a:extLst>
          </p:cNvPr>
          <p:cNvSpPr/>
          <p:nvPr/>
        </p:nvSpPr>
        <p:spPr>
          <a:xfrm>
            <a:off x="7772148" y="2985424"/>
            <a:ext cx="849208" cy="546744"/>
          </a:xfrm>
          <a:prstGeom prst="wedgeRoundRectCallout">
            <a:avLst>
              <a:gd name="adj1" fmla="val -80897"/>
              <a:gd name="adj2" fmla="val -55244"/>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n w="0"/>
                <a:solidFill>
                  <a:schemeClr val="tx1">
                    <a:lumMod val="75000"/>
                  </a:schemeClr>
                </a:solidFill>
              </a:rPr>
              <a:t>Score function</a:t>
            </a:r>
            <a:endParaRPr lang="en-GB" sz="1400" dirty="0">
              <a:ln w="0"/>
              <a:solidFill>
                <a:schemeClr val="tx1">
                  <a:lumMod val="75000"/>
                </a:schemeClr>
              </a:solidFill>
            </a:endParaRPr>
          </a:p>
        </p:txBody>
      </p:sp>
      <p:cxnSp>
        <p:nvCxnSpPr>
          <p:cNvPr id="33" name="Connector: Elbow 32">
            <a:extLst>
              <a:ext uri="{FF2B5EF4-FFF2-40B4-BE49-F238E27FC236}">
                <a16:creationId xmlns:a16="http://schemas.microsoft.com/office/drawing/2014/main" id="{30D085F8-2477-41A5-A97F-6B4F28ADBA53}"/>
              </a:ext>
            </a:extLst>
          </p:cNvPr>
          <p:cNvCxnSpPr>
            <a:stCxn id="29" idx="2"/>
          </p:cNvCxnSpPr>
          <p:nvPr/>
        </p:nvCxnSpPr>
        <p:spPr>
          <a:xfrm rot="5400000">
            <a:off x="5098030" y="2114936"/>
            <a:ext cx="1153439" cy="3028229"/>
          </a:xfrm>
          <a:prstGeom prst="bentConnector2">
            <a:avLst/>
          </a:prstGeom>
          <a:ln w="19050" cap="rnd" cmpd="sng">
            <a:solidFill>
              <a:srgbClr val="92AEBC"/>
            </a:solidFill>
            <a:prstDash val="dash"/>
            <a:round/>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81E4346-8C35-44B0-BAF5-331A77F230D0}"/>
              </a:ext>
            </a:extLst>
          </p:cNvPr>
          <p:cNvCxnSpPr/>
          <p:nvPr/>
        </p:nvCxnSpPr>
        <p:spPr>
          <a:xfrm flipV="1">
            <a:off x="5520776" y="3057984"/>
            <a:ext cx="0" cy="1142133"/>
          </a:xfrm>
          <a:prstGeom prst="straightConnector1">
            <a:avLst/>
          </a:prstGeom>
          <a:ln w="19050" cap="rnd" cmpd="sng">
            <a:solidFill>
              <a:srgbClr val="92AEBC"/>
            </a:solidFill>
            <a:prstDash val="dash"/>
            <a:round/>
            <a:tailEnd type="triangle"/>
          </a:ln>
        </p:spPr>
        <p:style>
          <a:lnRef idx="1">
            <a:schemeClr val="accent1"/>
          </a:lnRef>
          <a:fillRef idx="0">
            <a:schemeClr val="accent1"/>
          </a:fillRef>
          <a:effectRef idx="0">
            <a:schemeClr val="accent1"/>
          </a:effectRef>
          <a:fontRef idx="minor">
            <a:schemeClr val="tx1"/>
          </a:fontRef>
        </p:style>
      </p:cxnSp>
      <p:sp>
        <p:nvSpPr>
          <p:cNvPr id="20"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68</a:t>
            </a:fld>
            <a:endParaRPr lang="de-DE" dirty="0"/>
          </a:p>
        </p:txBody>
      </p:sp>
    </p:spTree>
    <p:extLst>
      <p:ext uri="{BB962C8B-B14F-4D97-AF65-F5344CB8AC3E}">
        <p14:creationId xmlns:p14="http://schemas.microsoft.com/office/powerpoint/2010/main" val="2781839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94BC-5B49-46EA-9A96-E9342A2A65B9}"/>
              </a:ext>
            </a:extLst>
          </p:cNvPr>
          <p:cNvSpPr>
            <a:spLocks noGrp="1"/>
          </p:cNvSpPr>
          <p:nvPr>
            <p:ph type="title"/>
          </p:nvPr>
        </p:nvSpPr>
        <p:spPr/>
        <p:txBody>
          <a:bodyPr/>
          <a:lstStyle/>
          <a:p>
            <a:r>
              <a:rPr lang="de-DE" dirty="0"/>
              <a:t>GANs</a:t>
            </a:r>
            <a:endParaRPr lang="en-GB" dirty="0"/>
          </a:p>
        </p:txBody>
      </p:sp>
      <p:sp>
        <p:nvSpPr>
          <p:cNvPr id="3" name="Content Placeholder 2">
            <a:extLst>
              <a:ext uri="{FF2B5EF4-FFF2-40B4-BE49-F238E27FC236}">
                <a16:creationId xmlns:a16="http://schemas.microsoft.com/office/drawing/2014/main" id="{41258167-C3F6-49BE-8054-7A8B02355A8F}"/>
              </a:ext>
            </a:extLst>
          </p:cNvPr>
          <p:cNvSpPr>
            <a:spLocks noGrp="1"/>
          </p:cNvSpPr>
          <p:nvPr>
            <p:ph idx="1"/>
          </p:nvPr>
        </p:nvSpPr>
        <p:spPr>
          <a:xfrm>
            <a:off x="358775" y="899999"/>
            <a:ext cx="8426450" cy="2657911"/>
          </a:xfrm>
        </p:spPr>
        <p:txBody>
          <a:bodyPr>
            <a:normAutofit/>
          </a:bodyPr>
          <a:lstStyle/>
          <a:p>
            <a:pPr algn="just">
              <a:lnSpc>
                <a:spcPct val="107000"/>
              </a:lnSpc>
              <a:spcAft>
                <a:spcPts val="800"/>
              </a:spcAft>
            </a:pPr>
            <a:r>
              <a:rPr lang="en-GB" sz="1800" dirty="0">
                <a:effectLst/>
                <a:ea typeface="Calibri" panose="020F0502020204030204" pitchFamily="34" charset="0"/>
              </a:rPr>
              <a:t>For example, a GAN trained on photographs can generate new photographs that look at least superficially authentic to human observers, having many realistic characteristics. </a:t>
            </a:r>
          </a:p>
          <a:p>
            <a:pPr algn="just">
              <a:lnSpc>
                <a:spcPct val="107000"/>
              </a:lnSpc>
              <a:spcAft>
                <a:spcPts val="800"/>
              </a:spcAft>
            </a:pPr>
            <a:r>
              <a:rPr lang="en-GB" sz="1800" dirty="0">
                <a:effectLst/>
                <a:ea typeface="Calibri" panose="020F0502020204030204" pitchFamily="34" charset="0"/>
              </a:rPr>
              <a:t>GANs have been successfully applied to image tensors to create anime, human figures, and even van Gogh-like masterpieces.</a:t>
            </a:r>
          </a:p>
          <a:p>
            <a:endParaRPr lang="en-GB" dirty="0"/>
          </a:p>
        </p:txBody>
      </p:sp>
      <p:pic>
        <p:nvPicPr>
          <p:cNvPr id="5" name="Picture 4" descr="A group of people posing for a photo&#10;&#10;Description automatically generated">
            <a:extLst>
              <a:ext uri="{FF2B5EF4-FFF2-40B4-BE49-F238E27FC236}">
                <a16:creationId xmlns:a16="http://schemas.microsoft.com/office/drawing/2014/main" id="{E2047B87-CD3A-4029-912C-70CE56ABD7BB}"/>
              </a:ext>
            </a:extLst>
          </p:cNvPr>
          <p:cNvPicPr>
            <a:picLocks noChangeAspect="1"/>
          </p:cNvPicPr>
          <p:nvPr/>
        </p:nvPicPr>
        <p:blipFill>
          <a:blip r:embed="rId2"/>
          <a:stretch>
            <a:fillRect/>
          </a:stretch>
        </p:blipFill>
        <p:spPr>
          <a:xfrm>
            <a:off x="4009801" y="2643510"/>
            <a:ext cx="4456993" cy="2304902"/>
          </a:xfrm>
          <a:prstGeom prst="rect">
            <a:avLst/>
          </a:prstGeom>
        </p:spPr>
      </p:pic>
      <p:sp>
        <p:nvSpPr>
          <p:cNvPr id="6" name="TextBox 5">
            <a:extLst>
              <a:ext uri="{FF2B5EF4-FFF2-40B4-BE49-F238E27FC236}">
                <a16:creationId xmlns:a16="http://schemas.microsoft.com/office/drawing/2014/main" id="{B91B2290-5221-4766-8229-4EC598259084}"/>
              </a:ext>
            </a:extLst>
          </p:cNvPr>
          <p:cNvSpPr txBox="1"/>
          <p:nvPr/>
        </p:nvSpPr>
        <p:spPr>
          <a:xfrm>
            <a:off x="594703" y="4842649"/>
            <a:ext cx="5188921" cy="307777"/>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Image from: Pankaj Kishore, Towards data Science</a:t>
            </a:r>
          </a:p>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hlinkClick r:id="rId3"/>
              </a:rPr>
              <a:t>https://towardsdatascience.com/art-of-generative-adversarial-networks-gan-62e96a21bc35</a:t>
            </a: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7"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69</a:t>
            </a:fld>
            <a:endParaRPr lang="de-DE" dirty="0"/>
          </a:p>
        </p:txBody>
      </p:sp>
    </p:spTree>
    <p:extLst>
      <p:ext uri="{BB962C8B-B14F-4D97-AF65-F5344CB8AC3E}">
        <p14:creationId xmlns:p14="http://schemas.microsoft.com/office/powerpoint/2010/main" val="2063173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D70E-518F-1F45-9BE6-60E773AA1DFC}"/>
              </a:ext>
            </a:extLst>
          </p:cNvPr>
          <p:cNvSpPr>
            <a:spLocks noGrp="1"/>
          </p:cNvSpPr>
          <p:nvPr>
            <p:ph type="title"/>
          </p:nvPr>
        </p:nvSpPr>
        <p:spPr/>
        <p:txBody>
          <a:bodyPr>
            <a:normAutofit/>
          </a:bodyPr>
          <a:lstStyle/>
          <a:p>
            <a:r>
              <a:rPr lang="en-US" dirty="0"/>
              <a:t>What are Recurrent Neural Networks?</a:t>
            </a:r>
          </a:p>
        </p:txBody>
      </p:sp>
      <p:sp>
        <p:nvSpPr>
          <p:cNvPr id="3" name="Content Placeholder 2">
            <a:extLst>
              <a:ext uri="{FF2B5EF4-FFF2-40B4-BE49-F238E27FC236}">
                <a16:creationId xmlns:a16="http://schemas.microsoft.com/office/drawing/2014/main" id="{5D0AE3F3-4200-6040-9117-1F53E84E1094}"/>
              </a:ext>
            </a:extLst>
          </p:cNvPr>
          <p:cNvSpPr>
            <a:spLocks noGrp="1"/>
          </p:cNvSpPr>
          <p:nvPr>
            <p:ph idx="1"/>
          </p:nvPr>
        </p:nvSpPr>
        <p:spPr>
          <a:xfrm>
            <a:off x="358775" y="776568"/>
            <a:ext cx="8426450" cy="4545105"/>
          </a:xfrm>
        </p:spPr>
        <p:txBody>
          <a:bodyPr>
            <a:normAutofit/>
          </a:bodyPr>
          <a:lstStyle/>
          <a:p>
            <a:r>
              <a:rPr lang="en-US" sz="2000" b="1" dirty="0"/>
              <a:t>R</a:t>
            </a:r>
            <a:r>
              <a:rPr lang="en-US" sz="2000" dirty="0"/>
              <a:t>ecurrent </a:t>
            </a:r>
            <a:r>
              <a:rPr lang="en-US" sz="2000" b="1" dirty="0"/>
              <a:t>N</a:t>
            </a:r>
            <a:r>
              <a:rPr lang="en-US" sz="2000" dirty="0"/>
              <a:t>eural </a:t>
            </a:r>
            <a:r>
              <a:rPr lang="en-US" sz="2000" b="1" dirty="0"/>
              <a:t>N</a:t>
            </a:r>
            <a:r>
              <a:rPr lang="en-US" sz="2000" dirty="0"/>
              <a:t>etworks (RNNs) are a family of neural networks suitable for processing of sequential data</a:t>
            </a:r>
          </a:p>
          <a:p>
            <a:r>
              <a:rPr lang="en-US" sz="2000" dirty="0"/>
              <a:t>RNNs include auto and backward connections</a:t>
            </a:r>
          </a:p>
          <a:p>
            <a:endParaRPr lang="en-US" sz="2000" dirty="0"/>
          </a:p>
          <a:p>
            <a:r>
              <a:rPr lang="en-US" sz="2000" dirty="0"/>
              <a:t>RNNs are used for all sorts of tasks:</a:t>
            </a:r>
          </a:p>
          <a:p>
            <a:pPr lvl="1"/>
            <a:r>
              <a:rPr lang="en-US" sz="1600" dirty="0"/>
              <a:t>Language modeling / Text generation</a:t>
            </a:r>
          </a:p>
          <a:p>
            <a:pPr lvl="1"/>
            <a:r>
              <a:rPr lang="en-US" sz="1600" dirty="0"/>
              <a:t>Text classification</a:t>
            </a:r>
          </a:p>
          <a:p>
            <a:pPr lvl="1"/>
            <a:r>
              <a:rPr lang="en-US" sz="1600" dirty="0"/>
              <a:t>Neural machine translation</a:t>
            </a:r>
          </a:p>
          <a:p>
            <a:pPr lvl="1"/>
            <a:r>
              <a:rPr lang="en-US" sz="1600" dirty="0"/>
              <a:t>Image captioning</a:t>
            </a:r>
          </a:p>
          <a:p>
            <a:pPr lvl="1"/>
            <a:r>
              <a:rPr lang="en-US" sz="1600" dirty="0"/>
              <a:t>Speech to text</a:t>
            </a:r>
          </a:p>
          <a:p>
            <a:pPr lvl="1"/>
            <a:r>
              <a:rPr lang="en-US" sz="1600" dirty="0"/>
              <a:t>Numerical time series data, e.g. sensor data</a:t>
            </a:r>
          </a:p>
          <a:p>
            <a:pPr lvl="1"/>
            <a:r>
              <a:rPr lang="en-US" sz="1600" dirty="0"/>
              <a:t>Time series analysis</a:t>
            </a:r>
          </a:p>
          <a:p>
            <a:pPr lvl="1"/>
            <a:r>
              <a:rPr lang="en-US" sz="1600" dirty="0"/>
              <a:t>…</a:t>
            </a:r>
          </a:p>
          <a:p>
            <a:pPr marL="0" indent="0">
              <a:buNone/>
            </a:pPr>
            <a:endParaRPr lang="en-US" dirty="0"/>
          </a:p>
        </p:txBody>
      </p:sp>
      <p:sp>
        <p:nvSpPr>
          <p:cNvPr id="5"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dirty="0"/>
              <a:t>Guide to Intelligent Data Science </a:t>
            </a:r>
            <a:r>
              <a:rPr lang="en" b="0" dirty="0"/>
              <a:t>Second Edition, 2020</a:t>
            </a:r>
            <a:endParaRPr lang="de-DE" b="0" dirty="0"/>
          </a:p>
        </p:txBody>
      </p:sp>
      <p:sp>
        <p:nvSpPr>
          <p:cNvPr id="6" name="Slide Number Placeholder 5"/>
          <p:cNvSpPr>
            <a:spLocks noGrp="1"/>
          </p:cNvSpPr>
          <p:nvPr>
            <p:ph type="sldNum" sz="quarter" idx="15"/>
          </p:nvPr>
        </p:nvSpPr>
        <p:spPr/>
        <p:txBody>
          <a:bodyPr/>
          <a:lstStyle/>
          <a:p>
            <a:fld id="{15C29056-5AFA-7949-831A-3EC086771171}" type="slidenum">
              <a:rPr lang="de-DE" smtClean="0"/>
              <a:pPr/>
              <a:t>7</a:t>
            </a:fld>
            <a:endParaRPr lang="de-DE" dirty="0"/>
          </a:p>
        </p:txBody>
      </p:sp>
    </p:spTree>
    <p:extLst>
      <p:ext uri="{BB962C8B-B14F-4D97-AF65-F5344CB8AC3E}">
        <p14:creationId xmlns:p14="http://schemas.microsoft.com/office/powerpoint/2010/main" val="29917085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71552-C389-BC42-9A18-D2A980D6955E}"/>
              </a:ext>
            </a:extLst>
          </p:cNvPr>
          <p:cNvSpPr>
            <a:spLocks noGrp="1"/>
          </p:cNvSpPr>
          <p:nvPr>
            <p:ph type="title"/>
          </p:nvPr>
        </p:nvSpPr>
        <p:spPr/>
        <p:txBody>
          <a:bodyPr/>
          <a:lstStyle/>
          <a:p>
            <a:r>
              <a:rPr lang="de-DE" dirty="0"/>
              <a:t>Summary</a:t>
            </a:r>
          </a:p>
        </p:txBody>
      </p:sp>
      <p:sp>
        <p:nvSpPr>
          <p:cNvPr id="4" name="Textplatzhalter 3">
            <a:extLst>
              <a:ext uri="{FF2B5EF4-FFF2-40B4-BE49-F238E27FC236}">
                <a16:creationId xmlns:a16="http://schemas.microsoft.com/office/drawing/2014/main" id="{3AD08A6C-DCF9-6F49-A80A-91206B1C91E4}"/>
              </a:ext>
            </a:extLst>
          </p:cNvPr>
          <p:cNvSpPr>
            <a:spLocks noGrp="1"/>
          </p:cNvSpPr>
          <p:nvPr>
            <p:ph type="body" sz="quarter" idx="17"/>
          </p:nvPr>
        </p:nvSpPr>
        <p:spPr>
          <a:xfrm>
            <a:off x="358775" y="900113"/>
            <a:ext cx="6384925" cy="4305300"/>
          </a:xfrm>
        </p:spPr>
        <p:txBody>
          <a:bodyPr/>
          <a:lstStyle/>
          <a:p>
            <a:r>
              <a:rPr lang="de-DE" dirty="0" err="1"/>
              <a:t>Recurrent</a:t>
            </a:r>
            <a:r>
              <a:rPr lang="de-DE" dirty="0"/>
              <a:t> </a:t>
            </a:r>
            <a:r>
              <a:rPr lang="de-DE" dirty="0" err="1"/>
              <a:t>Neural</a:t>
            </a:r>
            <a:r>
              <a:rPr lang="de-DE" dirty="0"/>
              <a:t> Networks (RNNs)</a:t>
            </a:r>
          </a:p>
          <a:p>
            <a:r>
              <a:rPr lang="de-DE" dirty="0"/>
              <a:t>Long Short Term Memories (LSTMs)</a:t>
            </a:r>
          </a:p>
          <a:p>
            <a:r>
              <a:rPr lang="de-DE" dirty="0"/>
              <a:t>Convolutional Neural Networks (CNNs)</a:t>
            </a:r>
          </a:p>
          <a:p>
            <a:r>
              <a:rPr lang="de-DE" dirty="0"/>
              <a:t>Generative Adversarial Networks (GANs)</a:t>
            </a:r>
          </a:p>
        </p:txBody>
      </p:sp>
      <p:sp>
        <p:nvSpPr>
          <p:cNvPr id="6" name="Slide Number Placeholder 5"/>
          <p:cNvSpPr>
            <a:spLocks noGrp="1"/>
          </p:cNvSpPr>
          <p:nvPr>
            <p:ph type="sldNum" sz="quarter" idx="15"/>
          </p:nvPr>
        </p:nvSpPr>
        <p:spPr/>
        <p:txBody>
          <a:bodyPr/>
          <a:lstStyle/>
          <a:p>
            <a:fld id="{15C29056-5AFA-7949-831A-3EC086771171}" type="slidenum">
              <a:rPr lang="de-DE" smtClean="0"/>
              <a:pPr/>
              <a:t>70</a:t>
            </a:fld>
            <a:endParaRPr lang="de-DE" dirty="0"/>
          </a:p>
        </p:txBody>
      </p:sp>
    </p:spTree>
    <p:extLst>
      <p:ext uri="{BB962C8B-B14F-4D97-AF65-F5344CB8AC3E}">
        <p14:creationId xmlns:p14="http://schemas.microsoft.com/office/powerpoint/2010/main" val="15211309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C44-B014-2D41-BB71-B739784ED08C}"/>
              </a:ext>
            </a:extLst>
          </p:cNvPr>
          <p:cNvSpPr>
            <a:spLocks noGrp="1"/>
          </p:cNvSpPr>
          <p:nvPr>
            <p:ph type="ctrTitle"/>
          </p:nvPr>
        </p:nvSpPr>
        <p:spPr>
          <a:xfrm>
            <a:off x="1224517" y="1048567"/>
            <a:ext cx="6781800" cy="1292662"/>
          </a:xfrm>
        </p:spPr>
        <p:txBody>
          <a:bodyPr/>
          <a:lstStyle/>
          <a:p>
            <a:r>
              <a:rPr lang="de-DE"/>
              <a:t>Practical Examples with KNIME Analytics Platform</a:t>
            </a:r>
            <a:endParaRPr lang="de-DE" dirty="0"/>
          </a:p>
        </p:txBody>
      </p:sp>
      <p:sp>
        <p:nvSpPr>
          <p:cNvPr id="5" name="Slide Number Placeholder 4"/>
          <p:cNvSpPr>
            <a:spLocks noGrp="1"/>
          </p:cNvSpPr>
          <p:nvPr>
            <p:ph type="sldNum" sz="quarter" idx="4"/>
          </p:nvPr>
        </p:nvSpPr>
        <p:spPr/>
        <p:txBody>
          <a:bodyPr/>
          <a:lstStyle/>
          <a:p>
            <a:fld id="{15C29056-5AFA-7949-831A-3EC086771171}" type="slidenum">
              <a:rPr lang="de-DE" smtClean="0"/>
              <a:pPr/>
              <a:t>71</a:t>
            </a:fld>
            <a:endParaRPr lang="de-DE" dirty="0"/>
          </a:p>
        </p:txBody>
      </p:sp>
    </p:spTree>
    <p:extLst>
      <p:ext uri="{BB962C8B-B14F-4D97-AF65-F5344CB8AC3E}">
        <p14:creationId xmlns:p14="http://schemas.microsoft.com/office/powerpoint/2010/main" val="442401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1964-B5CA-4049-8315-C16B5AFF1D21}"/>
              </a:ext>
            </a:extLst>
          </p:cNvPr>
          <p:cNvSpPr>
            <a:spLocks noGrp="1"/>
          </p:cNvSpPr>
          <p:nvPr>
            <p:ph type="title"/>
          </p:nvPr>
        </p:nvSpPr>
        <p:spPr/>
        <p:txBody>
          <a:bodyPr/>
          <a:lstStyle/>
          <a:p>
            <a:r>
              <a:rPr lang="en-GB" dirty="0"/>
              <a:t>RNN Workflow: Text Generation</a:t>
            </a:r>
          </a:p>
        </p:txBody>
      </p:sp>
      <p:pic>
        <p:nvPicPr>
          <p:cNvPr id="8" name="Picture 7" descr="Timeline&#10;&#10;Description automatically generated with medium confidence">
            <a:extLst>
              <a:ext uri="{FF2B5EF4-FFF2-40B4-BE49-F238E27FC236}">
                <a16:creationId xmlns:a16="http://schemas.microsoft.com/office/drawing/2014/main" id="{5CF1BA2C-F546-F745-808F-0C74D36A1EC4}"/>
              </a:ext>
            </a:extLst>
          </p:cNvPr>
          <p:cNvPicPr>
            <a:picLocks noChangeAspect="1"/>
          </p:cNvPicPr>
          <p:nvPr/>
        </p:nvPicPr>
        <p:blipFill>
          <a:blip r:embed="rId2"/>
          <a:stretch>
            <a:fillRect/>
          </a:stretch>
        </p:blipFill>
        <p:spPr>
          <a:xfrm>
            <a:off x="551366" y="1246130"/>
            <a:ext cx="8041267" cy="3222740"/>
          </a:xfrm>
          <a:prstGeom prst="rect">
            <a:avLst/>
          </a:prstGeom>
          <a:ln>
            <a:noFill/>
          </a:ln>
          <a:effectLst>
            <a:outerShdw blurRad="190500" algn="tl" rotWithShape="0">
              <a:srgbClr val="000000">
                <a:alpha val="70000"/>
              </a:srgbClr>
            </a:outerShdw>
          </a:effectLst>
        </p:spPr>
      </p:pic>
      <p:sp>
        <p:nvSpPr>
          <p:cNvPr id="4" name="Slide Number Placeholder 3"/>
          <p:cNvSpPr>
            <a:spLocks noGrp="1"/>
          </p:cNvSpPr>
          <p:nvPr>
            <p:ph type="sldNum" sz="quarter" idx="13"/>
          </p:nvPr>
        </p:nvSpPr>
        <p:spPr/>
        <p:txBody>
          <a:bodyPr/>
          <a:lstStyle/>
          <a:p>
            <a:fld id="{15C29056-5AFA-7949-831A-3EC086771171}" type="slidenum">
              <a:rPr lang="de-DE" smtClean="0"/>
              <a:pPr/>
              <a:t>72</a:t>
            </a:fld>
            <a:endParaRPr lang="de-DE" dirty="0"/>
          </a:p>
        </p:txBody>
      </p:sp>
    </p:spTree>
    <p:extLst>
      <p:ext uri="{BB962C8B-B14F-4D97-AF65-F5344CB8AC3E}">
        <p14:creationId xmlns:p14="http://schemas.microsoft.com/office/powerpoint/2010/main" val="22150753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1964-B5CA-4049-8315-C16B5AFF1D21}"/>
              </a:ext>
            </a:extLst>
          </p:cNvPr>
          <p:cNvSpPr>
            <a:spLocks noGrp="1"/>
          </p:cNvSpPr>
          <p:nvPr>
            <p:ph type="title"/>
          </p:nvPr>
        </p:nvSpPr>
        <p:spPr/>
        <p:txBody>
          <a:bodyPr/>
          <a:lstStyle/>
          <a:p>
            <a:r>
              <a:rPr lang="en-GB" dirty="0"/>
              <a:t>CNN Workflow: Image Classification using MNIST</a:t>
            </a:r>
          </a:p>
        </p:txBody>
      </p:sp>
      <p:pic>
        <p:nvPicPr>
          <p:cNvPr id="8" name="Picture 7" descr="Timeline&#10;&#10;Description automatically generated with medium confidence">
            <a:extLst>
              <a:ext uri="{FF2B5EF4-FFF2-40B4-BE49-F238E27FC236}">
                <a16:creationId xmlns:a16="http://schemas.microsoft.com/office/drawing/2014/main" id="{10E0C56E-A54D-B24C-9165-B6671EADC584}"/>
              </a:ext>
            </a:extLst>
          </p:cNvPr>
          <p:cNvPicPr>
            <a:picLocks noChangeAspect="1"/>
          </p:cNvPicPr>
          <p:nvPr/>
        </p:nvPicPr>
        <p:blipFill>
          <a:blip r:embed="rId2"/>
          <a:stretch>
            <a:fillRect/>
          </a:stretch>
        </p:blipFill>
        <p:spPr>
          <a:xfrm>
            <a:off x="1371600" y="820710"/>
            <a:ext cx="6400800" cy="4297562"/>
          </a:xfrm>
          <a:prstGeom prst="rect">
            <a:avLst/>
          </a:prstGeom>
          <a:ln>
            <a:noFill/>
          </a:ln>
          <a:effectLst>
            <a:outerShdw blurRad="190500" algn="tl" rotWithShape="0">
              <a:srgbClr val="000000">
                <a:alpha val="70000"/>
              </a:srgbClr>
            </a:outerShdw>
          </a:effectLst>
        </p:spPr>
      </p:pic>
      <p:sp>
        <p:nvSpPr>
          <p:cNvPr id="4" name="Rounded Rectangle 3"/>
          <p:cNvSpPr/>
          <p:nvPr/>
        </p:nvSpPr>
        <p:spPr>
          <a:xfrm>
            <a:off x="6405880" y="873760"/>
            <a:ext cx="2458720" cy="1087120"/>
          </a:xfrm>
          <a:prstGeom prst="roundRect">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lumMod val="75000"/>
                  </a:schemeClr>
                </a:solidFill>
                <a:latin typeface="Arial" panose="020B0604020202020204" pitchFamily="34" charset="0"/>
                <a:cs typeface="Arial" panose="020B0604020202020204" pitchFamily="34" charset="0"/>
              </a:rPr>
              <a:t>Extensions required:</a:t>
            </a:r>
          </a:p>
          <a:p>
            <a:pPr marL="266700" lvl="0" indent="-260350" defTabSz="685800">
              <a:spcBef>
                <a:spcPts val="750"/>
              </a:spcBef>
              <a:buClr>
                <a:srgbClr val="92AEBC"/>
              </a:buClr>
              <a:buFont typeface="Symbol" pitchFamily="2" charset="2"/>
              <a:buChar char="-"/>
            </a:pPr>
            <a:r>
              <a:rPr lang="en-US" sz="1200" dirty="0">
                <a:solidFill>
                  <a:srgbClr val="00386C">
                    <a:lumMod val="75000"/>
                  </a:srgbClr>
                </a:solidFill>
                <a:latin typeface="Arial" panose="020B0604020202020204" pitchFamily="34" charset="0"/>
                <a:cs typeface="Arial" panose="020B0604020202020204" pitchFamily="34" charset="0"/>
              </a:rPr>
              <a:t>KNIME Image Processing</a:t>
            </a:r>
          </a:p>
          <a:p>
            <a:pPr marL="266700" lvl="0" indent="-260350" defTabSz="685800">
              <a:spcBef>
                <a:spcPts val="750"/>
              </a:spcBef>
              <a:buClr>
                <a:srgbClr val="92AEBC"/>
              </a:buClr>
              <a:buFont typeface="Symbol" pitchFamily="2" charset="2"/>
              <a:buChar char="-"/>
            </a:pPr>
            <a:r>
              <a:rPr lang="en-US" sz="1200" dirty="0">
                <a:solidFill>
                  <a:srgbClr val="00386C">
                    <a:lumMod val="75000"/>
                  </a:srgbClr>
                </a:solidFill>
                <a:latin typeface="Arial" panose="020B0604020202020204" pitchFamily="34" charset="0"/>
                <a:cs typeface="Arial" panose="020B0604020202020204" pitchFamily="34" charset="0"/>
              </a:rPr>
              <a:t>KNIME Image Processing – Deep Learning Extension</a:t>
            </a:r>
            <a:endParaRPr lang="en-US" sz="1200" dirty="0">
              <a:solidFill>
                <a:schemeClr val="tx1">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3"/>
          </p:nvPr>
        </p:nvSpPr>
        <p:spPr/>
        <p:txBody>
          <a:bodyPr/>
          <a:lstStyle/>
          <a:p>
            <a:fld id="{15C29056-5AFA-7949-831A-3EC086771171}" type="slidenum">
              <a:rPr lang="de-DE" smtClean="0"/>
              <a:pPr/>
              <a:t>73</a:t>
            </a:fld>
            <a:endParaRPr lang="de-DE" dirty="0"/>
          </a:p>
        </p:txBody>
      </p:sp>
    </p:spTree>
    <p:extLst>
      <p:ext uri="{BB962C8B-B14F-4D97-AF65-F5344CB8AC3E}">
        <p14:creationId xmlns:p14="http://schemas.microsoft.com/office/powerpoint/2010/main" val="3023468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486E-855A-4AAF-9F3E-5CD8CE189694}"/>
              </a:ext>
            </a:extLst>
          </p:cNvPr>
          <p:cNvSpPr>
            <a:spLocks noGrp="1"/>
          </p:cNvSpPr>
          <p:nvPr>
            <p:ph type="title"/>
          </p:nvPr>
        </p:nvSpPr>
        <p:spPr/>
        <p:txBody>
          <a:bodyPr/>
          <a:lstStyle/>
          <a:p>
            <a:r>
              <a:rPr lang="en-US" dirty="0"/>
              <a:t>Installing Extensions</a:t>
            </a:r>
          </a:p>
        </p:txBody>
      </p:sp>
      <p:sp>
        <p:nvSpPr>
          <p:cNvPr id="3" name="Content Placeholder 2">
            <a:extLst>
              <a:ext uri="{FF2B5EF4-FFF2-40B4-BE49-F238E27FC236}">
                <a16:creationId xmlns:a16="http://schemas.microsoft.com/office/drawing/2014/main" id="{E274B777-2714-410D-A893-56F35AE2BE06}"/>
              </a:ext>
            </a:extLst>
          </p:cNvPr>
          <p:cNvSpPr>
            <a:spLocks noGrp="1"/>
          </p:cNvSpPr>
          <p:nvPr>
            <p:ph idx="1"/>
          </p:nvPr>
        </p:nvSpPr>
        <p:spPr/>
        <p:txBody>
          <a:bodyPr/>
          <a:lstStyle/>
          <a:p>
            <a:r>
              <a:rPr lang="en-US" dirty="0"/>
              <a:t>Install extension by going to File -&gt; Install KNIME Extension or via Drag &amp; Drop from the </a:t>
            </a:r>
            <a:r>
              <a:rPr lang="en-US"/>
              <a:t>KNIME Community Hub</a:t>
            </a:r>
            <a:endParaRPr lang="en-US" dirty="0"/>
          </a:p>
        </p:txBody>
      </p:sp>
      <p:pic>
        <p:nvPicPr>
          <p:cNvPr id="6" name="Picture 5" descr="A screenshot of a cell phone&#10;&#10;Description automatically generated">
            <a:extLst>
              <a:ext uri="{FF2B5EF4-FFF2-40B4-BE49-F238E27FC236}">
                <a16:creationId xmlns:a16="http://schemas.microsoft.com/office/drawing/2014/main" id="{56690FF6-DBB1-7340-A15F-905737F7B241}"/>
              </a:ext>
            </a:extLst>
          </p:cNvPr>
          <p:cNvPicPr>
            <a:picLocks noChangeAspect="1"/>
          </p:cNvPicPr>
          <p:nvPr/>
        </p:nvPicPr>
        <p:blipFill>
          <a:blip r:embed="rId2"/>
          <a:stretch>
            <a:fillRect/>
          </a:stretch>
        </p:blipFill>
        <p:spPr>
          <a:xfrm>
            <a:off x="330458" y="2036139"/>
            <a:ext cx="1339242" cy="2015322"/>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BD0B5368-B1C8-A846-8311-A820B7E2B74D}"/>
              </a:ext>
            </a:extLst>
          </p:cNvPr>
          <p:cNvPicPr>
            <a:picLocks noChangeAspect="1"/>
          </p:cNvPicPr>
          <p:nvPr/>
        </p:nvPicPr>
        <p:blipFill rotWithShape="1">
          <a:blip r:embed="rId3"/>
          <a:srcRect t="17281" r="55517" b="20263"/>
          <a:stretch/>
        </p:blipFill>
        <p:spPr>
          <a:xfrm>
            <a:off x="1283688" y="2620631"/>
            <a:ext cx="3052419" cy="2808169"/>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8D25FE7-158A-DE47-A8C5-F4894B7DDFD2}"/>
              </a:ext>
            </a:extLst>
          </p:cNvPr>
          <p:cNvPicPr>
            <a:picLocks noChangeAspect="1"/>
          </p:cNvPicPr>
          <p:nvPr/>
        </p:nvPicPr>
        <p:blipFill>
          <a:blip r:embed="rId4"/>
          <a:stretch>
            <a:fillRect/>
          </a:stretch>
        </p:blipFill>
        <p:spPr>
          <a:xfrm>
            <a:off x="4398100" y="1858371"/>
            <a:ext cx="2879475" cy="1899228"/>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7FE4C69F-1D87-6E43-BA05-50C9A68D1506}"/>
              </a:ext>
            </a:extLst>
          </p:cNvPr>
          <p:cNvPicPr>
            <a:picLocks noChangeAspect="1"/>
          </p:cNvPicPr>
          <p:nvPr/>
        </p:nvPicPr>
        <p:blipFill>
          <a:blip r:embed="rId5"/>
          <a:stretch>
            <a:fillRect/>
          </a:stretch>
        </p:blipFill>
        <p:spPr>
          <a:xfrm>
            <a:off x="5520126" y="3258224"/>
            <a:ext cx="3514897" cy="2185292"/>
          </a:xfrm>
          <a:prstGeom prst="rect">
            <a:avLst/>
          </a:prstGeom>
        </p:spPr>
      </p:pic>
      <p:cxnSp>
        <p:nvCxnSpPr>
          <p:cNvPr id="14" name="Straight Arrow Connector 13">
            <a:extLst>
              <a:ext uri="{FF2B5EF4-FFF2-40B4-BE49-F238E27FC236}">
                <a16:creationId xmlns:a16="http://schemas.microsoft.com/office/drawing/2014/main" id="{F1FCDDE5-8ADE-E146-984C-95B8680A0752}"/>
              </a:ext>
            </a:extLst>
          </p:cNvPr>
          <p:cNvCxnSpPr>
            <a:cxnSpLocks/>
          </p:cNvCxnSpPr>
          <p:nvPr/>
        </p:nvCxnSpPr>
        <p:spPr>
          <a:xfrm>
            <a:off x="6643688" y="2807985"/>
            <a:ext cx="900112" cy="1085074"/>
          </a:xfrm>
          <a:prstGeom prst="straightConnector1">
            <a:avLst/>
          </a:prstGeom>
          <a:ln w="31750">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D6D4478D-9D9C-FD42-8B30-E445EDDE7ED2}"/>
              </a:ext>
            </a:extLst>
          </p:cNvPr>
          <p:cNvPicPr>
            <a:picLocks noChangeAspect="1"/>
          </p:cNvPicPr>
          <p:nvPr/>
        </p:nvPicPr>
        <p:blipFill>
          <a:blip r:embed="rId6"/>
          <a:stretch>
            <a:fillRect/>
          </a:stretch>
        </p:blipFill>
        <p:spPr>
          <a:xfrm>
            <a:off x="6721131" y="2984940"/>
            <a:ext cx="822669" cy="822669"/>
          </a:xfrm>
          <a:prstGeom prst="rect">
            <a:avLst/>
          </a:prstGeom>
        </p:spPr>
      </p:pic>
      <p:sp>
        <p:nvSpPr>
          <p:cNvPr id="11"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74</a:t>
            </a:fld>
            <a:endParaRPr lang="de-DE" dirty="0"/>
          </a:p>
        </p:txBody>
      </p:sp>
    </p:spTree>
    <p:extLst>
      <p:ext uri="{BB962C8B-B14F-4D97-AF65-F5344CB8AC3E}">
        <p14:creationId xmlns:p14="http://schemas.microsoft.com/office/powerpoint/2010/main" val="27693508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B26F9-B704-CF47-9C92-9A399FF23052}"/>
              </a:ext>
            </a:extLst>
          </p:cNvPr>
          <p:cNvSpPr>
            <a:spLocks noGrp="1"/>
          </p:cNvSpPr>
          <p:nvPr>
            <p:ph type="ctrTitle"/>
          </p:nvPr>
        </p:nvSpPr>
        <p:spPr/>
        <p:txBody>
          <a:bodyPr/>
          <a:lstStyle/>
          <a:p>
            <a:r>
              <a:rPr lang="de-DE" dirty="0"/>
              <a:t>Thank you</a:t>
            </a:r>
          </a:p>
        </p:txBody>
      </p:sp>
      <p:sp>
        <p:nvSpPr>
          <p:cNvPr id="5" name="Slide Number Placeholder 4"/>
          <p:cNvSpPr>
            <a:spLocks noGrp="1"/>
          </p:cNvSpPr>
          <p:nvPr>
            <p:ph type="sldNum" sz="quarter" idx="15"/>
          </p:nvPr>
        </p:nvSpPr>
        <p:spPr/>
        <p:txBody>
          <a:bodyPr/>
          <a:lstStyle/>
          <a:p>
            <a:fld id="{15C29056-5AFA-7949-831A-3EC086771171}" type="slidenum">
              <a:rPr lang="de-DE" smtClean="0"/>
              <a:pPr/>
              <a:t>75</a:t>
            </a:fld>
            <a:endParaRPr lang="de-DE" dirty="0"/>
          </a:p>
        </p:txBody>
      </p:sp>
    </p:spTree>
    <p:extLst>
      <p:ext uri="{BB962C8B-B14F-4D97-AF65-F5344CB8AC3E}">
        <p14:creationId xmlns:p14="http://schemas.microsoft.com/office/powerpoint/2010/main" val="648684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3FDA-32D1-7442-8EA5-A7F35C74522A}"/>
              </a:ext>
            </a:extLst>
          </p:cNvPr>
          <p:cNvSpPr>
            <a:spLocks noGrp="1"/>
          </p:cNvSpPr>
          <p:nvPr>
            <p:ph type="title"/>
          </p:nvPr>
        </p:nvSpPr>
        <p:spPr/>
        <p:txBody>
          <a:bodyPr/>
          <a:lstStyle/>
          <a:p>
            <a:r>
              <a:rPr lang="en-US" dirty="0"/>
              <a:t>Why do we need RNNs for Sequential Data?</a:t>
            </a:r>
          </a:p>
        </p:txBody>
      </p:sp>
      <p:sp>
        <p:nvSpPr>
          <p:cNvPr id="3" name="Content Placeholder 2">
            <a:extLst>
              <a:ext uri="{FF2B5EF4-FFF2-40B4-BE49-F238E27FC236}">
                <a16:creationId xmlns:a16="http://schemas.microsoft.com/office/drawing/2014/main" id="{8343A737-A74E-464C-833D-5A0F7BD5E3D5}"/>
              </a:ext>
            </a:extLst>
          </p:cNvPr>
          <p:cNvSpPr>
            <a:spLocks noGrp="1"/>
          </p:cNvSpPr>
          <p:nvPr>
            <p:ph idx="1"/>
          </p:nvPr>
        </p:nvSpPr>
        <p:spPr/>
        <p:txBody>
          <a:bodyPr>
            <a:normAutofit/>
          </a:bodyPr>
          <a:lstStyle/>
          <a:p>
            <a:r>
              <a:rPr lang="en-US" sz="2000" b="1" dirty="0"/>
              <a:t>Goal</a:t>
            </a:r>
            <a:r>
              <a:rPr lang="en-US" sz="2000" dirty="0"/>
              <a:t>: Translation from German to English</a:t>
            </a:r>
            <a:br>
              <a:rPr lang="en-US" sz="2000" dirty="0"/>
            </a:br>
            <a:br>
              <a:rPr lang="en-US" sz="2000" dirty="0"/>
            </a:br>
            <a:r>
              <a:rPr lang="en-US" sz="2000" i="1" dirty="0"/>
              <a:t>“Ich mag </a:t>
            </a:r>
            <a:r>
              <a:rPr lang="en-US" sz="2000" i="1" dirty="0" err="1"/>
              <a:t>Schokolade</a:t>
            </a:r>
            <a:r>
              <a:rPr lang="en-US" sz="2000" i="1" dirty="0"/>
              <a:t>” </a:t>
            </a:r>
            <a:br>
              <a:rPr lang="en-US" sz="2000" i="1" dirty="0"/>
            </a:br>
            <a:r>
              <a:rPr lang="en-US" sz="2000" i="1" dirty="0"/>
              <a:t>			=&gt; “I like chocolate”</a:t>
            </a:r>
          </a:p>
          <a:p>
            <a:endParaRPr lang="en-US" sz="2000" i="1" dirty="0"/>
          </a:p>
          <a:p>
            <a:r>
              <a:rPr lang="en-US" sz="2000" dirty="0"/>
              <a:t>Option one: Use feed forward network to </a:t>
            </a:r>
            <a:br>
              <a:rPr lang="en-US" sz="2000" dirty="0"/>
            </a:br>
            <a:r>
              <a:rPr lang="en-US" sz="2000" dirty="0"/>
              <a:t>translate word by word</a:t>
            </a:r>
          </a:p>
          <a:p>
            <a:endParaRPr lang="en-US" sz="2000" i="1" dirty="0"/>
          </a:p>
          <a:p>
            <a:r>
              <a:rPr lang="en-US" sz="2000" dirty="0"/>
              <a:t>But what happens with this question?</a:t>
            </a:r>
            <a:br>
              <a:rPr lang="en-US" sz="2000" i="1" dirty="0"/>
            </a:br>
            <a:br>
              <a:rPr lang="en-US" sz="2000" i="1" dirty="0"/>
            </a:br>
            <a:r>
              <a:rPr lang="en-US" sz="2000" i="1" dirty="0"/>
              <a:t>“Mag ich </a:t>
            </a:r>
            <a:r>
              <a:rPr lang="en-US" sz="2000" i="1" dirty="0" err="1"/>
              <a:t>Schokolade</a:t>
            </a:r>
            <a:r>
              <a:rPr lang="en-US" sz="2000" i="1" dirty="0"/>
              <a:t>?” </a:t>
            </a:r>
            <a:br>
              <a:rPr lang="en-US" sz="2000" i="1" dirty="0"/>
            </a:br>
            <a:r>
              <a:rPr lang="en-US" sz="2000" i="1" dirty="0"/>
              <a:t>			=</a:t>
            </a:r>
            <a:r>
              <a:rPr lang="en-US" sz="2000" dirty="0"/>
              <a:t>&gt; </a:t>
            </a:r>
            <a:r>
              <a:rPr lang="en-US" sz="2000" i="1" dirty="0"/>
              <a:t>“Do I like chocolate?”</a:t>
            </a:r>
          </a:p>
          <a:p>
            <a:endParaRPr lang="en-US" i="1" dirty="0"/>
          </a:p>
          <a:p>
            <a:endParaRPr lang="en-US" dirty="0"/>
          </a:p>
          <a:p>
            <a:endParaRPr lang="en-US" dirty="0"/>
          </a:p>
          <a:p>
            <a:pPr marL="0" indent="0">
              <a:buNone/>
            </a:pPr>
            <a:endParaRPr lang="en-US" dirty="0"/>
          </a:p>
          <a:p>
            <a:endParaRPr lang="en-US" dirty="0"/>
          </a:p>
        </p:txBody>
      </p:sp>
      <p:graphicFrame>
        <p:nvGraphicFramePr>
          <p:cNvPr id="156" name="Table 155">
            <a:extLst>
              <a:ext uri="{FF2B5EF4-FFF2-40B4-BE49-F238E27FC236}">
                <a16:creationId xmlns:a16="http://schemas.microsoft.com/office/drawing/2014/main" id="{0C1CDD8D-574E-0A4C-842C-55962CCAE76B}"/>
              </a:ext>
            </a:extLst>
          </p:cNvPr>
          <p:cNvGraphicFramePr>
            <a:graphicFrameLocks noGrp="1"/>
          </p:cNvGraphicFramePr>
          <p:nvPr>
            <p:extLst>
              <p:ext uri="{D42A27DB-BD31-4B8C-83A1-F6EECF244321}">
                <p14:modId xmlns:p14="http://schemas.microsoft.com/office/powerpoint/2010/main" val="4242302151"/>
              </p:ext>
            </p:extLst>
          </p:nvPr>
        </p:nvGraphicFramePr>
        <p:xfrm>
          <a:off x="6739603" y="3659768"/>
          <a:ext cx="1866266" cy="1112520"/>
        </p:xfrm>
        <a:graphic>
          <a:graphicData uri="http://schemas.openxmlformats.org/drawingml/2006/table">
            <a:tbl>
              <a:tblPr firstRow="1" bandRow="1">
                <a:tableStyleId>{5C22544A-7EE6-4342-B048-85BDC9FD1C3A}</a:tableStyleId>
              </a:tblPr>
              <a:tblGrid>
                <a:gridCol w="933133">
                  <a:extLst>
                    <a:ext uri="{9D8B030D-6E8A-4147-A177-3AD203B41FA5}">
                      <a16:colId xmlns:a16="http://schemas.microsoft.com/office/drawing/2014/main" val="87862921"/>
                    </a:ext>
                  </a:extLst>
                </a:gridCol>
                <a:gridCol w="933133">
                  <a:extLst>
                    <a:ext uri="{9D8B030D-6E8A-4147-A177-3AD203B41FA5}">
                      <a16:colId xmlns:a16="http://schemas.microsoft.com/office/drawing/2014/main" val="3193852714"/>
                    </a:ext>
                  </a:extLst>
                </a:gridCol>
              </a:tblGrid>
              <a:tr h="278130">
                <a:tc>
                  <a:txBody>
                    <a:bodyPr/>
                    <a:lstStyle/>
                    <a:p>
                      <a:pPr algn="l"/>
                      <a:r>
                        <a:rPr lang="en-US" sz="1000" dirty="0"/>
                        <a:t>Input x</a:t>
                      </a:r>
                      <a:endParaRPr lang="en-US" sz="1000" dirty="0">
                        <a:solidFill>
                          <a:schemeClr val="tx1"/>
                        </a:solidFill>
                      </a:endParaRPr>
                    </a:p>
                  </a:txBody>
                  <a:tcPr marL="68580" marR="68580" marT="34290" marB="34290" anchor="ctr"/>
                </a:tc>
                <a:tc>
                  <a:txBody>
                    <a:bodyPr/>
                    <a:lstStyle/>
                    <a:p>
                      <a:pPr algn="l"/>
                      <a:r>
                        <a:rPr lang="en-US" sz="1000" dirty="0"/>
                        <a:t>Output y</a:t>
                      </a:r>
                      <a:endParaRPr lang="en-US" sz="1000" dirty="0">
                        <a:solidFill>
                          <a:schemeClr val="tx1"/>
                        </a:solidFill>
                      </a:endParaRPr>
                    </a:p>
                  </a:txBody>
                  <a:tcPr marL="68580" marR="68580" marT="34290" marB="34290" anchor="ctr"/>
                </a:tc>
                <a:extLst>
                  <a:ext uri="{0D108BD9-81ED-4DB2-BD59-A6C34878D82A}">
                    <a16:rowId xmlns:a16="http://schemas.microsoft.com/office/drawing/2014/main" val="503348024"/>
                  </a:ext>
                </a:extLst>
              </a:tr>
              <a:tr h="278130">
                <a:tc>
                  <a:txBody>
                    <a:bodyPr/>
                    <a:lstStyle/>
                    <a:p>
                      <a:r>
                        <a:rPr lang="en-US" sz="1200" dirty="0"/>
                        <a:t>Ich</a:t>
                      </a:r>
                    </a:p>
                  </a:txBody>
                  <a:tcPr marL="68580" marR="68580" marT="34290" marB="34290"/>
                </a:tc>
                <a:tc>
                  <a:txBody>
                    <a:bodyPr/>
                    <a:lstStyle/>
                    <a:p>
                      <a:r>
                        <a:rPr lang="en-US" sz="1200" dirty="0"/>
                        <a:t>I</a:t>
                      </a:r>
                    </a:p>
                  </a:txBody>
                  <a:tcPr marL="68580" marR="68580" marT="34290" marB="34290"/>
                </a:tc>
                <a:extLst>
                  <a:ext uri="{0D108BD9-81ED-4DB2-BD59-A6C34878D82A}">
                    <a16:rowId xmlns:a16="http://schemas.microsoft.com/office/drawing/2014/main" val="3281114175"/>
                  </a:ext>
                </a:extLst>
              </a:tr>
              <a:tr h="278130">
                <a:tc>
                  <a:txBody>
                    <a:bodyPr/>
                    <a:lstStyle/>
                    <a:p>
                      <a:r>
                        <a:rPr lang="en-US" sz="1200" dirty="0"/>
                        <a:t>mag</a:t>
                      </a:r>
                    </a:p>
                  </a:txBody>
                  <a:tcPr marL="68580" marR="68580" marT="34290" marB="34290"/>
                </a:tc>
                <a:tc>
                  <a:txBody>
                    <a:bodyPr/>
                    <a:lstStyle/>
                    <a:p>
                      <a:r>
                        <a:rPr lang="en-US" sz="1200" dirty="0"/>
                        <a:t>like</a:t>
                      </a:r>
                    </a:p>
                  </a:txBody>
                  <a:tcPr marL="68580" marR="68580" marT="34290" marB="34290"/>
                </a:tc>
                <a:extLst>
                  <a:ext uri="{0D108BD9-81ED-4DB2-BD59-A6C34878D82A}">
                    <a16:rowId xmlns:a16="http://schemas.microsoft.com/office/drawing/2014/main" val="2136902140"/>
                  </a:ext>
                </a:extLst>
              </a:tr>
              <a:tr h="278130">
                <a:tc>
                  <a:txBody>
                    <a:bodyPr/>
                    <a:lstStyle/>
                    <a:p>
                      <a:r>
                        <a:rPr lang="en-US" sz="1200" dirty="0" err="1"/>
                        <a:t>Schokolade</a:t>
                      </a:r>
                      <a:endParaRPr lang="en-US" sz="1200" dirty="0"/>
                    </a:p>
                  </a:txBody>
                  <a:tcPr marL="68580" marR="68580" marT="34290" marB="34290"/>
                </a:tc>
                <a:tc>
                  <a:txBody>
                    <a:bodyPr/>
                    <a:lstStyle/>
                    <a:p>
                      <a:r>
                        <a:rPr lang="en-US" sz="1200" dirty="0"/>
                        <a:t>chocolate</a:t>
                      </a:r>
                    </a:p>
                  </a:txBody>
                  <a:tcPr marL="68580" marR="68580" marT="34290" marB="34290"/>
                </a:tc>
                <a:extLst>
                  <a:ext uri="{0D108BD9-81ED-4DB2-BD59-A6C34878D82A}">
                    <a16:rowId xmlns:a16="http://schemas.microsoft.com/office/drawing/2014/main" val="1791284252"/>
                  </a:ext>
                </a:extLst>
              </a:tr>
            </a:tbl>
          </a:graphicData>
        </a:graphic>
      </p:graphicFrame>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484CD321-4706-4FD1-A7BF-794EE5BF65A3}"/>
                  </a:ext>
                </a:extLst>
              </p:cNvPr>
              <p:cNvSpPr txBox="1"/>
              <p:nvPr/>
            </p:nvSpPr>
            <p:spPr>
              <a:xfrm>
                <a:off x="6308061" y="1858253"/>
                <a:ext cx="151708" cy="2308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1500" i="1">
                          <a:latin typeface="Cambria Math" panose="02040503050406030204" pitchFamily="18" charset="0"/>
                        </a:rPr>
                        <m:t>𝑥</m:t>
                      </m:r>
                    </m:oMath>
                  </m:oMathPara>
                </a14:m>
                <a:endParaRPr lang="en-US" sz="1500" dirty="0"/>
              </a:p>
            </p:txBody>
          </p:sp>
        </mc:Choice>
        <mc:Fallback xmlns="">
          <p:sp>
            <p:nvSpPr>
              <p:cNvPr id="111" name="TextBox 110">
                <a:extLst>
                  <a:ext uri="{FF2B5EF4-FFF2-40B4-BE49-F238E27FC236}">
                    <a16:creationId xmlns:a16="http://schemas.microsoft.com/office/drawing/2014/main" id="{484CD321-4706-4FD1-A7BF-794EE5BF65A3}"/>
                  </a:ext>
                </a:extLst>
              </p:cNvPr>
              <p:cNvSpPr txBox="1">
                <a:spLocks noRot="1" noChangeAspect="1" noMove="1" noResize="1" noEditPoints="1" noAdjustHandles="1" noChangeArrowheads="1" noChangeShapeType="1" noTextEdit="1"/>
              </p:cNvSpPr>
              <p:nvPr/>
            </p:nvSpPr>
            <p:spPr>
              <a:xfrm>
                <a:off x="6308061" y="1858253"/>
                <a:ext cx="151708" cy="230832"/>
              </a:xfrm>
              <a:prstGeom prst="rect">
                <a:avLst/>
              </a:prstGeom>
              <a:blipFill>
                <a:blip r:embed="rId2"/>
                <a:stretch>
                  <a:fillRect l="-16000" r="-16000"/>
                </a:stretch>
              </a:blipFill>
            </p:spPr>
            <p:txBody>
              <a:bodyPr/>
              <a:lstStyle/>
              <a:p>
                <a:r>
                  <a:rPr lang="en-GB">
                    <a:noFill/>
                  </a:rPr>
                  <a:t> </a:t>
                </a:r>
              </a:p>
            </p:txBody>
          </p:sp>
        </mc:Fallback>
      </mc:AlternateContent>
      <p:grpSp>
        <p:nvGrpSpPr>
          <p:cNvPr id="114" name="Group 113">
            <a:extLst>
              <a:ext uri="{FF2B5EF4-FFF2-40B4-BE49-F238E27FC236}">
                <a16:creationId xmlns:a16="http://schemas.microsoft.com/office/drawing/2014/main" id="{A55BF8ED-1288-41FE-A30C-BF2081CCE87B}"/>
              </a:ext>
            </a:extLst>
          </p:cNvPr>
          <p:cNvGrpSpPr/>
          <p:nvPr/>
        </p:nvGrpSpPr>
        <p:grpSpPr>
          <a:xfrm>
            <a:off x="8101422" y="1821913"/>
            <a:ext cx="888903" cy="351002"/>
            <a:chOff x="8661802" y="2839625"/>
            <a:chExt cx="1185204" cy="468003"/>
          </a:xfrm>
        </p:grpSpPr>
        <p:sp>
          <p:nvSpPr>
            <p:cNvPr id="116" name="Oval 115">
              <a:extLst>
                <a:ext uri="{FF2B5EF4-FFF2-40B4-BE49-F238E27FC236}">
                  <a16:creationId xmlns:a16="http://schemas.microsoft.com/office/drawing/2014/main" id="{91EFDB2D-6663-4ABD-9392-C166DB787D1E}"/>
                </a:ext>
              </a:extLst>
            </p:cNvPr>
            <p:cNvSpPr/>
            <p:nvPr/>
          </p:nvSpPr>
          <p:spPr>
            <a:xfrm>
              <a:off x="8661802" y="2839625"/>
              <a:ext cx="468000" cy="468000"/>
            </a:xfrm>
            <a:prstGeom prst="ellipse">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18" name="TextBox 117">
              <a:extLst>
                <a:ext uri="{FF2B5EF4-FFF2-40B4-BE49-F238E27FC236}">
                  <a16:creationId xmlns:a16="http://schemas.microsoft.com/office/drawing/2014/main" id="{04CBBCA1-6703-499F-B310-258EA6A49DB8}"/>
                </a:ext>
              </a:extLst>
            </p:cNvPr>
            <p:cNvSpPr txBox="1"/>
            <p:nvPr/>
          </p:nvSpPr>
          <p:spPr>
            <a:xfrm>
              <a:off x="8785327" y="2900552"/>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323EE862-77FF-4ACC-A88F-7E9C889A9A36}"/>
                    </a:ext>
                  </a:extLst>
                </p:cNvPr>
                <p:cNvSpPr txBox="1"/>
                <p:nvPr/>
              </p:nvSpPr>
              <p:spPr>
                <a:xfrm>
                  <a:off x="8703438" y="2950515"/>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120" name="TextBox 119">
                  <a:extLst>
                    <a:ext uri="{FF2B5EF4-FFF2-40B4-BE49-F238E27FC236}">
                      <a16:creationId xmlns:a16="http://schemas.microsoft.com/office/drawing/2014/main" id="{323EE862-77FF-4ACC-A88F-7E9C889A9A36}"/>
                    </a:ext>
                  </a:extLst>
                </p:cNvPr>
                <p:cNvSpPr txBox="1">
                  <a:spLocks noRot="1" noChangeAspect="1" noMove="1" noResize="1" noEditPoints="1" noAdjustHandles="1" noChangeArrowheads="1" noChangeShapeType="1" noTextEdit="1"/>
                </p:cNvSpPr>
                <p:nvPr/>
              </p:nvSpPr>
              <p:spPr>
                <a:xfrm>
                  <a:off x="8703438" y="2950515"/>
                  <a:ext cx="192360" cy="246221"/>
                </a:xfrm>
                <a:prstGeom prst="rect">
                  <a:avLst/>
                </a:prstGeom>
                <a:blipFill>
                  <a:blip r:embed="rId3"/>
                  <a:stretch>
                    <a:fillRect l="-37500" t="-6667" r="-3750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14E2EB72-DFEA-4317-88BF-44FC94607B09}"/>
                    </a:ext>
                  </a:extLst>
                </p:cNvPr>
                <p:cNvSpPr txBox="1"/>
                <p:nvPr/>
              </p:nvSpPr>
              <p:spPr>
                <a:xfrm>
                  <a:off x="8895801" y="294939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122" name="TextBox 121">
                  <a:extLst>
                    <a:ext uri="{FF2B5EF4-FFF2-40B4-BE49-F238E27FC236}">
                      <a16:creationId xmlns:a16="http://schemas.microsoft.com/office/drawing/2014/main" id="{14E2EB72-DFEA-4317-88BF-44FC94607B09}"/>
                    </a:ext>
                  </a:extLst>
                </p:cNvPr>
                <p:cNvSpPr txBox="1">
                  <a:spLocks noRot="1" noChangeAspect="1" noMove="1" noResize="1" noEditPoints="1" noAdjustHandles="1" noChangeArrowheads="1" noChangeShapeType="1" noTextEdit="1"/>
                </p:cNvSpPr>
                <p:nvPr/>
              </p:nvSpPr>
              <p:spPr>
                <a:xfrm>
                  <a:off x="8895801" y="2949392"/>
                  <a:ext cx="183811" cy="276999"/>
                </a:xfrm>
                <a:prstGeom prst="rect">
                  <a:avLst/>
                </a:prstGeom>
                <a:blipFill>
                  <a:blip r:embed="rId4"/>
                  <a:stretch>
                    <a:fillRect l="-17391" r="-13043"/>
                  </a:stretch>
                </a:blipFill>
              </p:spPr>
              <p:txBody>
                <a:bodyPr/>
                <a:lstStyle/>
                <a:p>
                  <a:r>
                    <a:rPr lang="en-US">
                      <a:noFill/>
                    </a:rPr>
                    <a:t> </a:t>
                  </a:r>
                </a:p>
              </p:txBody>
            </p:sp>
          </mc:Fallback>
        </mc:AlternateContent>
        <p:cxnSp>
          <p:nvCxnSpPr>
            <p:cNvPr id="124" name="Straight Connector 123">
              <a:extLst>
                <a:ext uri="{FF2B5EF4-FFF2-40B4-BE49-F238E27FC236}">
                  <a16:creationId xmlns:a16="http://schemas.microsoft.com/office/drawing/2014/main" id="{EECDD870-8116-4079-ABEB-F23D87EB3310}"/>
                </a:ext>
              </a:extLst>
            </p:cNvPr>
            <p:cNvCxnSpPr>
              <a:stCxn id="116" idx="0"/>
              <a:endCxn id="116" idx="4"/>
            </p:cNvCxnSpPr>
            <p:nvPr/>
          </p:nvCxnSpPr>
          <p:spPr>
            <a:xfrm>
              <a:off x="8895802" y="2839628"/>
              <a:ext cx="0" cy="468000"/>
            </a:xfrm>
            <a:prstGeom prst="line">
              <a:avLst/>
            </a:prstGeom>
            <a:ln w="1905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126" name="Straight Arrow Connector 125">
              <a:extLst>
                <a:ext uri="{FF2B5EF4-FFF2-40B4-BE49-F238E27FC236}">
                  <a16:creationId xmlns:a16="http://schemas.microsoft.com/office/drawing/2014/main" id="{A1A0A00F-B2BF-4C7D-9842-CCFEFDE17E6E}"/>
                </a:ext>
              </a:extLst>
            </p:cNvPr>
            <p:cNvCxnSpPr>
              <a:cxnSpLocks/>
              <a:stCxn id="116" idx="6"/>
              <a:endCxn id="128" idx="1"/>
            </p:cNvCxnSpPr>
            <p:nvPr/>
          </p:nvCxnSpPr>
          <p:spPr>
            <a:xfrm>
              <a:off x="9129802" y="3073628"/>
              <a:ext cx="265712" cy="1202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Rectangle 127">
                  <a:extLst>
                    <a:ext uri="{FF2B5EF4-FFF2-40B4-BE49-F238E27FC236}">
                      <a16:creationId xmlns:a16="http://schemas.microsoft.com/office/drawing/2014/main" id="{8304B121-FDCF-411F-B43F-20992B0B6893}"/>
                    </a:ext>
                  </a:extLst>
                </p:cNvPr>
                <p:cNvSpPr/>
                <p:nvPr/>
              </p:nvSpPr>
              <p:spPr>
                <a:xfrm>
                  <a:off x="9395514" y="2870205"/>
                  <a:ext cx="451492"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500" i="1">
                            <a:latin typeface="Cambria Math" panose="02040503050406030204" pitchFamily="18" charset="0"/>
                          </a:rPr>
                          <m:t>𝑦</m:t>
                        </m:r>
                      </m:oMath>
                    </m:oMathPara>
                  </a14:m>
                  <a:endParaRPr lang="en-US" sz="1500" dirty="0"/>
                </a:p>
              </p:txBody>
            </p:sp>
          </mc:Choice>
          <mc:Fallback xmlns="">
            <p:sp>
              <p:nvSpPr>
                <p:cNvPr id="128" name="Rectangle 127">
                  <a:extLst>
                    <a:ext uri="{FF2B5EF4-FFF2-40B4-BE49-F238E27FC236}">
                      <a16:creationId xmlns:a16="http://schemas.microsoft.com/office/drawing/2014/main" id="{8304B121-FDCF-411F-B43F-20992B0B6893}"/>
                    </a:ext>
                  </a:extLst>
                </p:cNvPr>
                <p:cNvSpPr>
                  <a:spLocks noRot="1" noChangeAspect="1" noMove="1" noResize="1" noEditPoints="1" noAdjustHandles="1" noChangeArrowheads="1" noChangeShapeType="1" noTextEdit="1"/>
                </p:cNvSpPr>
                <p:nvPr/>
              </p:nvSpPr>
              <p:spPr>
                <a:xfrm>
                  <a:off x="9395514" y="2870205"/>
                  <a:ext cx="451492" cy="430887"/>
                </a:xfrm>
                <a:prstGeom prst="rect">
                  <a:avLst/>
                </a:prstGeom>
                <a:blipFill>
                  <a:blip r:embed="rId5"/>
                  <a:stretch>
                    <a:fillRect b="-3774"/>
                  </a:stretch>
                </a:blipFill>
              </p:spPr>
              <p:txBody>
                <a:bodyPr/>
                <a:lstStyle/>
                <a:p>
                  <a:r>
                    <a:rPr lang="en-US">
                      <a:noFill/>
                    </a:rPr>
                    <a:t> </a:t>
                  </a:r>
                </a:p>
              </p:txBody>
            </p:sp>
          </mc:Fallback>
        </mc:AlternateContent>
      </p:grpSp>
      <p:grpSp>
        <p:nvGrpSpPr>
          <p:cNvPr id="130" name="Group 129">
            <a:extLst>
              <a:ext uri="{FF2B5EF4-FFF2-40B4-BE49-F238E27FC236}">
                <a16:creationId xmlns:a16="http://schemas.microsoft.com/office/drawing/2014/main" id="{DF53CCEB-0D1E-4DDD-8F16-5505FBEE074A}"/>
              </a:ext>
            </a:extLst>
          </p:cNvPr>
          <p:cNvGrpSpPr/>
          <p:nvPr/>
        </p:nvGrpSpPr>
        <p:grpSpPr>
          <a:xfrm>
            <a:off x="7471618" y="987975"/>
            <a:ext cx="351000" cy="2018882"/>
            <a:chOff x="7635832" y="1735504"/>
            <a:chExt cx="468000" cy="2691843"/>
          </a:xfrm>
        </p:grpSpPr>
        <p:grpSp>
          <p:nvGrpSpPr>
            <p:cNvPr id="132" name="Group 131">
              <a:extLst>
                <a:ext uri="{FF2B5EF4-FFF2-40B4-BE49-F238E27FC236}">
                  <a16:creationId xmlns:a16="http://schemas.microsoft.com/office/drawing/2014/main" id="{7ABDD4CC-831D-4641-A830-C191F8C68F90}"/>
                </a:ext>
              </a:extLst>
            </p:cNvPr>
            <p:cNvGrpSpPr/>
            <p:nvPr/>
          </p:nvGrpSpPr>
          <p:grpSpPr>
            <a:xfrm>
              <a:off x="7635832" y="1735504"/>
              <a:ext cx="468000" cy="468000"/>
              <a:chOff x="7643683" y="1735504"/>
              <a:chExt cx="468000" cy="468000"/>
            </a:xfrm>
          </p:grpSpPr>
          <p:sp>
            <p:nvSpPr>
              <p:cNvPr id="161" name="Oval 160">
                <a:extLst>
                  <a:ext uri="{FF2B5EF4-FFF2-40B4-BE49-F238E27FC236}">
                    <a16:creationId xmlns:a16="http://schemas.microsoft.com/office/drawing/2014/main" id="{B102BBA9-38C5-4A7A-B2EF-7A7BF582A49C}"/>
                  </a:ext>
                </a:extLst>
              </p:cNvPr>
              <p:cNvSpPr/>
              <p:nvPr/>
            </p:nvSpPr>
            <p:spPr>
              <a:xfrm>
                <a:off x="7643683" y="1735504"/>
                <a:ext cx="468000" cy="468000"/>
              </a:xfrm>
              <a:prstGeom prst="ellipse">
                <a:avLst/>
              </a:prstGeom>
              <a:solidFill>
                <a:schemeClr val="bg2">
                  <a:lumMod val="75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62" name="Straight Connector 161">
                <a:extLst>
                  <a:ext uri="{FF2B5EF4-FFF2-40B4-BE49-F238E27FC236}">
                    <a16:creationId xmlns:a16="http://schemas.microsoft.com/office/drawing/2014/main" id="{3C950146-4912-4E67-81A4-52BEA304F584}"/>
                  </a:ext>
                </a:extLst>
              </p:cNvPr>
              <p:cNvCxnSpPr>
                <a:stCxn id="161" idx="0"/>
                <a:endCxn id="161"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5925DA8A-3142-4781-88A0-6F5F82F6FD53}"/>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74" name="TextBox 73">
                    <a:extLst>
                      <a:ext uri="{FF2B5EF4-FFF2-40B4-BE49-F238E27FC236}">
                        <a16:creationId xmlns:a16="http://schemas.microsoft.com/office/drawing/2014/main" id="{769B7B3B-283E-D848-8228-0FB14E7CCDB3}"/>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6"/>
                    <a:stretch>
                      <a:fillRect l="-33333" r="-3333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2C31CAC7-BA7C-4853-87CD-1C5C16B07C4E}"/>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75" name="TextBox 74">
                    <a:extLst>
                      <a:ext uri="{FF2B5EF4-FFF2-40B4-BE49-F238E27FC236}">
                        <a16:creationId xmlns:a16="http://schemas.microsoft.com/office/drawing/2014/main" id="{768D82F3-CD34-5D49-B6B3-427791727E3E}"/>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7"/>
                    <a:stretch>
                      <a:fillRect l="-8333" r="-8333"/>
                    </a:stretch>
                  </a:blipFill>
                </p:spPr>
                <p:txBody>
                  <a:bodyPr/>
                  <a:lstStyle/>
                  <a:p>
                    <a:r>
                      <a:rPr lang="en-US">
                        <a:noFill/>
                      </a:rPr>
                      <a:t> </a:t>
                    </a:r>
                  </a:p>
                </p:txBody>
              </p:sp>
            </mc:Fallback>
          </mc:AlternateContent>
        </p:grpSp>
        <p:grpSp>
          <p:nvGrpSpPr>
            <p:cNvPr id="134" name="Group 133">
              <a:extLst>
                <a:ext uri="{FF2B5EF4-FFF2-40B4-BE49-F238E27FC236}">
                  <a16:creationId xmlns:a16="http://schemas.microsoft.com/office/drawing/2014/main" id="{C828F1AE-6D65-4082-86EB-2859564DF1FC}"/>
                </a:ext>
              </a:extLst>
            </p:cNvPr>
            <p:cNvGrpSpPr/>
            <p:nvPr/>
          </p:nvGrpSpPr>
          <p:grpSpPr>
            <a:xfrm>
              <a:off x="7635832" y="2476785"/>
              <a:ext cx="468000" cy="468000"/>
              <a:chOff x="7643683" y="1735504"/>
              <a:chExt cx="468000" cy="468000"/>
            </a:xfrm>
          </p:grpSpPr>
          <p:sp>
            <p:nvSpPr>
              <p:cNvPr id="155" name="Oval 154">
                <a:extLst>
                  <a:ext uri="{FF2B5EF4-FFF2-40B4-BE49-F238E27FC236}">
                    <a16:creationId xmlns:a16="http://schemas.microsoft.com/office/drawing/2014/main" id="{311CA4F2-152A-41BF-BD50-73E4F8EC3E75}"/>
                  </a:ext>
                </a:extLst>
              </p:cNvPr>
              <p:cNvSpPr/>
              <p:nvPr/>
            </p:nvSpPr>
            <p:spPr>
              <a:xfrm>
                <a:off x="7643683" y="1735504"/>
                <a:ext cx="468000" cy="468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57" name="Straight Connector 156">
                <a:extLst>
                  <a:ext uri="{FF2B5EF4-FFF2-40B4-BE49-F238E27FC236}">
                    <a16:creationId xmlns:a16="http://schemas.microsoft.com/office/drawing/2014/main" id="{E5A28790-E2A3-4661-B8C6-88D669CE4FB8}"/>
                  </a:ext>
                </a:extLst>
              </p:cNvPr>
              <p:cNvCxnSpPr>
                <a:stCxn id="155" idx="0"/>
                <a:endCxn id="155"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639FA246-AF2D-4692-85ED-A86B3184E572}"/>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83" name="TextBox 82">
                    <a:extLst>
                      <a:ext uri="{FF2B5EF4-FFF2-40B4-BE49-F238E27FC236}">
                        <a16:creationId xmlns:a16="http://schemas.microsoft.com/office/drawing/2014/main" id="{0FDA25A0-89A7-0C47-B639-503752ED656D}"/>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8"/>
                    <a:stretch>
                      <a:fillRect l="-33333" r="-3333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E519F3AC-AE67-4122-8180-36826BCA0EEC}"/>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84" name="TextBox 83">
                    <a:extLst>
                      <a:ext uri="{FF2B5EF4-FFF2-40B4-BE49-F238E27FC236}">
                        <a16:creationId xmlns:a16="http://schemas.microsoft.com/office/drawing/2014/main" id="{6F39BBA8-4BAF-454C-B8BC-F90C78CAA5BE}"/>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9"/>
                    <a:stretch>
                      <a:fillRect l="-8333" r="-8333"/>
                    </a:stretch>
                  </a:blipFill>
                </p:spPr>
                <p:txBody>
                  <a:bodyPr/>
                  <a:lstStyle/>
                  <a:p>
                    <a:r>
                      <a:rPr lang="en-US">
                        <a:noFill/>
                      </a:rPr>
                      <a:t> </a:t>
                    </a:r>
                  </a:p>
                </p:txBody>
              </p:sp>
            </mc:Fallback>
          </mc:AlternateContent>
        </p:grpSp>
        <p:grpSp>
          <p:nvGrpSpPr>
            <p:cNvPr id="136" name="Group 135">
              <a:extLst>
                <a:ext uri="{FF2B5EF4-FFF2-40B4-BE49-F238E27FC236}">
                  <a16:creationId xmlns:a16="http://schemas.microsoft.com/office/drawing/2014/main" id="{93985F6C-012D-4395-866D-D347783CA08D}"/>
                </a:ext>
              </a:extLst>
            </p:cNvPr>
            <p:cNvGrpSpPr/>
            <p:nvPr/>
          </p:nvGrpSpPr>
          <p:grpSpPr>
            <a:xfrm>
              <a:off x="7635832" y="3218066"/>
              <a:ext cx="468000" cy="468000"/>
              <a:chOff x="7643683" y="1735504"/>
              <a:chExt cx="468000" cy="468000"/>
            </a:xfrm>
          </p:grpSpPr>
          <p:sp>
            <p:nvSpPr>
              <p:cNvPr id="148" name="Oval 147">
                <a:extLst>
                  <a:ext uri="{FF2B5EF4-FFF2-40B4-BE49-F238E27FC236}">
                    <a16:creationId xmlns:a16="http://schemas.microsoft.com/office/drawing/2014/main" id="{DD851EA3-C0C6-4F2D-B58B-0B8C70298FE8}"/>
                  </a:ext>
                </a:extLst>
              </p:cNvPr>
              <p:cNvSpPr/>
              <p:nvPr/>
            </p:nvSpPr>
            <p:spPr>
              <a:xfrm>
                <a:off x="7643683" y="1735504"/>
                <a:ext cx="468000" cy="468000"/>
              </a:xfrm>
              <a:prstGeom prst="ellipse">
                <a:avLst/>
              </a:prstGeom>
              <a:solidFill>
                <a:schemeClr val="bg1">
                  <a:lumMod val="65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50" name="Straight Connector 149">
                <a:extLst>
                  <a:ext uri="{FF2B5EF4-FFF2-40B4-BE49-F238E27FC236}">
                    <a16:creationId xmlns:a16="http://schemas.microsoft.com/office/drawing/2014/main" id="{5A8FB1B4-4994-477F-ACC8-9C09ED6B5FA3}"/>
                  </a:ext>
                </a:extLst>
              </p:cNvPr>
              <p:cNvCxnSpPr>
                <a:stCxn id="148" idx="0"/>
                <a:endCxn id="148"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B3CF5519-F090-4676-AEE4-2685EE5E088D}"/>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88" name="TextBox 87">
                    <a:extLst>
                      <a:ext uri="{FF2B5EF4-FFF2-40B4-BE49-F238E27FC236}">
                        <a16:creationId xmlns:a16="http://schemas.microsoft.com/office/drawing/2014/main" id="{D5BF01CD-9F05-2645-8405-D60706613629}"/>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10"/>
                    <a:stretch>
                      <a:fillRect l="-33333" r="-33333"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A6801550-D545-4330-A502-A34585D95F27}"/>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89" name="TextBox 88">
                    <a:extLst>
                      <a:ext uri="{FF2B5EF4-FFF2-40B4-BE49-F238E27FC236}">
                        <a16:creationId xmlns:a16="http://schemas.microsoft.com/office/drawing/2014/main" id="{67C2C271-0C5F-D345-B84E-2E82FF77217D}"/>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9"/>
                    <a:stretch>
                      <a:fillRect l="-8333" r="-8333"/>
                    </a:stretch>
                  </a:blipFill>
                </p:spPr>
                <p:txBody>
                  <a:bodyPr/>
                  <a:lstStyle/>
                  <a:p>
                    <a:r>
                      <a:rPr lang="en-US">
                        <a:noFill/>
                      </a:rPr>
                      <a:t> </a:t>
                    </a:r>
                  </a:p>
                </p:txBody>
              </p:sp>
            </mc:Fallback>
          </mc:AlternateContent>
        </p:grpSp>
        <p:grpSp>
          <p:nvGrpSpPr>
            <p:cNvPr id="138" name="Group 137">
              <a:extLst>
                <a:ext uri="{FF2B5EF4-FFF2-40B4-BE49-F238E27FC236}">
                  <a16:creationId xmlns:a16="http://schemas.microsoft.com/office/drawing/2014/main" id="{5FE2DA7C-B02A-4C13-AECD-F90682A69E6F}"/>
                </a:ext>
              </a:extLst>
            </p:cNvPr>
            <p:cNvGrpSpPr/>
            <p:nvPr/>
          </p:nvGrpSpPr>
          <p:grpSpPr>
            <a:xfrm>
              <a:off x="7635832" y="3959347"/>
              <a:ext cx="468000" cy="468000"/>
              <a:chOff x="7643683" y="1735504"/>
              <a:chExt cx="468000" cy="468000"/>
            </a:xfrm>
          </p:grpSpPr>
          <p:sp>
            <p:nvSpPr>
              <p:cNvPr id="140" name="Oval 139">
                <a:extLst>
                  <a:ext uri="{FF2B5EF4-FFF2-40B4-BE49-F238E27FC236}">
                    <a16:creationId xmlns:a16="http://schemas.microsoft.com/office/drawing/2014/main" id="{7EAA100B-C8FE-46C0-996E-A99EA622798F}"/>
                  </a:ext>
                </a:extLst>
              </p:cNvPr>
              <p:cNvSpPr/>
              <p:nvPr/>
            </p:nvSpPr>
            <p:spPr>
              <a:xfrm>
                <a:off x="7643683" y="1735504"/>
                <a:ext cx="468000" cy="468000"/>
              </a:xfrm>
              <a:prstGeom prst="ellipse">
                <a:avLst/>
              </a:prstGeom>
              <a:solidFill>
                <a:schemeClr val="bg1">
                  <a:lumMod val="95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42" name="Straight Connector 141">
                <a:extLst>
                  <a:ext uri="{FF2B5EF4-FFF2-40B4-BE49-F238E27FC236}">
                    <a16:creationId xmlns:a16="http://schemas.microsoft.com/office/drawing/2014/main" id="{82F97A79-4F80-40D3-8577-24A9A129AA01}"/>
                  </a:ext>
                </a:extLst>
              </p:cNvPr>
              <p:cNvCxnSpPr>
                <a:stCxn id="140" idx="0"/>
                <a:endCxn id="140"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E4B63D53-6742-4E12-903D-1E4220DF2278}"/>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93" name="TextBox 92">
                    <a:extLst>
                      <a:ext uri="{FF2B5EF4-FFF2-40B4-BE49-F238E27FC236}">
                        <a16:creationId xmlns:a16="http://schemas.microsoft.com/office/drawing/2014/main" id="{0626C389-0946-2B49-B8B9-6E4766414512}"/>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6"/>
                    <a:stretch>
                      <a:fillRect l="-33333" r="-3333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E5488814-A953-447C-9F08-503991F02E36}"/>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94" name="TextBox 93">
                    <a:extLst>
                      <a:ext uri="{FF2B5EF4-FFF2-40B4-BE49-F238E27FC236}">
                        <a16:creationId xmlns:a16="http://schemas.microsoft.com/office/drawing/2014/main" id="{2032E5E1-507B-DB42-A2C0-3612ADB73B75}"/>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11"/>
                    <a:stretch>
                      <a:fillRect l="-8333" r="-8333"/>
                    </a:stretch>
                  </a:blipFill>
                </p:spPr>
                <p:txBody>
                  <a:bodyPr/>
                  <a:lstStyle/>
                  <a:p>
                    <a:r>
                      <a:rPr lang="en-US">
                        <a:noFill/>
                      </a:rPr>
                      <a:t> </a:t>
                    </a:r>
                  </a:p>
                </p:txBody>
              </p:sp>
            </mc:Fallback>
          </mc:AlternateContent>
        </p:grpSp>
      </p:grpSp>
      <p:grpSp>
        <p:nvGrpSpPr>
          <p:cNvPr id="165" name="Group 164">
            <a:extLst>
              <a:ext uri="{FF2B5EF4-FFF2-40B4-BE49-F238E27FC236}">
                <a16:creationId xmlns:a16="http://schemas.microsoft.com/office/drawing/2014/main" id="{EE0C974E-E749-4AC4-A0D6-03C9D7B446C0}"/>
              </a:ext>
            </a:extLst>
          </p:cNvPr>
          <p:cNvGrpSpPr/>
          <p:nvPr/>
        </p:nvGrpSpPr>
        <p:grpSpPr>
          <a:xfrm>
            <a:off x="6841816" y="1225661"/>
            <a:ext cx="351000" cy="351000"/>
            <a:chOff x="7643683" y="1735504"/>
            <a:chExt cx="468000" cy="468000"/>
          </a:xfrm>
        </p:grpSpPr>
        <p:sp>
          <p:nvSpPr>
            <p:cNvPr id="166" name="Oval 165">
              <a:extLst>
                <a:ext uri="{FF2B5EF4-FFF2-40B4-BE49-F238E27FC236}">
                  <a16:creationId xmlns:a16="http://schemas.microsoft.com/office/drawing/2014/main" id="{B09F191B-503C-4BD6-AD9F-113DC9B263FD}"/>
                </a:ext>
              </a:extLst>
            </p:cNvPr>
            <p:cNvSpPr/>
            <p:nvPr/>
          </p:nvSpPr>
          <p:spPr>
            <a:xfrm>
              <a:off x="7643683" y="1735504"/>
              <a:ext cx="468000" cy="468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67" name="Straight Connector 166">
              <a:extLst>
                <a:ext uri="{FF2B5EF4-FFF2-40B4-BE49-F238E27FC236}">
                  <a16:creationId xmlns:a16="http://schemas.microsoft.com/office/drawing/2014/main" id="{827DD4AB-9DEE-4C59-B9BB-AA151664F709}"/>
                </a:ext>
              </a:extLst>
            </p:cNvPr>
            <p:cNvCxnSpPr>
              <a:stCxn id="166" idx="0"/>
              <a:endCxn id="166"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09B2D95A-FCFB-4C22-95EB-8FB31CA54ABE}"/>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98" name="TextBox 97">
                  <a:extLst>
                    <a:ext uri="{FF2B5EF4-FFF2-40B4-BE49-F238E27FC236}">
                      <a16:creationId xmlns:a16="http://schemas.microsoft.com/office/drawing/2014/main" id="{E00566D2-387E-3141-B56B-3F808F582875}"/>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12"/>
                  <a:stretch>
                    <a:fillRect l="-33333" r="-3333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21BF29D0-8A11-43AD-A607-021779345DFE}"/>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99" name="TextBox 98">
                  <a:extLst>
                    <a:ext uri="{FF2B5EF4-FFF2-40B4-BE49-F238E27FC236}">
                      <a16:creationId xmlns:a16="http://schemas.microsoft.com/office/drawing/2014/main" id="{37B7DF2F-9B7F-484D-A80D-C1DB0FB4A086}"/>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13"/>
                  <a:stretch>
                    <a:fillRect l="-8333" r="-8333"/>
                  </a:stretch>
                </a:blipFill>
              </p:spPr>
              <p:txBody>
                <a:bodyPr/>
                <a:lstStyle/>
                <a:p>
                  <a:r>
                    <a:rPr lang="en-US">
                      <a:noFill/>
                    </a:rPr>
                    <a:t> </a:t>
                  </a:r>
                </a:p>
              </p:txBody>
            </p:sp>
          </mc:Fallback>
        </mc:AlternateContent>
      </p:grpSp>
      <p:grpSp>
        <p:nvGrpSpPr>
          <p:cNvPr id="170" name="Group 169">
            <a:extLst>
              <a:ext uri="{FF2B5EF4-FFF2-40B4-BE49-F238E27FC236}">
                <a16:creationId xmlns:a16="http://schemas.microsoft.com/office/drawing/2014/main" id="{2BE010DC-0446-4886-8B4D-6E7D7DCA7589}"/>
              </a:ext>
            </a:extLst>
          </p:cNvPr>
          <p:cNvGrpSpPr/>
          <p:nvPr/>
        </p:nvGrpSpPr>
        <p:grpSpPr>
          <a:xfrm>
            <a:off x="6841816" y="1821915"/>
            <a:ext cx="351000" cy="351000"/>
            <a:chOff x="7643683" y="1735504"/>
            <a:chExt cx="468000" cy="468000"/>
          </a:xfrm>
        </p:grpSpPr>
        <p:sp>
          <p:nvSpPr>
            <p:cNvPr id="171" name="Oval 170">
              <a:extLst>
                <a:ext uri="{FF2B5EF4-FFF2-40B4-BE49-F238E27FC236}">
                  <a16:creationId xmlns:a16="http://schemas.microsoft.com/office/drawing/2014/main" id="{AB7A1CF4-98A3-4FF4-B527-9E6C5BA97E3F}"/>
                </a:ext>
              </a:extLst>
            </p:cNvPr>
            <p:cNvSpPr/>
            <p:nvPr/>
          </p:nvSpPr>
          <p:spPr>
            <a:xfrm>
              <a:off x="7643683" y="1735504"/>
              <a:ext cx="468000" cy="468000"/>
            </a:xfrm>
            <a:prstGeom prst="ellipse">
              <a:avLst/>
            </a:prstGeom>
            <a:solidFill>
              <a:schemeClr val="bg1">
                <a:lumMod val="95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72" name="Straight Connector 171">
              <a:extLst>
                <a:ext uri="{FF2B5EF4-FFF2-40B4-BE49-F238E27FC236}">
                  <a16:creationId xmlns:a16="http://schemas.microsoft.com/office/drawing/2014/main" id="{C7803ADB-5F8B-4B37-BD81-A877006CBA88}"/>
                </a:ext>
              </a:extLst>
            </p:cNvPr>
            <p:cNvCxnSpPr>
              <a:stCxn id="171" idx="0"/>
              <a:endCxn id="171"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D5B5B172-F32F-4D1F-B3B1-B4947B4CF53C}"/>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103" name="TextBox 102">
                  <a:extLst>
                    <a:ext uri="{FF2B5EF4-FFF2-40B4-BE49-F238E27FC236}">
                      <a16:creationId xmlns:a16="http://schemas.microsoft.com/office/drawing/2014/main" id="{45F30D10-CFDA-ED41-B7DA-3CEB606CCD41}"/>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12"/>
                  <a:stretch>
                    <a:fillRect l="-33333" r="-3333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048878DF-33E6-4970-91B0-B31BC6AFD852}"/>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104" name="TextBox 103">
                  <a:extLst>
                    <a:ext uri="{FF2B5EF4-FFF2-40B4-BE49-F238E27FC236}">
                      <a16:creationId xmlns:a16="http://schemas.microsoft.com/office/drawing/2014/main" id="{27D79247-5910-BE48-A882-E02979066432}"/>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14"/>
                  <a:stretch>
                    <a:fillRect l="-8333" r="-8333"/>
                  </a:stretch>
                </a:blipFill>
              </p:spPr>
              <p:txBody>
                <a:bodyPr/>
                <a:lstStyle/>
                <a:p>
                  <a:r>
                    <a:rPr lang="en-US">
                      <a:noFill/>
                    </a:rPr>
                    <a:t> </a:t>
                  </a:r>
                </a:p>
              </p:txBody>
            </p:sp>
          </mc:Fallback>
        </mc:AlternateContent>
      </p:grpSp>
      <p:grpSp>
        <p:nvGrpSpPr>
          <p:cNvPr id="175" name="Group 174">
            <a:extLst>
              <a:ext uri="{FF2B5EF4-FFF2-40B4-BE49-F238E27FC236}">
                <a16:creationId xmlns:a16="http://schemas.microsoft.com/office/drawing/2014/main" id="{17D25B24-97FA-48B0-97AA-CDC90B416591}"/>
              </a:ext>
            </a:extLst>
          </p:cNvPr>
          <p:cNvGrpSpPr/>
          <p:nvPr/>
        </p:nvGrpSpPr>
        <p:grpSpPr>
          <a:xfrm>
            <a:off x="6841816" y="2418169"/>
            <a:ext cx="351000" cy="351000"/>
            <a:chOff x="7643683" y="1735504"/>
            <a:chExt cx="468000" cy="468000"/>
          </a:xfrm>
        </p:grpSpPr>
        <p:sp>
          <p:nvSpPr>
            <p:cNvPr id="176" name="Oval 175">
              <a:extLst>
                <a:ext uri="{FF2B5EF4-FFF2-40B4-BE49-F238E27FC236}">
                  <a16:creationId xmlns:a16="http://schemas.microsoft.com/office/drawing/2014/main" id="{E2C145F5-2FF0-4F9E-92FC-09A4D99AD915}"/>
                </a:ext>
              </a:extLst>
            </p:cNvPr>
            <p:cNvSpPr/>
            <p:nvPr/>
          </p:nvSpPr>
          <p:spPr>
            <a:xfrm>
              <a:off x="7643683" y="1735504"/>
              <a:ext cx="468000" cy="468000"/>
            </a:xfrm>
            <a:prstGeom prst="ellipse">
              <a:avLst/>
            </a:prstGeom>
            <a:solidFill>
              <a:schemeClr val="bg2">
                <a:lumMod val="75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77" name="Straight Connector 176">
              <a:extLst>
                <a:ext uri="{FF2B5EF4-FFF2-40B4-BE49-F238E27FC236}">
                  <a16:creationId xmlns:a16="http://schemas.microsoft.com/office/drawing/2014/main" id="{F6C6ED79-9DFA-4820-84FA-EEF00E6E3F33}"/>
                </a:ext>
              </a:extLst>
            </p:cNvPr>
            <p:cNvCxnSpPr>
              <a:stCxn id="176" idx="0"/>
              <a:endCxn id="176"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5EA30FC4-9C42-47FE-B6FB-C109673A7A36}"/>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108" name="TextBox 107">
                  <a:extLst>
                    <a:ext uri="{FF2B5EF4-FFF2-40B4-BE49-F238E27FC236}">
                      <a16:creationId xmlns:a16="http://schemas.microsoft.com/office/drawing/2014/main" id="{834B93AB-9B9D-7246-844F-9C038818330A}"/>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15"/>
                  <a:stretch>
                    <a:fillRect l="-33333" r="-33333"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12DA94D8-84BE-4386-9EE7-421EDABF5136}"/>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109" name="TextBox 108">
                  <a:extLst>
                    <a:ext uri="{FF2B5EF4-FFF2-40B4-BE49-F238E27FC236}">
                      <a16:creationId xmlns:a16="http://schemas.microsoft.com/office/drawing/2014/main" id="{D5FAB724-A474-BE43-AE9D-C9B76263EED6}"/>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14"/>
                  <a:stretch>
                    <a:fillRect l="-8333" r="-8333"/>
                  </a:stretch>
                </a:blipFill>
              </p:spPr>
              <p:txBody>
                <a:bodyPr/>
                <a:lstStyle/>
                <a:p>
                  <a:r>
                    <a:rPr lang="en-US">
                      <a:noFill/>
                    </a:rPr>
                    <a:t> </a:t>
                  </a:r>
                </a:p>
              </p:txBody>
            </p:sp>
          </mc:Fallback>
        </mc:AlternateContent>
      </p:grpSp>
      <p:cxnSp>
        <p:nvCxnSpPr>
          <p:cNvPr id="180" name="Straight Arrow Connector 179">
            <a:extLst>
              <a:ext uri="{FF2B5EF4-FFF2-40B4-BE49-F238E27FC236}">
                <a16:creationId xmlns:a16="http://schemas.microsoft.com/office/drawing/2014/main" id="{59C33D08-70E2-4B72-95EB-C821ECBC7776}"/>
              </a:ext>
            </a:extLst>
          </p:cNvPr>
          <p:cNvCxnSpPr>
            <a:cxnSpLocks/>
            <a:endCxn id="166" idx="2"/>
          </p:cNvCxnSpPr>
          <p:nvPr/>
        </p:nvCxnSpPr>
        <p:spPr>
          <a:xfrm flipV="1">
            <a:off x="6494291" y="1401161"/>
            <a:ext cx="347525" cy="57032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34B58F7C-7D2F-4611-866C-027624380986}"/>
              </a:ext>
            </a:extLst>
          </p:cNvPr>
          <p:cNvCxnSpPr>
            <a:cxnSpLocks/>
            <a:endCxn id="171" idx="2"/>
          </p:cNvCxnSpPr>
          <p:nvPr/>
        </p:nvCxnSpPr>
        <p:spPr>
          <a:xfrm>
            <a:off x="6486698" y="1987879"/>
            <a:ext cx="355118" cy="953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79D538A2-5196-4ADF-BA65-D98E43F4E98D}"/>
              </a:ext>
            </a:extLst>
          </p:cNvPr>
          <p:cNvCxnSpPr>
            <a:cxnSpLocks/>
            <a:endCxn id="176" idx="2"/>
          </p:cNvCxnSpPr>
          <p:nvPr/>
        </p:nvCxnSpPr>
        <p:spPr>
          <a:xfrm>
            <a:off x="6494288" y="1997413"/>
            <a:ext cx="347528" cy="59625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971C315F-1FA4-44AF-9550-6EF90BA438DC}"/>
              </a:ext>
            </a:extLst>
          </p:cNvPr>
          <p:cNvCxnSpPr>
            <a:stCxn id="166" idx="6"/>
            <a:endCxn id="161" idx="2"/>
          </p:cNvCxnSpPr>
          <p:nvPr/>
        </p:nvCxnSpPr>
        <p:spPr>
          <a:xfrm flipV="1">
            <a:off x="7192816" y="1163474"/>
            <a:ext cx="278802" cy="237687"/>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BB89AFCA-BED3-4ECA-BA13-7124A1BFA24A}"/>
              </a:ext>
            </a:extLst>
          </p:cNvPr>
          <p:cNvCxnSpPr>
            <a:stCxn id="166" idx="6"/>
            <a:endCxn id="155" idx="2"/>
          </p:cNvCxnSpPr>
          <p:nvPr/>
        </p:nvCxnSpPr>
        <p:spPr>
          <a:xfrm>
            <a:off x="7192816" y="1401162"/>
            <a:ext cx="278802" cy="31827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E846411D-BAE8-44BF-9696-079E4E2F225E}"/>
              </a:ext>
            </a:extLst>
          </p:cNvPr>
          <p:cNvCxnSpPr>
            <a:stCxn id="166" idx="6"/>
            <a:endCxn id="148" idx="2"/>
          </p:cNvCxnSpPr>
          <p:nvPr/>
        </p:nvCxnSpPr>
        <p:spPr>
          <a:xfrm>
            <a:off x="7192816" y="1401161"/>
            <a:ext cx="278802" cy="87423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43DDE33F-08A5-45DB-9EF9-553A8A0A7F84}"/>
              </a:ext>
            </a:extLst>
          </p:cNvPr>
          <p:cNvCxnSpPr>
            <a:stCxn id="166" idx="6"/>
            <a:endCxn id="140" idx="2"/>
          </p:cNvCxnSpPr>
          <p:nvPr/>
        </p:nvCxnSpPr>
        <p:spPr>
          <a:xfrm>
            <a:off x="7192816" y="1401162"/>
            <a:ext cx="278802" cy="143019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A696C889-5794-41E7-97C7-1F53C2DBDCE4}"/>
              </a:ext>
            </a:extLst>
          </p:cNvPr>
          <p:cNvCxnSpPr>
            <a:stCxn id="171" idx="6"/>
            <a:endCxn id="161" idx="2"/>
          </p:cNvCxnSpPr>
          <p:nvPr/>
        </p:nvCxnSpPr>
        <p:spPr>
          <a:xfrm flipV="1">
            <a:off x="7192816" y="1163475"/>
            <a:ext cx="278802" cy="83394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E7E3BE34-68AB-45DC-BC6C-306951C29B2A}"/>
              </a:ext>
            </a:extLst>
          </p:cNvPr>
          <p:cNvCxnSpPr>
            <a:stCxn id="171" idx="6"/>
            <a:endCxn id="155" idx="2"/>
          </p:cNvCxnSpPr>
          <p:nvPr/>
        </p:nvCxnSpPr>
        <p:spPr>
          <a:xfrm flipV="1">
            <a:off x="7192816" y="1719435"/>
            <a:ext cx="278802" cy="27798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3AA2C4D8-686D-4086-B6BC-7E92F75A6900}"/>
              </a:ext>
            </a:extLst>
          </p:cNvPr>
          <p:cNvCxnSpPr>
            <a:stCxn id="171" idx="6"/>
            <a:endCxn id="148" idx="2"/>
          </p:cNvCxnSpPr>
          <p:nvPr/>
        </p:nvCxnSpPr>
        <p:spPr>
          <a:xfrm>
            <a:off x="7192816" y="1997415"/>
            <a:ext cx="278802" cy="27798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86F34EB6-F237-4392-90DE-732DD0B9B36B}"/>
              </a:ext>
            </a:extLst>
          </p:cNvPr>
          <p:cNvCxnSpPr>
            <a:stCxn id="171" idx="6"/>
            <a:endCxn id="140" idx="2"/>
          </p:cNvCxnSpPr>
          <p:nvPr/>
        </p:nvCxnSpPr>
        <p:spPr>
          <a:xfrm>
            <a:off x="7192816" y="1997415"/>
            <a:ext cx="278802" cy="83394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2A791796-47AD-421F-8853-12AA9B604563}"/>
              </a:ext>
            </a:extLst>
          </p:cNvPr>
          <p:cNvCxnSpPr>
            <a:stCxn id="176" idx="6"/>
            <a:endCxn id="161" idx="2"/>
          </p:cNvCxnSpPr>
          <p:nvPr/>
        </p:nvCxnSpPr>
        <p:spPr>
          <a:xfrm flipV="1">
            <a:off x="7192816" y="1163474"/>
            <a:ext cx="278802" cy="143019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D8F60DE4-F474-4B93-BE5D-FE6E52343388}"/>
              </a:ext>
            </a:extLst>
          </p:cNvPr>
          <p:cNvCxnSpPr>
            <a:stCxn id="176" idx="6"/>
            <a:endCxn id="155" idx="2"/>
          </p:cNvCxnSpPr>
          <p:nvPr/>
        </p:nvCxnSpPr>
        <p:spPr>
          <a:xfrm flipV="1">
            <a:off x="7192816" y="1719435"/>
            <a:ext cx="278802" cy="87423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49DDFE60-A554-4DEB-AD81-27F3543E9954}"/>
              </a:ext>
            </a:extLst>
          </p:cNvPr>
          <p:cNvCxnSpPr>
            <a:stCxn id="176" idx="6"/>
            <a:endCxn id="148" idx="2"/>
          </p:cNvCxnSpPr>
          <p:nvPr/>
        </p:nvCxnSpPr>
        <p:spPr>
          <a:xfrm flipV="1">
            <a:off x="7192816" y="2275396"/>
            <a:ext cx="278802" cy="31827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16CC80FA-480F-4280-9E41-CCB457F612B4}"/>
              </a:ext>
            </a:extLst>
          </p:cNvPr>
          <p:cNvCxnSpPr>
            <a:stCxn id="176" idx="6"/>
            <a:endCxn id="140" idx="2"/>
          </p:cNvCxnSpPr>
          <p:nvPr/>
        </p:nvCxnSpPr>
        <p:spPr>
          <a:xfrm>
            <a:off x="7192816" y="2593669"/>
            <a:ext cx="278802" cy="23768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A278DC85-A249-4F76-B7F5-1611A17D0445}"/>
              </a:ext>
            </a:extLst>
          </p:cNvPr>
          <p:cNvCxnSpPr>
            <a:stCxn id="140" idx="6"/>
            <a:endCxn id="116" idx="2"/>
          </p:cNvCxnSpPr>
          <p:nvPr/>
        </p:nvCxnSpPr>
        <p:spPr>
          <a:xfrm flipV="1">
            <a:off x="7822618" y="1997415"/>
            <a:ext cx="278801" cy="83394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6E18EAB1-16D7-4C14-BD8F-819FF44D7FBD}"/>
              </a:ext>
            </a:extLst>
          </p:cNvPr>
          <p:cNvCxnSpPr>
            <a:stCxn id="148" idx="6"/>
            <a:endCxn id="116" idx="2"/>
          </p:cNvCxnSpPr>
          <p:nvPr/>
        </p:nvCxnSpPr>
        <p:spPr>
          <a:xfrm flipV="1">
            <a:off x="7822618" y="1997415"/>
            <a:ext cx="278801" cy="27798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E6D73EA2-FC22-4BEE-BE02-51CB1CB9E5C7}"/>
              </a:ext>
            </a:extLst>
          </p:cNvPr>
          <p:cNvCxnSpPr>
            <a:stCxn id="155" idx="6"/>
            <a:endCxn id="116" idx="2"/>
          </p:cNvCxnSpPr>
          <p:nvPr/>
        </p:nvCxnSpPr>
        <p:spPr>
          <a:xfrm>
            <a:off x="7822618" y="1719435"/>
            <a:ext cx="278801" cy="27798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1A2101E3-3FD1-4E6D-AE3D-9A3F0CB787DE}"/>
              </a:ext>
            </a:extLst>
          </p:cNvPr>
          <p:cNvCxnSpPr>
            <a:stCxn id="161" idx="6"/>
            <a:endCxn id="116" idx="2"/>
          </p:cNvCxnSpPr>
          <p:nvPr/>
        </p:nvCxnSpPr>
        <p:spPr>
          <a:xfrm>
            <a:off x="7822618" y="1163475"/>
            <a:ext cx="278801" cy="83394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70"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8</a:t>
            </a:fld>
            <a:endParaRPr lang="de-DE" dirty="0"/>
          </a:p>
        </p:txBody>
      </p:sp>
    </p:spTree>
    <p:extLst>
      <p:ext uri="{BB962C8B-B14F-4D97-AF65-F5344CB8AC3E}">
        <p14:creationId xmlns:p14="http://schemas.microsoft.com/office/powerpoint/2010/main" val="76271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3FDA-32D1-7442-8EA5-A7F35C74522A}"/>
              </a:ext>
            </a:extLst>
          </p:cNvPr>
          <p:cNvSpPr>
            <a:spLocks noGrp="1"/>
          </p:cNvSpPr>
          <p:nvPr>
            <p:ph type="title"/>
          </p:nvPr>
        </p:nvSpPr>
        <p:spPr/>
        <p:txBody>
          <a:bodyPr/>
          <a:lstStyle/>
          <a:p>
            <a:r>
              <a:rPr lang="en-US" dirty="0"/>
              <a:t>Why do we need RNNs for Sequential Data?</a:t>
            </a:r>
          </a:p>
        </p:txBody>
      </p:sp>
      <p:sp>
        <p:nvSpPr>
          <p:cNvPr id="3" name="Content Placeholder 2">
            <a:extLst>
              <a:ext uri="{FF2B5EF4-FFF2-40B4-BE49-F238E27FC236}">
                <a16:creationId xmlns:a16="http://schemas.microsoft.com/office/drawing/2014/main" id="{8343A737-A74E-464C-833D-5A0F7BD5E3D5}"/>
              </a:ext>
            </a:extLst>
          </p:cNvPr>
          <p:cNvSpPr>
            <a:spLocks noGrp="1"/>
          </p:cNvSpPr>
          <p:nvPr>
            <p:ph idx="1"/>
          </p:nvPr>
        </p:nvSpPr>
        <p:spPr>
          <a:xfrm>
            <a:off x="358775" y="899999"/>
            <a:ext cx="5670478" cy="4304637"/>
          </a:xfrm>
        </p:spPr>
        <p:txBody>
          <a:bodyPr>
            <a:normAutofit/>
          </a:bodyPr>
          <a:lstStyle/>
          <a:p>
            <a:r>
              <a:rPr lang="en-US" sz="2000" dirty="0"/>
              <a:t>Problems with FFNN: </a:t>
            </a:r>
          </a:p>
          <a:p>
            <a:pPr lvl="1"/>
            <a:r>
              <a:rPr lang="en-US" sz="1800" dirty="0"/>
              <a:t>Each time step is completely independent</a:t>
            </a:r>
          </a:p>
          <a:p>
            <a:pPr lvl="1"/>
            <a:r>
              <a:rPr lang="en-US" sz="1800" dirty="0"/>
              <a:t>For translations we need context</a:t>
            </a:r>
          </a:p>
          <a:p>
            <a:pPr lvl="2"/>
            <a:r>
              <a:rPr lang="en-US" sz="1600" dirty="0"/>
              <a:t>More general: we need a network that remembers inputs from the past</a:t>
            </a:r>
          </a:p>
          <a:p>
            <a:pPr lvl="1"/>
            <a:r>
              <a:rPr lang="en-US" sz="1800" dirty="0"/>
              <a:t>Handle variable sequence length</a:t>
            </a:r>
          </a:p>
          <a:p>
            <a:pPr lvl="1"/>
            <a:endParaRPr lang="en-US" sz="1800" dirty="0"/>
          </a:p>
          <a:p>
            <a:r>
              <a:rPr lang="en-US" sz="2000" b="1" dirty="0"/>
              <a:t>Solution</a:t>
            </a:r>
            <a:r>
              <a:rPr lang="en-US" sz="2000" dirty="0"/>
              <a:t>: Recurrent Neural Networks</a:t>
            </a:r>
          </a:p>
          <a:p>
            <a:endParaRPr lang="en-US" i="1" dirty="0"/>
          </a:p>
          <a:p>
            <a:endParaRPr lang="en-US" dirty="0"/>
          </a:p>
          <a:p>
            <a:endParaRPr lang="en-US" dirty="0"/>
          </a:p>
          <a:p>
            <a:pPr marL="0" indent="0">
              <a:buNone/>
            </a:pPr>
            <a:endParaRPr lang="en-US" dirty="0"/>
          </a:p>
          <a:p>
            <a:endParaRPr lang="en-US" dirty="0"/>
          </a:p>
        </p:txBody>
      </p:sp>
      <p:graphicFrame>
        <p:nvGraphicFramePr>
          <p:cNvPr id="156" name="Table 155">
            <a:extLst>
              <a:ext uri="{FF2B5EF4-FFF2-40B4-BE49-F238E27FC236}">
                <a16:creationId xmlns:a16="http://schemas.microsoft.com/office/drawing/2014/main" id="{0C1CDD8D-574E-0A4C-842C-55962CCAE76B}"/>
              </a:ext>
            </a:extLst>
          </p:cNvPr>
          <p:cNvGraphicFramePr>
            <a:graphicFrameLocks noGrp="1"/>
          </p:cNvGraphicFramePr>
          <p:nvPr>
            <p:extLst>
              <p:ext uri="{D42A27DB-BD31-4B8C-83A1-F6EECF244321}">
                <p14:modId xmlns:p14="http://schemas.microsoft.com/office/powerpoint/2010/main" val="1681854962"/>
              </p:ext>
            </p:extLst>
          </p:nvPr>
        </p:nvGraphicFramePr>
        <p:xfrm>
          <a:off x="6739603" y="3659768"/>
          <a:ext cx="1866266" cy="1112520"/>
        </p:xfrm>
        <a:graphic>
          <a:graphicData uri="http://schemas.openxmlformats.org/drawingml/2006/table">
            <a:tbl>
              <a:tblPr firstRow="1" bandRow="1">
                <a:tableStyleId>{5C22544A-7EE6-4342-B048-85BDC9FD1C3A}</a:tableStyleId>
              </a:tblPr>
              <a:tblGrid>
                <a:gridCol w="933133">
                  <a:extLst>
                    <a:ext uri="{9D8B030D-6E8A-4147-A177-3AD203B41FA5}">
                      <a16:colId xmlns:a16="http://schemas.microsoft.com/office/drawing/2014/main" val="87862921"/>
                    </a:ext>
                  </a:extLst>
                </a:gridCol>
                <a:gridCol w="933133">
                  <a:extLst>
                    <a:ext uri="{9D8B030D-6E8A-4147-A177-3AD203B41FA5}">
                      <a16:colId xmlns:a16="http://schemas.microsoft.com/office/drawing/2014/main" val="3193852714"/>
                    </a:ext>
                  </a:extLst>
                </a:gridCol>
              </a:tblGrid>
              <a:tr h="278130">
                <a:tc>
                  <a:txBody>
                    <a:bodyPr/>
                    <a:lstStyle/>
                    <a:p>
                      <a:pPr algn="l"/>
                      <a:r>
                        <a:rPr lang="en-US" sz="1000" dirty="0"/>
                        <a:t>Input x</a:t>
                      </a:r>
                      <a:endParaRPr lang="en-US" sz="1000" dirty="0">
                        <a:solidFill>
                          <a:schemeClr val="tx1"/>
                        </a:solidFill>
                      </a:endParaRPr>
                    </a:p>
                  </a:txBody>
                  <a:tcPr marL="68580" marR="68580" marT="34290" marB="34290" anchor="ctr"/>
                </a:tc>
                <a:tc>
                  <a:txBody>
                    <a:bodyPr/>
                    <a:lstStyle/>
                    <a:p>
                      <a:pPr algn="l"/>
                      <a:r>
                        <a:rPr lang="en-US" sz="1000" dirty="0"/>
                        <a:t>Output y</a:t>
                      </a:r>
                      <a:endParaRPr lang="en-US" sz="1000" dirty="0">
                        <a:solidFill>
                          <a:schemeClr val="tx1"/>
                        </a:solidFill>
                      </a:endParaRPr>
                    </a:p>
                  </a:txBody>
                  <a:tcPr marL="68580" marR="68580" marT="34290" marB="34290" anchor="ctr"/>
                </a:tc>
                <a:extLst>
                  <a:ext uri="{0D108BD9-81ED-4DB2-BD59-A6C34878D82A}">
                    <a16:rowId xmlns:a16="http://schemas.microsoft.com/office/drawing/2014/main" val="503348024"/>
                  </a:ext>
                </a:extLst>
              </a:tr>
              <a:tr h="278130">
                <a:tc>
                  <a:txBody>
                    <a:bodyPr/>
                    <a:lstStyle/>
                    <a:p>
                      <a:r>
                        <a:rPr lang="en-US" sz="1200" dirty="0"/>
                        <a:t>Mag</a:t>
                      </a:r>
                    </a:p>
                  </a:txBody>
                  <a:tcPr marL="68580" marR="68580" marT="34290" marB="34290"/>
                </a:tc>
                <a:tc>
                  <a:txBody>
                    <a:bodyPr/>
                    <a:lstStyle/>
                    <a:p>
                      <a:r>
                        <a:rPr lang="en-US" sz="1200" dirty="0"/>
                        <a:t>Like</a:t>
                      </a:r>
                    </a:p>
                  </a:txBody>
                  <a:tcPr marL="68580" marR="68580" marT="34290" marB="34290"/>
                </a:tc>
                <a:extLst>
                  <a:ext uri="{0D108BD9-81ED-4DB2-BD59-A6C34878D82A}">
                    <a16:rowId xmlns:a16="http://schemas.microsoft.com/office/drawing/2014/main" val="3281114175"/>
                  </a:ext>
                </a:extLst>
              </a:tr>
              <a:tr h="278130">
                <a:tc>
                  <a:txBody>
                    <a:bodyPr/>
                    <a:lstStyle/>
                    <a:p>
                      <a:r>
                        <a:rPr lang="en-US" sz="1200" dirty="0"/>
                        <a:t>Ich</a:t>
                      </a:r>
                    </a:p>
                  </a:txBody>
                  <a:tcPr marL="68580" marR="68580" marT="34290" marB="34290"/>
                </a:tc>
                <a:tc>
                  <a:txBody>
                    <a:bodyPr/>
                    <a:lstStyle/>
                    <a:p>
                      <a:r>
                        <a:rPr lang="en-US" sz="1200" dirty="0"/>
                        <a:t>I</a:t>
                      </a:r>
                    </a:p>
                  </a:txBody>
                  <a:tcPr marL="68580" marR="68580" marT="34290" marB="34290"/>
                </a:tc>
                <a:extLst>
                  <a:ext uri="{0D108BD9-81ED-4DB2-BD59-A6C34878D82A}">
                    <a16:rowId xmlns:a16="http://schemas.microsoft.com/office/drawing/2014/main" val="2136902140"/>
                  </a:ext>
                </a:extLst>
              </a:tr>
              <a:tr h="278130">
                <a:tc>
                  <a:txBody>
                    <a:bodyPr/>
                    <a:lstStyle/>
                    <a:p>
                      <a:r>
                        <a:rPr lang="en-US" sz="1200" dirty="0" err="1"/>
                        <a:t>Schokolade</a:t>
                      </a:r>
                      <a:endParaRPr lang="en-US" sz="1200" dirty="0"/>
                    </a:p>
                  </a:txBody>
                  <a:tcPr marL="68580" marR="68580" marT="34290" marB="34290"/>
                </a:tc>
                <a:tc>
                  <a:txBody>
                    <a:bodyPr/>
                    <a:lstStyle/>
                    <a:p>
                      <a:r>
                        <a:rPr lang="en-US" sz="1200" dirty="0"/>
                        <a:t>chocolate</a:t>
                      </a:r>
                    </a:p>
                  </a:txBody>
                  <a:tcPr marL="68580" marR="68580" marT="34290" marB="34290"/>
                </a:tc>
                <a:extLst>
                  <a:ext uri="{0D108BD9-81ED-4DB2-BD59-A6C34878D82A}">
                    <a16:rowId xmlns:a16="http://schemas.microsoft.com/office/drawing/2014/main" val="1791284252"/>
                  </a:ext>
                </a:extLst>
              </a:tr>
            </a:tbl>
          </a:graphicData>
        </a:graphic>
      </p:graphicFrame>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C708E24B-BE43-4546-8F8D-377EF76DE6CE}"/>
                  </a:ext>
                </a:extLst>
              </p:cNvPr>
              <p:cNvSpPr txBox="1"/>
              <p:nvPr/>
            </p:nvSpPr>
            <p:spPr>
              <a:xfrm>
                <a:off x="6308061" y="1858253"/>
                <a:ext cx="151708" cy="2308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1500" i="1">
                          <a:latin typeface="Cambria Math" panose="02040503050406030204" pitchFamily="18" charset="0"/>
                        </a:rPr>
                        <m:t>𝑥</m:t>
                      </m:r>
                    </m:oMath>
                  </m:oMathPara>
                </a14:m>
                <a:endParaRPr lang="en-US" sz="1500" dirty="0"/>
              </a:p>
            </p:txBody>
          </p:sp>
        </mc:Choice>
        <mc:Fallback xmlns="">
          <p:sp>
            <p:nvSpPr>
              <p:cNvPr id="76" name="TextBox 75">
                <a:extLst>
                  <a:ext uri="{FF2B5EF4-FFF2-40B4-BE49-F238E27FC236}">
                    <a16:creationId xmlns:a16="http://schemas.microsoft.com/office/drawing/2014/main" id="{C708E24B-BE43-4546-8F8D-377EF76DE6CE}"/>
                  </a:ext>
                </a:extLst>
              </p:cNvPr>
              <p:cNvSpPr txBox="1">
                <a:spLocks noRot="1" noChangeAspect="1" noMove="1" noResize="1" noEditPoints="1" noAdjustHandles="1" noChangeArrowheads="1" noChangeShapeType="1" noTextEdit="1"/>
              </p:cNvSpPr>
              <p:nvPr/>
            </p:nvSpPr>
            <p:spPr>
              <a:xfrm>
                <a:off x="6308061" y="1858253"/>
                <a:ext cx="151708" cy="230832"/>
              </a:xfrm>
              <a:prstGeom prst="rect">
                <a:avLst/>
              </a:prstGeom>
              <a:blipFill>
                <a:blip r:embed="rId3"/>
                <a:stretch>
                  <a:fillRect l="-16000" r="-16000"/>
                </a:stretch>
              </a:blipFill>
            </p:spPr>
            <p:txBody>
              <a:bodyPr/>
              <a:lstStyle/>
              <a:p>
                <a:r>
                  <a:rPr lang="en-GB">
                    <a:noFill/>
                  </a:rPr>
                  <a:t> </a:t>
                </a:r>
              </a:p>
            </p:txBody>
          </p:sp>
        </mc:Fallback>
      </mc:AlternateContent>
      <p:grpSp>
        <p:nvGrpSpPr>
          <p:cNvPr id="77" name="Group 76">
            <a:extLst>
              <a:ext uri="{FF2B5EF4-FFF2-40B4-BE49-F238E27FC236}">
                <a16:creationId xmlns:a16="http://schemas.microsoft.com/office/drawing/2014/main" id="{1532C708-888D-487D-A588-D0DBEC6C48A7}"/>
              </a:ext>
            </a:extLst>
          </p:cNvPr>
          <p:cNvGrpSpPr/>
          <p:nvPr/>
        </p:nvGrpSpPr>
        <p:grpSpPr>
          <a:xfrm>
            <a:off x="8101422" y="1821913"/>
            <a:ext cx="888903" cy="351002"/>
            <a:chOff x="8661802" y="2839625"/>
            <a:chExt cx="1185204" cy="468003"/>
          </a:xfrm>
        </p:grpSpPr>
        <p:sp>
          <p:nvSpPr>
            <p:cNvPr id="79" name="Oval 78">
              <a:extLst>
                <a:ext uri="{FF2B5EF4-FFF2-40B4-BE49-F238E27FC236}">
                  <a16:creationId xmlns:a16="http://schemas.microsoft.com/office/drawing/2014/main" id="{9D8394D5-E048-4491-9051-5924AA18B1C9}"/>
                </a:ext>
              </a:extLst>
            </p:cNvPr>
            <p:cNvSpPr/>
            <p:nvPr/>
          </p:nvSpPr>
          <p:spPr>
            <a:xfrm>
              <a:off x="8661802" y="2839625"/>
              <a:ext cx="468000" cy="468000"/>
            </a:xfrm>
            <a:prstGeom prst="ellipse">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11" name="TextBox 110">
              <a:extLst>
                <a:ext uri="{FF2B5EF4-FFF2-40B4-BE49-F238E27FC236}">
                  <a16:creationId xmlns:a16="http://schemas.microsoft.com/office/drawing/2014/main" id="{349C742C-D8D5-4C01-97FD-34584A8084C2}"/>
                </a:ext>
              </a:extLst>
            </p:cNvPr>
            <p:cNvSpPr txBox="1"/>
            <p:nvPr/>
          </p:nvSpPr>
          <p:spPr>
            <a:xfrm>
              <a:off x="8785327" y="2900552"/>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41E460B8-7D6B-470F-A45B-1A06CBAF5FF1}"/>
                    </a:ext>
                  </a:extLst>
                </p:cNvPr>
                <p:cNvSpPr txBox="1"/>
                <p:nvPr/>
              </p:nvSpPr>
              <p:spPr>
                <a:xfrm>
                  <a:off x="8703438" y="2950515"/>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120" name="TextBox 119">
                  <a:extLst>
                    <a:ext uri="{FF2B5EF4-FFF2-40B4-BE49-F238E27FC236}">
                      <a16:creationId xmlns:a16="http://schemas.microsoft.com/office/drawing/2014/main" id="{323EE862-77FF-4ACC-A88F-7E9C889A9A36}"/>
                    </a:ext>
                  </a:extLst>
                </p:cNvPr>
                <p:cNvSpPr txBox="1">
                  <a:spLocks noRot="1" noChangeAspect="1" noMove="1" noResize="1" noEditPoints="1" noAdjustHandles="1" noChangeArrowheads="1" noChangeShapeType="1" noTextEdit="1"/>
                </p:cNvSpPr>
                <p:nvPr/>
              </p:nvSpPr>
              <p:spPr>
                <a:xfrm>
                  <a:off x="8703438" y="2950515"/>
                  <a:ext cx="192360" cy="246221"/>
                </a:xfrm>
                <a:prstGeom prst="rect">
                  <a:avLst/>
                </a:prstGeom>
                <a:blipFill>
                  <a:blip r:embed="rId4"/>
                  <a:stretch>
                    <a:fillRect l="-37500" t="-6667" r="-3750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3D337BA0-D767-4471-988B-B238BAE0C31A}"/>
                    </a:ext>
                  </a:extLst>
                </p:cNvPr>
                <p:cNvSpPr txBox="1"/>
                <p:nvPr/>
              </p:nvSpPr>
              <p:spPr>
                <a:xfrm>
                  <a:off x="8895801" y="294939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122" name="TextBox 121">
                  <a:extLst>
                    <a:ext uri="{FF2B5EF4-FFF2-40B4-BE49-F238E27FC236}">
                      <a16:creationId xmlns:a16="http://schemas.microsoft.com/office/drawing/2014/main" id="{14E2EB72-DFEA-4317-88BF-44FC94607B09}"/>
                    </a:ext>
                  </a:extLst>
                </p:cNvPr>
                <p:cNvSpPr txBox="1">
                  <a:spLocks noRot="1" noChangeAspect="1" noMove="1" noResize="1" noEditPoints="1" noAdjustHandles="1" noChangeArrowheads="1" noChangeShapeType="1" noTextEdit="1"/>
                </p:cNvSpPr>
                <p:nvPr/>
              </p:nvSpPr>
              <p:spPr>
                <a:xfrm>
                  <a:off x="8895801" y="2949392"/>
                  <a:ext cx="183811" cy="276999"/>
                </a:xfrm>
                <a:prstGeom prst="rect">
                  <a:avLst/>
                </a:prstGeom>
                <a:blipFill>
                  <a:blip r:embed="rId5"/>
                  <a:stretch>
                    <a:fillRect l="-17391" r="-13043"/>
                  </a:stretch>
                </a:blipFill>
              </p:spPr>
              <p:txBody>
                <a:bodyPr/>
                <a:lstStyle/>
                <a:p>
                  <a:r>
                    <a:rPr lang="en-US">
                      <a:noFill/>
                    </a:rPr>
                    <a:t> </a:t>
                  </a:r>
                </a:p>
              </p:txBody>
            </p:sp>
          </mc:Fallback>
        </mc:AlternateContent>
        <p:cxnSp>
          <p:nvCxnSpPr>
            <p:cNvPr id="116" name="Straight Connector 115">
              <a:extLst>
                <a:ext uri="{FF2B5EF4-FFF2-40B4-BE49-F238E27FC236}">
                  <a16:creationId xmlns:a16="http://schemas.microsoft.com/office/drawing/2014/main" id="{38347B92-1640-49D8-AFFC-3F5CB9E40AEB}"/>
                </a:ext>
              </a:extLst>
            </p:cNvPr>
            <p:cNvCxnSpPr>
              <a:stCxn id="79" idx="0"/>
              <a:endCxn id="79" idx="4"/>
            </p:cNvCxnSpPr>
            <p:nvPr/>
          </p:nvCxnSpPr>
          <p:spPr>
            <a:xfrm>
              <a:off x="8895802" y="2839628"/>
              <a:ext cx="0" cy="468000"/>
            </a:xfrm>
            <a:prstGeom prst="line">
              <a:avLst/>
            </a:prstGeom>
            <a:ln w="1905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id="{70468285-6EC0-4F15-99F3-96D5D5F16DC8}"/>
                </a:ext>
              </a:extLst>
            </p:cNvPr>
            <p:cNvCxnSpPr>
              <a:cxnSpLocks/>
              <a:stCxn id="79" idx="6"/>
              <a:endCxn id="120" idx="1"/>
            </p:cNvCxnSpPr>
            <p:nvPr/>
          </p:nvCxnSpPr>
          <p:spPr>
            <a:xfrm>
              <a:off x="9129802" y="3073628"/>
              <a:ext cx="265712" cy="1202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0" name="Rectangle 119">
                  <a:extLst>
                    <a:ext uri="{FF2B5EF4-FFF2-40B4-BE49-F238E27FC236}">
                      <a16:creationId xmlns:a16="http://schemas.microsoft.com/office/drawing/2014/main" id="{F71145D2-0C43-4616-82A9-4B8BA5A7668F}"/>
                    </a:ext>
                  </a:extLst>
                </p:cNvPr>
                <p:cNvSpPr/>
                <p:nvPr/>
              </p:nvSpPr>
              <p:spPr>
                <a:xfrm>
                  <a:off x="9395514" y="2870205"/>
                  <a:ext cx="451492"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500" i="1">
                            <a:latin typeface="Cambria Math" panose="02040503050406030204" pitchFamily="18" charset="0"/>
                          </a:rPr>
                          <m:t>𝑦</m:t>
                        </m:r>
                      </m:oMath>
                    </m:oMathPara>
                  </a14:m>
                  <a:endParaRPr lang="en-US" sz="1500" dirty="0"/>
                </a:p>
              </p:txBody>
            </p:sp>
          </mc:Choice>
          <mc:Fallback xmlns="">
            <p:sp>
              <p:nvSpPr>
                <p:cNvPr id="128" name="Rectangle 127">
                  <a:extLst>
                    <a:ext uri="{FF2B5EF4-FFF2-40B4-BE49-F238E27FC236}">
                      <a16:creationId xmlns:a16="http://schemas.microsoft.com/office/drawing/2014/main" id="{8304B121-FDCF-411F-B43F-20992B0B6893}"/>
                    </a:ext>
                  </a:extLst>
                </p:cNvPr>
                <p:cNvSpPr>
                  <a:spLocks noRot="1" noChangeAspect="1" noMove="1" noResize="1" noEditPoints="1" noAdjustHandles="1" noChangeArrowheads="1" noChangeShapeType="1" noTextEdit="1"/>
                </p:cNvSpPr>
                <p:nvPr/>
              </p:nvSpPr>
              <p:spPr>
                <a:xfrm>
                  <a:off x="9395514" y="2870205"/>
                  <a:ext cx="451492" cy="430887"/>
                </a:xfrm>
                <a:prstGeom prst="rect">
                  <a:avLst/>
                </a:prstGeom>
                <a:blipFill>
                  <a:blip r:embed="rId6"/>
                  <a:stretch>
                    <a:fillRect b="-3774"/>
                  </a:stretch>
                </a:blipFill>
              </p:spPr>
              <p:txBody>
                <a:bodyPr/>
                <a:lstStyle/>
                <a:p>
                  <a:r>
                    <a:rPr lang="en-US">
                      <a:noFill/>
                    </a:rPr>
                    <a:t> </a:t>
                  </a:r>
                </a:p>
              </p:txBody>
            </p:sp>
          </mc:Fallback>
        </mc:AlternateContent>
      </p:grpSp>
      <p:grpSp>
        <p:nvGrpSpPr>
          <p:cNvPr id="122" name="Group 121">
            <a:extLst>
              <a:ext uri="{FF2B5EF4-FFF2-40B4-BE49-F238E27FC236}">
                <a16:creationId xmlns:a16="http://schemas.microsoft.com/office/drawing/2014/main" id="{2F07B84A-B72E-498A-AA7D-EBFDFB16222C}"/>
              </a:ext>
            </a:extLst>
          </p:cNvPr>
          <p:cNvGrpSpPr/>
          <p:nvPr/>
        </p:nvGrpSpPr>
        <p:grpSpPr>
          <a:xfrm>
            <a:off x="7471618" y="987975"/>
            <a:ext cx="351000" cy="2018882"/>
            <a:chOff x="7635832" y="1735504"/>
            <a:chExt cx="468000" cy="2691843"/>
          </a:xfrm>
        </p:grpSpPr>
        <p:grpSp>
          <p:nvGrpSpPr>
            <p:cNvPr id="124" name="Group 123">
              <a:extLst>
                <a:ext uri="{FF2B5EF4-FFF2-40B4-BE49-F238E27FC236}">
                  <a16:creationId xmlns:a16="http://schemas.microsoft.com/office/drawing/2014/main" id="{B31540A2-C087-4F08-86DE-1914D282796B}"/>
                </a:ext>
              </a:extLst>
            </p:cNvPr>
            <p:cNvGrpSpPr/>
            <p:nvPr/>
          </p:nvGrpSpPr>
          <p:grpSpPr>
            <a:xfrm>
              <a:off x="7635832" y="1735504"/>
              <a:ext cx="468000" cy="468000"/>
              <a:chOff x="7643683" y="1735504"/>
              <a:chExt cx="468000" cy="468000"/>
            </a:xfrm>
          </p:grpSpPr>
          <p:sp>
            <p:nvSpPr>
              <p:cNvPr id="155" name="Oval 154">
                <a:extLst>
                  <a:ext uri="{FF2B5EF4-FFF2-40B4-BE49-F238E27FC236}">
                    <a16:creationId xmlns:a16="http://schemas.microsoft.com/office/drawing/2014/main" id="{3A18E801-25D0-4A23-B143-7A853858088F}"/>
                  </a:ext>
                </a:extLst>
              </p:cNvPr>
              <p:cNvSpPr/>
              <p:nvPr/>
            </p:nvSpPr>
            <p:spPr>
              <a:xfrm>
                <a:off x="7643683" y="1735504"/>
                <a:ext cx="468000" cy="468000"/>
              </a:xfrm>
              <a:prstGeom prst="ellipse">
                <a:avLst/>
              </a:prstGeom>
              <a:solidFill>
                <a:schemeClr val="bg2">
                  <a:lumMod val="75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57" name="Straight Connector 156">
                <a:extLst>
                  <a:ext uri="{FF2B5EF4-FFF2-40B4-BE49-F238E27FC236}">
                    <a16:creationId xmlns:a16="http://schemas.microsoft.com/office/drawing/2014/main" id="{AF96E761-6236-400B-AD1D-F468FDB90EC0}"/>
                  </a:ext>
                </a:extLst>
              </p:cNvPr>
              <p:cNvCxnSpPr>
                <a:stCxn id="155" idx="0"/>
                <a:endCxn id="155"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2FCE6A09-DE6C-4A2D-A421-CF5720CE9853}"/>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74" name="TextBox 73">
                    <a:extLst>
                      <a:ext uri="{FF2B5EF4-FFF2-40B4-BE49-F238E27FC236}">
                        <a16:creationId xmlns:a16="http://schemas.microsoft.com/office/drawing/2014/main" id="{769B7B3B-283E-D848-8228-0FB14E7CCDB3}"/>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7"/>
                    <a:stretch>
                      <a:fillRect l="-33333" r="-3333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3D284ACF-CD6D-4AEC-8395-C0ED4600E353}"/>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75" name="TextBox 74">
                    <a:extLst>
                      <a:ext uri="{FF2B5EF4-FFF2-40B4-BE49-F238E27FC236}">
                        <a16:creationId xmlns:a16="http://schemas.microsoft.com/office/drawing/2014/main" id="{768D82F3-CD34-5D49-B6B3-427791727E3E}"/>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8"/>
                    <a:stretch>
                      <a:fillRect l="-8333" r="-8333"/>
                    </a:stretch>
                  </a:blipFill>
                </p:spPr>
                <p:txBody>
                  <a:bodyPr/>
                  <a:lstStyle/>
                  <a:p>
                    <a:r>
                      <a:rPr lang="en-US">
                        <a:noFill/>
                      </a:rPr>
                      <a:t> </a:t>
                    </a:r>
                  </a:p>
                </p:txBody>
              </p:sp>
            </mc:Fallback>
          </mc:AlternateContent>
        </p:grpSp>
        <p:grpSp>
          <p:nvGrpSpPr>
            <p:cNvPr id="126" name="Group 125">
              <a:extLst>
                <a:ext uri="{FF2B5EF4-FFF2-40B4-BE49-F238E27FC236}">
                  <a16:creationId xmlns:a16="http://schemas.microsoft.com/office/drawing/2014/main" id="{51C1B2A9-2D74-4256-B7CE-ADAB769E10AC}"/>
                </a:ext>
              </a:extLst>
            </p:cNvPr>
            <p:cNvGrpSpPr/>
            <p:nvPr/>
          </p:nvGrpSpPr>
          <p:grpSpPr>
            <a:xfrm>
              <a:off x="7635832" y="2476785"/>
              <a:ext cx="468000" cy="468000"/>
              <a:chOff x="7643683" y="1735504"/>
              <a:chExt cx="468000" cy="468000"/>
            </a:xfrm>
          </p:grpSpPr>
          <p:sp>
            <p:nvSpPr>
              <p:cNvPr id="148" name="Oval 147">
                <a:extLst>
                  <a:ext uri="{FF2B5EF4-FFF2-40B4-BE49-F238E27FC236}">
                    <a16:creationId xmlns:a16="http://schemas.microsoft.com/office/drawing/2014/main" id="{7300E69F-FE7D-4981-A9B0-90E955D1E696}"/>
                  </a:ext>
                </a:extLst>
              </p:cNvPr>
              <p:cNvSpPr/>
              <p:nvPr/>
            </p:nvSpPr>
            <p:spPr>
              <a:xfrm>
                <a:off x="7643683" y="1735504"/>
                <a:ext cx="468000" cy="468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50" name="Straight Connector 149">
                <a:extLst>
                  <a:ext uri="{FF2B5EF4-FFF2-40B4-BE49-F238E27FC236}">
                    <a16:creationId xmlns:a16="http://schemas.microsoft.com/office/drawing/2014/main" id="{D7B48876-1FD5-4D43-908F-5A4346E00A98}"/>
                  </a:ext>
                </a:extLst>
              </p:cNvPr>
              <p:cNvCxnSpPr>
                <a:stCxn id="148" idx="0"/>
                <a:endCxn id="148"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70892F08-B4AE-4DDA-8527-BEEE1EB49CE6}"/>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83" name="TextBox 82">
                    <a:extLst>
                      <a:ext uri="{FF2B5EF4-FFF2-40B4-BE49-F238E27FC236}">
                        <a16:creationId xmlns:a16="http://schemas.microsoft.com/office/drawing/2014/main" id="{0FDA25A0-89A7-0C47-B639-503752ED656D}"/>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9"/>
                    <a:stretch>
                      <a:fillRect l="-33333" r="-3333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B5BC39AB-21FC-4204-A4F6-3D4AACFDA493}"/>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84" name="TextBox 83">
                    <a:extLst>
                      <a:ext uri="{FF2B5EF4-FFF2-40B4-BE49-F238E27FC236}">
                        <a16:creationId xmlns:a16="http://schemas.microsoft.com/office/drawing/2014/main" id="{6F39BBA8-4BAF-454C-B8BC-F90C78CAA5BE}"/>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10"/>
                    <a:stretch>
                      <a:fillRect l="-8333" r="-8333"/>
                    </a:stretch>
                  </a:blipFill>
                </p:spPr>
                <p:txBody>
                  <a:bodyPr/>
                  <a:lstStyle/>
                  <a:p>
                    <a:r>
                      <a:rPr lang="en-US">
                        <a:noFill/>
                      </a:rPr>
                      <a:t> </a:t>
                    </a:r>
                  </a:p>
                </p:txBody>
              </p:sp>
            </mc:Fallback>
          </mc:AlternateContent>
        </p:grpSp>
        <p:grpSp>
          <p:nvGrpSpPr>
            <p:cNvPr id="128" name="Group 127">
              <a:extLst>
                <a:ext uri="{FF2B5EF4-FFF2-40B4-BE49-F238E27FC236}">
                  <a16:creationId xmlns:a16="http://schemas.microsoft.com/office/drawing/2014/main" id="{82582141-3C5D-4F18-8979-91EF8CBEF367}"/>
                </a:ext>
              </a:extLst>
            </p:cNvPr>
            <p:cNvGrpSpPr/>
            <p:nvPr/>
          </p:nvGrpSpPr>
          <p:grpSpPr>
            <a:xfrm>
              <a:off x="7635832" y="3218066"/>
              <a:ext cx="468000" cy="468000"/>
              <a:chOff x="7643683" y="1735504"/>
              <a:chExt cx="468000" cy="468000"/>
            </a:xfrm>
          </p:grpSpPr>
          <p:sp>
            <p:nvSpPr>
              <p:cNvPr id="140" name="Oval 139">
                <a:extLst>
                  <a:ext uri="{FF2B5EF4-FFF2-40B4-BE49-F238E27FC236}">
                    <a16:creationId xmlns:a16="http://schemas.microsoft.com/office/drawing/2014/main" id="{1FA9863B-B0EC-4380-9179-E4AA2BDCC2F3}"/>
                  </a:ext>
                </a:extLst>
              </p:cNvPr>
              <p:cNvSpPr/>
              <p:nvPr/>
            </p:nvSpPr>
            <p:spPr>
              <a:xfrm>
                <a:off x="7643683" y="1735504"/>
                <a:ext cx="468000" cy="468000"/>
              </a:xfrm>
              <a:prstGeom prst="ellipse">
                <a:avLst/>
              </a:prstGeom>
              <a:solidFill>
                <a:schemeClr val="bg1">
                  <a:lumMod val="65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42" name="Straight Connector 141">
                <a:extLst>
                  <a:ext uri="{FF2B5EF4-FFF2-40B4-BE49-F238E27FC236}">
                    <a16:creationId xmlns:a16="http://schemas.microsoft.com/office/drawing/2014/main" id="{668C6C20-74F2-4A9B-BB52-82C74290B8F0}"/>
                  </a:ext>
                </a:extLst>
              </p:cNvPr>
              <p:cNvCxnSpPr>
                <a:stCxn id="140" idx="0"/>
                <a:endCxn id="140"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28FD9566-E17B-469E-9D98-583B07A0FBB6}"/>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88" name="TextBox 87">
                    <a:extLst>
                      <a:ext uri="{FF2B5EF4-FFF2-40B4-BE49-F238E27FC236}">
                        <a16:creationId xmlns:a16="http://schemas.microsoft.com/office/drawing/2014/main" id="{D5BF01CD-9F05-2645-8405-D60706613629}"/>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11"/>
                    <a:stretch>
                      <a:fillRect l="-33333" r="-33333"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6DC02D95-92CF-417E-AAEA-C0A817530980}"/>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89" name="TextBox 88">
                    <a:extLst>
                      <a:ext uri="{FF2B5EF4-FFF2-40B4-BE49-F238E27FC236}">
                        <a16:creationId xmlns:a16="http://schemas.microsoft.com/office/drawing/2014/main" id="{67C2C271-0C5F-D345-B84E-2E82FF77217D}"/>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10"/>
                    <a:stretch>
                      <a:fillRect l="-8333" r="-8333"/>
                    </a:stretch>
                  </a:blipFill>
                </p:spPr>
                <p:txBody>
                  <a:bodyPr/>
                  <a:lstStyle/>
                  <a:p>
                    <a:r>
                      <a:rPr lang="en-US">
                        <a:noFill/>
                      </a:rPr>
                      <a:t> </a:t>
                    </a:r>
                  </a:p>
                </p:txBody>
              </p:sp>
            </mc:Fallback>
          </mc:AlternateContent>
        </p:grpSp>
        <p:grpSp>
          <p:nvGrpSpPr>
            <p:cNvPr id="130" name="Group 129">
              <a:extLst>
                <a:ext uri="{FF2B5EF4-FFF2-40B4-BE49-F238E27FC236}">
                  <a16:creationId xmlns:a16="http://schemas.microsoft.com/office/drawing/2014/main" id="{9575AD38-B9D6-468B-B82C-160317893716}"/>
                </a:ext>
              </a:extLst>
            </p:cNvPr>
            <p:cNvGrpSpPr/>
            <p:nvPr/>
          </p:nvGrpSpPr>
          <p:grpSpPr>
            <a:xfrm>
              <a:off x="7635832" y="3959347"/>
              <a:ext cx="468000" cy="468000"/>
              <a:chOff x="7643683" y="1735504"/>
              <a:chExt cx="468000" cy="468000"/>
            </a:xfrm>
          </p:grpSpPr>
          <p:sp>
            <p:nvSpPr>
              <p:cNvPr id="132" name="Oval 131">
                <a:extLst>
                  <a:ext uri="{FF2B5EF4-FFF2-40B4-BE49-F238E27FC236}">
                    <a16:creationId xmlns:a16="http://schemas.microsoft.com/office/drawing/2014/main" id="{B8DF30E6-5585-4FE8-AC04-13DC3B979BA0}"/>
                  </a:ext>
                </a:extLst>
              </p:cNvPr>
              <p:cNvSpPr/>
              <p:nvPr/>
            </p:nvSpPr>
            <p:spPr>
              <a:xfrm>
                <a:off x="7643683" y="1735504"/>
                <a:ext cx="468000" cy="468000"/>
              </a:xfrm>
              <a:prstGeom prst="ellipse">
                <a:avLst/>
              </a:prstGeom>
              <a:solidFill>
                <a:schemeClr val="bg1">
                  <a:lumMod val="95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34" name="Straight Connector 133">
                <a:extLst>
                  <a:ext uri="{FF2B5EF4-FFF2-40B4-BE49-F238E27FC236}">
                    <a16:creationId xmlns:a16="http://schemas.microsoft.com/office/drawing/2014/main" id="{FFC92284-CF78-441D-A00F-16F225157706}"/>
                  </a:ext>
                </a:extLst>
              </p:cNvPr>
              <p:cNvCxnSpPr>
                <a:stCxn id="132" idx="0"/>
                <a:endCxn id="132"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4BDEFCAC-E686-426D-A95C-363838DDE7F5}"/>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93" name="TextBox 92">
                    <a:extLst>
                      <a:ext uri="{FF2B5EF4-FFF2-40B4-BE49-F238E27FC236}">
                        <a16:creationId xmlns:a16="http://schemas.microsoft.com/office/drawing/2014/main" id="{0626C389-0946-2B49-B8B9-6E4766414512}"/>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7"/>
                    <a:stretch>
                      <a:fillRect l="-33333" r="-3333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A2680F92-0EB3-4F15-B994-FCF11B82CB7D}"/>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94" name="TextBox 93">
                    <a:extLst>
                      <a:ext uri="{FF2B5EF4-FFF2-40B4-BE49-F238E27FC236}">
                        <a16:creationId xmlns:a16="http://schemas.microsoft.com/office/drawing/2014/main" id="{2032E5E1-507B-DB42-A2C0-3612ADB73B75}"/>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12"/>
                    <a:stretch>
                      <a:fillRect l="-8333" r="-8333"/>
                    </a:stretch>
                  </a:blipFill>
                </p:spPr>
                <p:txBody>
                  <a:bodyPr/>
                  <a:lstStyle/>
                  <a:p>
                    <a:r>
                      <a:rPr lang="en-US">
                        <a:noFill/>
                      </a:rPr>
                      <a:t> </a:t>
                    </a:r>
                  </a:p>
                </p:txBody>
              </p:sp>
            </mc:Fallback>
          </mc:AlternateContent>
        </p:grpSp>
      </p:grpSp>
      <p:grpSp>
        <p:nvGrpSpPr>
          <p:cNvPr id="160" name="Group 159">
            <a:extLst>
              <a:ext uri="{FF2B5EF4-FFF2-40B4-BE49-F238E27FC236}">
                <a16:creationId xmlns:a16="http://schemas.microsoft.com/office/drawing/2014/main" id="{4067F95F-36AB-450A-BE2D-1BA4725DF0F1}"/>
              </a:ext>
            </a:extLst>
          </p:cNvPr>
          <p:cNvGrpSpPr/>
          <p:nvPr/>
        </p:nvGrpSpPr>
        <p:grpSpPr>
          <a:xfrm>
            <a:off x="6841816" y="1225661"/>
            <a:ext cx="351000" cy="351000"/>
            <a:chOff x="7643683" y="1735504"/>
            <a:chExt cx="468000" cy="468000"/>
          </a:xfrm>
        </p:grpSpPr>
        <p:sp>
          <p:nvSpPr>
            <p:cNvPr id="161" name="Oval 160">
              <a:extLst>
                <a:ext uri="{FF2B5EF4-FFF2-40B4-BE49-F238E27FC236}">
                  <a16:creationId xmlns:a16="http://schemas.microsoft.com/office/drawing/2014/main" id="{054ABC8B-D5D5-4894-A186-EFD3C16B634A}"/>
                </a:ext>
              </a:extLst>
            </p:cNvPr>
            <p:cNvSpPr/>
            <p:nvPr/>
          </p:nvSpPr>
          <p:spPr>
            <a:xfrm>
              <a:off x="7643683" y="1735504"/>
              <a:ext cx="468000" cy="468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62" name="Straight Connector 161">
              <a:extLst>
                <a:ext uri="{FF2B5EF4-FFF2-40B4-BE49-F238E27FC236}">
                  <a16:creationId xmlns:a16="http://schemas.microsoft.com/office/drawing/2014/main" id="{761F7B0A-0B74-440C-9E43-2F79BE615C52}"/>
                </a:ext>
              </a:extLst>
            </p:cNvPr>
            <p:cNvCxnSpPr>
              <a:stCxn id="161" idx="0"/>
              <a:endCxn id="161"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669A906E-15E4-47D4-A4ED-50591EEC8EAC}"/>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98" name="TextBox 97">
                  <a:extLst>
                    <a:ext uri="{FF2B5EF4-FFF2-40B4-BE49-F238E27FC236}">
                      <a16:creationId xmlns:a16="http://schemas.microsoft.com/office/drawing/2014/main" id="{E00566D2-387E-3141-B56B-3F808F582875}"/>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13"/>
                  <a:stretch>
                    <a:fillRect l="-33333" r="-3333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01906DBE-67A9-42C9-9CC2-19D88F14AFBA}"/>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99" name="TextBox 98">
                  <a:extLst>
                    <a:ext uri="{FF2B5EF4-FFF2-40B4-BE49-F238E27FC236}">
                      <a16:creationId xmlns:a16="http://schemas.microsoft.com/office/drawing/2014/main" id="{37B7DF2F-9B7F-484D-A80D-C1DB0FB4A086}"/>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14"/>
                  <a:stretch>
                    <a:fillRect l="-8333" r="-8333"/>
                  </a:stretch>
                </a:blipFill>
              </p:spPr>
              <p:txBody>
                <a:bodyPr/>
                <a:lstStyle/>
                <a:p>
                  <a:r>
                    <a:rPr lang="en-US">
                      <a:noFill/>
                    </a:rPr>
                    <a:t> </a:t>
                  </a:r>
                </a:p>
              </p:txBody>
            </p:sp>
          </mc:Fallback>
        </mc:AlternateContent>
      </p:grpSp>
      <p:grpSp>
        <p:nvGrpSpPr>
          <p:cNvPr id="165" name="Group 164">
            <a:extLst>
              <a:ext uri="{FF2B5EF4-FFF2-40B4-BE49-F238E27FC236}">
                <a16:creationId xmlns:a16="http://schemas.microsoft.com/office/drawing/2014/main" id="{53C234F3-7B9E-4A77-8127-F1CB608FFCD1}"/>
              </a:ext>
            </a:extLst>
          </p:cNvPr>
          <p:cNvGrpSpPr/>
          <p:nvPr/>
        </p:nvGrpSpPr>
        <p:grpSpPr>
          <a:xfrm>
            <a:off x="6841816" y="1821915"/>
            <a:ext cx="351000" cy="351000"/>
            <a:chOff x="7643683" y="1735504"/>
            <a:chExt cx="468000" cy="468000"/>
          </a:xfrm>
        </p:grpSpPr>
        <p:sp>
          <p:nvSpPr>
            <p:cNvPr id="166" name="Oval 165">
              <a:extLst>
                <a:ext uri="{FF2B5EF4-FFF2-40B4-BE49-F238E27FC236}">
                  <a16:creationId xmlns:a16="http://schemas.microsoft.com/office/drawing/2014/main" id="{3725DF65-D3B4-4955-B0BD-CB0D17857A00}"/>
                </a:ext>
              </a:extLst>
            </p:cNvPr>
            <p:cNvSpPr/>
            <p:nvPr/>
          </p:nvSpPr>
          <p:spPr>
            <a:xfrm>
              <a:off x="7643683" y="1735504"/>
              <a:ext cx="468000" cy="468000"/>
            </a:xfrm>
            <a:prstGeom prst="ellipse">
              <a:avLst/>
            </a:prstGeom>
            <a:solidFill>
              <a:schemeClr val="bg1">
                <a:lumMod val="95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67" name="Straight Connector 166">
              <a:extLst>
                <a:ext uri="{FF2B5EF4-FFF2-40B4-BE49-F238E27FC236}">
                  <a16:creationId xmlns:a16="http://schemas.microsoft.com/office/drawing/2014/main" id="{25BFBD65-427D-4C59-ABD9-A890C72690D4}"/>
                </a:ext>
              </a:extLst>
            </p:cNvPr>
            <p:cNvCxnSpPr>
              <a:stCxn id="166" idx="0"/>
              <a:endCxn id="166"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2B996770-AF4B-4E63-B5A1-58DF8F5609A6}"/>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103" name="TextBox 102">
                  <a:extLst>
                    <a:ext uri="{FF2B5EF4-FFF2-40B4-BE49-F238E27FC236}">
                      <a16:creationId xmlns:a16="http://schemas.microsoft.com/office/drawing/2014/main" id="{45F30D10-CFDA-ED41-B7DA-3CEB606CCD41}"/>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13"/>
                  <a:stretch>
                    <a:fillRect l="-33333" r="-3333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DECBBCD9-3C19-49D5-BB95-25211D1F862A}"/>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104" name="TextBox 103">
                  <a:extLst>
                    <a:ext uri="{FF2B5EF4-FFF2-40B4-BE49-F238E27FC236}">
                      <a16:creationId xmlns:a16="http://schemas.microsoft.com/office/drawing/2014/main" id="{27D79247-5910-BE48-A882-E02979066432}"/>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15"/>
                  <a:stretch>
                    <a:fillRect l="-8333" r="-8333"/>
                  </a:stretch>
                </a:blipFill>
              </p:spPr>
              <p:txBody>
                <a:bodyPr/>
                <a:lstStyle/>
                <a:p>
                  <a:r>
                    <a:rPr lang="en-US">
                      <a:noFill/>
                    </a:rPr>
                    <a:t> </a:t>
                  </a:r>
                </a:p>
              </p:txBody>
            </p:sp>
          </mc:Fallback>
        </mc:AlternateContent>
      </p:grpSp>
      <p:grpSp>
        <p:nvGrpSpPr>
          <p:cNvPr id="170" name="Group 169">
            <a:extLst>
              <a:ext uri="{FF2B5EF4-FFF2-40B4-BE49-F238E27FC236}">
                <a16:creationId xmlns:a16="http://schemas.microsoft.com/office/drawing/2014/main" id="{88BA5EB4-1863-440B-A6EB-1E8C8375D29C}"/>
              </a:ext>
            </a:extLst>
          </p:cNvPr>
          <p:cNvGrpSpPr/>
          <p:nvPr/>
        </p:nvGrpSpPr>
        <p:grpSpPr>
          <a:xfrm>
            <a:off x="6841816" y="2418169"/>
            <a:ext cx="351000" cy="351000"/>
            <a:chOff x="7643683" y="1735504"/>
            <a:chExt cx="468000" cy="468000"/>
          </a:xfrm>
        </p:grpSpPr>
        <p:sp>
          <p:nvSpPr>
            <p:cNvPr id="171" name="Oval 170">
              <a:extLst>
                <a:ext uri="{FF2B5EF4-FFF2-40B4-BE49-F238E27FC236}">
                  <a16:creationId xmlns:a16="http://schemas.microsoft.com/office/drawing/2014/main" id="{615D1E4F-3ECC-4D30-A1A8-26D46897CF8B}"/>
                </a:ext>
              </a:extLst>
            </p:cNvPr>
            <p:cNvSpPr/>
            <p:nvPr/>
          </p:nvSpPr>
          <p:spPr>
            <a:xfrm>
              <a:off x="7643683" y="1735504"/>
              <a:ext cx="468000" cy="468000"/>
            </a:xfrm>
            <a:prstGeom prst="ellipse">
              <a:avLst/>
            </a:prstGeom>
            <a:solidFill>
              <a:schemeClr val="bg2">
                <a:lumMod val="75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72" name="Straight Connector 171">
              <a:extLst>
                <a:ext uri="{FF2B5EF4-FFF2-40B4-BE49-F238E27FC236}">
                  <a16:creationId xmlns:a16="http://schemas.microsoft.com/office/drawing/2014/main" id="{6A961BB3-1319-4BEE-AC4F-A4EC31A96FE3}"/>
                </a:ext>
              </a:extLst>
            </p:cNvPr>
            <p:cNvCxnSpPr>
              <a:stCxn id="171" idx="0"/>
              <a:endCxn id="171" idx="4"/>
            </p:cNvCxnSpPr>
            <p:nvPr/>
          </p:nvCxnSpPr>
          <p:spPr>
            <a:xfrm>
              <a:off x="7877683" y="1735504"/>
              <a:ext cx="0" cy="468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19134A72-9A7C-4222-9408-0254ED79A5FF}"/>
                    </a:ext>
                  </a:extLst>
                </p:cNvPr>
                <p:cNvSpPr txBox="1"/>
                <p:nvPr/>
              </p:nvSpPr>
              <p:spPr>
                <a:xfrm>
                  <a:off x="7680027" y="1833679"/>
                  <a:ext cx="1923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108" name="TextBox 107">
                  <a:extLst>
                    <a:ext uri="{FF2B5EF4-FFF2-40B4-BE49-F238E27FC236}">
                      <a16:creationId xmlns:a16="http://schemas.microsoft.com/office/drawing/2014/main" id="{834B93AB-9B9D-7246-844F-9C038818330A}"/>
                    </a:ext>
                  </a:extLst>
                </p:cNvPr>
                <p:cNvSpPr txBox="1">
                  <a:spLocks noRot="1" noChangeAspect="1" noMove="1" noResize="1" noEditPoints="1" noAdjustHandles="1" noChangeArrowheads="1" noChangeShapeType="1" noTextEdit="1"/>
                </p:cNvSpPr>
                <p:nvPr/>
              </p:nvSpPr>
              <p:spPr>
                <a:xfrm>
                  <a:off x="7680027" y="1833679"/>
                  <a:ext cx="192360" cy="246221"/>
                </a:xfrm>
                <a:prstGeom prst="rect">
                  <a:avLst/>
                </a:prstGeom>
                <a:blipFill>
                  <a:blip r:embed="rId16"/>
                  <a:stretch>
                    <a:fillRect l="-33333" r="-33333"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CAB5F240-49ED-4FE7-91A6-475381958E58}"/>
                    </a:ext>
                  </a:extLst>
                </p:cNvPr>
                <p:cNvSpPr txBox="1"/>
                <p:nvPr/>
              </p:nvSpPr>
              <p:spPr>
                <a:xfrm>
                  <a:off x="7903908" y="1807512"/>
                  <a:ext cx="183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109" name="TextBox 108">
                  <a:extLst>
                    <a:ext uri="{FF2B5EF4-FFF2-40B4-BE49-F238E27FC236}">
                      <a16:creationId xmlns:a16="http://schemas.microsoft.com/office/drawing/2014/main" id="{D5FAB724-A474-BE43-AE9D-C9B76263EED6}"/>
                    </a:ext>
                  </a:extLst>
                </p:cNvPr>
                <p:cNvSpPr txBox="1">
                  <a:spLocks noRot="1" noChangeAspect="1" noMove="1" noResize="1" noEditPoints="1" noAdjustHandles="1" noChangeArrowheads="1" noChangeShapeType="1" noTextEdit="1"/>
                </p:cNvSpPr>
                <p:nvPr/>
              </p:nvSpPr>
              <p:spPr>
                <a:xfrm>
                  <a:off x="7903908" y="1807512"/>
                  <a:ext cx="183811" cy="276999"/>
                </a:xfrm>
                <a:prstGeom prst="rect">
                  <a:avLst/>
                </a:prstGeom>
                <a:blipFill>
                  <a:blip r:embed="rId15"/>
                  <a:stretch>
                    <a:fillRect l="-8333" r="-8333"/>
                  </a:stretch>
                </a:blipFill>
              </p:spPr>
              <p:txBody>
                <a:bodyPr/>
                <a:lstStyle/>
                <a:p>
                  <a:r>
                    <a:rPr lang="en-US">
                      <a:noFill/>
                    </a:rPr>
                    <a:t> </a:t>
                  </a:r>
                </a:p>
              </p:txBody>
            </p:sp>
          </mc:Fallback>
        </mc:AlternateContent>
      </p:grpSp>
      <p:cxnSp>
        <p:nvCxnSpPr>
          <p:cNvPr id="175" name="Straight Arrow Connector 174">
            <a:extLst>
              <a:ext uri="{FF2B5EF4-FFF2-40B4-BE49-F238E27FC236}">
                <a16:creationId xmlns:a16="http://schemas.microsoft.com/office/drawing/2014/main" id="{31D5B295-CA81-4360-AD6D-E1DA9B7BF423}"/>
              </a:ext>
            </a:extLst>
          </p:cNvPr>
          <p:cNvCxnSpPr>
            <a:cxnSpLocks/>
            <a:endCxn id="161" idx="2"/>
          </p:cNvCxnSpPr>
          <p:nvPr/>
        </p:nvCxnSpPr>
        <p:spPr>
          <a:xfrm flipV="1">
            <a:off x="6494291" y="1401161"/>
            <a:ext cx="347525" cy="57032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08EA9CAE-C745-4CAB-AF33-4B67D7BA5485}"/>
              </a:ext>
            </a:extLst>
          </p:cNvPr>
          <p:cNvCxnSpPr>
            <a:cxnSpLocks/>
            <a:endCxn id="166" idx="2"/>
          </p:cNvCxnSpPr>
          <p:nvPr/>
        </p:nvCxnSpPr>
        <p:spPr>
          <a:xfrm>
            <a:off x="6486698" y="1987879"/>
            <a:ext cx="355118" cy="953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314F3D99-A6F9-430D-A938-1369AC331A79}"/>
              </a:ext>
            </a:extLst>
          </p:cNvPr>
          <p:cNvCxnSpPr>
            <a:cxnSpLocks/>
            <a:endCxn id="171" idx="2"/>
          </p:cNvCxnSpPr>
          <p:nvPr/>
        </p:nvCxnSpPr>
        <p:spPr>
          <a:xfrm>
            <a:off x="6494288" y="1997413"/>
            <a:ext cx="347528" cy="59625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4A02CC5F-4224-4E1E-BFE1-5C71CF02099B}"/>
              </a:ext>
            </a:extLst>
          </p:cNvPr>
          <p:cNvCxnSpPr>
            <a:stCxn id="161" idx="6"/>
            <a:endCxn id="155" idx="2"/>
          </p:cNvCxnSpPr>
          <p:nvPr/>
        </p:nvCxnSpPr>
        <p:spPr>
          <a:xfrm flipV="1">
            <a:off x="7192816" y="1163474"/>
            <a:ext cx="278802" cy="237687"/>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11734393-AB34-4AF3-B1F1-87502EF68ADC}"/>
              </a:ext>
            </a:extLst>
          </p:cNvPr>
          <p:cNvCxnSpPr>
            <a:stCxn id="161" idx="6"/>
            <a:endCxn id="148" idx="2"/>
          </p:cNvCxnSpPr>
          <p:nvPr/>
        </p:nvCxnSpPr>
        <p:spPr>
          <a:xfrm>
            <a:off x="7192816" y="1401162"/>
            <a:ext cx="278802" cy="31827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4FCF077-DA20-46A0-84DD-48D839254C73}"/>
              </a:ext>
            </a:extLst>
          </p:cNvPr>
          <p:cNvCxnSpPr>
            <a:stCxn id="161" idx="6"/>
            <a:endCxn id="140" idx="2"/>
          </p:cNvCxnSpPr>
          <p:nvPr/>
        </p:nvCxnSpPr>
        <p:spPr>
          <a:xfrm>
            <a:off x="7192816" y="1401161"/>
            <a:ext cx="278802" cy="87423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EA0E144F-68BA-4383-913E-B3F92D78CCAD}"/>
              </a:ext>
            </a:extLst>
          </p:cNvPr>
          <p:cNvCxnSpPr>
            <a:stCxn id="161" idx="6"/>
            <a:endCxn id="132" idx="2"/>
          </p:cNvCxnSpPr>
          <p:nvPr/>
        </p:nvCxnSpPr>
        <p:spPr>
          <a:xfrm>
            <a:off x="7192816" y="1401162"/>
            <a:ext cx="278802" cy="143019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E755B30E-4371-450C-A32B-43E9C71A1316}"/>
              </a:ext>
            </a:extLst>
          </p:cNvPr>
          <p:cNvCxnSpPr>
            <a:stCxn id="166" idx="6"/>
            <a:endCxn id="155" idx="2"/>
          </p:cNvCxnSpPr>
          <p:nvPr/>
        </p:nvCxnSpPr>
        <p:spPr>
          <a:xfrm flipV="1">
            <a:off x="7192816" y="1163475"/>
            <a:ext cx="278802" cy="83394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81EEFDBC-CE05-4228-8E8C-0C365D286995}"/>
              </a:ext>
            </a:extLst>
          </p:cNvPr>
          <p:cNvCxnSpPr>
            <a:stCxn id="166" idx="6"/>
            <a:endCxn id="148" idx="2"/>
          </p:cNvCxnSpPr>
          <p:nvPr/>
        </p:nvCxnSpPr>
        <p:spPr>
          <a:xfrm flipV="1">
            <a:off x="7192816" y="1719435"/>
            <a:ext cx="278802" cy="27798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C1F83DE1-5A6A-4414-8FCA-E7C74B57CDFF}"/>
              </a:ext>
            </a:extLst>
          </p:cNvPr>
          <p:cNvCxnSpPr>
            <a:stCxn id="166" idx="6"/>
            <a:endCxn id="140" idx="2"/>
          </p:cNvCxnSpPr>
          <p:nvPr/>
        </p:nvCxnSpPr>
        <p:spPr>
          <a:xfrm>
            <a:off x="7192816" y="1997415"/>
            <a:ext cx="278802" cy="27798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FC91D22E-34C4-480F-A844-5B6F891CB2D5}"/>
              </a:ext>
            </a:extLst>
          </p:cNvPr>
          <p:cNvCxnSpPr>
            <a:stCxn id="166" idx="6"/>
            <a:endCxn id="132" idx="2"/>
          </p:cNvCxnSpPr>
          <p:nvPr/>
        </p:nvCxnSpPr>
        <p:spPr>
          <a:xfrm>
            <a:off x="7192816" y="1997415"/>
            <a:ext cx="278802" cy="83394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AA0D413C-488B-428F-814E-9774389E9BEC}"/>
              </a:ext>
            </a:extLst>
          </p:cNvPr>
          <p:cNvCxnSpPr>
            <a:stCxn id="171" idx="6"/>
            <a:endCxn id="155" idx="2"/>
          </p:cNvCxnSpPr>
          <p:nvPr/>
        </p:nvCxnSpPr>
        <p:spPr>
          <a:xfrm flipV="1">
            <a:off x="7192816" y="1163474"/>
            <a:ext cx="278802" cy="143019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AB703C42-E706-422E-B3AD-29374641A48F}"/>
              </a:ext>
            </a:extLst>
          </p:cNvPr>
          <p:cNvCxnSpPr>
            <a:stCxn id="171" idx="6"/>
            <a:endCxn id="148" idx="2"/>
          </p:cNvCxnSpPr>
          <p:nvPr/>
        </p:nvCxnSpPr>
        <p:spPr>
          <a:xfrm flipV="1">
            <a:off x="7192816" y="1719435"/>
            <a:ext cx="278802" cy="87423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75029BD3-4C51-4366-8C21-63D9152044BD}"/>
              </a:ext>
            </a:extLst>
          </p:cNvPr>
          <p:cNvCxnSpPr>
            <a:stCxn id="171" idx="6"/>
            <a:endCxn id="140" idx="2"/>
          </p:cNvCxnSpPr>
          <p:nvPr/>
        </p:nvCxnSpPr>
        <p:spPr>
          <a:xfrm flipV="1">
            <a:off x="7192816" y="2275396"/>
            <a:ext cx="278802" cy="31827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DDCB93B5-FBC2-4ED4-A481-177927131D13}"/>
              </a:ext>
            </a:extLst>
          </p:cNvPr>
          <p:cNvCxnSpPr>
            <a:stCxn id="171" idx="6"/>
            <a:endCxn id="132" idx="2"/>
          </p:cNvCxnSpPr>
          <p:nvPr/>
        </p:nvCxnSpPr>
        <p:spPr>
          <a:xfrm>
            <a:off x="7192816" y="2593669"/>
            <a:ext cx="278802" cy="23768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873455A3-16A4-4036-898C-E59A706B5A14}"/>
              </a:ext>
            </a:extLst>
          </p:cNvPr>
          <p:cNvCxnSpPr>
            <a:stCxn id="132" idx="6"/>
            <a:endCxn id="79" idx="2"/>
          </p:cNvCxnSpPr>
          <p:nvPr/>
        </p:nvCxnSpPr>
        <p:spPr>
          <a:xfrm flipV="1">
            <a:off x="7822618" y="1997415"/>
            <a:ext cx="278801" cy="83394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92EB8455-0CED-4CBA-A82E-0E5C08FFE959}"/>
              </a:ext>
            </a:extLst>
          </p:cNvPr>
          <p:cNvCxnSpPr>
            <a:stCxn id="140" idx="6"/>
            <a:endCxn id="79" idx="2"/>
          </p:cNvCxnSpPr>
          <p:nvPr/>
        </p:nvCxnSpPr>
        <p:spPr>
          <a:xfrm flipV="1">
            <a:off x="7822618" y="1997415"/>
            <a:ext cx="278801" cy="27798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32C35959-BAFE-4E64-946E-E59A6C99F506}"/>
              </a:ext>
            </a:extLst>
          </p:cNvPr>
          <p:cNvCxnSpPr>
            <a:stCxn id="148" idx="6"/>
            <a:endCxn id="79" idx="2"/>
          </p:cNvCxnSpPr>
          <p:nvPr/>
        </p:nvCxnSpPr>
        <p:spPr>
          <a:xfrm>
            <a:off x="7822618" y="1719435"/>
            <a:ext cx="278801" cy="27798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077DC27D-FF67-470B-8B00-F6B5C536F02B}"/>
              </a:ext>
            </a:extLst>
          </p:cNvPr>
          <p:cNvCxnSpPr>
            <a:stCxn id="155" idx="6"/>
            <a:endCxn id="79" idx="2"/>
          </p:cNvCxnSpPr>
          <p:nvPr/>
        </p:nvCxnSpPr>
        <p:spPr>
          <a:xfrm>
            <a:off x="7822618" y="1163475"/>
            <a:ext cx="278801" cy="83394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2DB258-AACB-45EE-B8C5-D6FE40474548}"/>
              </a:ext>
            </a:extLst>
          </p:cNvPr>
          <p:cNvCxnSpPr/>
          <p:nvPr/>
        </p:nvCxnSpPr>
        <p:spPr>
          <a:xfrm>
            <a:off x="6605868" y="3455894"/>
            <a:ext cx="2144806" cy="1415303"/>
          </a:xfrm>
          <a:prstGeom prst="line">
            <a:avLst/>
          </a:prstGeom>
          <a:ln w="76200" cap="rnd" cmpd="sng">
            <a:solidFill>
              <a:srgbClr val="92AEBC"/>
            </a:solidFill>
            <a:prstDash val="solid"/>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733A877-2CD7-4181-A3C0-909E9FC768A4}"/>
              </a:ext>
            </a:extLst>
          </p:cNvPr>
          <p:cNvCxnSpPr>
            <a:cxnSpLocks/>
          </p:cNvCxnSpPr>
          <p:nvPr/>
        </p:nvCxnSpPr>
        <p:spPr>
          <a:xfrm flipV="1">
            <a:off x="6869074" y="3244538"/>
            <a:ext cx="1641264" cy="1718876"/>
          </a:xfrm>
          <a:prstGeom prst="line">
            <a:avLst/>
          </a:prstGeom>
          <a:ln w="76200" cap="rnd" cmpd="sng">
            <a:solidFill>
              <a:srgbClr val="92AEBC"/>
            </a:solidFill>
            <a:prstDash val="solid"/>
            <a:round/>
          </a:ln>
        </p:spPr>
        <p:style>
          <a:lnRef idx="1">
            <a:schemeClr val="accent1"/>
          </a:lnRef>
          <a:fillRef idx="0">
            <a:schemeClr val="accent1"/>
          </a:fillRef>
          <a:effectRef idx="0">
            <a:schemeClr val="accent1"/>
          </a:effectRef>
          <a:fontRef idx="minor">
            <a:schemeClr val="tx1"/>
          </a:fontRef>
        </p:style>
      </p:cxnSp>
      <p:sp>
        <p:nvSpPr>
          <p:cNvPr id="72" name="Footer Placeholder 4" hidden="1"/>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9</a:t>
            </a:fld>
            <a:endParaRPr lang="de-DE" dirty="0"/>
          </a:p>
        </p:txBody>
      </p:sp>
    </p:spTree>
    <p:extLst>
      <p:ext uri="{BB962C8B-B14F-4D97-AF65-F5344CB8AC3E}">
        <p14:creationId xmlns:p14="http://schemas.microsoft.com/office/powerpoint/2010/main" val="33935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ter Guide to Intelligent Data Science">
  <a:themeElements>
    <a:clrScheme name="Guide to Intelligent Data Science 1">
      <a:dk1>
        <a:srgbClr val="00386C"/>
      </a:dk1>
      <a:lt1>
        <a:srgbClr val="FFFFFF"/>
      </a:lt1>
      <a:dk2>
        <a:srgbClr val="95B0BE"/>
      </a:dk2>
      <a:lt2>
        <a:srgbClr val="CDDEE7"/>
      </a:lt2>
      <a:accent1>
        <a:srgbClr val="ED1846"/>
      </a:accent1>
      <a:accent2>
        <a:srgbClr val="00386C"/>
      </a:accent2>
      <a:accent3>
        <a:srgbClr val="CDDEE7"/>
      </a:accent3>
      <a:accent4>
        <a:srgbClr val="8DAAB9"/>
      </a:accent4>
      <a:accent5>
        <a:srgbClr val="340A0B"/>
      </a:accent5>
      <a:accent6>
        <a:srgbClr val="832A38"/>
      </a:accent6>
      <a:hlink>
        <a:srgbClr val="00386C"/>
      </a:hlink>
      <a:folHlink>
        <a:srgbClr val="8BA8B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92AEBC"/>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cmpd="sng">
          <a:solidFill>
            <a:srgbClr val="92AEBC"/>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spAutoFit/>
      </a:bodyPr>
      <a:lstStyle>
        <a:defPPr algn="l">
          <a:lnSpc>
            <a:spcPct val="100000"/>
          </a:lnSpc>
          <a:defRPr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defPPr>
      </a:lstStyle>
    </a:txDef>
  </a:objectDefaults>
  <a:extraClrSchemeLst/>
  <a:extLst>
    <a:ext uri="{05A4C25C-085E-4340-85A3-A5531E510DB2}">
      <thm15:themeFamily xmlns:thm15="http://schemas.microsoft.com/office/thememl/2012/main" name="KNIME-PP-Vorlage-190226" id="{16C63487-B647-7947-A218-79B803470186}" vid="{3D5B32DD-FEEC-8A41-AAF9-24D8CEF25E2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3E31740070594596117FEC384DD67F" ma:contentTypeVersion="18" ma:contentTypeDescription="Create a new document." ma:contentTypeScope="" ma:versionID="49aa72344bdd426e0b38491ef584f14a">
  <xsd:schema xmlns:xsd="http://www.w3.org/2001/XMLSchema" xmlns:xs="http://www.w3.org/2001/XMLSchema" xmlns:p="http://schemas.microsoft.com/office/2006/metadata/properties" xmlns:ns1="http://schemas.microsoft.com/sharepoint/v3" xmlns:ns2="a1d3deca-49d0-46fa-a3f9-6e0c4e618558" xmlns:ns3="32a7ba11-dde9-4cf2-a6ac-8f31dc36ce67" targetNamespace="http://schemas.microsoft.com/office/2006/metadata/properties" ma:root="true" ma:fieldsID="281ee772328fffea8ee3aebc8ee29d69" ns1:_="" ns2:_="" ns3:_="">
    <xsd:import namespace="http://schemas.microsoft.com/sharepoint/v3"/>
    <xsd:import namespace="a1d3deca-49d0-46fa-a3f9-6e0c4e618558"/>
    <xsd:import namespace="32a7ba11-dde9-4cf2-a6ac-8f31dc36ce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ServiceAutoTags" minOccurs="0"/>
                <xsd:element ref="ns3:MediaServiceOCR" minOccurs="0"/>
                <xsd:element ref="ns3:MediaServiceAutoKeyPoints" minOccurs="0"/>
                <xsd:element ref="ns3:MediaServiceKeyPoints" minOccurs="0"/>
                <xsd:element ref="ns1:_ip_UnifiedCompliancePolicyProperties" minOccurs="0"/>
                <xsd:element ref="ns1:_ip_UnifiedCompliancePolicyUIAction" minOccurs="0"/>
                <xsd:element ref="ns2:_dlc_DocId" minOccurs="0"/>
                <xsd:element ref="ns2:_dlc_DocIdUrl" minOccurs="0"/>
                <xsd:element ref="ns2:_dlc_DocIdPersistId"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d3deca-49d0-46fa-a3f9-6e0c4e6185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TaxCatchAll" ma:index="28" nillable="true" ma:displayName="Taxonomy Catch All Column" ma:hidden="true" ma:list="{cdf888eb-8435-4f9d-9d06-71d3a1695069}" ma:internalName="TaxCatchAll" ma:showField="CatchAllData" ma:web="a1d3deca-49d0-46fa-a3f9-6e0c4e6185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2a7ba11-dde9-4cf2-a6ac-8f31dc36ce6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description=""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5b91888-5ea6-45ea-a327-1c65e817444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dlc_DocId xmlns="a1d3deca-49d0-46fa-a3f9-6e0c4e618558">XFNKNFZNA3JN-2102554853-637657</_dlc_DocId>
    <_dlc_DocIdUrl xmlns="a1d3deca-49d0-46fa-a3f9-6e0c4e618558">
      <Url>https://knime.sharepoint.com/_layouts/15/DocIdRedir.aspx?ID=XFNKNFZNA3JN-2102554853-637657</Url>
      <Description>XFNKNFZNA3JN-2102554853-637657</Description>
    </_dlc_DocIdUrl>
    <lcf76f155ced4ddcb4097134ff3c332f xmlns="32a7ba11-dde9-4cf2-a6ac-8f31dc36ce67">
      <Terms xmlns="http://schemas.microsoft.com/office/infopath/2007/PartnerControls"/>
    </lcf76f155ced4ddcb4097134ff3c332f>
    <TaxCatchAll xmlns="a1d3deca-49d0-46fa-a3f9-6e0c4e618558" xsi:nil="true"/>
  </documentManagement>
</p:properties>
</file>

<file path=customXml/itemProps1.xml><?xml version="1.0" encoding="utf-8"?>
<ds:datastoreItem xmlns:ds="http://schemas.openxmlformats.org/officeDocument/2006/customXml" ds:itemID="{DEC53D86-9493-45BF-B85E-0AA6C48C3EE3}">
  <ds:schemaRefs>
    <ds:schemaRef ds:uri="http://schemas.microsoft.com/sharepoint/v3/contenttype/forms"/>
  </ds:schemaRefs>
</ds:datastoreItem>
</file>

<file path=customXml/itemProps2.xml><?xml version="1.0" encoding="utf-8"?>
<ds:datastoreItem xmlns:ds="http://schemas.openxmlformats.org/officeDocument/2006/customXml" ds:itemID="{4C917B1B-46B0-4D3F-8AB6-05C5FE690E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1d3deca-49d0-46fa-a3f9-6e0c4e618558"/>
    <ds:schemaRef ds:uri="32a7ba11-dde9-4cf2-a6ac-8f31dc36ce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394D45-EB75-41A7-945E-71BFB62DD98E}">
  <ds:schemaRefs>
    <ds:schemaRef ds:uri="http://schemas.microsoft.com/sharepoint/events"/>
  </ds:schemaRefs>
</ds:datastoreItem>
</file>

<file path=customXml/itemProps4.xml><?xml version="1.0" encoding="utf-8"?>
<ds:datastoreItem xmlns:ds="http://schemas.openxmlformats.org/officeDocument/2006/customXml" ds:itemID="{66BC03A6-CC7F-4A60-B738-FC353793CF8C}">
  <ds:schemaRef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a1d3deca-49d0-46fa-a3f9-6e0c4e618558"/>
    <ds:schemaRef ds:uri="http://purl.org/dc/terms/"/>
    <ds:schemaRef ds:uri="http://schemas.microsoft.com/office/2006/documentManagement/types"/>
    <ds:schemaRef ds:uri="32a7ba11-dde9-4cf2-a6ac-8f31dc36ce67"/>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32785</TotalTime>
  <Words>6500</Words>
  <Application>Microsoft Office PowerPoint</Application>
  <PresentationFormat>On-screen Show (16:10)</PresentationFormat>
  <Paragraphs>1188</Paragraphs>
  <Slides>75</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Calibri</vt:lpstr>
      <vt:lpstr>Roboto</vt:lpstr>
      <vt:lpstr>Arial</vt:lpstr>
      <vt:lpstr>Cambria Math</vt:lpstr>
      <vt:lpstr>Symbol</vt:lpstr>
      <vt:lpstr>Wingdings</vt:lpstr>
      <vt:lpstr>Master Guide to Intelligent Data Science</vt:lpstr>
      <vt:lpstr>Deep Learning</vt:lpstr>
      <vt:lpstr>Summary of this lesson</vt:lpstr>
      <vt:lpstr>Content of this lesson</vt:lpstr>
      <vt:lpstr>Datasets</vt:lpstr>
      <vt:lpstr>Deep Learning</vt:lpstr>
      <vt:lpstr>Recurrent Neural Networks (RNNs)</vt:lpstr>
      <vt:lpstr>What are Recurrent Neural Networks?</vt:lpstr>
      <vt:lpstr>Why do we need RNNs for Sequential Data?</vt:lpstr>
      <vt:lpstr>Why do we need RNNs for Sequential Data?</vt:lpstr>
      <vt:lpstr>From Feed Forward to Recurrent Neural Networks</vt:lpstr>
      <vt:lpstr>From Feed Forward to Recurrent Neural Networks</vt:lpstr>
      <vt:lpstr>From Feed Forward to Recurrent Neural Networks</vt:lpstr>
      <vt:lpstr>Unrolling of a RNN over time</vt:lpstr>
      <vt:lpstr>From Feed Forward to Recurrent Neural Networks</vt:lpstr>
      <vt:lpstr>From Feed Forward to Recurrent Neural Networks</vt:lpstr>
      <vt:lpstr>How can we represent a RNN over time?</vt:lpstr>
      <vt:lpstr>Unrolling of a RNN over time</vt:lpstr>
      <vt:lpstr>Summarizing: RNNs and BPTT</vt:lpstr>
      <vt:lpstr>Long Short Term Memory</vt:lpstr>
      <vt:lpstr>Simple Recurrent Unit</vt:lpstr>
      <vt:lpstr>Limitations of Layers with Simple Recurrent Units</vt:lpstr>
      <vt:lpstr>LSTM = Long Short Term Memory</vt:lpstr>
      <vt:lpstr>LSTM = Long Short Term Memory</vt:lpstr>
      <vt:lpstr>LSTM = Forget Gate</vt:lpstr>
      <vt:lpstr>LSTM: Forget Gate</vt:lpstr>
      <vt:lpstr>LSTM: Forget Gate</vt:lpstr>
      <vt:lpstr>LSTM: Forget Gate</vt:lpstr>
      <vt:lpstr>LSTM: Forget Gate</vt:lpstr>
      <vt:lpstr>LSTM: Forget Gate</vt:lpstr>
      <vt:lpstr>LSTM = Input Gate</vt:lpstr>
      <vt:lpstr>LSTM: Input Gate</vt:lpstr>
      <vt:lpstr>LSTM: Input Gate – create new state candidate</vt:lpstr>
      <vt:lpstr>LSTM: Input Gate – inject input</vt:lpstr>
      <vt:lpstr>LSTM: Input Gate – inject input</vt:lpstr>
      <vt:lpstr>LSTM: Input Gate</vt:lpstr>
      <vt:lpstr>LSTM: Input Gate</vt:lpstr>
      <vt:lpstr>LSTM: Input Gate</vt:lpstr>
      <vt:lpstr>LSTM = Input Gate</vt:lpstr>
      <vt:lpstr>LSTM = Output Gate</vt:lpstr>
      <vt:lpstr>LSTM: Output Gate – input inject into status</vt:lpstr>
      <vt:lpstr>LSTM: Input Gate – input inject into status</vt:lpstr>
      <vt:lpstr>LSTM: Input Gate – prepare output candidate</vt:lpstr>
      <vt:lpstr>LSTM: Input Gate – prepare output candidate</vt:lpstr>
      <vt:lpstr>LSTM = Long Short Term Memory</vt:lpstr>
      <vt:lpstr>Different Network-Structures and Applications</vt:lpstr>
      <vt:lpstr>Different Network-Structures and Applications</vt:lpstr>
      <vt:lpstr>Neural Network: Code-free Example</vt:lpstr>
      <vt:lpstr>Neural Network: Code-free Example</vt:lpstr>
      <vt:lpstr>Convolutional Neural Networks (CNNs)</vt:lpstr>
      <vt:lpstr>AlexNet &amp; friends</vt:lpstr>
      <vt:lpstr>Convolutional Neural Networks - CNN</vt:lpstr>
      <vt:lpstr>Numerical Representation of a Black and White Image</vt:lpstr>
      <vt:lpstr>Numerical Representation of a Color Image</vt:lpstr>
      <vt:lpstr>Convolutional Neural Networks</vt:lpstr>
      <vt:lpstr>Convolutional Neural Networks - CNN</vt:lpstr>
      <vt:lpstr>Convolutional Neurons: Example</vt:lpstr>
      <vt:lpstr>Convolutional Neural Networks (CNN)</vt:lpstr>
      <vt:lpstr>Pooling Layers</vt:lpstr>
      <vt:lpstr>Example Pooling</vt:lpstr>
      <vt:lpstr>Classification Layers</vt:lpstr>
      <vt:lpstr>CNN: Transfer Learning</vt:lpstr>
      <vt:lpstr>Building CNNs with KNIME</vt:lpstr>
      <vt:lpstr>Generative-Adversarial Networks (GANs)</vt:lpstr>
      <vt:lpstr>GANs</vt:lpstr>
      <vt:lpstr>Can You Tell Real from Fake?</vt:lpstr>
      <vt:lpstr>GAN: Generator</vt:lpstr>
      <vt:lpstr>GAN: Training</vt:lpstr>
      <vt:lpstr>GAN: Architecture</vt:lpstr>
      <vt:lpstr>GANs</vt:lpstr>
      <vt:lpstr>Summary</vt:lpstr>
      <vt:lpstr>Practical Examples with KNIME Analytics Platform</vt:lpstr>
      <vt:lpstr>RNN Workflow: Text Generation</vt:lpstr>
      <vt:lpstr>CNN Workflow: Image Classification using MNIST</vt:lpstr>
      <vt:lpstr>Installing Extensions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Emilio Silvestri</cp:lastModifiedBy>
  <cp:revision>705</cp:revision>
  <cp:lastPrinted>2019-02-14T13:33:55Z</cp:lastPrinted>
  <dcterms:created xsi:type="dcterms:W3CDTF">2019-02-27T15:40:41Z</dcterms:created>
  <dcterms:modified xsi:type="dcterms:W3CDTF">2023-01-16T09:50:07Z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0x010100683E31740070594596117FEC384DD67F</vt:lpwstr>
  </property>
  <property fmtid="{D5CDD505-2E9C-101B-9397-08002B2CF9AE}" pid="3" name="_dlc_DocIdItemGuid">
    <vt:lpwstr>e4a8e181-734f-42e0-8329-94c5e2007524</vt:lpwstr>
  </property>
  <property fmtid="{D5CDD505-2E9C-101B-9397-08002B2CF9AE}" pid="4" name="MediaServiceImageTags">
    <vt:lpwstr/>
  </property>
</Properties>
</file>