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24"/>
  </p:notesMasterIdLst>
  <p:sldIdLst>
    <p:sldId id="275" r:id="rId6"/>
    <p:sldId id="285" r:id="rId7"/>
    <p:sldId id="270" r:id="rId8"/>
    <p:sldId id="277" r:id="rId9"/>
    <p:sldId id="272" r:id="rId10"/>
    <p:sldId id="278" r:id="rId11"/>
    <p:sldId id="286" r:id="rId12"/>
    <p:sldId id="271" r:id="rId13"/>
    <p:sldId id="280" r:id="rId14"/>
    <p:sldId id="279" r:id="rId15"/>
    <p:sldId id="287" r:id="rId16"/>
    <p:sldId id="273" r:id="rId17"/>
    <p:sldId id="281" r:id="rId18"/>
    <p:sldId id="282" r:id="rId19"/>
    <p:sldId id="274" r:id="rId20"/>
    <p:sldId id="284" r:id="rId21"/>
    <p:sldId id="283" r:id="rId22"/>
    <p:sldId id="276" r:id="rId2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636"/>
    <a:srgbClr val="ED1846"/>
    <a:srgbClr val="CDDEE7"/>
    <a:srgbClr val="92AEBC"/>
    <a:srgbClr val="00386C"/>
    <a:srgbClr val="F8C71A"/>
    <a:srgbClr val="FFF9D9"/>
    <a:srgbClr val="FFEB7F"/>
    <a:srgbClr val="FFE240"/>
    <a:srgbClr val="FF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1" autoAdjust="0"/>
    <p:restoredTop sz="96333"/>
  </p:normalViewPr>
  <p:slideViewPr>
    <p:cSldViewPr snapToGrid="0" snapToObjects="1" showGuides="1">
      <p:cViewPr varScale="1">
        <p:scale>
          <a:sx n="146" d="100"/>
          <a:sy n="146" d="100"/>
        </p:scale>
        <p:origin x="605" y="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99794-45CA-FF41-AA62-5E594CEACF02}" type="datetimeFigureOut">
              <a:rPr lang="de-DE" smtClean="0"/>
              <a:t>17.02.2021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2914A-90BC-E546-9349-962456D80391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2594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mailto:email@email.com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D98B2BB-C54F-7F42-81FA-8650AF785A93}"/>
              </a:ext>
            </a:extLst>
          </p:cNvPr>
          <p:cNvSpPr/>
          <p:nvPr userDrawn="1"/>
        </p:nvSpPr>
        <p:spPr>
          <a:xfrm>
            <a:off x="0" y="585216"/>
            <a:ext cx="9144000" cy="5129784"/>
          </a:xfrm>
          <a:prstGeom prst="rect">
            <a:avLst/>
          </a:prstGeom>
          <a:gradFill flip="none" rotWithShape="1">
            <a:gsLst>
              <a:gs pos="27000">
                <a:schemeClr val="accent6"/>
              </a:gs>
              <a:gs pos="69000">
                <a:schemeClr val="accent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0F04939-8B07-1D47-9EBE-831B36D912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4000" y="1404000"/>
            <a:ext cx="3576522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lnSpc>
                <a:spcPct val="100000"/>
              </a:lnSpc>
              <a:defRPr sz="4200" b="1"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Slide Title </a:t>
            </a:r>
            <a:endParaRPr lang="en-US" dirty="0"/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4CBC83F2-DFA1-B449-B47E-9F6B07C647FF}"/>
              </a:ext>
            </a:extLst>
          </p:cNvPr>
          <p:cNvCxnSpPr>
            <a:cxnSpLocks/>
          </p:cNvCxnSpPr>
          <p:nvPr userDrawn="1"/>
        </p:nvCxnSpPr>
        <p:spPr>
          <a:xfrm>
            <a:off x="966061" y="0"/>
            <a:ext cx="0" cy="5715000"/>
          </a:xfrm>
          <a:prstGeom prst="line">
            <a:avLst/>
          </a:prstGeom>
          <a:ln w="19050" cap="flat" cmpd="sng">
            <a:solidFill>
              <a:schemeClr val="bg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ußzeilenplatzhalter 2">
            <a:extLst>
              <a:ext uri="{FF2B5EF4-FFF2-40B4-BE49-F238E27FC236}">
                <a16:creationId xmlns:a16="http://schemas.microsoft.com/office/drawing/2014/main" id="{60D03090-BC84-4440-8166-08DCA5166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24000" y="5364390"/>
            <a:ext cx="7511987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0" i="0">
                <a:solidFill>
                  <a:schemeClr val="bg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 dirty="0"/>
              <a:t>Caption</a:t>
            </a:r>
            <a:endParaRPr lang="de-DE" dirty="0"/>
          </a:p>
        </p:txBody>
      </p:sp>
      <p:pic>
        <p:nvPicPr>
          <p:cNvPr id="4" name="Grafik 3" descr="Ein Bild, das sitzend, Tisch, Computer, Essen enthält.&#10;&#10;Automatisch generierte Beschreibung">
            <a:extLst>
              <a:ext uri="{FF2B5EF4-FFF2-40B4-BE49-F238E27FC236}">
                <a16:creationId xmlns:a16="http://schemas.microsoft.com/office/drawing/2014/main" id="{3F640471-65BF-C648-868D-963E292AF4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3647" y="-1"/>
            <a:ext cx="5436616" cy="561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2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Chapter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1276A92E-9DD2-2F4E-8619-6D60BD8C3ECD}"/>
              </a:ext>
            </a:extLst>
          </p:cNvPr>
          <p:cNvSpPr/>
          <p:nvPr userDrawn="1"/>
        </p:nvSpPr>
        <p:spPr>
          <a:xfrm>
            <a:off x="0" y="0"/>
            <a:ext cx="9144000" cy="606056"/>
          </a:xfrm>
          <a:prstGeom prst="rect">
            <a:avLst/>
          </a:prstGeom>
          <a:gradFill flip="none" rotWithShape="1">
            <a:gsLst>
              <a:gs pos="3000">
                <a:schemeClr val="accent6"/>
              </a:gs>
              <a:gs pos="63000">
                <a:schemeClr val="accent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734A693-5F7B-6046-90D0-257E6241D3C2}"/>
              </a:ext>
            </a:extLst>
          </p:cNvPr>
          <p:cNvSpPr/>
          <p:nvPr userDrawn="1"/>
        </p:nvSpPr>
        <p:spPr>
          <a:xfrm>
            <a:off x="0" y="606056"/>
            <a:ext cx="9144000" cy="4890977"/>
          </a:xfrm>
          <a:prstGeom prst="rect">
            <a:avLst/>
          </a:prstGeom>
          <a:solidFill>
            <a:srgbClr val="92A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890F977-FE29-5A44-8A59-E92C8350D5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4516" y="1044000"/>
            <a:ext cx="5484553" cy="129266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lnSpc>
                <a:spcPct val="100000"/>
              </a:lnSpc>
              <a:defRPr sz="4200" b="0">
                <a:solidFill>
                  <a:srgbClr val="00386C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Chapter </a:t>
            </a:r>
            <a:br>
              <a:rPr lang="de-DE" dirty="0"/>
            </a:br>
            <a:r>
              <a:rPr lang="de-DE" dirty="0"/>
              <a:t>Title </a:t>
            </a:r>
            <a:endParaRPr lang="en-US" dirty="0"/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6640156F-E036-7A4C-BC7D-099260826E00}"/>
              </a:ext>
            </a:extLst>
          </p:cNvPr>
          <p:cNvCxnSpPr>
            <a:cxnSpLocks/>
          </p:cNvCxnSpPr>
          <p:nvPr userDrawn="1"/>
        </p:nvCxnSpPr>
        <p:spPr>
          <a:xfrm>
            <a:off x="966061" y="0"/>
            <a:ext cx="0" cy="5715000"/>
          </a:xfrm>
          <a:prstGeom prst="line">
            <a:avLst/>
          </a:prstGeom>
          <a:ln w="19050" cap="flat" cmpd="sng">
            <a:solidFill>
              <a:schemeClr val="bg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D691486-DA75-BD46-A06C-8E7CEDD4A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5224" y="5491424"/>
            <a:ext cx="180001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 b="0" i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1" name="Fußzeilenplatzhalter 2">
            <a:extLst>
              <a:ext uri="{FF2B5EF4-FFF2-40B4-BE49-F238E27FC236}">
                <a16:creationId xmlns:a16="http://schemas.microsoft.com/office/drawing/2014/main" id="{91AEDB89-5697-504D-8D7B-0587643FE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39EF751-B7DA-8D43-ABED-4011DBCBB00D}"/>
              </a:ext>
            </a:extLst>
          </p:cNvPr>
          <p:cNvSpPr/>
          <p:nvPr userDrawn="1"/>
        </p:nvSpPr>
        <p:spPr>
          <a:xfrm>
            <a:off x="0" y="606056"/>
            <a:ext cx="966061" cy="1550507"/>
          </a:xfrm>
          <a:prstGeom prst="rect">
            <a:avLst/>
          </a:prstGeom>
          <a:solidFill>
            <a:srgbClr val="CDDEE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83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1F8F476-5A63-1B43-B744-71E61ABBD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5032"/>
            <a:ext cx="842645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6438E48-491D-0744-AD5E-C40A88ED146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D48C0B-5391-7641-83FB-0699C7A9D0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00000"/>
            <a:ext cx="8378825" cy="4307679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title style</a:t>
            </a:r>
            <a:endParaRPr lang="de-D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de-DE" dirty="0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ußzeilenplatzhalter 2">
            <a:extLst>
              <a:ext uri="{FF2B5EF4-FFF2-40B4-BE49-F238E27FC236}">
                <a16:creationId xmlns:a16="http://schemas.microsoft.com/office/drawing/2014/main" id="{B803BDE0-7686-6A44-87F6-24D51F182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338585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: 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1F8F476-5A63-1B43-B744-71E61ABBD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5032"/>
            <a:ext cx="842645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6438E48-491D-0744-AD5E-C40A88ED146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D48C0B-5391-7641-83FB-0699C7A9D0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808703"/>
            <a:ext cx="8378825" cy="3398976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title style</a:t>
            </a:r>
            <a:endParaRPr lang="de-D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de-DE" dirty="0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ußzeilenplatzhalter 2">
            <a:extLst>
              <a:ext uri="{FF2B5EF4-FFF2-40B4-BE49-F238E27FC236}">
                <a16:creationId xmlns:a16="http://schemas.microsoft.com/office/drawing/2014/main" id="{B803BDE0-7686-6A44-87F6-24D51F182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2888" y="757193"/>
            <a:ext cx="8153048" cy="9096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ctr"/>
          <a:lstStyle>
            <a:lvl1pPr>
              <a:defRPr sz="1800" i="1"/>
            </a:lvl1pPr>
            <a:lvl2pPr>
              <a:defRPr i="1"/>
            </a:lvl2pPr>
            <a:lvl5pPr marL="933450" indent="0">
              <a:buNone/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4689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ex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A66214D-6AE7-6844-8B78-0FA1678C8F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itel 4">
            <a:extLst>
              <a:ext uri="{FF2B5EF4-FFF2-40B4-BE49-F238E27FC236}">
                <a16:creationId xmlns:a16="http://schemas.microsoft.com/office/drawing/2014/main" id="{BD365B8B-5868-3D40-B70D-97ACEBCFB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3941"/>
            <a:ext cx="8433504" cy="246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BDE0700-9001-1346-BFE7-A17DD5863E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900113"/>
            <a:ext cx="4011613" cy="4305300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A2A4D7F-0FF9-9641-A4AC-28DCA004BB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0000" y="900113"/>
            <a:ext cx="4032250" cy="4305300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Fußzeilenplatzhalter 2">
            <a:extLst>
              <a:ext uri="{FF2B5EF4-FFF2-40B4-BE49-F238E27FC236}">
                <a16:creationId xmlns:a16="http://schemas.microsoft.com/office/drawing/2014/main" id="{C431475C-FDC5-8142-BF55-F4F8ECC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71081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E2FFFC0-B0CF-0D4D-8A2D-A2A6C661B3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9999" y="900001"/>
            <a:ext cx="4105225" cy="4342262"/>
          </a:xfrm>
          <a:ln w="57150" cap="sq">
            <a:noFill/>
            <a:miter lim="800000"/>
          </a:ln>
        </p:spPr>
        <p:txBody>
          <a:bodyPr/>
          <a:lstStyle>
            <a:lvl1pPr marL="6350" indent="0"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1C1F53E-94CD-F14F-A6CD-D57201049D1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36EE8378-5CCF-9144-B82F-7C252F4CE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3941"/>
            <a:ext cx="8433504" cy="246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0172A25-DB0F-0B40-80A4-0BCDD7F8AE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900001"/>
            <a:ext cx="4011613" cy="4302237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ußzeilenplatzhalter 2">
            <a:extLst>
              <a:ext uri="{FF2B5EF4-FFF2-40B4-BE49-F238E27FC236}">
                <a16:creationId xmlns:a16="http://schemas.microsoft.com/office/drawing/2014/main" id="{F167F8D4-D622-F340-8F6D-036447626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58009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E2FFFC0-B0CF-0D4D-8A2D-A2A6C661B3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8776" y="900000"/>
            <a:ext cx="4011206" cy="4331420"/>
          </a:xfrm>
          <a:ln w="50800" cap="sq">
            <a:noFill/>
            <a:miter lim="800000"/>
          </a:ln>
        </p:spPr>
        <p:txBody>
          <a:bodyPr/>
          <a:lstStyle>
            <a:lvl1pPr marL="635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3E27F57-B2F4-9241-929D-68B182DD39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15B9A3C3-445A-804B-AB66-80EE629EEB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3941"/>
            <a:ext cx="8426450" cy="246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041EECD-9FC2-934F-AA63-0ED240232F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900000"/>
            <a:ext cx="4037012" cy="4331420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ußzeilenplatzhalter 2">
            <a:extLst>
              <a:ext uri="{FF2B5EF4-FFF2-40B4-BE49-F238E27FC236}">
                <a16:creationId xmlns:a16="http://schemas.microsoft.com/office/drawing/2014/main" id="{5D5BE5F2-1E81-4C42-A169-8B0C81724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8293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D98B2BB-C54F-7F42-81FA-8650AF785A93}"/>
              </a:ext>
            </a:extLst>
          </p:cNvPr>
          <p:cNvSpPr/>
          <p:nvPr userDrawn="1"/>
        </p:nvSpPr>
        <p:spPr>
          <a:xfrm>
            <a:off x="0" y="-2713"/>
            <a:ext cx="9144000" cy="5507301"/>
          </a:xfrm>
          <a:prstGeom prst="rect">
            <a:avLst/>
          </a:prstGeom>
          <a:gradFill flip="none" rotWithShape="1">
            <a:gsLst>
              <a:gs pos="3000">
                <a:schemeClr val="accent6"/>
              </a:gs>
              <a:gs pos="63000">
                <a:schemeClr val="accent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0F04939-8B07-1D47-9EBE-831B36D912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204" y="1995726"/>
            <a:ext cx="7324049" cy="86177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ct val="100000"/>
              </a:lnSpc>
              <a:defRPr sz="5600" b="1"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Thank you</a:t>
            </a:r>
            <a:endParaRPr lang="en-US" dirty="0"/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4CBC83F2-DFA1-B449-B47E-9F6B07C647FF}"/>
              </a:ext>
            </a:extLst>
          </p:cNvPr>
          <p:cNvCxnSpPr>
            <a:cxnSpLocks/>
          </p:cNvCxnSpPr>
          <p:nvPr userDrawn="1"/>
        </p:nvCxnSpPr>
        <p:spPr>
          <a:xfrm>
            <a:off x="966061" y="0"/>
            <a:ext cx="0" cy="5715000"/>
          </a:xfrm>
          <a:prstGeom prst="line">
            <a:avLst/>
          </a:prstGeom>
          <a:ln w="19050" cap="flat" cmpd="sng">
            <a:solidFill>
              <a:schemeClr val="bg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ußzeilenplatzhalter 2">
            <a:extLst>
              <a:ext uri="{FF2B5EF4-FFF2-40B4-BE49-F238E27FC236}">
                <a16:creationId xmlns:a16="http://schemas.microsoft.com/office/drawing/2014/main" id="{60D03090-BC84-4440-8166-08DCA5166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9219" y="2927047"/>
            <a:ext cx="732402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b="0" i="0" u="none" strike="noStrike">
                <a:effectLst/>
              </a:defRPr>
            </a:lvl1pPr>
          </a:lstStyle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questions</a:t>
            </a:r>
            <a:r>
              <a:rPr lang="de-DE" dirty="0"/>
              <a:t> 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contact</a:t>
            </a:r>
            <a:r>
              <a:rPr lang="de-DE" dirty="0"/>
              <a:t>: </a:t>
            </a:r>
            <a:r>
              <a:rPr lang="de-DE" dirty="0">
                <a:hlinkClick r:id="rId2"/>
              </a:rPr>
              <a:t>email@email.com</a:t>
            </a:r>
            <a:endParaRPr lang="de-DE" dirty="0"/>
          </a:p>
        </p:txBody>
      </p:sp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6CCBAA98-D685-6E4B-94B8-8F1F3B20801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05224" y="5491424"/>
            <a:ext cx="180001" cy="238704"/>
          </a:xfrm>
        </p:spPr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C65F74C8-D7E3-BF49-8FDF-E7FACFC3D657}"/>
              </a:ext>
            </a:extLst>
          </p:cNvPr>
          <p:cNvSpPr txBox="1">
            <a:spLocks/>
          </p:cNvSpPr>
          <p:nvPr userDrawn="1"/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b="1" i="0" kern="12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30605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3D1F176-F568-914A-980C-DFBCD5D79B7D}"/>
              </a:ext>
            </a:extLst>
          </p:cNvPr>
          <p:cNvSpPr/>
          <p:nvPr userDrawn="1"/>
        </p:nvSpPr>
        <p:spPr>
          <a:xfrm>
            <a:off x="0" y="1"/>
            <a:ext cx="9144000" cy="594102"/>
          </a:xfrm>
          <a:prstGeom prst="rect">
            <a:avLst/>
          </a:prstGeom>
          <a:solidFill>
            <a:srgbClr val="003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n>
                <a:noFill/>
              </a:ln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064A4E5B-C522-DA41-B39D-663910179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173941"/>
            <a:ext cx="8426450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66C6DAE-E1B6-094A-BCBD-2C4BDBBCE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5" y="899999"/>
            <a:ext cx="8426450" cy="4304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title style</a:t>
            </a:r>
            <a:endParaRPr lang="de-D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de-DE" dirty="0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7C4B03B-722D-C840-8655-F27D5F4A86A5}"/>
              </a:ext>
            </a:extLst>
          </p:cNvPr>
          <p:cNvSpPr/>
          <p:nvPr userDrawn="1"/>
        </p:nvSpPr>
        <p:spPr>
          <a:xfrm>
            <a:off x="0" y="5496725"/>
            <a:ext cx="9144000" cy="238704"/>
          </a:xfrm>
          <a:prstGeom prst="rect">
            <a:avLst/>
          </a:prstGeom>
          <a:solidFill>
            <a:srgbClr val="CDD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n>
                <a:noFill/>
              </a:ln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2618A8-57AB-7446-B906-4B72D5C58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5224" y="5491424"/>
            <a:ext cx="180001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 b="0" i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437F641-C003-F842-967C-12BE2D270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 dirty="0"/>
              <a:t>Guide to Intelligent Data Science,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61680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3" r:id="rId2"/>
    <p:sldLayoutId id="2147483662" r:id="rId3"/>
    <p:sldLayoutId id="2147483687" r:id="rId4"/>
    <p:sldLayoutId id="2147483674" r:id="rId5"/>
    <p:sldLayoutId id="2147483679" r:id="rId6"/>
    <p:sldLayoutId id="2147483680" r:id="rId7"/>
    <p:sldLayoutId id="2147483686" r:id="rId8"/>
  </p:sldLayoutIdLst>
  <p:hf hdr="0" dt="0"/>
  <p:txStyles>
    <p:titleStyle>
      <a:lvl1pPr marL="0" marR="0" indent="0" algn="l" defTabSz="6858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de-DE" sz="1600" b="0" i="0" kern="1200" smtClean="0">
          <a:solidFill>
            <a:schemeClr val="bg1"/>
          </a:solidFill>
          <a:effectLst/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269875" indent="-269875" algn="l" defTabSz="685800" rtl="0" eaLnBrk="1" latinLnBrk="0" hangingPunct="1">
        <a:lnSpc>
          <a:spcPct val="100000"/>
        </a:lnSpc>
        <a:spcBef>
          <a:spcPts val="750"/>
        </a:spcBef>
        <a:buClr>
          <a:srgbClr val="92AEBC"/>
        </a:buClr>
        <a:buFont typeface="Symbol" pitchFamily="2" charset="2"/>
        <a:buChar char="-"/>
        <a:tabLst/>
        <a:defRPr sz="20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Roboto Light" panose="02000000000000000000" pitchFamily="2" charset="0"/>
          <a:cs typeface="Arial" panose="020B0604020202020204" pitchFamily="34" charset="0"/>
        </a:defRPr>
      </a:lvl1pPr>
      <a:lvl2pPr marL="488950" indent="-222250" algn="l" defTabSz="685800" rtl="0" eaLnBrk="1" latinLnBrk="0" hangingPunct="1">
        <a:lnSpc>
          <a:spcPct val="100000"/>
        </a:lnSpc>
        <a:spcBef>
          <a:spcPts val="375"/>
        </a:spcBef>
        <a:buClr>
          <a:srgbClr val="92AEBC"/>
        </a:buClr>
        <a:buFont typeface="Symbol" pitchFamily="2" charset="2"/>
        <a:buChar char="-"/>
        <a:tabLst/>
        <a:defRPr sz="16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Roboto Light" panose="02000000000000000000" pitchFamily="2" charset="0"/>
          <a:cs typeface="Arial" panose="020B0604020202020204" pitchFamily="34" charset="0"/>
        </a:defRPr>
      </a:lvl2pPr>
      <a:lvl3pPr marL="711200" indent="-222250" algn="l" defTabSz="685800" rtl="0" eaLnBrk="1" latinLnBrk="0" hangingPunct="1">
        <a:lnSpc>
          <a:spcPct val="100000"/>
        </a:lnSpc>
        <a:spcBef>
          <a:spcPts val="375"/>
        </a:spcBef>
        <a:buClr>
          <a:srgbClr val="92AEBC"/>
        </a:buClr>
        <a:buFont typeface="Symbol" pitchFamily="2" charset="2"/>
        <a:buChar char="-"/>
        <a:tabLst/>
        <a:defRPr sz="16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Roboto Light" panose="02000000000000000000" pitchFamily="2" charset="0"/>
          <a:cs typeface="Arial" panose="020B0604020202020204" pitchFamily="34" charset="0"/>
        </a:defRPr>
      </a:lvl3pPr>
      <a:lvl4pPr marL="933450" marR="0" indent="-222250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rgbClr val="92AEBC"/>
        </a:buClr>
        <a:buSzTx/>
        <a:buFont typeface="Symbol" pitchFamily="2" charset="2"/>
        <a:buChar char="-"/>
        <a:tabLst/>
        <a:defRPr sz="16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5700" indent="-222250" algn="l" defTabSz="685800" rtl="0" eaLnBrk="1" latinLnBrk="0" hangingPunct="1">
        <a:lnSpc>
          <a:spcPct val="100000"/>
        </a:lnSpc>
        <a:spcBef>
          <a:spcPts val="375"/>
        </a:spcBef>
        <a:buClr>
          <a:srgbClr val="92AEBC"/>
        </a:buClr>
        <a:buFont typeface="Symbol" pitchFamily="2" charset="2"/>
        <a:buChar char="-"/>
        <a:tabLst/>
        <a:defRPr sz="16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orient="horz" pos="235" userDrawn="1">
          <p15:clr>
            <a:srgbClr val="F26B43"/>
          </p15:clr>
        </p15:guide>
        <p15:guide id="5" pos="55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000" y="1404000"/>
            <a:ext cx="3576522" cy="2585323"/>
          </a:xfrm>
        </p:spPr>
        <p:txBody>
          <a:bodyPr/>
          <a:lstStyle/>
          <a:p>
            <a:r>
              <a:rPr lang="en-GB" dirty="0" smtClean="0"/>
              <a:t>Support Vector Machines:</a:t>
            </a:r>
            <a:br>
              <a:rPr lang="en-GB" dirty="0" smtClean="0"/>
            </a:br>
            <a:r>
              <a:rPr lang="en-GB" dirty="0" smtClean="0"/>
              <a:t>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081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SVM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10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60000" y="1948977"/>
                <a:ext cx="8378825" cy="325870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sz="1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GB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GB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GB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DE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 </m:t>
                        </m:r>
                      </m:e>
                    </m:func>
                  </m:oMath>
                </a14:m>
                <a:endParaRPr lang="en-US" sz="1800" dirty="0" smtClean="0"/>
              </a:p>
              <a:p>
                <a:r>
                  <a:rPr lang="en-US" sz="1800" dirty="0" smtClean="0"/>
                  <a:t>Initialization: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  <m:r>
                      <a:rPr lang="en-GB" sz="1800" b="0" i="0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8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800" b="0" dirty="0" smtClean="0"/>
              </a:p>
              <a:p>
                <a:r>
                  <a:rPr lang="en-GB" sz="1800" dirty="0" smtClean="0"/>
                  <a:t>First Iteration</a:t>
                </a:r>
                <a:r>
                  <a:rPr lang="en-GB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0,1,1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=0+1∗4=4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=2,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,0,−1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=4+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∗4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=3,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no change</a:t>
                </a:r>
              </a:p>
              <a:p>
                <a:r>
                  <a:rPr lang="en-GB" sz="1800" dirty="0" smtClean="0"/>
                  <a:t>Second iteration:</a:t>
                </a:r>
              </a:p>
              <a:p>
                <a:pPr lvl="1"/>
                <a:r>
                  <a:rPr lang="en-GB" dirty="0" smtClean="0"/>
                  <a:t>No changes (Algorithm terminates)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60000" y="1948977"/>
                <a:ext cx="8378825" cy="3258701"/>
              </a:xfrm>
              <a:blipFill>
                <a:blip r:embed="rId2"/>
                <a:stretch>
                  <a:fillRect l="-1600" t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smtClean="0"/>
              <a:t>Guide to Intelligent Data Science </a:t>
            </a:r>
            <a:r>
              <a:rPr lang="en" b="0" smtClean="0"/>
              <a:t>Second Edition, 2020</a:t>
            </a:r>
            <a:endParaRPr lang="de-DE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5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Apply the Primal Perceptron Algorithm by Rosenblatt</a:t>
                </a:r>
                <a:r>
                  <a:rPr lang="en-GB" dirty="0" smtClean="0"/>
                  <a:t>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0,1,1</m:t>
                        </m:r>
                      </m:e>
                    </m:d>
                    <m:r>
                      <a:rPr lang="en-GB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1,0,−1</m:t>
                        </m:r>
                      </m:e>
                    </m:d>
                    <m:r>
                      <a:rPr lang="en-GB">
                        <a:latin typeface="Cambria Math" panose="02040503050406030204" pitchFamily="18" charset="0"/>
                      </a:rPr>
                      <m:t>, (0,2,1)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blipFill>
                <a:blip r:embed="rId3"/>
                <a:stretch>
                  <a:fillRect l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3"/>
              <p:cNvSpPr txBox="1">
                <a:spLocks/>
              </p:cNvSpPr>
              <p:nvPr/>
            </p:nvSpPr>
            <p:spPr>
              <a:xfrm>
                <a:off x="5225479" y="1820865"/>
                <a:ext cx="3207902" cy="1194383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66700" indent="-260350" algn="l" defTabSz="685800" rtl="0" eaLnBrk="1" latinLnBrk="0" hangingPunct="1">
                  <a:lnSpc>
                    <a:spcPct val="100000"/>
                  </a:lnSpc>
                  <a:spcBef>
                    <a:spcPts val="750"/>
                  </a:spcBef>
                  <a:buClr>
                    <a:srgbClr val="92AEBC"/>
                  </a:buClr>
                  <a:buFont typeface="Symbol" pitchFamily="2" charset="2"/>
                  <a:buChar char="-"/>
                  <a:tabLst/>
                  <a:defRPr sz="2000" b="0" i="0" kern="120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defRPr>
                </a:lvl1pPr>
                <a:lvl2pPr marL="488950" indent="-22225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Clr>
                    <a:srgbClr val="92AEBC"/>
                  </a:buClr>
                  <a:buFont typeface="Symbol" pitchFamily="2" charset="2"/>
                  <a:buChar char="-"/>
                  <a:tabLst/>
                  <a:defRPr sz="1400" b="0" i="0" kern="120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defRPr>
                </a:lvl2pPr>
                <a:lvl3pPr marL="711200" indent="-22225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Clr>
                    <a:srgbClr val="92AEBC"/>
                  </a:buClr>
                  <a:buFont typeface="Symbol" pitchFamily="2" charset="2"/>
                  <a:buChar char="-"/>
                  <a:tabLst/>
                  <a:defRPr sz="1400" b="0" i="0" kern="120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defRPr>
                </a:lvl3pPr>
                <a:lvl4pPr marL="933450" marR="0" indent="-222250" algn="l" defTabSz="685800" rtl="0" eaLnBrk="1" fontAlgn="auto" latinLnBrk="0" hangingPunct="1">
                  <a:lnSpc>
                    <a:spcPct val="10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rgbClr val="92AEBC"/>
                  </a:buClr>
                  <a:buSzTx/>
                  <a:buFont typeface="Symbol" pitchFamily="2" charset="2"/>
                  <a:buChar char="-"/>
                  <a:tabLst/>
                  <a:defRPr sz="1400" kern="120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155700" indent="-22225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Clr>
                    <a:srgbClr val="92AEBC"/>
                  </a:buClr>
                  <a:buFont typeface="Symbol" pitchFamily="2" charset="2"/>
                  <a:buChar char="-"/>
                  <a:tabLst/>
                  <a:defRPr sz="1400" kern="120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350" indent="0">
                  <a:buNone/>
                </a:pPr>
                <a:r>
                  <a:rPr lang="en-GB" sz="1800" dirty="0" smtClean="0"/>
                  <a:t>Solution:</a:t>
                </a:r>
              </a:p>
              <a:p>
                <a:r>
                  <a:rPr lang="en-GB" sz="1800" dirty="0" smtClean="0"/>
                  <a:t>Weight vector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=(−1,1)</m:t>
                    </m:r>
                  </m:oMath>
                </a14:m>
                <a:endParaRPr lang="en-GB" sz="1800" dirty="0" smtClean="0"/>
              </a:p>
              <a:p>
                <a:r>
                  <a:rPr lang="en-GB" sz="1800" dirty="0" smtClean="0"/>
                  <a:t>Offset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479" y="1820865"/>
                <a:ext cx="3207902" cy="1194383"/>
              </a:xfrm>
              <a:prstGeom prst="rect">
                <a:avLst/>
              </a:prstGeom>
              <a:blipFill>
                <a:blip r:embed="rId4"/>
                <a:stretch>
                  <a:fillRect l="-4183" t="-6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/>
          <p:cNvGrpSpPr>
            <a:grpSpLocks noChangeAspect="1"/>
          </p:cNvGrpSpPr>
          <p:nvPr/>
        </p:nvGrpSpPr>
        <p:grpSpPr>
          <a:xfrm>
            <a:off x="5386240" y="3015248"/>
            <a:ext cx="2735597" cy="2372014"/>
            <a:chOff x="5400000" y="3015248"/>
            <a:chExt cx="2855725" cy="247617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5400000" y="3240000"/>
              <a:ext cx="2685723" cy="0"/>
            </a:xfrm>
            <a:prstGeom prst="line">
              <a:avLst/>
            </a:prstGeom>
            <a:ln w="19050" cap="rnd" cmpd="sng">
              <a:solidFill>
                <a:schemeClr val="tx2">
                  <a:lumMod val="20000"/>
                  <a:lumOff val="80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400000" y="5400000"/>
              <a:ext cx="2685723" cy="0"/>
            </a:xfrm>
            <a:prstGeom prst="line">
              <a:avLst/>
            </a:prstGeom>
            <a:ln w="19050" cap="rnd" cmpd="sng">
              <a:solidFill>
                <a:schemeClr val="tx2">
                  <a:lumMod val="20000"/>
                  <a:lumOff val="80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400000" y="4860001"/>
              <a:ext cx="2855725" cy="0"/>
            </a:xfrm>
            <a:prstGeom prst="straightConnector1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6120001" y="3015248"/>
              <a:ext cx="19048" cy="2445752"/>
            </a:xfrm>
            <a:prstGeom prst="straightConnector1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 flipV="1">
              <a:off x="5580001" y="4319461"/>
              <a:ext cx="539999" cy="511619"/>
            </a:xfrm>
            <a:prstGeom prst="straightConnector1">
              <a:avLst/>
            </a:prstGeom>
            <a:ln w="38100" cap="rnd" cmpd="sng">
              <a:solidFill>
                <a:srgbClr val="323636"/>
              </a:solidFill>
              <a:prstDash val="solid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660000" y="3054281"/>
              <a:ext cx="28096" cy="2406719"/>
            </a:xfrm>
            <a:prstGeom prst="line">
              <a:avLst/>
            </a:prstGeom>
            <a:ln w="19050" cap="rnd" cmpd="sng">
              <a:solidFill>
                <a:schemeClr val="tx2">
                  <a:lumMod val="20000"/>
                  <a:lumOff val="80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200000" y="3054281"/>
              <a:ext cx="23744" cy="2406719"/>
            </a:xfrm>
            <a:prstGeom prst="line">
              <a:avLst/>
            </a:prstGeom>
            <a:ln w="19050" cap="rnd" cmpd="sng">
              <a:solidFill>
                <a:schemeClr val="tx2">
                  <a:lumMod val="20000"/>
                  <a:lumOff val="80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740000" y="3054281"/>
              <a:ext cx="35532" cy="2406719"/>
            </a:xfrm>
            <a:prstGeom prst="line">
              <a:avLst/>
            </a:prstGeom>
            <a:ln w="19050" cap="rnd" cmpd="sng">
              <a:solidFill>
                <a:schemeClr val="tx2">
                  <a:lumMod val="20000"/>
                  <a:lumOff val="80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400000" y="4319460"/>
              <a:ext cx="2685723" cy="0"/>
            </a:xfrm>
            <a:prstGeom prst="line">
              <a:avLst/>
            </a:prstGeom>
            <a:ln w="19050" cap="rnd" cmpd="sng">
              <a:solidFill>
                <a:schemeClr val="tx2">
                  <a:lumMod val="20000"/>
                  <a:lumOff val="80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400000" y="3780000"/>
              <a:ext cx="2685723" cy="0"/>
            </a:xfrm>
            <a:prstGeom prst="line">
              <a:avLst/>
            </a:prstGeom>
            <a:ln w="19050" cap="rnd" cmpd="sng">
              <a:solidFill>
                <a:schemeClr val="tx2">
                  <a:lumMod val="20000"/>
                  <a:lumOff val="80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580000" y="3032537"/>
              <a:ext cx="1" cy="2458887"/>
            </a:xfrm>
            <a:prstGeom prst="line">
              <a:avLst/>
            </a:prstGeom>
            <a:ln w="19050" cap="rnd" cmpd="sng">
              <a:solidFill>
                <a:schemeClr val="tx2">
                  <a:lumMod val="20000"/>
                  <a:lumOff val="80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5538687" y="3015248"/>
              <a:ext cx="2462313" cy="2425432"/>
            </a:xfrm>
            <a:prstGeom prst="line">
              <a:avLst/>
            </a:prstGeom>
            <a:ln w="19050" cap="rnd" cmpd="sng">
              <a:solidFill>
                <a:srgbClr val="323636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6059845" y="4258698"/>
              <a:ext cx="144000" cy="144000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6350">
              <a:solidFill>
                <a:srgbClr val="3236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6055173" y="3703591"/>
              <a:ext cx="144000" cy="14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6350">
              <a:solidFill>
                <a:srgbClr val="3236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6605196" y="4788001"/>
              <a:ext cx="144000" cy="144000"/>
            </a:xfrm>
            <a:prstGeom prst="ellipse">
              <a:avLst/>
            </a:prstGeom>
            <a:solidFill>
              <a:srgbClr val="ED1846"/>
            </a:solidFill>
            <a:ln w="6350">
              <a:solidFill>
                <a:srgbClr val="3236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651188" y="4941611"/>
              <a:ext cx="45719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GB" sz="700" b="0" dirty="0" smtClean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1</a:t>
              </a:r>
              <a:endParaRPr lang="en-US" sz="7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004840" y="4272316"/>
              <a:ext cx="45719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GB" sz="700" b="0" dirty="0" smtClean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1</a:t>
              </a:r>
              <a:endParaRPr lang="en-US" sz="7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194998" y="4932001"/>
              <a:ext cx="45719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GB" sz="700" b="0" dirty="0" smtClean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2</a:t>
              </a:r>
              <a:endParaRPr lang="en-US" sz="7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996035" y="3722811"/>
              <a:ext cx="45719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GB" sz="700" b="0" dirty="0" smtClean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2</a:t>
              </a:r>
              <a:endParaRPr lang="en-US" sz="7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996034" y="3185599"/>
              <a:ext cx="45719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GB" sz="700" b="0" dirty="0" smtClean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3</a:t>
              </a:r>
              <a:endParaRPr lang="en-US" sz="7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745235" y="4932001"/>
              <a:ext cx="45719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GB" sz="700" b="0" dirty="0" smtClean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3</a:t>
              </a:r>
              <a:endParaRPr lang="en-US" sz="7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538686" y="4935189"/>
              <a:ext cx="115032" cy="1124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GB" sz="700" dirty="0" smtClean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-1</a:t>
              </a:r>
              <a:endParaRPr lang="en-US" sz="7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160621" y="4881328"/>
              <a:ext cx="45719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GB" sz="700" b="0" dirty="0" smtClean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0</a:t>
              </a:r>
              <a:endParaRPr lang="en-US" sz="7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252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516" y="1044000"/>
            <a:ext cx="5484553" cy="646331"/>
          </a:xfrm>
        </p:spPr>
        <p:txBody>
          <a:bodyPr/>
          <a:lstStyle/>
          <a:p>
            <a:r>
              <a:rPr lang="en-GB" dirty="0" smtClean="0"/>
              <a:t>Exercise 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smtClean="0"/>
              <a:t>Guide to Intelligent Data Science </a:t>
            </a:r>
            <a:r>
              <a:rPr lang="en" b="0" smtClean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1391912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SVM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12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GB" i="1" dirty="0" smtClean="0"/>
                  <a:t>Given are two training data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i="1" dirty="0" smtClean="0"/>
                  <a:t> as in the following figure. What is the separating hyperplane? Define the weight vector and b in a way that the distance between the two hyperplanes is maximal.</a:t>
                </a:r>
                <a:endParaRPr lang="en-US" i="1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 r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smtClean="0"/>
              <a:t>Guide to Intelligent Data Science </a:t>
            </a:r>
            <a:r>
              <a:rPr lang="en" b="0" smtClean="0"/>
              <a:t>Second Edition, 2020</a:t>
            </a:r>
            <a:endParaRPr lang="de-DE" b="0"/>
          </a:p>
        </p:txBody>
      </p:sp>
      <p:grpSp>
        <p:nvGrpSpPr>
          <p:cNvPr id="20" name="Group 19"/>
          <p:cNvGrpSpPr/>
          <p:nvPr/>
        </p:nvGrpSpPr>
        <p:grpSpPr>
          <a:xfrm>
            <a:off x="3213463" y="2994600"/>
            <a:ext cx="2492393" cy="423258"/>
            <a:chOff x="3213463" y="2994600"/>
            <a:chExt cx="2492393" cy="423258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3213463" y="3089378"/>
              <a:ext cx="2492393" cy="10450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5081184" y="3000214"/>
              <a:ext cx="180000" cy="17832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236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3598684" y="2994600"/>
              <a:ext cx="180000" cy="180000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3236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51841" y="3233192"/>
              <a:ext cx="126843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GB" sz="1200" b="0" dirty="0" smtClean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0</a:t>
              </a:r>
              <a:endParaRPr lang="en-US" sz="12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34341" y="3233192"/>
              <a:ext cx="126843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GB" sz="12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1</a:t>
              </a:r>
              <a:endParaRPr lang="en-US" sz="12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286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SVM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13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60001" y="2017401"/>
                <a:ext cx="3835790" cy="3190277"/>
              </a:xfrm>
            </p:spPr>
            <p:txBody>
              <a:bodyPr/>
              <a:lstStyle/>
              <a:p>
                <a:r>
                  <a:rPr lang="en-GB" sz="1600" dirty="0" smtClean="0"/>
                  <a:t>Define “margins” of individual training examples:</a:t>
                </a: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DE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⟨"/>
                          <m:endChr m:val="⟩"/>
                          <m:ctrlPr>
                            <a:rPr lang="en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D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 smtClean="0"/>
              </a:p>
              <a:p>
                <a:endParaRPr lang="en-GB" sz="1600" dirty="0" smtClean="0"/>
              </a:p>
              <a:p>
                <a:r>
                  <a:rPr lang="en-GB" sz="1600" dirty="0" smtClean="0"/>
                  <a:t>The margin of a hyperplane</a:t>
                </a:r>
                <a:br>
                  <a:rPr lang="en-GB" sz="1600" dirty="0" smtClean="0"/>
                </a:br>
                <a:r>
                  <a:rPr lang="en-GB" sz="1600" dirty="0" smtClean="0"/>
                  <a:t>(with respect to a training set):</a:t>
                </a:r>
                <a:endParaRPr lang="en-GB" sz="1600" i="1" dirty="0" smtClean="0">
                  <a:latin typeface="Cambria Math" panose="02040503050406030204" pitchFamily="18" charset="0"/>
                </a:endParaRP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=1…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DE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60001" y="2017401"/>
                <a:ext cx="3835790" cy="3190277"/>
              </a:xfrm>
              <a:blipFill>
                <a:blip r:embed="rId2"/>
                <a:stretch>
                  <a:fillRect l="-3021" t="-2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smtClean="0"/>
              <a:t>Guide to Intelligent Data Science </a:t>
            </a:r>
            <a:r>
              <a:rPr lang="en" b="0" smtClean="0"/>
              <a:t>Second Edition, 2020</a:t>
            </a:r>
            <a:endParaRPr lang="de-DE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separating hyperplane</a:t>
            </a:r>
            <a:r>
              <a:rPr lang="en-US" dirty="0" smtClean="0"/>
              <a:t>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775780" y="1038185"/>
            <a:ext cx="2492393" cy="423258"/>
            <a:chOff x="3213463" y="2994600"/>
            <a:chExt cx="2492393" cy="423258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3213463" y="3089378"/>
              <a:ext cx="2492393" cy="10450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5081184" y="3000214"/>
              <a:ext cx="180000" cy="17832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236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3598684" y="2994600"/>
              <a:ext cx="180000" cy="180000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3236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51841" y="3233192"/>
              <a:ext cx="126843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GB" sz="1200" b="0" dirty="0" smtClean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0</a:t>
              </a:r>
              <a:endParaRPr lang="en-US" sz="12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34341" y="3233192"/>
              <a:ext cx="126843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GB" sz="12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1</a:t>
              </a:r>
              <a:endParaRPr lang="en-US" sz="12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3"/>
              <p:cNvSpPr txBox="1">
                <a:spLocks/>
              </p:cNvSpPr>
              <p:nvPr/>
            </p:nvSpPr>
            <p:spPr>
              <a:xfrm>
                <a:off x="4369981" y="2042601"/>
                <a:ext cx="3835790" cy="3190277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66700" indent="-260350" algn="l" defTabSz="685800" rtl="0" eaLnBrk="1" latinLnBrk="0" hangingPunct="1">
                  <a:lnSpc>
                    <a:spcPct val="100000"/>
                  </a:lnSpc>
                  <a:spcBef>
                    <a:spcPts val="750"/>
                  </a:spcBef>
                  <a:buClr>
                    <a:srgbClr val="92AEBC"/>
                  </a:buClr>
                  <a:buFont typeface="Symbol" pitchFamily="2" charset="2"/>
                  <a:buChar char="-"/>
                  <a:tabLst/>
                  <a:defRPr sz="2000" b="0" i="0" kern="120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defRPr>
                </a:lvl1pPr>
                <a:lvl2pPr marL="488950" indent="-22225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Clr>
                    <a:srgbClr val="92AEBC"/>
                  </a:buClr>
                  <a:buFont typeface="Symbol" pitchFamily="2" charset="2"/>
                  <a:buChar char="-"/>
                  <a:tabLst/>
                  <a:defRPr sz="1400" b="0" i="0" kern="120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defRPr>
                </a:lvl2pPr>
                <a:lvl3pPr marL="711200" indent="-22225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Clr>
                    <a:srgbClr val="92AEBC"/>
                  </a:buClr>
                  <a:buFont typeface="Symbol" pitchFamily="2" charset="2"/>
                  <a:buChar char="-"/>
                  <a:tabLst/>
                  <a:defRPr sz="1400" b="0" i="0" kern="120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defRPr>
                </a:lvl3pPr>
                <a:lvl4pPr marL="933450" marR="0" indent="-222250" algn="l" defTabSz="685800" rtl="0" eaLnBrk="1" fontAlgn="auto" latinLnBrk="0" hangingPunct="1">
                  <a:lnSpc>
                    <a:spcPct val="10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rgbClr val="92AEBC"/>
                  </a:buClr>
                  <a:buSzTx/>
                  <a:buFont typeface="Symbol" pitchFamily="2" charset="2"/>
                  <a:buChar char="-"/>
                  <a:tabLst/>
                  <a:defRPr sz="1400" kern="120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155700" indent="-22225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Clr>
                    <a:srgbClr val="92AEBC"/>
                  </a:buClr>
                  <a:buFont typeface="Symbol" pitchFamily="2" charset="2"/>
                  <a:buChar char="-"/>
                  <a:tabLst/>
                  <a:defRPr sz="1400" kern="120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400" dirty="0" smtClean="0"/>
                  <a:t>Examples: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0,+1</m:t>
                        </m:r>
                      </m:e>
                    </m:d>
                  </m:oMath>
                </a14:m>
                <a:r>
                  <a:rPr lang="en-GB" sz="1400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GB" sz="1400" dirty="0" smtClean="0"/>
              </a:p>
              <a:p>
                <a:r>
                  <a:rPr lang="en-GB" sz="1400" dirty="0" smtClean="0"/>
                  <a:t>Decision function: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1400" dirty="0" smtClean="0"/>
              </a:p>
              <a:p>
                <a:r>
                  <a:rPr lang="en-GB" sz="1400" dirty="0" smtClean="0"/>
                  <a:t>Solution hyperplane needs to fulfil: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+1∗</m:t>
                    </m:r>
                    <m:d>
                      <m:d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0∗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000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000" i="1">
                        <a:latin typeface="Cambria Math" panose="02040503050406030204" pitchFamily="18" charset="0"/>
                      </a:rPr>
                      <m:t>1∗</m:t>
                    </m:r>
                    <m:d>
                      <m:dPr>
                        <m:ctrlPr>
                          <a:rPr lang="en-GB" sz="1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10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GB" sz="10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GB" sz="1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GB" sz="1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000" dirty="0" smtClean="0"/>
              </a:p>
              <a:p>
                <a:pPr lvl="1"/>
                <a:endParaRPr lang="en-GB" sz="1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000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&lt;−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 ⇒</m:t>
                    </m:r>
                    <m:r>
                      <a:rPr lang="en-GB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GB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000" dirty="0" smtClean="0"/>
                  <a:t> as well</a:t>
                </a:r>
                <a:endParaRPr lang="en-GB" sz="1000" dirty="0"/>
              </a:p>
              <a:p>
                <a:pPr lvl="1"/>
                <a:endParaRPr lang="en-GB" sz="1000" dirty="0" smtClean="0"/>
              </a:p>
              <a:p>
                <a:pPr lvl="1"/>
                <a:r>
                  <a:rPr lang="en-GB" sz="1000" dirty="0" smtClean="0"/>
                  <a:t>Margin: </a:t>
                </a:r>
                <a14:m>
                  <m:oMath xmlns:m="http://schemas.openxmlformats.org/officeDocument/2006/math"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sz="1000" dirty="0" smtClean="0"/>
                  <a:t>  with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DE" sz="1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000" dirty="0" smtClean="0"/>
                  <a:t>  (</a:t>
                </a:r>
                <a14:m>
                  <m:oMath xmlns:m="http://schemas.openxmlformats.org/officeDocument/2006/math">
                    <m:r>
                      <a:rPr lang="en-DE" sz="1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1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GB" sz="1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000" dirty="0" smtClean="0"/>
                  <a:t>)</a:t>
                </a:r>
              </a:p>
              <a:p>
                <a:pPr lvl="1"/>
                <a:endParaRPr lang="en-GB" sz="1000" dirty="0" smtClean="0"/>
              </a:p>
              <a:p>
                <a:pPr lvl="1"/>
                <a:r>
                  <a:rPr lang="en-GB" sz="1000" dirty="0" smtClean="0"/>
                  <a:t>Maximize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000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{+1∗</m:t>
                    </m:r>
                    <m:d>
                      <m:d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∗0+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, −1∗(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∗1+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en-GB" sz="1000" dirty="0" smtClean="0"/>
              </a:p>
              <a:p>
                <a:pPr lvl="1"/>
                <a:r>
                  <a:rPr lang="en-GB" sz="1000" dirty="0" smtClean="0"/>
                  <a:t>Maximize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000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, 1−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sz="1000" dirty="0" smtClean="0"/>
                  <a:t> with </a:t>
                </a:r>
                <a14:m>
                  <m:oMath xmlns:m="http://schemas.openxmlformats.org/officeDocument/2006/math"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&gt;0 ⇒</m:t>
                    </m:r>
                    <m:r>
                      <a:rPr lang="en-GB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GB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</m:t>
                    </m:r>
                  </m:oMath>
                </a14:m>
                <a:endParaRPr lang="en-GB" sz="1000" dirty="0" smtClean="0"/>
              </a:p>
            </p:txBody>
          </p:sp>
        </mc:Choice>
        <mc:Fallback xmlns="">
          <p:sp>
            <p:nvSpPr>
              <p:cNvPr id="16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981" y="2042601"/>
                <a:ext cx="3835790" cy="3190277"/>
              </a:xfrm>
              <a:prstGeom prst="rect">
                <a:avLst/>
              </a:prstGeom>
              <a:blipFill>
                <a:blip r:embed="rId3"/>
                <a:stretch>
                  <a:fillRect l="-2703" t="-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5318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516" y="1044000"/>
            <a:ext cx="5484553" cy="1292662"/>
          </a:xfrm>
        </p:spPr>
        <p:txBody>
          <a:bodyPr/>
          <a:lstStyle/>
          <a:p>
            <a:r>
              <a:rPr lang="en-GB" dirty="0" smtClean="0"/>
              <a:t>Exercise 4</a:t>
            </a:r>
            <a:br>
              <a:rPr lang="en-GB" dirty="0" smtClean="0"/>
            </a:br>
            <a:r>
              <a:rPr lang="en-GB" dirty="0" smtClean="0"/>
              <a:t>Practice with KNIME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smtClean="0"/>
              <a:t>Guide to Intelligent Data Science </a:t>
            </a:r>
            <a:r>
              <a:rPr lang="en" b="0" smtClean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1689823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SVM in KNIME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6350" indent="0">
              <a:buNone/>
            </a:pPr>
            <a:r>
              <a:rPr lang="en-US" sz="1600" dirty="0" smtClean="0"/>
              <a:t>Train a </a:t>
            </a:r>
            <a:r>
              <a:rPr lang="en-US" sz="1600" dirty="0"/>
              <a:t>classifier to predict the vehicle type. The attributes are numerical, and have been normalized to [0,1] scale. U</a:t>
            </a:r>
            <a:r>
              <a:rPr lang="en-US" sz="1600" dirty="0" smtClean="0"/>
              <a:t>se </a:t>
            </a:r>
            <a:r>
              <a:rPr lang="en-US" sz="1600" dirty="0"/>
              <a:t>a support vector machine (SVM) as a classification model. E</a:t>
            </a:r>
            <a:r>
              <a:rPr lang="en-US" sz="1600" dirty="0" smtClean="0"/>
              <a:t>xplore </a:t>
            </a:r>
            <a:r>
              <a:rPr lang="en-US" sz="1600" dirty="0"/>
              <a:t>an optimal parameter for the SVM setting.</a:t>
            </a:r>
          </a:p>
          <a:p>
            <a:pPr marL="6350" indent="0">
              <a:buNone/>
            </a:pPr>
            <a:endParaRPr lang="en-DE" sz="1200" dirty="0"/>
          </a:p>
          <a:p>
            <a:pPr marL="463550" indent="-457200">
              <a:buFont typeface="+mj-lt"/>
              <a:buAutoNum type="arabicPeriod"/>
            </a:pPr>
            <a:r>
              <a:rPr lang="en-US" sz="1200" dirty="0" smtClean="0"/>
              <a:t>Read </a:t>
            </a:r>
            <a:r>
              <a:rPr lang="en-US" sz="1200" dirty="0"/>
              <a:t>the data (</a:t>
            </a:r>
            <a:r>
              <a:rPr lang="en-US" sz="1200" i="1" dirty="0" err="1"/>
              <a:t>vehicle.table</a:t>
            </a:r>
            <a:r>
              <a:rPr lang="en-US" sz="1200" i="1" dirty="0"/>
              <a:t>) with a Table Reader </a:t>
            </a:r>
            <a:r>
              <a:rPr lang="en-US" sz="1200" i="1" dirty="0" smtClean="0"/>
              <a:t>node. </a:t>
            </a:r>
            <a:r>
              <a:rPr lang="en-US" sz="1200" dirty="0" smtClean="0"/>
              <a:t>This </a:t>
            </a:r>
            <a:r>
              <a:rPr lang="en-US" sz="1200" dirty="0"/>
              <a:t>dataset contains 2D attributes of silhouettes created by different types of vehicles. The last column is the target column, describing the 4 types of vehicles (bus, Opel, Saab, and van)</a:t>
            </a:r>
          </a:p>
          <a:p>
            <a:pPr marL="463550" indent="-457200">
              <a:buFont typeface="+mj-lt"/>
              <a:buAutoNum type="arabicPeriod"/>
            </a:pPr>
            <a:r>
              <a:rPr lang="en-US" sz="1200" dirty="0" smtClean="0"/>
              <a:t>Split </a:t>
            </a:r>
            <a:r>
              <a:rPr lang="en-US" sz="1200" dirty="0"/>
              <a:t>the data with a Partitioning node into the training (80%) and testing (20%) data </a:t>
            </a:r>
            <a:r>
              <a:rPr lang="en-US" sz="1200" dirty="0" smtClean="0"/>
              <a:t>sets.</a:t>
            </a:r>
          </a:p>
          <a:p>
            <a:pPr marL="400050" lvl="1" indent="-171450"/>
            <a:r>
              <a:rPr lang="en-US" sz="1100" dirty="0" smtClean="0"/>
              <a:t>Use </a:t>
            </a:r>
            <a:r>
              <a:rPr lang="en-US" sz="1100" dirty="0"/>
              <a:t>stratified sampling to preserve the target distribution on Col18.</a:t>
            </a:r>
          </a:p>
          <a:p>
            <a:pPr marL="463550" indent="-457200">
              <a:buFont typeface="+mj-lt"/>
              <a:buAutoNum type="arabicPeriod"/>
            </a:pPr>
            <a:r>
              <a:rPr lang="en-US" sz="1200" dirty="0" smtClean="0"/>
              <a:t>Train </a:t>
            </a:r>
            <a:r>
              <a:rPr lang="en-US" sz="1200" dirty="0"/>
              <a:t>an SVM classifier with the SVM Learner node. Use the RBF kernel with sigma=0.5.</a:t>
            </a:r>
          </a:p>
          <a:p>
            <a:pPr marL="463550" indent="-457200">
              <a:buFont typeface="+mj-lt"/>
              <a:buAutoNum type="arabicPeriod"/>
            </a:pPr>
            <a:r>
              <a:rPr lang="en-US" sz="1200" dirty="0" smtClean="0"/>
              <a:t>Use </a:t>
            </a:r>
            <a:r>
              <a:rPr lang="en-US" sz="1200" dirty="0"/>
              <a:t>the trained model to predict the vehicle type with the SVM Predictor node</a:t>
            </a:r>
          </a:p>
          <a:p>
            <a:pPr marL="463550" indent="-457200">
              <a:buFont typeface="+mj-lt"/>
              <a:buAutoNum type="arabicPeriod"/>
            </a:pPr>
            <a:r>
              <a:rPr lang="en-US" sz="1200" dirty="0" smtClean="0"/>
              <a:t>Assess </a:t>
            </a:r>
            <a:r>
              <a:rPr lang="en-US" sz="1200" dirty="0"/>
              <a:t>the classification outcome by examining the confusion matrix with the Scorer node.</a:t>
            </a:r>
          </a:p>
          <a:p>
            <a:pPr marL="463550" indent="-457200">
              <a:buFont typeface="+mj-lt"/>
              <a:buAutoNum type="arabicPeriod"/>
            </a:pPr>
            <a:r>
              <a:rPr lang="en-US" sz="1200" dirty="0" smtClean="0"/>
              <a:t>Determine </a:t>
            </a:r>
            <a:r>
              <a:rPr lang="en-US" sz="1200" dirty="0"/>
              <a:t>the optimal margin hardness by varying the Overlapping penalty in the SVM learner node with a Parameter Optimization Loop.</a:t>
            </a:r>
          </a:p>
          <a:p>
            <a:pPr marL="400050" lvl="1" indent="-171450"/>
            <a:r>
              <a:rPr lang="en-US" sz="1050" dirty="0" smtClean="0"/>
              <a:t>For </a:t>
            </a:r>
            <a:r>
              <a:rPr lang="en-US" sz="1050" dirty="0"/>
              <a:t>the Parameter Optimization Loop Start, create a parameter “c” ranging from 1 to 25, with the step size of 2.</a:t>
            </a:r>
          </a:p>
          <a:p>
            <a:pPr marL="400050" lvl="1" indent="-171450"/>
            <a:r>
              <a:rPr lang="en-US" sz="1050" dirty="0" smtClean="0"/>
              <a:t>Use </a:t>
            </a:r>
            <a:r>
              <a:rPr lang="en-US" sz="1050" dirty="0"/>
              <a:t>the parameter c to control “</a:t>
            </a:r>
            <a:r>
              <a:rPr lang="en-US" sz="1050" dirty="0" err="1"/>
              <a:t>c_parameter</a:t>
            </a:r>
            <a:r>
              <a:rPr lang="en-US" sz="1050" dirty="0"/>
              <a:t>” in the SVM Learner flow variable.</a:t>
            </a:r>
          </a:p>
          <a:p>
            <a:pPr marL="400050" lvl="1" indent="-171450"/>
            <a:r>
              <a:rPr lang="en-US" sz="1050" dirty="0" smtClean="0"/>
              <a:t>Connect </a:t>
            </a:r>
            <a:r>
              <a:rPr lang="en-US" sz="1050" dirty="0"/>
              <a:t>the flow variable output from the Scorer node to the Parameter Optimization Loop End. Maximize the Accuracy.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smtClean="0"/>
              <a:t>Guide to Intelligent Data Science </a:t>
            </a:r>
            <a:r>
              <a:rPr lang="en" b="0" smtClean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42224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SVM in KNIME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smtClean="0"/>
              <a:t>Guide to Intelligent Data Science </a:t>
            </a:r>
            <a:r>
              <a:rPr lang="en" b="0" smtClean="0"/>
              <a:t>Second Edition, 2020</a:t>
            </a:r>
            <a:endParaRPr lang="de-DE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Train a classifier to predict the vehicle type. The attributes are numerical, and have been normalized to [0,1] scale. Use a support vector machine (SVM) as a classification model.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086" y="2478716"/>
            <a:ext cx="6449910" cy="21543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5969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SVM in KNIME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smtClean="0"/>
              <a:t>Guide to Intelligent Data Science </a:t>
            </a:r>
            <a:r>
              <a:rPr lang="en" b="0" smtClean="0"/>
              <a:t>Second Edition, 2020</a:t>
            </a:r>
            <a:endParaRPr lang="de-DE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6350" indent="0">
              <a:buNone/>
            </a:pPr>
            <a:r>
              <a:rPr lang="en-US" dirty="0"/>
              <a:t>Determine the optimal margin hardness by varying the Overlapping penalty in the SVM learner node with a Parameter Optimization Loop.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07" y="2171772"/>
            <a:ext cx="6867481" cy="26833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3816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For any questions please contact:</a:t>
            </a:r>
            <a:r>
              <a:rPr lang="de-DE" dirty="0"/>
              <a:t> education@knime.com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0880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516" y="1044000"/>
            <a:ext cx="5484553" cy="646331"/>
          </a:xfrm>
        </p:spPr>
        <p:txBody>
          <a:bodyPr/>
          <a:lstStyle/>
          <a:p>
            <a:r>
              <a:rPr lang="en-GB" dirty="0" smtClean="0"/>
              <a:t>Exercise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smtClean="0"/>
              <a:t>Guide to Intelligent Data Science </a:t>
            </a:r>
            <a:r>
              <a:rPr lang="en" b="0" smtClean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222732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SVM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60000" y="1092055"/>
            <a:ext cx="8378825" cy="4115624"/>
          </a:xfrm>
        </p:spPr>
        <p:txBody>
          <a:bodyPr/>
          <a:lstStyle/>
          <a:p>
            <a:r>
              <a:rPr lang="en-GB" i="1" dirty="0" smtClean="0"/>
              <a:t>Given is a one dimensional data set in R.</a:t>
            </a:r>
            <a:br>
              <a:rPr lang="en-GB" i="1" dirty="0" smtClean="0"/>
            </a:br>
            <a:r>
              <a:rPr lang="en-GB" i="1" dirty="0" smtClean="0"/>
              <a:t>Data points for +1 are at {-3, -2, 3} and data points for -1 are at {-1, 0, 1}</a:t>
            </a:r>
            <a:endParaRPr lang="en-US" i="1" dirty="0" smtClean="0"/>
          </a:p>
          <a:p>
            <a:pPr marL="685800" lvl="1" indent="-457200">
              <a:buFont typeface="+mj-lt"/>
              <a:buAutoNum type="alphaLcPeriod"/>
            </a:pPr>
            <a:r>
              <a:rPr lang="en-GB" i="1" dirty="0" smtClean="0"/>
              <a:t>Can </a:t>
            </a:r>
            <a:r>
              <a:rPr lang="en-GB" i="1" dirty="0"/>
              <a:t>this data set in its current feature space be separated using a linear separator? Why/why not?</a:t>
            </a:r>
          </a:p>
          <a:p>
            <a:pPr marL="685800" lvl="1" indent="-457200">
              <a:buFont typeface="+mj-lt"/>
              <a:buAutoNum type="alphaLcPeriod"/>
            </a:pPr>
            <a:r>
              <a:rPr lang="en-GB" i="1" dirty="0"/>
              <a:t>Define a kernel function to transform the data points in a space where the transformed data points are linearly </a:t>
            </a:r>
            <a:r>
              <a:rPr lang="en-GB" i="1" dirty="0" smtClean="0"/>
              <a:t>parable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smtClean="0"/>
              <a:t>Guide to Intelligent Data Science </a:t>
            </a:r>
            <a:r>
              <a:rPr lang="en" b="0" smtClean="0"/>
              <a:t>Second Edition, 2020</a:t>
            </a:r>
            <a:endParaRPr lang="de-DE" b="0"/>
          </a:p>
        </p:txBody>
      </p: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2854576" y="3564203"/>
            <a:ext cx="3030809" cy="429790"/>
            <a:chOff x="576596" y="4531591"/>
            <a:chExt cx="2393748" cy="339450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576596" y="4636066"/>
              <a:ext cx="2393748" cy="0"/>
            </a:xfrm>
            <a:prstGeom prst="straightConnector1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27882" y="4725191"/>
              <a:ext cx="1997354" cy="1458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200" b="0" dirty="0" smtClean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ea typeface="Roboto Light" panose="02000000000000000000" pitchFamily="2" charset="0"/>
                  <a:cs typeface="Courier New" panose="02070309020205020404" pitchFamily="49" charset="0"/>
                </a:rPr>
                <a:t>-3  -2  -1   0  +1  +2  +3</a:t>
              </a:r>
              <a:endParaRPr lang="en-US" sz="1200" b="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ea typeface="Roboto Light" panose="02000000000000000000" pitchFamily="2" charset="0"/>
                <a:cs typeface="Courier New" panose="02070309020205020404" pitchFamily="49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873917" y="4636066"/>
              <a:ext cx="0" cy="66903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142996" y="4636064"/>
              <a:ext cx="0" cy="66903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423989" y="4636064"/>
              <a:ext cx="0" cy="66903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695449" y="4636062"/>
              <a:ext cx="0" cy="66903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962154" y="4636062"/>
              <a:ext cx="0" cy="66903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243147" y="4636062"/>
              <a:ext cx="0" cy="66903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512226" y="4636060"/>
              <a:ext cx="0" cy="66903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Minus 58"/>
            <p:cNvSpPr/>
            <p:nvPr/>
          </p:nvSpPr>
          <p:spPr>
            <a:xfrm>
              <a:off x="1855415" y="4531591"/>
              <a:ext cx="222987" cy="222987"/>
            </a:xfrm>
            <a:prstGeom prst="mathMinus">
              <a:avLst/>
            </a:prstGeom>
            <a:solidFill>
              <a:schemeClr val="accent5">
                <a:lumMod val="25000"/>
                <a:lumOff val="75000"/>
              </a:schemeClr>
            </a:solidFill>
            <a:ln w="19050">
              <a:solidFill>
                <a:srgbClr val="ED18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Minus 59"/>
            <p:cNvSpPr/>
            <p:nvPr/>
          </p:nvSpPr>
          <p:spPr>
            <a:xfrm>
              <a:off x="1583955" y="4531593"/>
              <a:ext cx="222987" cy="222987"/>
            </a:xfrm>
            <a:prstGeom prst="mathMinus">
              <a:avLst/>
            </a:prstGeom>
            <a:solidFill>
              <a:schemeClr val="accent5">
                <a:lumMod val="25000"/>
                <a:lumOff val="75000"/>
              </a:schemeClr>
            </a:solidFill>
            <a:ln w="19050">
              <a:solidFill>
                <a:srgbClr val="ED18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Minus 60"/>
            <p:cNvSpPr/>
            <p:nvPr/>
          </p:nvSpPr>
          <p:spPr>
            <a:xfrm>
              <a:off x="1312495" y="4531593"/>
              <a:ext cx="222987" cy="222987"/>
            </a:xfrm>
            <a:prstGeom prst="mathMinus">
              <a:avLst/>
            </a:prstGeom>
            <a:solidFill>
              <a:schemeClr val="accent5">
                <a:lumMod val="25000"/>
                <a:lumOff val="75000"/>
              </a:schemeClr>
            </a:solidFill>
            <a:ln w="19050">
              <a:solidFill>
                <a:srgbClr val="ED18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Plus 61"/>
            <p:cNvSpPr/>
            <p:nvPr/>
          </p:nvSpPr>
          <p:spPr>
            <a:xfrm>
              <a:off x="2398335" y="4542790"/>
              <a:ext cx="198023" cy="198023"/>
            </a:xfrm>
            <a:prstGeom prst="mathPlus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Plus 62"/>
            <p:cNvSpPr/>
            <p:nvPr/>
          </p:nvSpPr>
          <p:spPr>
            <a:xfrm>
              <a:off x="774905" y="4548614"/>
              <a:ext cx="198023" cy="198023"/>
            </a:xfrm>
            <a:prstGeom prst="mathPlus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Plus 63"/>
            <p:cNvSpPr/>
            <p:nvPr/>
          </p:nvSpPr>
          <p:spPr>
            <a:xfrm>
              <a:off x="1043984" y="4542790"/>
              <a:ext cx="198023" cy="198023"/>
            </a:xfrm>
            <a:prstGeom prst="mathPlus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22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SVM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0000" y="2184109"/>
            <a:ext cx="8378825" cy="3023569"/>
          </a:xfrm>
        </p:spPr>
        <p:txBody>
          <a:bodyPr/>
          <a:lstStyle/>
          <a:p>
            <a:r>
              <a:rPr lang="en-GB" dirty="0" smtClean="0"/>
              <a:t>From the plot of the data is clear that the two classes cannot be separate using a single straight line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smtClean="0"/>
              <a:t>Guide to Intelligent Data Science </a:t>
            </a:r>
            <a:r>
              <a:rPr lang="en" b="0" smtClean="0"/>
              <a:t>Second Edition, 2020</a:t>
            </a:r>
            <a:endParaRPr lang="de-DE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Can this data set in its current feature space be separated using a linear separator? Why/why not</a:t>
            </a:r>
            <a:r>
              <a:rPr lang="en-GB" dirty="0" smtClean="0"/>
              <a:t>?</a:t>
            </a:r>
            <a:endParaRPr lang="en-GB" dirty="0"/>
          </a:p>
        </p:txBody>
      </p: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2854576" y="3564203"/>
            <a:ext cx="3030809" cy="429790"/>
            <a:chOff x="576596" y="4531591"/>
            <a:chExt cx="2393748" cy="339450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576596" y="4636066"/>
              <a:ext cx="2393748" cy="0"/>
            </a:xfrm>
            <a:prstGeom prst="straightConnector1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27882" y="4725191"/>
              <a:ext cx="1997354" cy="1458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200" b="0" dirty="0" smtClean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ea typeface="Roboto Light" panose="02000000000000000000" pitchFamily="2" charset="0"/>
                  <a:cs typeface="Courier New" panose="02070309020205020404" pitchFamily="49" charset="0"/>
                </a:rPr>
                <a:t>-3  -2  -1   0  +1  +2  +3</a:t>
              </a:r>
              <a:endParaRPr lang="en-US" sz="1200" b="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ea typeface="Roboto Light" panose="02000000000000000000" pitchFamily="2" charset="0"/>
                <a:cs typeface="Courier New" panose="02070309020205020404" pitchFamily="49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873917" y="4636066"/>
              <a:ext cx="0" cy="66903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142996" y="4636064"/>
              <a:ext cx="0" cy="66903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423989" y="4636064"/>
              <a:ext cx="0" cy="66903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695449" y="4636062"/>
              <a:ext cx="0" cy="66903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962154" y="4636062"/>
              <a:ext cx="0" cy="66903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243147" y="4636062"/>
              <a:ext cx="0" cy="66903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512226" y="4636060"/>
              <a:ext cx="0" cy="66903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Minus 30"/>
            <p:cNvSpPr/>
            <p:nvPr/>
          </p:nvSpPr>
          <p:spPr>
            <a:xfrm>
              <a:off x="1855415" y="4531591"/>
              <a:ext cx="222987" cy="222987"/>
            </a:xfrm>
            <a:prstGeom prst="mathMinus">
              <a:avLst/>
            </a:prstGeom>
            <a:solidFill>
              <a:schemeClr val="accent5">
                <a:lumMod val="25000"/>
                <a:lumOff val="75000"/>
              </a:schemeClr>
            </a:solidFill>
            <a:ln w="19050">
              <a:solidFill>
                <a:srgbClr val="ED18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Minus 31"/>
            <p:cNvSpPr/>
            <p:nvPr/>
          </p:nvSpPr>
          <p:spPr>
            <a:xfrm>
              <a:off x="1583955" y="4531593"/>
              <a:ext cx="222987" cy="222987"/>
            </a:xfrm>
            <a:prstGeom prst="mathMinus">
              <a:avLst/>
            </a:prstGeom>
            <a:solidFill>
              <a:schemeClr val="accent5">
                <a:lumMod val="25000"/>
                <a:lumOff val="75000"/>
              </a:schemeClr>
            </a:solidFill>
            <a:ln w="19050">
              <a:solidFill>
                <a:srgbClr val="ED18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Minus 32"/>
            <p:cNvSpPr/>
            <p:nvPr/>
          </p:nvSpPr>
          <p:spPr>
            <a:xfrm>
              <a:off x="1312495" y="4531593"/>
              <a:ext cx="222987" cy="222987"/>
            </a:xfrm>
            <a:prstGeom prst="mathMinus">
              <a:avLst/>
            </a:prstGeom>
            <a:solidFill>
              <a:schemeClr val="accent5">
                <a:lumMod val="25000"/>
                <a:lumOff val="75000"/>
              </a:schemeClr>
            </a:solidFill>
            <a:ln w="19050">
              <a:solidFill>
                <a:srgbClr val="ED18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lus 33"/>
            <p:cNvSpPr/>
            <p:nvPr/>
          </p:nvSpPr>
          <p:spPr>
            <a:xfrm>
              <a:off x="2398335" y="4542790"/>
              <a:ext cx="198023" cy="198023"/>
            </a:xfrm>
            <a:prstGeom prst="mathPlus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lus 34"/>
            <p:cNvSpPr/>
            <p:nvPr/>
          </p:nvSpPr>
          <p:spPr>
            <a:xfrm>
              <a:off x="774905" y="4548614"/>
              <a:ext cx="198023" cy="198023"/>
            </a:xfrm>
            <a:prstGeom prst="mathPlus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Plus 35"/>
            <p:cNvSpPr/>
            <p:nvPr/>
          </p:nvSpPr>
          <p:spPr>
            <a:xfrm>
              <a:off x="1043984" y="4542790"/>
              <a:ext cx="198023" cy="198023"/>
            </a:xfrm>
            <a:prstGeom prst="mathPlus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75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SVM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GB" b="1" dirty="0" smtClean="0"/>
                  <a:t>Recap</a:t>
                </a:r>
              </a:p>
              <a:p>
                <a:r>
                  <a:rPr lang="en-GB" dirty="0" smtClean="0"/>
                  <a:t>Discriminant function in projected space:</a:t>
                </a: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begChr m:val="⟨"/>
                              <m:endChr m:val="⟩"/>
                              <m:ctrlPr>
                                <a:rPr lang="en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  <m:d>
                                <m:dPr>
                                  <m:ctrlPr>
                                    <a:rPr lang="en-DE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nary>
                    </m:oMath>
                  </m:oMathPara>
                </a14:m>
                <a:endParaRPr lang="en-GB" b="0" dirty="0" smtClean="0"/>
              </a:p>
              <a:p>
                <a:r>
                  <a:rPr lang="en-GB" dirty="0" smtClean="0"/>
                  <a:t>And, using a kernel K:</a:t>
                </a: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D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acc>
                            <m:accPr>
                              <m:chr m:val="⃗"/>
                              <m:ctrlPr>
                                <a:rPr lang="en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smtClean="0"/>
              <a:t>Guide to Intelligent Data Science </a:t>
            </a:r>
            <a:r>
              <a:rPr lang="en" b="0" smtClean="0"/>
              <a:t>Second Edition, 2020</a:t>
            </a:r>
            <a:endParaRPr lang="de-DE" b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Define a kernel function to transform the data points in a space where the transformed data points are linearly </a:t>
            </a:r>
            <a:r>
              <a:rPr lang="en-GB" dirty="0" smtClean="0"/>
              <a:t>parable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47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SVM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smtClean="0"/>
              <a:t>Guide to Intelligent Data Science </a:t>
            </a:r>
            <a:r>
              <a:rPr lang="en" b="0" smtClean="0"/>
              <a:t>Second Edition, 2020</a:t>
            </a:r>
            <a:endParaRPr lang="de-DE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Define a kernel function to transform the data points in a space where the transformed data points are linearly </a:t>
            </a:r>
            <a:r>
              <a:rPr lang="en-GB" dirty="0" smtClean="0"/>
              <a:t>parable</a:t>
            </a:r>
            <a:endParaRPr lang="en-GB" dirty="0"/>
          </a:p>
        </p:txBody>
      </p:sp>
      <p:grpSp>
        <p:nvGrpSpPr>
          <p:cNvPr id="43" name="Group 42"/>
          <p:cNvGrpSpPr/>
          <p:nvPr/>
        </p:nvGrpSpPr>
        <p:grpSpPr>
          <a:xfrm>
            <a:off x="601896" y="3016846"/>
            <a:ext cx="2393748" cy="378266"/>
            <a:chOff x="576596" y="4531591"/>
            <a:chExt cx="2393748" cy="378266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576596" y="4636060"/>
              <a:ext cx="2393748" cy="0"/>
            </a:xfrm>
            <a:prstGeom prst="straightConnector1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27882" y="4725191"/>
              <a:ext cx="1859483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200" b="0" dirty="0" smtClean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ea typeface="Roboto Light" panose="02000000000000000000" pitchFamily="2" charset="0"/>
                  <a:cs typeface="Courier New" panose="02070309020205020404" pitchFamily="49" charset="0"/>
                </a:rPr>
                <a:t>-3 -2 -1  0 +1 +2 +3</a:t>
              </a:r>
              <a:endParaRPr lang="en-US" sz="1200" b="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ea typeface="Roboto Light" panose="02000000000000000000" pitchFamily="2" charset="0"/>
                <a:cs typeface="Courier New" panose="02070309020205020404" pitchFamily="49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873917" y="4636066"/>
              <a:ext cx="0" cy="66903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42996" y="4636064"/>
              <a:ext cx="0" cy="66903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423989" y="4636064"/>
              <a:ext cx="0" cy="66903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695449" y="4636062"/>
              <a:ext cx="0" cy="66903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962154" y="4636062"/>
              <a:ext cx="0" cy="66903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243147" y="4636062"/>
              <a:ext cx="0" cy="66903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12226" y="4636060"/>
              <a:ext cx="0" cy="66903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Minus 17"/>
            <p:cNvSpPr/>
            <p:nvPr/>
          </p:nvSpPr>
          <p:spPr>
            <a:xfrm>
              <a:off x="1855415" y="4531591"/>
              <a:ext cx="222987" cy="222987"/>
            </a:xfrm>
            <a:prstGeom prst="mathMinus">
              <a:avLst/>
            </a:prstGeom>
            <a:solidFill>
              <a:schemeClr val="accent5">
                <a:lumMod val="25000"/>
                <a:lumOff val="75000"/>
              </a:schemeClr>
            </a:solidFill>
            <a:ln w="19050">
              <a:solidFill>
                <a:srgbClr val="ED18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Minus 18"/>
            <p:cNvSpPr/>
            <p:nvPr/>
          </p:nvSpPr>
          <p:spPr>
            <a:xfrm>
              <a:off x="1583955" y="4531593"/>
              <a:ext cx="222987" cy="222987"/>
            </a:xfrm>
            <a:prstGeom prst="mathMinus">
              <a:avLst/>
            </a:prstGeom>
            <a:solidFill>
              <a:schemeClr val="accent5">
                <a:lumMod val="25000"/>
                <a:lumOff val="75000"/>
              </a:schemeClr>
            </a:solidFill>
            <a:ln w="19050">
              <a:solidFill>
                <a:srgbClr val="ED18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Minus 19"/>
            <p:cNvSpPr/>
            <p:nvPr/>
          </p:nvSpPr>
          <p:spPr>
            <a:xfrm>
              <a:off x="1312495" y="4531593"/>
              <a:ext cx="222987" cy="222987"/>
            </a:xfrm>
            <a:prstGeom prst="mathMinus">
              <a:avLst/>
            </a:prstGeom>
            <a:solidFill>
              <a:schemeClr val="accent5">
                <a:lumMod val="25000"/>
                <a:lumOff val="75000"/>
              </a:schemeClr>
            </a:solidFill>
            <a:ln w="19050">
              <a:solidFill>
                <a:srgbClr val="ED18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lus 20"/>
            <p:cNvSpPr/>
            <p:nvPr/>
          </p:nvSpPr>
          <p:spPr>
            <a:xfrm>
              <a:off x="2398335" y="4542790"/>
              <a:ext cx="198023" cy="198023"/>
            </a:xfrm>
            <a:prstGeom prst="mathPlus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Plus 21"/>
            <p:cNvSpPr/>
            <p:nvPr/>
          </p:nvSpPr>
          <p:spPr>
            <a:xfrm>
              <a:off x="774905" y="4548614"/>
              <a:ext cx="198023" cy="198023"/>
            </a:xfrm>
            <a:prstGeom prst="mathPlus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lus 22"/>
            <p:cNvSpPr/>
            <p:nvPr/>
          </p:nvSpPr>
          <p:spPr>
            <a:xfrm>
              <a:off x="1043984" y="4542790"/>
              <a:ext cx="198023" cy="198023"/>
            </a:xfrm>
            <a:prstGeom prst="mathPlus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ight Arrow 23"/>
          <p:cNvSpPr/>
          <p:nvPr/>
        </p:nvSpPr>
        <p:spPr>
          <a:xfrm>
            <a:off x="3752781" y="2776424"/>
            <a:ext cx="1415282" cy="745409"/>
          </a:xfrm>
          <a:prstGeom prst="rightArrow">
            <a:avLst/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φ</a:t>
            </a:r>
            <a:r>
              <a:rPr lang="en-US" dirty="0" smtClean="0">
                <a:solidFill>
                  <a:schemeClr val="tx1"/>
                </a:solidFill>
              </a:rPr>
              <a:t>(x)=(x,x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504413" y="2075404"/>
            <a:ext cx="3287826" cy="2639416"/>
            <a:chOff x="5497399" y="2491708"/>
            <a:chExt cx="3287826" cy="2639416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6098912" y="4659878"/>
              <a:ext cx="2393748" cy="0"/>
            </a:xfrm>
            <a:prstGeom prst="straightConnector1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250198" y="4749003"/>
              <a:ext cx="1859483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200" b="0" dirty="0" smtClean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ea typeface="Roboto Light" panose="02000000000000000000" pitchFamily="2" charset="0"/>
                  <a:cs typeface="Courier New" panose="02070309020205020404" pitchFamily="49" charset="0"/>
                </a:rPr>
                <a:t>-3 -2 -1    +1 +2 +3</a:t>
              </a:r>
              <a:endParaRPr lang="en-US" sz="1200" b="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ea typeface="Roboto Light" panose="02000000000000000000" pitchFamily="2" charset="0"/>
                <a:cs typeface="Courier New" panose="02070309020205020404" pitchFamily="49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6396233" y="4659878"/>
              <a:ext cx="0" cy="66903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665312" y="4659876"/>
              <a:ext cx="0" cy="66903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946305" y="4659876"/>
              <a:ext cx="0" cy="66903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217765" y="4659874"/>
              <a:ext cx="0" cy="66903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484470" y="4659874"/>
              <a:ext cx="0" cy="66903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765463" y="4659874"/>
              <a:ext cx="0" cy="66903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034542" y="4659872"/>
              <a:ext cx="0" cy="66903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Minus 33"/>
            <p:cNvSpPr/>
            <p:nvPr/>
          </p:nvSpPr>
          <p:spPr>
            <a:xfrm>
              <a:off x="7377731" y="4322437"/>
              <a:ext cx="222987" cy="222987"/>
            </a:xfrm>
            <a:prstGeom prst="mathMinus">
              <a:avLst/>
            </a:prstGeom>
            <a:solidFill>
              <a:schemeClr val="accent5">
                <a:lumMod val="25000"/>
                <a:lumOff val="75000"/>
              </a:schemeClr>
            </a:solidFill>
            <a:ln w="19050">
              <a:solidFill>
                <a:srgbClr val="ED18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Minus 34"/>
            <p:cNvSpPr/>
            <p:nvPr/>
          </p:nvSpPr>
          <p:spPr>
            <a:xfrm>
              <a:off x="7106271" y="4549578"/>
              <a:ext cx="222987" cy="222987"/>
            </a:xfrm>
            <a:prstGeom prst="mathMinus">
              <a:avLst/>
            </a:prstGeom>
            <a:solidFill>
              <a:schemeClr val="accent5">
                <a:lumMod val="25000"/>
                <a:lumOff val="75000"/>
              </a:schemeClr>
            </a:solidFill>
            <a:ln w="19050">
              <a:solidFill>
                <a:srgbClr val="ED18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Minus 35"/>
            <p:cNvSpPr/>
            <p:nvPr/>
          </p:nvSpPr>
          <p:spPr>
            <a:xfrm>
              <a:off x="6834811" y="4328263"/>
              <a:ext cx="222987" cy="222987"/>
            </a:xfrm>
            <a:prstGeom prst="mathMinus">
              <a:avLst/>
            </a:prstGeom>
            <a:solidFill>
              <a:schemeClr val="accent5">
                <a:lumMod val="25000"/>
                <a:lumOff val="75000"/>
              </a:schemeClr>
            </a:solidFill>
            <a:ln w="19050">
              <a:solidFill>
                <a:srgbClr val="ED18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Plus 36"/>
            <p:cNvSpPr/>
            <p:nvPr/>
          </p:nvSpPr>
          <p:spPr>
            <a:xfrm>
              <a:off x="7920651" y="2813517"/>
              <a:ext cx="198023" cy="198023"/>
            </a:xfrm>
            <a:prstGeom prst="mathPlus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Plus 37"/>
            <p:cNvSpPr/>
            <p:nvPr/>
          </p:nvSpPr>
          <p:spPr>
            <a:xfrm>
              <a:off x="6297221" y="2819341"/>
              <a:ext cx="198023" cy="198023"/>
            </a:xfrm>
            <a:prstGeom prst="mathPlus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Plus 38"/>
            <p:cNvSpPr/>
            <p:nvPr/>
          </p:nvSpPr>
          <p:spPr>
            <a:xfrm>
              <a:off x="6566300" y="3762865"/>
              <a:ext cx="198023" cy="198023"/>
            </a:xfrm>
            <a:prstGeom prst="mathPlus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V="1">
              <a:off x="7217765" y="2491708"/>
              <a:ext cx="0" cy="2639416"/>
            </a:xfrm>
            <a:prstGeom prst="straightConnector1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7055352" y="2878532"/>
              <a:ext cx="92974" cy="166199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200" b="0" dirty="0" smtClean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ea typeface="Roboto Light" panose="02000000000000000000" pitchFamily="2" charset="0"/>
                  <a:cs typeface="Courier New" panose="02070309020205020404" pitchFamily="49" charset="0"/>
                </a:rPr>
                <a:t>9</a:t>
              </a:r>
            </a:p>
            <a:p>
              <a:pPr algn="l">
                <a:lnSpc>
                  <a:spcPct val="100000"/>
                </a:lnSpc>
              </a:pPr>
              <a:endParaRPr lang="en-US" sz="12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ea typeface="Roboto Light" panose="02000000000000000000" pitchFamily="2" charset="0"/>
                <a:cs typeface="Courier New" panose="02070309020205020404" pitchFamily="49" charset="0"/>
              </a:endParaRPr>
            </a:p>
            <a:p>
              <a:pPr algn="l">
                <a:lnSpc>
                  <a:spcPct val="100000"/>
                </a:lnSpc>
              </a:pPr>
              <a:endParaRPr lang="en-US" sz="1200" b="0" dirty="0" smtClean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ea typeface="Roboto Light" panose="02000000000000000000" pitchFamily="2" charset="0"/>
                <a:cs typeface="Courier New" panose="02070309020205020404" pitchFamily="49" charset="0"/>
              </a:endParaRPr>
            </a:p>
            <a:p>
              <a:pPr algn="l">
                <a:lnSpc>
                  <a:spcPct val="100000"/>
                </a:lnSpc>
              </a:pPr>
              <a:endParaRPr lang="en-US" sz="12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ea typeface="Roboto Light" panose="02000000000000000000" pitchFamily="2" charset="0"/>
                <a:cs typeface="Courier New" panose="02070309020205020404" pitchFamily="49" charset="0"/>
              </a:endParaRPr>
            </a:p>
            <a:p>
              <a:pPr algn="l">
                <a:lnSpc>
                  <a:spcPct val="100000"/>
                </a:lnSpc>
              </a:pPr>
              <a:endParaRPr lang="en-US" sz="1200" b="0" dirty="0" smtClean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ea typeface="Roboto Light" panose="02000000000000000000" pitchFamily="2" charset="0"/>
                <a:cs typeface="Courier New" panose="02070309020205020404" pitchFamily="49" charset="0"/>
              </a:endParaRPr>
            </a:p>
            <a:p>
              <a:pPr algn="l">
                <a:lnSpc>
                  <a:spcPct val="100000"/>
                </a:lnSpc>
              </a:pPr>
              <a:r>
                <a:rPr lang="en-US" sz="1200" dirty="0" smtClean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ea typeface="Roboto Light" panose="02000000000000000000" pitchFamily="2" charset="0"/>
                  <a:cs typeface="Courier New" panose="02070309020205020404" pitchFamily="49" charset="0"/>
                </a:rPr>
                <a:t>4</a:t>
              </a:r>
            </a:p>
            <a:p>
              <a:pPr algn="l">
                <a:lnSpc>
                  <a:spcPct val="100000"/>
                </a:lnSpc>
              </a:pPr>
              <a:endParaRPr lang="en-US" sz="12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ea typeface="Roboto Light" panose="02000000000000000000" pitchFamily="2" charset="0"/>
                <a:cs typeface="Courier New" panose="02070309020205020404" pitchFamily="49" charset="0"/>
              </a:endParaRPr>
            </a:p>
            <a:p>
              <a:pPr algn="l">
                <a:lnSpc>
                  <a:spcPct val="100000"/>
                </a:lnSpc>
              </a:pPr>
              <a:endParaRPr lang="en-US" sz="1200" dirty="0" smtClean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ea typeface="Roboto Light" panose="02000000000000000000" pitchFamily="2" charset="0"/>
                <a:cs typeface="Courier New" panose="02070309020205020404" pitchFamily="49" charset="0"/>
              </a:endParaRPr>
            </a:p>
            <a:p>
              <a:pPr algn="l">
                <a:lnSpc>
                  <a:spcPct val="100000"/>
                </a:lnSpc>
              </a:pPr>
              <a:r>
                <a:rPr lang="en-US" sz="1200" dirty="0" smtClean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ea typeface="Roboto Light" panose="02000000000000000000" pitchFamily="2" charset="0"/>
                  <a:cs typeface="Courier New" panose="02070309020205020404" pitchFamily="49" charset="0"/>
                </a:rPr>
                <a:t>1</a:t>
              </a:r>
              <a:endParaRPr lang="en-US" sz="1200" b="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ea typeface="Roboto Light" panose="02000000000000000000" pitchFamily="2" charset="0"/>
                <a:cs typeface="Courier New" panose="02070309020205020404" pitchFamily="49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5497399" y="3590807"/>
              <a:ext cx="3287826" cy="940784"/>
            </a:xfrm>
            <a:prstGeom prst="line">
              <a:avLst/>
            </a:prstGeom>
            <a:ln w="38100" cap="rnd" cmpd="sng">
              <a:solidFill>
                <a:srgbClr val="00B0F0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26832" y="4046892"/>
                <a:ext cx="4751695" cy="919472"/>
              </a:xfrm>
              <a:prstGeom prst="round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𝐾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Roboto Light" panose="02000000000000000000" pitchFamily="2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Roboto Light" panose="02000000000000000000" pitchFamily="2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GB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Roboto Light" panose="02000000000000000000" pitchFamily="2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Roboto Light" panose="02000000000000000000" pitchFamily="2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GB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Roboto Light" panose="02000000000000000000" pitchFamily="2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Roboto Light" panose="02000000000000000000" pitchFamily="2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Roboto Light" panose="02000000000000000000" pitchFamily="2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Roboto Light" panose="02000000000000000000" pitchFamily="2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Roboto Light" panose="02000000000000000000" pitchFamily="2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Roboto Light" panose="02000000000000000000" pitchFamily="2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 smtClean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endParaRPr>
              </a:p>
              <a:p>
                <a:endParaRPr lang="en-US" b="0" dirty="0" smtClean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DE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DE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GB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,(</m:t>
                          </m:r>
                          <m:r>
                            <a:rPr lang="en-GB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𝑥𝑦</m:t>
                          </m:r>
                          <m:r>
                            <a:rPr lang="en-GB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𝑥𝑦</m:t>
                      </m:r>
                      <m:r>
                        <a:rPr lang="en-GB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r>
                  <a:rPr lang="en-US" b="0" dirty="0" smtClean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/>
                </a:r>
                <a:br>
                  <a:rPr lang="en-US" b="0" dirty="0" smtClean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</a:br>
                <a:endParaRPr lang="en-US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32" y="4046892"/>
                <a:ext cx="4751695" cy="919472"/>
              </a:xfrm>
              <a:prstGeom prst="roundRect">
                <a:avLst/>
              </a:prstGeom>
              <a:blipFill>
                <a:blip r:embed="rId2"/>
                <a:stretch>
                  <a:fillRect b="-5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90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516" y="1044000"/>
            <a:ext cx="5484553" cy="646331"/>
          </a:xfrm>
        </p:spPr>
        <p:txBody>
          <a:bodyPr/>
          <a:lstStyle/>
          <a:p>
            <a:r>
              <a:rPr lang="en-GB" dirty="0" smtClean="0"/>
              <a:t>Exercise 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smtClean="0"/>
              <a:t>Guide to Intelligent Data Science </a:t>
            </a:r>
            <a:r>
              <a:rPr lang="en" b="0" smtClean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3489511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SVM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8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60000" y="1353312"/>
                <a:ext cx="8378825" cy="3854367"/>
              </a:xfrm>
            </p:spPr>
            <p:txBody>
              <a:bodyPr/>
              <a:lstStyle/>
              <a:p>
                <a:r>
                  <a:rPr lang="en-GB" i="1" dirty="0" smtClean="0"/>
                  <a:t>Given is the following two dimensional data set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i="1" dirty="0" smtClean="0"/>
                  <a:t>) together with its classification </a:t>
                </a:r>
                <a14:m>
                  <m:oMath xmlns:m="http://schemas.openxmlformats.org/officeDocument/2006/math">
                    <m:r>
                      <a:rPr lang="en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{−1, 1}</m:t>
                    </m:r>
                  </m:oMath>
                </a14:m>
                <a:endParaRPr lang="en-GB" i="1" dirty="0" smtClean="0"/>
              </a:p>
              <a:p>
                <a:pPr marL="635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0,1,1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1,0,−1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, (0,2,1)</m:t>
                    </m:r>
                  </m:oMath>
                </a14:m>
                <a:r>
                  <a:rPr lang="en-GB" i="1" dirty="0" smtClean="0"/>
                  <a:t> </a:t>
                </a:r>
              </a:p>
              <a:p>
                <a:endParaRPr lang="en-GB" i="1" dirty="0" smtClean="0"/>
              </a:p>
              <a:p>
                <a:r>
                  <a:rPr lang="en-GB" i="1" dirty="0" smtClean="0"/>
                  <a:t>Apply the Primal Perceptron Algorithm by Rosenblatt. Give the definition of the resulting hyperplane. Paint the data set as well as the hyperplane into a diagram</a:t>
                </a:r>
                <a:endParaRPr lang="en-US" i="1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60000" y="1353312"/>
                <a:ext cx="8378825" cy="3854367"/>
              </a:xfrm>
              <a:blipFill>
                <a:blip r:embed="rId2"/>
                <a:stretch>
                  <a:fillRect l="-1818" t="-2215" r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smtClean="0"/>
              <a:t>Guide to Intelligent Data Science </a:t>
            </a:r>
            <a:r>
              <a:rPr lang="en" b="0" smtClean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365076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SVM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9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60000" y="2100507"/>
                <a:ext cx="8378825" cy="3107172"/>
              </a:xfrm>
            </p:spPr>
            <p:txBody>
              <a:bodyPr/>
              <a:lstStyle/>
              <a:p>
                <a:r>
                  <a:rPr lang="en-GB" b="1" dirty="0" smtClean="0"/>
                  <a:t>Recap</a:t>
                </a: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D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DE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⃗"/>
                              <m:ctrlPr>
                                <a:rPr lang="en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GB" dirty="0" smtClean="0"/>
                  <a:t>Learning Rule:</a:t>
                </a:r>
              </a:p>
              <a:p>
                <a:pPr marL="6350" indent="0" algn="ctr">
                  <a:buNone/>
                </a:pPr>
                <a:r>
                  <a:rPr lang="en-GB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DE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DE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 smtClean="0"/>
                  <a:t>	THEN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DE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DE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DE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DE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60000" y="2100507"/>
                <a:ext cx="8378825" cy="3107172"/>
              </a:xfrm>
              <a:blipFill>
                <a:blip r:embed="rId2"/>
                <a:stretch>
                  <a:fillRect l="-1818" t="-2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smtClean="0"/>
              <a:t>Guide to Intelligent Data Science </a:t>
            </a:r>
            <a:r>
              <a:rPr lang="en" b="0" smtClean="0"/>
              <a:t>Second Edition, 2020</a:t>
            </a:r>
            <a:endParaRPr lang="de-DE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5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Apply the Primal Perceptron Algorithm by Rosenblatt.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0,1,1</m:t>
                        </m:r>
                      </m:e>
                    </m:d>
                    <m:r>
                      <a:rPr lang="en-GB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1,0,−1</m:t>
                        </m:r>
                      </m:e>
                    </m:d>
                    <m:r>
                      <a:rPr lang="en-GB">
                        <a:latin typeface="Cambria Math" panose="02040503050406030204" pitchFamily="18" charset="0"/>
                      </a:rPr>
                      <m:t>, (0,2,1)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blipFill>
                <a:blip r:embed="rId3"/>
                <a:stretch>
                  <a:fillRect l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92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Guide to Intelligent Data Science">
  <a:themeElements>
    <a:clrScheme name="Guide to Intelligent Data Science 1">
      <a:dk1>
        <a:srgbClr val="00386C"/>
      </a:dk1>
      <a:lt1>
        <a:srgbClr val="FFFFFF"/>
      </a:lt1>
      <a:dk2>
        <a:srgbClr val="95B0BE"/>
      </a:dk2>
      <a:lt2>
        <a:srgbClr val="CDDEE7"/>
      </a:lt2>
      <a:accent1>
        <a:srgbClr val="ED1846"/>
      </a:accent1>
      <a:accent2>
        <a:srgbClr val="00386C"/>
      </a:accent2>
      <a:accent3>
        <a:srgbClr val="CDDEE7"/>
      </a:accent3>
      <a:accent4>
        <a:srgbClr val="8DAAB9"/>
      </a:accent4>
      <a:accent5>
        <a:srgbClr val="340A0B"/>
      </a:accent5>
      <a:accent6>
        <a:srgbClr val="832A38"/>
      </a:accent6>
      <a:hlink>
        <a:srgbClr val="00386C"/>
      </a:hlink>
      <a:folHlink>
        <a:srgbClr val="8BA8B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rgbClr val="92AEB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 cmpd="sng">
          <a:solidFill>
            <a:srgbClr val="92AEBC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lIns="0" tIns="0" rIns="0" bIns="0" rtlCol="0">
        <a:spAutoFit/>
      </a:bodyPr>
      <a:lstStyle>
        <a:defPPr algn="l">
          <a:lnSpc>
            <a:spcPct val="100000"/>
          </a:lnSpc>
          <a:defRPr sz="2000" b="0" dirty="0">
            <a:solidFill>
              <a:schemeClr val="tx1">
                <a:lumMod val="75000"/>
              </a:schemeClr>
            </a:solidFill>
            <a:latin typeface="Arial" panose="020B0604020202020204" pitchFamily="34" charset="0"/>
            <a:ea typeface="Roboto Light" panose="02000000000000000000" pitchFamily="2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NIME-PP-Vorlage-190226" id="{16C63487-B647-7947-A218-79B803470186}" vid="{3D5B32DD-FEEC-8A41-AAF9-24D8CEF25E2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dlc_DocId xmlns="a1d3deca-49d0-46fa-a3f9-6e0c4e618558">XFNKNFZNA3JN-2102554853-637652</_dlc_DocId>
    <_dlc_DocIdUrl xmlns="a1d3deca-49d0-46fa-a3f9-6e0c4e618558">
      <Url>https://knime.sharepoint.com/_layouts/15/DocIdRedir.aspx?ID=XFNKNFZNA3JN-2102554853-637652</Url>
      <Description>XFNKNFZNA3JN-2102554853-637652</Description>
    </_dlc_DocIdUrl>
    <lcf76f155ced4ddcb4097134ff3c332f xmlns="32a7ba11-dde9-4cf2-a6ac-8f31dc36ce67">
      <Terms xmlns="http://schemas.microsoft.com/office/infopath/2007/PartnerControls"/>
    </lcf76f155ced4ddcb4097134ff3c332f>
    <TaxCatchAll xmlns="a1d3deca-49d0-46fa-a3f9-6e0c4e61855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3E31740070594596117FEC384DD67F" ma:contentTypeVersion="18" ma:contentTypeDescription="Create a new document." ma:contentTypeScope="" ma:versionID="49aa72344bdd426e0b38491ef584f14a">
  <xsd:schema xmlns:xsd="http://www.w3.org/2001/XMLSchema" xmlns:xs="http://www.w3.org/2001/XMLSchema" xmlns:p="http://schemas.microsoft.com/office/2006/metadata/properties" xmlns:ns1="http://schemas.microsoft.com/sharepoint/v3" xmlns:ns2="a1d3deca-49d0-46fa-a3f9-6e0c4e618558" xmlns:ns3="32a7ba11-dde9-4cf2-a6ac-8f31dc36ce67" targetNamespace="http://schemas.microsoft.com/office/2006/metadata/properties" ma:root="true" ma:fieldsID="281ee772328fffea8ee3aebc8ee29d69" ns1:_="" ns2:_="" ns3:_="">
    <xsd:import namespace="http://schemas.microsoft.com/sharepoint/v3"/>
    <xsd:import namespace="a1d3deca-49d0-46fa-a3f9-6e0c4e618558"/>
    <xsd:import namespace="32a7ba11-dde9-4cf2-a6ac-8f31dc36ce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2:_dlc_DocId" minOccurs="0"/>
                <xsd:element ref="ns2:_dlc_DocIdUrl" minOccurs="0"/>
                <xsd:element ref="ns2:_dlc_DocIdPersistId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d3deca-49d0-46fa-a3f9-6e0c4e6185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8" nillable="true" ma:displayName="Taxonomy Catch All Column" ma:hidden="true" ma:list="{cdf888eb-8435-4f9d-9d06-71d3a1695069}" ma:internalName="TaxCatchAll" ma:showField="CatchAllData" ma:web="a1d3deca-49d0-46fa-a3f9-6e0c4e6185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7ba11-dde9-4cf2-a6ac-8f31dc36ce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6" nillable="true" ma:displayName="Tags" ma:description="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25b91888-5ea6-45ea-a327-1c65e81744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10D915-E0FF-457E-9692-5D1ECC737C2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81D2E89-54BC-4C51-B8C0-54C7A17D0D86}">
  <ds:schemaRefs>
    <ds:schemaRef ds:uri="http://purl.org/dc/terms/"/>
    <ds:schemaRef ds:uri="http://schemas.openxmlformats.org/package/2006/metadata/core-properties"/>
    <ds:schemaRef ds:uri="32a7ba11-dde9-4cf2-a6ac-8f31dc36ce6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a1d3deca-49d0-46fa-a3f9-6e0c4e61855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EC53D86-9493-45BF-B85E-0AA6C48C3EE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D05BE28-F142-42FC-AD1F-3FEA219E204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</TotalTime>
  <Words>1567</Words>
  <Application>Microsoft Office PowerPoint</Application>
  <PresentationFormat>On-screen Show (16:10)</PresentationFormat>
  <Paragraphs>150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Cambria Math</vt:lpstr>
      <vt:lpstr>Courier New</vt:lpstr>
      <vt:lpstr>Geneva</vt:lpstr>
      <vt:lpstr>Roboto</vt:lpstr>
      <vt:lpstr>Roboto Light</vt:lpstr>
      <vt:lpstr>Symbol</vt:lpstr>
      <vt:lpstr>Master Guide to Intelligent Data Science</vt:lpstr>
      <vt:lpstr>Support Vector Machines: Exercise</vt:lpstr>
      <vt:lpstr>Exercise 1</vt:lpstr>
      <vt:lpstr>1. SVM</vt:lpstr>
      <vt:lpstr>1. SVM</vt:lpstr>
      <vt:lpstr>1. SVM</vt:lpstr>
      <vt:lpstr>1. SVM</vt:lpstr>
      <vt:lpstr>Exercise 2</vt:lpstr>
      <vt:lpstr>2. SVM</vt:lpstr>
      <vt:lpstr>2. SVM</vt:lpstr>
      <vt:lpstr>2. SVM</vt:lpstr>
      <vt:lpstr>Exercise 3</vt:lpstr>
      <vt:lpstr>3. SVM</vt:lpstr>
      <vt:lpstr>3. SVM</vt:lpstr>
      <vt:lpstr>Exercise 4 Practice with KNIME</vt:lpstr>
      <vt:lpstr>SVM in KNIME</vt:lpstr>
      <vt:lpstr>SVM in KNIME</vt:lpstr>
      <vt:lpstr>SVM in KNIME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Emilio Silvestri</cp:lastModifiedBy>
  <cp:revision>171</cp:revision>
  <cp:lastPrinted>2019-02-14T13:33:55Z</cp:lastPrinted>
  <dcterms:created xsi:type="dcterms:W3CDTF">2019-02-27T15:40:41Z</dcterms:created>
  <dcterms:modified xsi:type="dcterms:W3CDTF">2021-02-17T10:24:40Z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0x010100683E31740070594596117FEC384DD67F</vt:lpwstr>
  </property>
  <property fmtid="{D5CDD505-2E9C-101B-9397-08002B2CF9AE}" pid="3" name="_dlc_DocIdItemGuid">
    <vt:lpwstr>b6d87b3a-c256-48d4-8a63-fcb9ccd2b7a2</vt:lpwstr>
  </property>
  <property fmtid="{D5CDD505-2E9C-101B-9397-08002B2CF9AE}" pid="4" name="MediaServiceImageTags">
    <vt:lpwstr/>
  </property>
</Properties>
</file>